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6" r:id="rId6"/>
    <p:sldId id="262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5EA"/>
    <a:srgbClr val="0A0A0A"/>
    <a:srgbClr val="841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Stile scuro 1 - Color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6E0E8-39CA-2FAF-9A0B-B0545B971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EDD8C1-7DBF-19A6-BE90-8EE2B476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2232EF-9C66-FF75-2E3D-B2374493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E80D5B-4E15-D4D9-DB5E-6A94FC33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135827-F195-6937-58F2-1EF6E09A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7AF9D-FA0A-9F45-C80A-79B8E4A1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1016BE-91C5-1B9C-440E-FDE071BAC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6CF0CE-3D8F-59FB-ED11-CA0EBEA2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E3350-9008-DCDD-1577-0B17BF26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C78942-E9FA-C9FF-21CF-C5E26B8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31EF375-E44E-C216-DA65-0DA5E592E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DA4479-A722-4A32-2E04-44BF8051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D17348-F151-2F89-4D21-B242A2EB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EE9423-1860-F565-F2AA-772A887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E1657D-FB85-A4C2-A510-F3BD051F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7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13601-6248-6BF6-BBAA-0764AF21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8E1551-BAC8-24A8-2291-75225DA14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8A1B7E-CEF9-92E3-A2A4-8514D9AF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29F442-D6D2-7FC2-CD62-3D408ED2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276860-99B4-5F14-68E5-3DE51313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35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46A75-D6BB-5DDD-30DC-01579F43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0B7F62-443C-0DB7-2FD2-04D1231C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B4B9B-D1C9-FD5B-4B1D-0DE0B195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60985C-BDFA-C8F5-9335-1FCA4487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A6F3BF-FE70-AF98-0BBD-2D1F6587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31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0E39F-F5D5-6F6E-B8B1-FE8CCFBF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BC3E0E-0417-A895-5578-128A0D84F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25E66B-B8FB-1359-A3AC-34F23B729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14149A-0E28-96DA-D4ED-A5DC1C9F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3E47C1-5DC0-F197-2FE7-1A04604B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A8258B-8D54-FC90-A62B-8EA88034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37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74A0E-7CC4-E545-DA9B-DD32CC7D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013C2-ABA5-384A-AE4C-2103B9665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148A4B-2838-E156-9749-D10A31C7C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7AB5C6-FFA3-46DB-1E7A-83C68829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57B59F-AFED-0748-A6AC-DBDEE78FB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1C9DB5-6208-9E67-0B85-D8F58C6D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A80ED9D-B052-1C3A-453B-15B93A1B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8D5F65-B2C6-3CE9-B20B-64ACDFD4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2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E9218-F12F-4648-8FF1-946C50FB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9EF94F-5562-EBEE-3582-AE0CC66C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D596A7-10D9-DD21-AEC5-DDE22AF1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C94BA1-2B66-199F-71D3-80EC779D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37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DE914B-674B-A7BF-53D1-34F18F8E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FBEA62-72A0-6F36-B87D-DB594DF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8BC368-3FD8-EED9-8924-F2CBD998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393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6753D-E481-820D-106A-E6BE046E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A2750A-0FE5-FB74-05FB-7589B044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BFB32A-5EED-D4C7-CAF3-95DA17D82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E267CC-A12C-2A8C-0A08-192F4091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101238-7689-1EF9-DCEE-8B82CF89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DB9A89-A77D-5B4A-3469-1666039F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7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AF720D-E404-52DC-36B8-BA34C8D9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BE64048-93E8-35E9-85D4-1A2076D17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234AF1D-FA59-1600-DFDE-EA934641D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A92BC3-9788-3FD2-03BE-9FA543E1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5F528A-95F1-BD2D-A170-C408D33C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63CB98-314D-3D68-FF5C-6CB34AD6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55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6CA1F4-23BA-F772-80EB-2FE5A476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9D7191-D06A-9C21-5EA2-19E0C88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ADDD5-8A05-2995-BE45-184BA8755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650C-3CF4-46B9-AF8C-0866E3B48289}" type="datetimeFigureOut">
              <a:rPr lang="it-IT" smtClean="0"/>
              <a:t>09/07/2023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9B837-A1C7-7B41-4E9F-FB7CB9E0B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C88C6F-5443-291F-23D8-986484516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4275D-4962-4CF4-9DB3-85BA30948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79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92CA8-9820-C5CA-22D5-C11A93D0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916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Classificazione automatica delle emozioni con BERT applicata a Stack Overflow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063DC8-F585-6FB0-4898-4E5305263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7354"/>
            <a:ext cx="9144000" cy="218171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sz="2000" dirty="0"/>
              <a:t>Relatore:</a:t>
            </a:r>
          </a:p>
          <a:p>
            <a:pPr algn="l"/>
            <a:r>
              <a:rPr lang="it-IT" sz="2000" dirty="0"/>
              <a:t>Prof. Michele Tomaiuolo </a:t>
            </a:r>
          </a:p>
          <a:p>
            <a:pPr algn="r"/>
            <a:r>
              <a:rPr lang="it-IT" sz="2000" dirty="0"/>
              <a:t>Tesi di Laurea di:</a:t>
            </a:r>
          </a:p>
          <a:p>
            <a:pPr algn="r"/>
            <a:r>
              <a:rPr lang="it-IT" sz="2000" dirty="0"/>
              <a:t>Matteo Gianvenuti</a:t>
            </a:r>
          </a:p>
          <a:p>
            <a:pPr algn="r"/>
            <a:r>
              <a:rPr lang="it-IT" sz="2000" dirty="0"/>
              <a:t>Matricola: 321490</a:t>
            </a:r>
          </a:p>
          <a:p>
            <a:r>
              <a:rPr lang="it-IT" sz="2000" dirty="0"/>
              <a:t>Anno Accademico 2022/2023</a:t>
            </a:r>
          </a:p>
          <a:p>
            <a:pPr algn="r"/>
            <a:endParaRPr lang="it-IT" sz="20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D133E25-4272-CCB7-5F56-F3388BBC7A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3746" y="200869"/>
            <a:ext cx="1709420" cy="1143000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77C8E9C-4ED9-0ACE-188E-F0640B5F92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28517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6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792CA8-9820-C5CA-22D5-C11A93D04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5020"/>
            <a:ext cx="9144000" cy="2273980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Classificazione automatica delle emozioni con BERT applicata a Stack Overflow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063DC8-F585-6FB0-4898-4E5305263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8064"/>
            <a:ext cx="9144000" cy="2155371"/>
          </a:xfrm>
        </p:spPr>
        <p:txBody>
          <a:bodyPr>
            <a:normAutofit lnSpcReduction="10000"/>
          </a:bodyPr>
          <a:lstStyle/>
          <a:p>
            <a:pPr algn="l"/>
            <a:r>
              <a:rPr lang="it-IT" sz="1800" dirty="0"/>
              <a:t>Relatore:</a:t>
            </a:r>
          </a:p>
          <a:p>
            <a:pPr algn="l"/>
            <a:r>
              <a:rPr lang="it-IT" sz="1800" dirty="0"/>
              <a:t>Prof. Michele Tomaiuolo </a:t>
            </a:r>
          </a:p>
          <a:p>
            <a:pPr algn="r"/>
            <a:r>
              <a:rPr lang="it-IT" sz="1800" dirty="0"/>
              <a:t>Tesi di Laurea di:</a:t>
            </a:r>
          </a:p>
          <a:p>
            <a:pPr algn="r"/>
            <a:r>
              <a:rPr lang="it-IT" sz="1800" dirty="0"/>
              <a:t>Matteo Gianvenuti</a:t>
            </a:r>
          </a:p>
          <a:p>
            <a:pPr algn="r"/>
            <a:r>
              <a:rPr lang="it-IT" sz="1800" dirty="0"/>
              <a:t>Matricola: 321490</a:t>
            </a:r>
          </a:p>
          <a:p>
            <a:r>
              <a:rPr lang="it-IT" sz="1800" dirty="0"/>
              <a:t>Anno Accademico 2022/2023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D201A72-EC24-9A3F-D88C-7E5A2DA29DFF}"/>
              </a:ext>
            </a:extLst>
          </p:cNvPr>
          <p:cNvSpPr txBox="1">
            <a:spLocks/>
          </p:cNvSpPr>
          <p:nvPr/>
        </p:nvSpPr>
        <p:spPr>
          <a:xfrm>
            <a:off x="1524000" y="3526971"/>
            <a:ext cx="9144000" cy="82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4400" dirty="0">
                <a:solidFill>
                  <a:srgbClr val="00B0F0"/>
                </a:solidFill>
              </a:rPr>
              <a:t>Grazie per l’attenzione!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2166A0E-0854-E85F-9ECE-11C6916F50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05795" y="12020"/>
            <a:ext cx="1709420" cy="1143000"/>
          </a:xfrm>
          <a:prstGeom prst="rect">
            <a:avLst/>
          </a:prstGeom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6A4524D6-3788-E5F5-2DE3-30B46EE649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2020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5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BEE4E-5A12-3D4B-C46B-9C5280B8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A177B8-9B64-35E8-4262-F16A9E1E1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Obbiettivo 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Linguaggi di programmazione 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Sentiment Analysis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Stack Overflow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42E26C-A95C-66B3-ACB4-8B59EE10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21" y="1690688"/>
            <a:ext cx="2279766" cy="189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timent Analysis PowerPoint Template - PPT Slides | SketchBubble">
            <a:extLst>
              <a:ext uri="{FF2B5EF4-FFF2-40B4-BE49-F238E27FC236}">
                <a16:creationId xmlns:a16="http://schemas.microsoft.com/office/drawing/2014/main" id="{735408EF-78A7-8F56-4CB1-C6970EE9D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179" y="2735813"/>
            <a:ext cx="2279767" cy="189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951E5FE-9784-59B0-53E2-35F49A777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40" y="4286737"/>
            <a:ext cx="2211471" cy="18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8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E315D-18C9-64F5-9B43-40A0ADAC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E4ED96-74AE-9D27-305E-BE032D82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Stack Exchange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Pulizia dei dati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Filtraggio dei linguaggi di programmazione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0B276B-A341-6628-56BF-1F9BDB409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7089143" y="1027906"/>
            <a:ext cx="3882102" cy="25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B4420-485D-C56F-30C5-C4468C95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2FD225-94CA-0572-644A-47005A84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7188" cy="3670935"/>
          </a:xfrm>
        </p:spPr>
        <p:txBody>
          <a:bodyPr/>
          <a:lstStyle/>
          <a:p>
            <a:r>
              <a:rPr lang="it-IT" dirty="0"/>
              <a:t>Modello di Parrott</a:t>
            </a:r>
          </a:p>
          <a:p>
            <a:endParaRPr lang="it-IT" dirty="0"/>
          </a:p>
          <a:p>
            <a:r>
              <a:rPr lang="it-IT" dirty="0"/>
              <a:t>BERT</a:t>
            </a:r>
          </a:p>
        </p:txBody>
      </p:sp>
      <p:pic>
        <p:nvPicPr>
          <p:cNvPr id="38" name="image21.jpg">
            <a:extLst>
              <a:ext uri="{FF2B5EF4-FFF2-40B4-BE49-F238E27FC236}">
                <a16:creationId xmlns:a16="http://schemas.microsoft.com/office/drawing/2014/main" id="{C3789459-74E4-D891-D1FC-E34E67C150E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383612" y="1690688"/>
            <a:ext cx="3970188" cy="4493895"/>
          </a:xfrm>
          <a:prstGeom prst="rect">
            <a:avLst/>
          </a:prstGeom>
          <a:ln/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24476F7-EF26-A1EE-22C2-69A81E61061B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1287612" cy="435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b="0" i="0" dirty="0">
              <a:solidFill>
                <a:srgbClr val="333333"/>
              </a:solidFill>
              <a:effectLst/>
              <a:latin typeface="Segoe UI Emoji" panose="020B0502040204020203" pitchFamily="34" charset="0"/>
            </a:endParaRP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😢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😨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😡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😲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😂</a:t>
            </a:r>
            <a:endParaRPr lang="it-IT" dirty="0">
              <a:solidFill>
                <a:srgbClr val="333333"/>
              </a:solidFill>
              <a:latin typeface="Segoe UI Emoji" panose="020B0502040204020203" pitchFamily="34" charset="0"/>
            </a:endParaRP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😍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😐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430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833BD8-ECD5-601A-207E-657D5FC4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Distant supervision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35E5DC-244C-2B14-4978-66749F742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84310"/>
          </a:xfrm>
        </p:spPr>
        <p:txBody>
          <a:bodyPr/>
          <a:lstStyle/>
          <a:p>
            <a:r>
              <a:rPr lang="it-IT" dirty="0"/>
              <a:t>Etichettatura automatica del dataset per l’addestramento </a:t>
            </a:r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1C1AD731-43F4-724E-C931-72D210EF739C}"/>
              </a:ext>
            </a:extLst>
          </p:cNvPr>
          <p:cNvSpPr/>
          <p:nvPr/>
        </p:nvSpPr>
        <p:spPr>
          <a:xfrm>
            <a:off x="5440524" y="3429000"/>
            <a:ext cx="1310952" cy="1159329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BFEA9F5-A180-6E21-67FC-02AF8B70A544}"/>
              </a:ext>
            </a:extLst>
          </p:cNvPr>
          <p:cNvSpPr txBox="1">
            <a:spLocks/>
          </p:cNvSpPr>
          <p:nvPr/>
        </p:nvSpPr>
        <p:spPr>
          <a:xfrm>
            <a:off x="5263242" y="2994283"/>
            <a:ext cx="1665516" cy="43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14.182 istanze</a:t>
            </a:r>
          </a:p>
        </p:txBody>
      </p:sp>
    </p:spTree>
    <p:extLst>
      <p:ext uri="{BB962C8B-B14F-4D97-AF65-F5344CB8AC3E}">
        <p14:creationId xmlns:p14="http://schemas.microsoft.com/office/powerpoint/2010/main" val="223475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6EF165-FBCB-E4FC-0A5E-88C6EE7C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Prestazioni del modello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A575E4-23B6-BD57-9449-F6610B63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it-IT" dirty="0"/>
              <a:t>Accuratezza 66% nell’identificare la classe corretta</a:t>
            </a:r>
          </a:p>
          <a:p>
            <a:endParaRPr lang="it-IT" dirty="0"/>
          </a:p>
          <a:p>
            <a:r>
              <a:rPr lang="it-IT" dirty="0"/>
              <a:t>Accuratezza 77% nello stabilire la polarità </a:t>
            </a:r>
          </a:p>
        </p:txBody>
      </p:sp>
      <p:pic>
        <p:nvPicPr>
          <p:cNvPr id="4" name="Picture 81">
            <a:extLst>
              <a:ext uri="{FF2B5EF4-FFF2-40B4-BE49-F238E27FC236}">
                <a16:creationId xmlns:a16="http://schemas.microsoft.com/office/drawing/2014/main" id="{42D0469C-6FF4-2A62-C1C7-2608554F5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0093" y="3763995"/>
            <a:ext cx="5190037" cy="2039646"/>
          </a:xfrm>
          <a:prstGeom prst="rect">
            <a:avLst/>
          </a:prstGeom>
        </p:spPr>
      </p:pic>
      <p:pic>
        <p:nvPicPr>
          <p:cNvPr id="5" name="Picture 64">
            <a:extLst>
              <a:ext uri="{FF2B5EF4-FFF2-40B4-BE49-F238E27FC236}">
                <a16:creationId xmlns:a16="http://schemas.microsoft.com/office/drawing/2014/main" id="{7AB04EE0-3B14-BC25-8C53-3C3B490919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400" y="3999721"/>
            <a:ext cx="2798898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F3E77-3CF6-90F1-C92D-699C7B64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2"/>
            <a:ext cx="10515600" cy="633250"/>
          </a:xfrm>
        </p:spPr>
        <p:txBody>
          <a:bodyPr>
            <a:noAutofit/>
          </a:bodyPr>
          <a:lstStyle/>
          <a:p>
            <a:r>
              <a:rPr lang="it-IT" dirty="0"/>
              <a:t>Emozioni classificate per l’anno 2022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3E24E2-BC58-F2F1-5D98-22FE4F0C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55" y="783768"/>
            <a:ext cx="4059620" cy="30447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0B04F06-BF29-E01F-B87B-631F8A95D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6190" y="783767"/>
            <a:ext cx="4059620" cy="30447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62DCEB3-AE5F-195A-735B-58DBD1AD4A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8227" y="783766"/>
            <a:ext cx="4059621" cy="304471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C6300F1-27B4-04CE-D7F9-7F371326B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152" y="3828482"/>
            <a:ext cx="4059620" cy="304471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0AE7A13-8886-00CE-30F5-C17EBD041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6190" y="3828482"/>
            <a:ext cx="4059620" cy="304471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5C06EF4-3466-9AC1-5151-30691BC2A3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8224" y="3828481"/>
            <a:ext cx="4059620" cy="30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5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CCD28-0658-19C7-0E50-48CB983B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it-IT" dirty="0"/>
              <a:t>Tecnologie più apprezzate </a:t>
            </a:r>
          </a:p>
        </p:txBody>
      </p:sp>
      <p:graphicFrame>
        <p:nvGraphicFramePr>
          <p:cNvPr id="20" name="Tabella 20">
            <a:extLst>
              <a:ext uri="{FF2B5EF4-FFF2-40B4-BE49-F238E27FC236}">
                <a16:creationId xmlns:a16="http://schemas.microsoft.com/office/drawing/2014/main" id="{DA158160-E888-1920-41BA-581A03960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43919"/>
              </p:ext>
            </p:extLst>
          </p:nvPr>
        </p:nvGraphicFramePr>
        <p:xfrm>
          <a:off x="968308" y="1315685"/>
          <a:ext cx="4499430" cy="5186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9715">
                  <a:extLst>
                    <a:ext uri="{9D8B030D-6E8A-4147-A177-3AD203B41FA5}">
                      <a16:colId xmlns:a16="http://schemas.microsoft.com/office/drawing/2014/main" val="3143884111"/>
                    </a:ext>
                  </a:extLst>
                </a:gridCol>
                <a:gridCol w="2249715">
                  <a:extLst>
                    <a:ext uri="{9D8B030D-6E8A-4147-A177-3AD203B41FA5}">
                      <a16:colId xmlns:a16="http://schemas.microsoft.com/office/drawing/2014/main" val="51855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Tecnologie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Emozioni positive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7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MATLAB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77,95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1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77,68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72,79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64,7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4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Assembly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63,59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59,67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Shell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58,49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3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Bash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58,25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Scala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57,62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84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CSS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57,33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VBA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53,85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C++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53,68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3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HTML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51,03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299096"/>
                  </a:ext>
                </a:extLst>
              </a:tr>
            </a:tbl>
          </a:graphicData>
        </a:graphic>
      </p:graphicFrame>
      <p:graphicFrame>
        <p:nvGraphicFramePr>
          <p:cNvPr id="23" name="Tabella 20">
            <a:extLst>
              <a:ext uri="{FF2B5EF4-FFF2-40B4-BE49-F238E27FC236}">
                <a16:creationId xmlns:a16="http://schemas.microsoft.com/office/drawing/2014/main" id="{E6D10E9D-D53F-6313-D257-C5315C934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47749"/>
              </p:ext>
            </p:extLst>
          </p:nvPr>
        </p:nvGraphicFramePr>
        <p:xfrm>
          <a:off x="6724263" y="1315685"/>
          <a:ext cx="4499430" cy="5186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9715">
                  <a:extLst>
                    <a:ext uri="{9D8B030D-6E8A-4147-A177-3AD203B41FA5}">
                      <a16:colId xmlns:a16="http://schemas.microsoft.com/office/drawing/2014/main" val="3143884111"/>
                    </a:ext>
                  </a:extLst>
                </a:gridCol>
                <a:gridCol w="2249715">
                  <a:extLst>
                    <a:ext uri="{9D8B030D-6E8A-4147-A177-3AD203B41FA5}">
                      <a16:colId xmlns:a16="http://schemas.microsoft.com/office/drawing/2014/main" val="518555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Tecnologie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Emozioni positive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7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PowerShell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48,23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6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46,33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86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JavaScript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45,82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74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Rust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43,89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1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PHP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42,49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Ruby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42,35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3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Java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42,21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3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TypeScript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40,29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84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C#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39,85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4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Swift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39,7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88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Kotlin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38,78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63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Dart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36,81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1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Solidity</a:t>
                      </a:r>
                      <a:endParaRPr lang="it-IT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26,31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914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84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3C6EA-A0CE-98CF-2CC6-A92DEC05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con Stack Overflow </a:t>
            </a:r>
          </a:p>
        </p:txBody>
      </p:sp>
      <p:pic>
        <p:nvPicPr>
          <p:cNvPr id="3" name="Immagine 2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656BB26E-C2D4-9D8C-2F38-299649FBE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3985"/>
            <a:ext cx="5400040" cy="405003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789B93D-4080-0858-39BA-A7270447E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0040" cy="4351338"/>
          </a:xfrm>
        </p:spPr>
        <p:txBody>
          <a:bodyPr/>
          <a:lstStyle/>
          <a:p>
            <a:r>
              <a:rPr lang="it-IT" dirty="0"/>
              <a:t>Valore p: 0,02</a:t>
            </a:r>
          </a:p>
          <a:p>
            <a:endParaRPr lang="it-IT" dirty="0"/>
          </a:p>
          <a:p>
            <a:r>
              <a:rPr lang="it-IT" dirty="0"/>
              <a:t>Coefficiente di correlazione: -0,44</a:t>
            </a:r>
          </a:p>
        </p:txBody>
      </p:sp>
    </p:spTree>
    <p:extLst>
      <p:ext uri="{BB962C8B-B14F-4D97-AF65-F5344CB8AC3E}">
        <p14:creationId xmlns:p14="http://schemas.microsoft.com/office/powerpoint/2010/main" val="4078565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208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Emoji</vt:lpstr>
      <vt:lpstr>Tema di Office</vt:lpstr>
      <vt:lpstr>Classificazione automatica delle emozioni con BERT applicata a Stack Overflow</vt:lpstr>
      <vt:lpstr>Introduzione </vt:lpstr>
      <vt:lpstr>Selezione dei dati</vt:lpstr>
      <vt:lpstr>Classificazione</vt:lpstr>
      <vt:lpstr>Distant supervision</vt:lpstr>
      <vt:lpstr>Prestazioni del modello</vt:lpstr>
      <vt:lpstr>Emozioni classificate per l’anno 2022</vt:lpstr>
      <vt:lpstr>Tecnologie più apprezzate </vt:lpstr>
      <vt:lpstr>Confronto con Stack Overflow </vt:lpstr>
      <vt:lpstr>Classificazione automatica delle emozioni con BERT applicata a Stack Overflow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automatica delle emozioni con BERT applicata a Stack Overflow</dc:title>
  <dc:creator>Matteo 1</dc:creator>
  <cp:lastModifiedBy>Matteo 1</cp:lastModifiedBy>
  <cp:revision>19</cp:revision>
  <dcterms:created xsi:type="dcterms:W3CDTF">2023-06-22T14:04:13Z</dcterms:created>
  <dcterms:modified xsi:type="dcterms:W3CDTF">2023-07-09T13:26:19Z</dcterms:modified>
</cp:coreProperties>
</file>