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9" r:id="rId1"/>
    <p:sldMasterId id="2147483670" r:id="rId2"/>
    <p:sldMasterId id="2147483651" r:id="rId3"/>
    <p:sldMasterId id="2147483674" r:id="rId4"/>
    <p:sldMasterId id="2147483692" r:id="rId5"/>
  </p:sldMasterIdLst>
  <p:notesMasterIdLst>
    <p:notesMasterId r:id="rId13"/>
  </p:notesMasterIdLst>
  <p:handoutMasterIdLst>
    <p:handoutMasterId r:id="rId14"/>
  </p:handoutMasterIdLst>
  <p:sldIdLst>
    <p:sldId id="556" r:id="rId6"/>
    <p:sldId id="560" r:id="rId7"/>
    <p:sldId id="557" r:id="rId8"/>
    <p:sldId id="561" r:id="rId9"/>
    <p:sldId id="559" r:id="rId10"/>
    <p:sldId id="563" r:id="rId11"/>
    <p:sldId id="562" r:id="rId12"/>
  </p:sldIdLst>
  <p:sldSz cx="9144000" cy="5143500" type="screen16x9"/>
  <p:notesSz cx="6808788" cy="9940925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Medium" panose="020F0502020204030203" pitchFamily="34" charset="0"/>
      <p:regular r:id="rId19"/>
      <p:italic r:id="rId20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4" autoAdjust="0"/>
    <p:restoredTop sz="93464" autoAdjust="0"/>
  </p:normalViewPr>
  <p:slideViewPr>
    <p:cSldViewPr snapToGrid="0" showGuides="1">
      <p:cViewPr>
        <p:scale>
          <a:sx n="100" d="100"/>
          <a:sy n="100" d="100"/>
        </p:scale>
        <p:origin x="136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3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Dall’attività delle settimane precedenti si è visto che con l’in-</a:t>
            </a:r>
            <a:r>
              <a:rPr lang="it-IT" dirty="0" err="1"/>
              <a:t>context</a:t>
            </a:r>
            <a:r>
              <a:rPr lang="it-IT" dirty="0"/>
              <a:t> learning è possibile controllare/limitare l’output del modello ad uno spazio ridotto di possibili valori. è quindi possibile insegnargli come rispondere agendo sul prompt, senza andare a modificare i pesi del modello. </a:t>
            </a:r>
          </a:p>
          <a:p>
            <a:endParaRPr lang="it-IT" dirty="0"/>
          </a:p>
          <a:p>
            <a:r>
              <a:rPr lang="it-IT" dirty="0"/>
              <a:t>Ed inoltre </a:t>
            </a:r>
            <a:r>
              <a:rPr lang="it-IT" dirty="0" err="1"/>
              <a:t>finetunare</a:t>
            </a:r>
            <a:r>
              <a:rPr lang="it-IT" dirty="0"/>
              <a:t> un modello può essere molto costoso in termini di risorse e richiede molti dati.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48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7941DCF-932F-E102-FDB6-73521A08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 - Enhancing Fault Isolation in Hardware Systems Using Large Language Models (LLMs)</a:t>
            </a:r>
            <a:br>
              <a:rPr lang="en-US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The p </a:t>
            </a:r>
          </a:p>
        </p:txBody>
      </p:sp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/>
              <a:t>Evaluating LLM Understanding a System Schema</a:t>
            </a:r>
            <a:endParaRPr lang="en-US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Operative steps</a:t>
            </a:r>
            <a:endParaRPr lang="en-US" b="1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Assess whether the LLM can comprehend the hardware system structure and interconnections.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Determine whether a Json, descriptive or tabular representation is more effective for “training”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Test whether the model can infer dependencies between components and recognize interconnection patterns.</a:t>
            </a:r>
          </a:p>
          <a:p>
            <a:pPr>
              <a:buNone/>
            </a:pPr>
            <a:r>
              <a:rPr lang="en-US" b="1" noProof="0" dirty="0"/>
              <a:t>Purpose:</a:t>
            </a:r>
            <a:r>
              <a:rPr lang="en-US" noProof="0" dirty="0"/>
              <a:t> Validate whether the model accurately understands the system and its relationships before optimizing its diagnostic capabilities.</a:t>
            </a:r>
          </a:p>
          <a:p>
            <a:pPr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Reference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 of academic publications, technical articles, and white papers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LLMs applied to unstructured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LLMs for fault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Anomaly detection and fault isolation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Fault isolation, identification of best practices and current limitations in existing solutions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Technological Evaluation (Partially Completed)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Comparison of existing LLM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Study of hardware and software requirements for implementing LLM-based diagnostic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 of necessary toolchains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Report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Structure of the report: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Introduction and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 of the 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of analyzed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 and results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34FD32C-40F1-17E5-BFCE-414B362F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C42C062-8BFC-6B9A-41E7-A757A8442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AE6C53-FD02-8F04-7599-20294A79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Components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9BCD81A-F9B0-A4FB-CF43-72E11B929F1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7552"/>
            <a:ext cx="6933406" cy="3511996"/>
          </a:xfrm>
        </p:spPr>
        <p:txBody>
          <a:bodyPr>
            <a:normAutofit/>
          </a:bodyPr>
          <a:lstStyle/>
          <a:p>
            <a:r>
              <a:rPr lang="en-US" b="1" noProof="0" dirty="0"/>
              <a:t>Console</a:t>
            </a:r>
          </a:p>
          <a:p>
            <a:pPr marL="285739" lvl="1" indent="0">
              <a:buNone/>
            </a:pPr>
            <a:r>
              <a:rPr lang="en-US" noProof="0" dirty="0"/>
              <a:t>computer equipped with a monitor, keyboard, and mouse, allowing operators to interact with a system</a:t>
            </a:r>
            <a:endParaRPr lang="en-US" b="1" noProof="0" dirty="0"/>
          </a:p>
          <a:p>
            <a:r>
              <a:rPr lang="en-US" b="1" noProof="0" dirty="0"/>
              <a:t>Switch</a:t>
            </a:r>
          </a:p>
          <a:p>
            <a:pPr marL="285739" lvl="1" indent="0">
              <a:buNone/>
            </a:pPr>
            <a:r>
              <a:rPr lang="en-US" noProof="0" dirty="0"/>
              <a:t>a networking device that connects multiple computers or devices, efficiently managing data traffic within a network</a:t>
            </a:r>
          </a:p>
          <a:p>
            <a:r>
              <a:rPr lang="en-US" b="1" noProof="0" dirty="0"/>
              <a:t>Workstation</a:t>
            </a:r>
          </a:p>
          <a:p>
            <a:pPr marL="285739" lvl="1" indent="0">
              <a:buNone/>
            </a:pPr>
            <a:r>
              <a:rPr lang="en-US" noProof="0" dirty="0"/>
              <a:t>A high-performance computer</a:t>
            </a:r>
          </a:p>
          <a:p>
            <a:r>
              <a:rPr lang="en-US" b="1" noProof="0" dirty="0"/>
              <a:t>SBC (Single Board Computer)</a:t>
            </a:r>
          </a:p>
          <a:p>
            <a:pPr marL="285739" lvl="1" indent="0">
              <a:buNone/>
            </a:pPr>
            <a:r>
              <a:rPr lang="en-US" noProof="0" dirty="0"/>
              <a:t>A compact computer with all essential components (CPU, memory, I/O) integrated onto a single board, used in embedded systems.</a:t>
            </a:r>
          </a:p>
          <a:p>
            <a:r>
              <a:rPr lang="en-US" b="1" noProof="0" dirty="0"/>
              <a:t>NAS (Network Attached Storage)</a:t>
            </a:r>
          </a:p>
          <a:p>
            <a:pPr marL="285739" lvl="1" indent="0">
              <a:buNone/>
            </a:pPr>
            <a:r>
              <a:rPr lang="en-US" noProof="0" dirty="0"/>
              <a:t>A dedicated storage device connected to a network, allowing multiple users to store and access files remotely.</a:t>
            </a:r>
          </a:p>
          <a:p>
            <a:r>
              <a:rPr lang="en-US" b="1" noProof="0" dirty="0"/>
              <a:t>Server</a:t>
            </a:r>
          </a:p>
          <a:p>
            <a:pPr marL="285739" lvl="1" indent="0">
              <a:buNone/>
            </a:pPr>
            <a:r>
              <a:rPr lang="en-US" noProof="0" dirty="0"/>
              <a:t>A powerful computer that provides services or resources to other computers, managing data, applications, or networks.</a:t>
            </a:r>
          </a:p>
        </p:txBody>
      </p:sp>
    </p:spTree>
    <p:extLst>
      <p:ext uri="{BB962C8B-B14F-4D97-AF65-F5344CB8AC3E}">
        <p14:creationId xmlns:p14="http://schemas.microsoft.com/office/powerpoint/2010/main" val="309218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55D07-FE98-12BD-5D8C-3B28D0B1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F27CBC-94E6-A940-487E-7A4F430DB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01086E-EC10-4073-8D79-05A99FC7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2CE3E19-5215-5A34-1778-BA5DA8D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Smaller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68537B3-7F9E-C871-C92D-42D0EE477667}"/>
              </a:ext>
            </a:extLst>
          </p:cNvPr>
          <p:cNvGrpSpPr/>
          <p:nvPr/>
        </p:nvGrpSpPr>
        <p:grpSpPr>
          <a:xfrm>
            <a:off x="2067476" y="927102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CC9EEB2-7081-B57B-5724-3B9159195B20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F2F5505-3944-4737-97B4-2423595F38F4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6BFCAE5-77D5-FCE4-546F-C88BF0FB08BB}"/>
              </a:ext>
            </a:extLst>
          </p:cNvPr>
          <p:cNvGrpSpPr/>
          <p:nvPr/>
        </p:nvGrpSpPr>
        <p:grpSpPr>
          <a:xfrm>
            <a:off x="3273578" y="927102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191D5501-F14E-2DB0-6054-8675F6D4D9D6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FE26344-3F05-1E5B-681C-BD8C107E055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18475BB-7CA4-B5A2-835C-7AD50B8A7959}"/>
              </a:ext>
            </a:extLst>
          </p:cNvPr>
          <p:cNvGrpSpPr/>
          <p:nvPr/>
        </p:nvGrpSpPr>
        <p:grpSpPr>
          <a:xfrm>
            <a:off x="4462091" y="927102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44F74D1-4089-D328-0515-F268CAC80B7C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1F092ED3-CD4F-668F-9B92-085D51ACFF51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70856D0-63B6-9266-0789-BC02C02135F0}"/>
              </a:ext>
            </a:extLst>
          </p:cNvPr>
          <p:cNvGrpSpPr/>
          <p:nvPr/>
        </p:nvGrpSpPr>
        <p:grpSpPr>
          <a:xfrm>
            <a:off x="2337450" y="1978029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963A28B-E8A8-0D40-9E60-2F0214676181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485622F-C338-8095-A4DF-2431BA40F14A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A93B4E2-B750-BCB7-9546-FF7DBAEC4AB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6DC973A0-7706-68B2-429F-A0B06BC0EAED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3DD638B-76C5-3FD2-B7DA-3E596059CDA0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4A0A137-B36D-1B75-83C9-F32825A8D218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C8CA0BD0-9B9C-309B-6A93-B377B6DF791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4943359-1F02-4A7F-4C7C-744C3EA7DA9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B7AA99C-8AF5-1E38-93EE-88A9DBEA8DF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D94FFAB-6547-E5CC-BD18-9E8B9577FE8E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69DA4891-837B-A56D-3A61-46A2FADD048A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CE0867E-BEE9-63A5-24DA-2A48C355AEB0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449A4EE-696A-5380-D144-187C29C6CB41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DD34845-7038-7629-807B-14023B4E332B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E58A49D1-508B-79F3-82C6-C368F65DB7BB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7DD278F-DA30-23C3-5814-6B825BA09BCE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01895731-EAE2-BC6D-E4F9-193E666EE84C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9868E7CE-8483-BE55-EAB3-D27033145F0C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A76D3F00-4F65-2DE0-DFF5-CF2B67B1DC89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56F71EEC-EE8D-E1A1-D637-87449757956A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799316A1-1DAB-93AB-27ED-E4A3333510C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DB6BCE3-AC5E-1060-5B08-C2B17FEB19D2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09B2F3B2-E497-EC3D-3570-4CE21F403C34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E1A49164-FB00-F866-A6B0-A97D876328B1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5B39145E-D1A5-CA8B-13F4-89142A314CEE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B1D4FD1D-6046-67E9-B9B6-E2A5EAF11040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2099796" y="1641797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21977600-2B2C-4F00-BEEE-79A904FE1457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779047" y="1241369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125B8FD0-288C-4EE6-1AC2-29DC388B0AF5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3449503" y="723312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83FAC36B-BEC9-0364-BC0C-7D27958F83DC}"/>
              </a:ext>
            </a:extLst>
          </p:cNvPr>
          <p:cNvGrpSpPr/>
          <p:nvPr/>
        </p:nvGrpSpPr>
        <p:grpSpPr>
          <a:xfrm>
            <a:off x="5241190" y="2105338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8043B613-F161-9CA5-0BDD-E9BDFF4AD9AC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CBAA2A71-A5A9-E271-22B2-908C98527DE2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74847BAB-D5BB-3325-6CEC-F2D57200F598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3BA48C69-43FF-9C6B-39C3-D386ACFC6F6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956BD54-504E-A824-18A9-A6E5EDEEA712}"/>
              </a:ext>
            </a:extLst>
          </p:cNvPr>
          <p:cNvGrpSpPr/>
          <p:nvPr/>
        </p:nvGrpSpPr>
        <p:grpSpPr>
          <a:xfrm>
            <a:off x="5069784" y="3411032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F8BD89E6-FDC5-7733-BA35-2D6F7F6E9F32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11B1F463-93E3-D268-1731-B3C01D1885E5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E741BAAA-D934-D245-85B5-0E7C197C4204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45B29DD8-3125-719B-D341-4FF00DAFDCC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D86F1FF4-B406-2D8D-644C-3534D4EFA871}"/>
              </a:ext>
            </a:extLst>
          </p:cNvPr>
          <p:cNvGrpSpPr/>
          <p:nvPr/>
        </p:nvGrpSpPr>
        <p:grpSpPr>
          <a:xfrm>
            <a:off x="5785233" y="968732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03E23780-BA3F-2BC9-62D3-02A220E0C062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705FAE5E-BED2-5CA0-CF7C-A0C10A4CA68D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13EA56E1-708E-DBC2-87D5-35C2A6DB383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AD9AAD16-D075-9BCF-5F03-508FEF50A5D6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BE9889BD-1414-7687-5A23-C21BACA9407A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4523405" y="1567052"/>
            <a:ext cx="548935" cy="1370891"/>
          </a:xfrm>
          <a:prstGeom prst="bentConnector5">
            <a:avLst>
              <a:gd name="adj1" fmla="val -41644"/>
              <a:gd name="adj2" fmla="val 55236"/>
              <a:gd name="adj3" fmla="val 141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02DEF9E-4A9C-7D13-FCAC-A4EFF5B1C261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771932" y="1877094"/>
            <a:ext cx="527154" cy="1826894"/>
          </a:xfrm>
          <a:prstGeom prst="bentConnector3">
            <a:avLst>
              <a:gd name="adj1" fmla="val 14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E18C32CC-48C7-1209-FEFD-89C65B64B86C}"/>
              </a:ext>
            </a:extLst>
          </p:cNvPr>
          <p:cNvCxnSpPr>
            <a:cxnSpLocks/>
            <a:stCxn id="65" idx="2"/>
            <a:endCxn id="132" idx="2"/>
          </p:cNvCxnSpPr>
          <p:nvPr/>
        </p:nvCxnSpPr>
        <p:spPr>
          <a:xfrm rot="16200000" flipH="1">
            <a:off x="4252369" y="2773115"/>
            <a:ext cx="778540" cy="1340545"/>
          </a:xfrm>
          <a:prstGeom prst="bentConnector3">
            <a:avLst>
              <a:gd name="adj1" fmla="val 129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FE9AABB0-0B00-5978-E28B-A105C31AFCDD}"/>
              </a:ext>
            </a:extLst>
          </p:cNvPr>
          <p:cNvCxnSpPr>
            <a:cxnSpLocks/>
            <a:stCxn id="130" idx="2"/>
            <a:endCxn id="64" idx="2"/>
          </p:cNvCxnSpPr>
          <p:nvPr/>
        </p:nvCxnSpPr>
        <p:spPr>
          <a:xfrm rot="5400000" flipH="1">
            <a:off x="4408989" y="2464097"/>
            <a:ext cx="778540" cy="1958583"/>
          </a:xfrm>
          <a:prstGeom prst="bentConnector3">
            <a:avLst>
              <a:gd name="adj1" fmla="val -492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CDDB9ED5-26FB-DDA5-7353-ECD9609287A0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4699859" y="650526"/>
            <a:ext cx="587671" cy="206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8F93A565-9E5B-AFAE-A8F2-F8A8EC8AAF87}"/>
              </a:ext>
            </a:extLst>
          </p:cNvPr>
          <p:cNvGrpSpPr/>
          <p:nvPr/>
        </p:nvGrpSpPr>
        <p:grpSpPr>
          <a:xfrm>
            <a:off x="2557471" y="4060969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C7DF1A5B-039D-B486-74C0-AC4EAC34716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9E4F9189-6968-8944-2A9E-795EE2116121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B4A23EAE-3F33-5E26-B6DB-1C238A5FA6E2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909244" y="3592241"/>
            <a:ext cx="1428477" cy="352232"/>
          </a:xfrm>
          <a:prstGeom prst="bentConnector3">
            <a:avLst>
              <a:gd name="adj1" fmla="val -16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3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144D-BD54-5B0B-911C-7EBA6186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FF22F60-3441-1940-5839-5170F93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E69E552-CA57-BDEE-67C7-B7C4F7BFB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F433257-5C87-A04E-12CE-AC35AC56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Demo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28DC0B0-62A2-9879-D0AF-486F4E626D18}"/>
              </a:ext>
            </a:extLst>
          </p:cNvPr>
          <p:cNvGrpSpPr/>
          <p:nvPr/>
        </p:nvGrpSpPr>
        <p:grpSpPr>
          <a:xfrm>
            <a:off x="1518836" y="1138118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201C3A5-1605-A50D-682C-02D84BB24A2E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326B9D0-D571-C346-4DB0-23C13760D75D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47223B-C3F0-B665-D866-82723BDAD68C}"/>
              </a:ext>
            </a:extLst>
          </p:cNvPr>
          <p:cNvGrpSpPr/>
          <p:nvPr/>
        </p:nvGrpSpPr>
        <p:grpSpPr>
          <a:xfrm>
            <a:off x="2724938" y="1138118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78508A4-61A5-0A50-1479-C67185E5C0B7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9150082-05BB-60E1-C518-1BD08D3A0AD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D361D9D-F833-B06D-64A8-9ABCF1165A8E}"/>
              </a:ext>
            </a:extLst>
          </p:cNvPr>
          <p:cNvGrpSpPr/>
          <p:nvPr/>
        </p:nvGrpSpPr>
        <p:grpSpPr>
          <a:xfrm>
            <a:off x="1788810" y="2189045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1C2B2FAE-9A17-961B-0D21-9B6365415D6F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8794659-DEB0-EB41-C224-49C8C86B6128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D866319-B5C3-1159-12DA-F93FCA2F4520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CFEB09EF-9EDB-07B7-D2D6-9882D6057D53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DE14FB9-C3DA-1034-5187-73793B5CDF46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DE0CF30-F19E-F647-133A-94856394F8A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882442DD-49E2-28BD-BF67-3FA438C60476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A0A190E-F98A-76F5-B239-D0324999AA5A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000CBB80-7BF3-885D-A7B0-79F9F879C6B0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472536C-2B2A-45CE-3EC3-A8EAB8DD9821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EFA3268-25CB-2BDB-8451-91D47DD9A7A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F4222F6-4204-B79C-3DB2-1CE21911D6B4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1669B2B2-C361-C6C3-DB99-BD69A7CDC55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B0FC1E3A-6299-80F2-7E95-CF2F6FF2518D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69285BB2-0BCE-39E3-E081-5FF4E65B1C5D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3D68C45-8EA6-295B-387E-3EFC40FED2F1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191FC84-A54E-4752-1A43-CFC047CE37D4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A00C759-1E9B-4EF9-AF96-2428463D805D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28378AAB-2B90-676D-4466-069BC7649F8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738EA1D3-6646-B7A3-C918-2F2B4BC34010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846235DD-92FF-ED3A-A685-43EDBB989CF8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3D2FDAAA-DC6D-6CCC-3C42-E18B5866FEE5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1CED7B6-293C-535C-3A71-F1A3F57969C7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691775C8-BE9E-2584-D996-E3889A7AC5BF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6040F464-E946-BB30-0E6D-BC1BB4ADCF5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DAECAD83-0D62-A98E-D56D-669BC0D20B5F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1551156" y="1852813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A9D46E-E138-1741-E7C5-8155F5F92672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230407" y="1452385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6195381B-2656-2CA0-2EA8-AF548F9AD2EE}"/>
              </a:ext>
            </a:extLst>
          </p:cNvPr>
          <p:cNvGrpSpPr/>
          <p:nvPr/>
        </p:nvGrpSpPr>
        <p:grpSpPr>
          <a:xfrm>
            <a:off x="4319146" y="262119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4AE8A80B-2999-BE14-E05E-7836CBD514AF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4FD6C1CF-5494-31E7-9D0E-91D9EE9CC0E7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0858D048-4EF3-98D8-4B9E-97B3454BB9F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A6F42B88-67A0-36DE-4196-69D1F7431283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376623C-3B2A-0606-4D88-ED3454009333}"/>
              </a:ext>
            </a:extLst>
          </p:cNvPr>
          <p:cNvGrpSpPr/>
          <p:nvPr/>
        </p:nvGrpSpPr>
        <p:grpSpPr>
          <a:xfrm>
            <a:off x="3931041" y="1138118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E39F0FCF-EF01-3A98-5017-3EF77FFADA80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6AFCF820-AF22-765A-19DC-DE159E0A3E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F4AD1724-2D52-720E-37CD-20509E79495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9D9BB073-EA60-0186-B0BC-4D2EFE5418F4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0F4E384F-FCFA-B896-83C8-AFDF85C7CBBB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3635645" y="2117188"/>
            <a:ext cx="853771" cy="997487"/>
          </a:xfrm>
          <a:prstGeom prst="bentConnector5">
            <a:avLst>
              <a:gd name="adj1" fmla="val -26775"/>
              <a:gd name="adj2" fmla="val 57196"/>
              <a:gd name="adj3" fmla="val 126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643CE2D-E868-79E6-26F5-91FAF0F99D66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189008" y="2427230"/>
            <a:ext cx="222318" cy="1453490"/>
          </a:xfrm>
          <a:prstGeom prst="bentConnector3">
            <a:avLst>
              <a:gd name="adj1" fmla="val 202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29A3A150-A5C5-4552-2D7C-BDF1156BF35D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3477628" y="1493503"/>
            <a:ext cx="629301" cy="761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69A935F0-5370-5276-D0BE-1F2317D2C5A3}"/>
              </a:ext>
            </a:extLst>
          </p:cNvPr>
          <p:cNvGrpSpPr/>
          <p:nvPr/>
        </p:nvGrpSpPr>
        <p:grpSpPr>
          <a:xfrm>
            <a:off x="2069456" y="3819427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07B3F538-2678-B092-A602-F5B33631723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247FC21D-7246-1354-576E-0907552ADF29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C4139FFF-A6FA-AE6E-D94D-63E40B1134FF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617196" y="3546666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26660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0</TotalTime>
  <Words>601</Words>
  <Application>Microsoft Office PowerPoint</Application>
  <PresentationFormat>On-screen Show (16:9)</PresentationFormat>
  <Paragraphs>249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Lato</vt:lpstr>
      <vt:lpstr>Arial</vt:lpstr>
      <vt:lpstr>Calibri</vt:lpstr>
      <vt:lpstr>Lato Medium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THESIS - Enhancing Fault Isolation in Hardware Systems Using Large Language Models (LLMs) </vt:lpstr>
      <vt:lpstr>Evaluating LLM Understanding a System Schema</vt:lpstr>
      <vt:lpstr>Preliminary Activities</vt:lpstr>
      <vt:lpstr>Components</vt:lpstr>
      <vt:lpstr>Sample System </vt:lpstr>
      <vt:lpstr>Smaller System </vt:lpstr>
      <vt:lpstr>Demo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2025-05-16T09:01:30Z</dcterms:created>
  <dcterms:modified xsi:type="dcterms:W3CDTF">2025-05-16T10:19:28Z</dcterms:modified>
</cp:coreProperties>
</file>