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7"/>
  </p:notesMasterIdLst>
  <p:handoutMasterIdLst>
    <p:handoutMasterId r:id="rId28"/>
  </p:handoutMasterIdLst>
  <p:sldIdLst>
    <p:sldId id="556" r:id="rId9"/>
    <p:sldId id="562" r:id="rId10"/>
    <p:sldId id="560" r:id="rId11"/>
    <p:sldId id="559" r:id="rId12"/>
    <p:sldId id="557" r:id="rId13"/>
    <p:sldId id="555" r:id="rId14"/>
    <p:sldId id="564" r:id="rId15"/>
    <p:sldId id="565" r:id="rId16"/>
    <p:sldId id="570" r:id="rId17"/>
    <p:sldId id="568" r:id="rId18"/>
    <p:sldId id="567" r:id="rId19"/>
    <p:sldId id="572" r:id="rId20"/>
    <p:sldId id="569" r:id="rId21"/>
    <p:sldId id="571" r:id="rId22"/>
    <p:sldId id="573" r:id="rId23"/>
    <p:sldId id="574" r:id="rId24"/>
    <p:sldId id="566" r:id="rId25"/>
    <p:sldId id="563" r:id="rId26"/>
  </p:sldIdLst>
  <p:sldSz cx="9144000" cy="5143500" type="screen16x9"/>
  <p:notesSz cx="6808788" cy="9940925"/>
  <p:embeddedFontLst>
    <p:embeddedFont>
      <p:font typeface="Aptos Narrow" panose="020B0004020202020204" pitchFamily="3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Medium" panose="020F0502020204030203" pitchFamily="34" charset="0"/>
      <p:regular r:id="rId34"/>
      <p:italic r:id="rId35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font" Target="fonts/font6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(PBIT)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strRef>
              <c:f>Sheet1!$D$157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Sheet1!$D$158:$D$160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45E1-981A-ED08221A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Sheet1!$C$157</c15:sqref>
                        </c15:formulaRef>
                      </c:ext>
                    </c:extLst>
                    <c:strCache>
                      <c:ptCount val="1"/>
                      <c:pt idx="0">
                        <c:v>Cases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Sheet1!$C$158:$C$160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8F7-45E1-981A-ED08221AB830}"/>
                  </c:ext>
                </c:extLst>
              </c15:ser>
            </c15:filteredBarSeries>
          </c:ext>
        </c:extLst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(Llama-txt)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Sheet1!$C$44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Sheet1!$E$43:$E$47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CA1-840A-95834353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990576"/>
        <c:axId val="1670991056"/>
        <c:axId val="1741357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Sheet1!$C$39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Sheet1!$E$38:$E$42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86.7</c:v>
                      </c:pt>
                      <c:pt idx="1">
                        <c:v>83.3</c:v>
                      </c:pt>
                      <c:pt idx="2">
                        <c:v>73.3</c:v>
                      </c:pt>
                      <c:pt idx="3">
                        <c:v>73.3</c:v>
                      </c:pt>
                      <c:pt idx="4">
                        <c:v>86.7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25-4CA1-840A-958343531D4D}"/>
                  </c:ext>
                </c:extLst>
              </c15:ser>
            </c15:filteredBarSeries>
          </c:ext>
        </c:extLst>
      </c:bar3DChart>
      <c:catAx>
        <c:axId val="167099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1056"/>
        <c:crosses val="autoZero"/>
        <c:auto val="1"/>
        <c:lblAlgn val="ctr"/>
        <c:lblOffset val="100"/>
        <c:noMultiLvlLbl val="0"/>
      </c:catAx>
      <c:valAx>
        <c:axId val="167099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0576"/>
        <c:crosses val="autoZero"/>
        <c:crossBetween val="between"/>
      </c:valAx>
      <c:serAx>
        <c:axId val="17413570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099105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  <a:r>
              <a:rPr lang="en-GB" baseline="0"/>
              <a:t> (Llama-tabular)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Sheet1!$C$58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Sheet1!$E$57:$E$61</c:f>
              <c:numCache>
                <c:formatCode>General</c:formatCode>
                <c:ptCount val="5"/>
                <c:pt idx="0">
                  <c:v>86.7</c:v>
                </c:pt>
                <c:pt idx="1">
                  <c:v>80</c:v>
                </c:pt>
                <c:pt idx="2">
                  <c:v>50</c:v>
                </c:pt>
                <c:pt idx="3">
                  <c:v>53.3</c:v>
                </c:pt>
                <c:pt idx="4">
                  <c:v>63.3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1-44A4-9BB2-9523F5F2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2630336"/>
        <c:axId val="1822631296"/>
        <c:axId val="1934683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Sheet1!$C$54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Sheet1!$E$52:$E$56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63.3</c:v>
                      </c:pt>
                      <c:pt idx="1">
                        <c:v>70</c:v>
                      </c:pt>
                      <c:pt idx="2">
                        <c:v>66.7</c:v>
                      </c:pt>
                      <c:pt idx="3">
                        <c:v>80</c:v>
                      </c:pt>
                      <c:pt idx="4">
                        <c:v>93.3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D1-44A4-9BB2-9523F5F2494C}"/>
                  </c:ext>
                </c:extLst>
              </c15:ser>
            </c15:filteredBarSeries>
          </c:ext>
        </c:extLst>
      </c:bar3DChart>
      <c:catAx>
        <c:axId val="182263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1296"/>
        <c:crosses val="autoZero"/>
        <c:auto val="1"/>
        <c:lblAlgn val="ctr"/>
        <c:lblOffset val="100"/>
        <c:noMultiLvlLbl val="0"/>
      </c:catAx>
      <c:valAx>
        <c:axId val="182263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0336"/>
        <c:crosses val="autoZero"/>
        <c:crossBetween val="between"/>
      </c:valAx>
      <c:serAx>
        <c:axId val="1934683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82263129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Accuracy (Llama-json)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Sheet1!$C$72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Sheet1!$E$71:$E$75</c:f>
              <c:numCache>
                <c:formatCode>General</c:formatCode>
                <c:ptCount val="5"/>
                <c:pt idx="0">
                  <c:v>63.3</c:v>
                </c:pt>
                <c:pt idx="1">
                  <c:v>83.3</c:v>
                </c:pt>
                <c:pt idx="2">
                  <c:v>83.3</c:v>
                </c:pt>
                <c:pt idx="3">
                  <c:v>73.3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5-4F27-B2AF-208BE66CA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5432592"/>
        <c:axId val="1675433552"/>
        <c:axId val="16754153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Sheet1!$C$67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Sheet1!$E$66:$E$70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80</c:v>
                      </c:pt>
                      <c:pt idx="1">
                        <c:v>93.3</c:v>
                      </c:pt>
                      <c:pt idx="2">
                        <c:v>83.3</c:v>
                      </c:pt>
                      <c:pt idx="3">
                        <c:v>80</c:v>
                      </c:pt>
                      <c:pt idx="4">
                        <c:v>76.7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D5-4F27-B2AF-208BE66CAF86}"/>
                  </c:ext>
                </c:extLst>
              </c15:ser>
            </c15:filteredBarSeries>
          </c:ext>
        </c:extLst>
      </c:bar3DChart>
      <c:catAx>
        <c:axId val="167543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3552"/>
        <c:crosses val="autoZero"/>
        <c:auto val="1"/>
        <c:lblAlgn val="ctr"/>
        <c:lblOffset val="100"/>
        <c:noMultiLvlLbl val="0"/>
      </c:catAx>
      <c:valAx>
        <c:axId val="16754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2592"/>
        <c:crosses val="autoZero"/>
        <c:crossBetween val="between"/>
      </c:valAx>
      <c:serAx>
        <c:axId val="167541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543355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(no few-shot)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Sheet1!$C$143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Sheet1!$C$144:$C$146</c:f>
              <c:numCache>
                <c:formatCode>General</c:formatCode>
                <c:ptCount val="3"/>
                <c:pt idx="0">
                  <c:v>0.5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4B8-419E-BB2C-64DDAF895524}"/>
            </c:ext>
          </c:extLst>
        </c:ser>
        <c:ser>
          <c:idx val="1"/>
          <c:order val="1"/>
          <c:tx>
            <c:strRef>
              <c:f>Sheet1!$D$143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Sheet1!$D$144:$D$146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4B8-419E-BB2C-64DDAF895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(one-shot)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Sheet1!$C$126:$C$131</c:f>
              <c:numCache>
                <c:formatCode>General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2-48C7-A3EF-05EA91CC4964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Sheet1!$D$126:$D$131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2-48C7-A3EF-05EA91CC4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(two-shot)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Sheet1!$C$134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Sheet1!$C$135:$C$137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E-4731-8285-E99C978C6883}"/>
            </c:ext>
          </c:extLst>
        </c:ser>
        <c:ser>
          <c:idx val="1"/>
          <c:order val="1"/>
          <c:tx>
            <c:strRef>
              <c:f>Sheet1!$D$134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Sheet1!$D$135:$D$137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E-4731-8285-E99C978C6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(conn cases)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Sheet1!$C$150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Sheet1!$C$151:$C$153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A-4610-9F93-5F39AF11ACEC}"/>
            </c:ext>
          </c:extLst>
        </c:ser>
        <c:ser>
          <c:idx val="1"/>
          <c:order val="1"/>
          <c:tx>
            <c:strRef>
              <c:f>Sheet1!$D$150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Sheet1!$D$151:$D$153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A-4610-9F93-5F39AF11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Scenarios </a:t>
            </a:r>
            <a:r>
              <a:rPr lang="en-GB" sz="1800" dirty="0"/>
              <a:t>and Dataset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22991" cy="3414648"/>
          </a:xfrm>
        </p:spPr>
        <p:txBody>
          <a:bodyPr/>
          <a:lstStyle/>
          <a:p>
            <a:r>
              <a:rPr lang="en-GB" dirty="0"/>
              <a:t>Scenario 1 – Fully Functional System:</a:t>
            </a:r>
          </a:p>
          <a:p>
            <a:pPr marL="0" indent="0">
              <a:buNone/>
            </a:pPr>
            <a:r>
              <a:rPr lang="en-GB" dirty="0"/>
              <a:t>	The system operates correctly, and all diagnostic tests return successful 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2 – Failure of Switch 2:</a:t>
            </a:r>
          </a:p>
          <a:p>
            <a:pPr marL="0" indent="0">
              <a:buNone/>
            </a:pPr>
            <a:r>
              <a:rPr lang="en-GB" dirty="0"/>
              <a:t>	The component "Switch 2" is entirely non-functional. As a result, all tests directly associated 	with it and its connected devices fail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3 – Failure of SBC2:</a:t>
            </a:r>
          </a:p>
          <a:p>
            <a:pPr marL="0" indent="0">
              <a:buNone/>
            </a:pPr>
            <a:r>
              <a:rPr lang="en-GB" dirty="0"/>
              <a:t>	The "SBC2" component is completely broken, leading to the failure of all tests targeting it 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 each scenario there is a dataset with diagnostic tests (ram status, temperature, link status, connectivity speed, PBIT, sensors status, voltage status, etc)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C7917DA-0063-6165-2FE1-91904E2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29" y="601536"/>
            <a:ext cx="3239502" cy="2308446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FBFA0929-8858-9F03-E0BC-7F02383FCA7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8FFA-6F75-ED75-7831-79C38632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FFE607B-D961-BD59-0B74-873B0677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6E8F6-6CF7-38AF-0ECA-3370A825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BD1F9-A4B0-B8FE-E030-650D8B7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7E807D-DAE6-E67D-EE4C-CACBC0B54A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model partially detected the anomalies but did not understand the cause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30003B-EA5F-452C-AD21-AC327D6DF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20120"/>
              </p:ext>
            </p:extLst>
          </p:nvPr>
        </p:nvGraphicFramePr>
        <p:xfrm>
          <a:off x="1356085" y="1934496"/>
          <a:ext cx="4003706" cy="170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98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C70774-3109-C0B6-D1AE-769DB32A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54" y="1084900"/>
            <a:ext cx="3239502" cy="2308446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234F292-823B-47BE-5FA1-6454AE5C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62" y="749966"/>
            <a:ext cx="3380023" cy="845661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2E3772A-8756-3B68-9235-2C3F4424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89" y="1782624"/>
            <a:ext cx="3379976" cy="1281390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BFD046C-019F-D84F-01C5-6A8B0F58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62" y="3307290"/>
            <a:ext cx="3389996" cy="865699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EF19E475-196E-5D0D-7A43-68AACD6015E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38999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One-Shot</a:t>
            </a:r>
          </a:p>
          <a:p>
            <a:pPr>
              <a:lnSpc>
                <a:spcPct val="150000"/>
              </a:lnSpc>
            </a:pPr>
            <a:r>
              <a:rPr lang="en-GB" dirty="0"/>
              <a:t>Two-Shot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C4F8-3C08-4AFF-0C67-8AAE578F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EC8D1E2-5752-B6FD-727C-578A2217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53F71C-0A6F-6D00-0648-9B7FA2A8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EC467E1-0026-3DBA-50ED-1339600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 Results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C5D3D-9E95-D8BB-0975-D30BE8DDA7F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223785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The model detect some anomalies but still do not find the cause</a:t>
            </a:r>
          </a:p>
          <a:p>
            <a:pPr>
              <a:lnSpc>
                <a:spcPct val="150000"/>
              </a:lnSpc>
            </a:pPr>
            <a:r>
              <a:rPr lang="en-GB" dirty="0"/>
              <a:t>An extended context do not let focus the model on the real issues</a:t>
            </a:r>
            <a:endParaRPr lang="en-GB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439B84-AD6E-D48D-3BFD-8A342918C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71299"/>
              </p:ext>
            </p:extLst>
          </p:nvPr>
        </p:nvGraphicFramePr>
        <p:xfrm>
          <a:off x="3296210" y="1187541"/>
          <a:ext cx="3895165" cy="160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EEA6B3-84BA-4F5D-9614-A75BB361D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987817"/>
              </p:ext>
            </p:extLst>
          </p:nvPr>
        </p:nvGraphicFramePr>
        <p:xfrm>
          <a:off x="3287479" y="292422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4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F7C7-A942-E80E-52CE-995989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EA537DC-056D-38C3-989B-45CEDD2F1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63934E-65D5-D24E-541C-79C1BB9A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48361F3-C4E6-E612-DA73-C76B83B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</a:t>
            </a:r>
            <a:endParaRPr lang="en-GB" sz="1800" noProof="0" dirty="0"/>
          </a:p>
        </p:txBody>
      </p:sp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7C9CAF1D-5AF4-CC25-EE9C-6BEB3DB665C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solve the problem, I reduced the number of tests: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Connectivity tests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PBIT tests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085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37BE-77DE-5C55-AA08-52B22303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D75A1EC-BD6A-B332-383B-0AA827D5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56421-E8B9-F189-FD70-0D812926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D3AD6F-DD5C-188F-984E-0746E57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A714F44-705D-6D83-B0B8-AE5EDF220F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991668" cy="144331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16D276-8B8B-4B43-9B6A-4F5B4219E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417302"/>
              </p:ext>
            </p:extLst>
          </p:nvPr>
        </p:nvGraphicFramePr>
        <p:xfrm>
          <a:off x="3986757" y="2055255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diagram of a computer unit test">
            <a:extLst>
              <a:ext uri="{FF2B5EF4-FFF2-40B4-BE49-F238E27FC236}">
                <a16:creationId xmlns:a16="http://schemas.microsoft.com/office/drawing/2014/main" id="{94491321-8278-43C1-5D97-FF6B7C57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4" y="2822317"/>
            <a:ext cx="2873326" cy="1715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E4973E-205D-5442-9A11-CF030263E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6329" y="1060295"/>
            <a:ext cx="2793758" cy="15795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695C5-BCF8-49A9-ADC8-160BDBDB9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016410"/>
              </p:ext>
            </p:extLst>
          </p:nvPr>
        </p:nvGraphicFramePr>
        <p:xfrm>
          <a:off x="3946902" y="3345230"/>
          <a:ext cx="3897286" cy="13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8498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for training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 to teach the system architecture and how to reply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Llama3.2-3B-Instuct, Phi-4-mini-reasoning, 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92C8-D433-B986-8466-23D2798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5" y="1343620"/>
            <a:ext cx="3956300" cy="59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5273-8456-E8D1-E9B6-6267C6E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2010863"/>
            <a:ext cx="3956300" cy="176322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E094C7-819A-B027-990D-36DB1F0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463"/>
          <a:stretch>
            <a:fillRect/>
          </a:stretch>
        </p:blipFill>
        <p:spPr>
          <a:xfrm>
            <a:off x="4913857" y="1140258"/>
            <a:ext cx="2641604" cy="2371436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EACF12-9F46-80DC-9CF5-7089D287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597" y="3774087"/>
            <a:ext cx="3355806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1AF-9A3E-EEFB-3BE5-437AAC38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9"/>
          <a:stretch>
            <a:fillRect/>
          </a:stretch>
        </p:blipFill>
        <p:spPr>
          <a:xfrm>
            <a:off x="610364" y="1025662"/>
            <a:ext cx="2926159" cy="158076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5099F6-CD7B-2FD7-22A0-6CF06028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4" y="2673450"/>
            <a:ext cx="2926158" cy="2116271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6B351F-32CA-3211-5A6C-2E3280B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34"/>
          <a:stretch>
            <a:fillRect/>
          </a:stretch>
        </p:blipFill>
        <p:spPr>
          <a:xfrm>
            <a:off x="3813591" y="1173494"/>
            <a:ext cx="3100624" cy="3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A larger context (prompt/input) reduces the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793555"/>
              </p:ext>
            </p:extLst>
          </p:nvPr>
        </p:nvGraphicFramePr>
        <p:xfrm>
          <a:off x="273845" y="969133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768377"/>
              </p:ext>
            </p:extLst>
          </p:nvPr>
        </p:nvGraphicFramePr>
        <p:xfrm>
          <a:off x="2053994" y="969133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7FEB2-19A6-40C2-A7FD-039352FCC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75171"/>
              </p:ext>
            </p:extLst>
          </p:nvPr>
        </p:nvGraphicFramePr>
        <p:xfrm>
          <a:off x="0" y="3130061"/>
          <a:ext cx="2504049" cy="142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A059D1-44D4-43E0-BE03-B18B49B8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25000"/>
              </p:ext>
            </p:extLst>
          </p:nvPr>
        </p:nvGraphicFramePr>
        <p:xfrm>
          <a:off x="2504049" y="3130060"/>
          <a:ext cx="2759423" cy="1427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6FA808-CCB9-49D9-9A9D-36BB333DB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14371"/>
              </p:ext>
            </p:extLst>
          </p:nvPr>
        </p:nvGraphicFramePr>
        <p:xfrm>
          <a:off x="5263472" y="3130060"/>
          <a:ext cx="3092169" cy="142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689</TotalTime>
  <Words>743</Words>
  <Application>Microsoft Office PowerPoint</Application>
  <PresentationFormat>On-screen Show (16:9)</PresentationFormat>
  <Paragraphs>223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Arial</vt:lpstr>
      <vt:lpstr>Lato Medium</vt:lpstr>
      <vt:lpstr>Aptos Narrow</vt:lpstr>
      <vt:lpstr>Lato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Thesis’ objectives  </vt:lpstr>
      <vt:lpstr>Operative steps</vt:lpstr>
      <vt:lpstr>Sample System </vt:lpstr>
      <vt:lpstr>Step One – Preliminary Activities</vt:lpstr>
      <vt:lpstr>Step One – Prompt Engineering and ICL</vt:lpstr>
      <vt:lpstr>Step One – System Representation</vt:lpstr>
      <vt:lpstr>Step One – Model Size Capabilities</vt:lpstr>
      <vt:lpstr>Step One – Models Comparison</vt:lpstr>
      <vt:lpstr>Step Two – Scenarios and Dataset</vt:lpstr>
      <vt:lpstr>Step Two – No Few-Shot</vt:lpstr>
      <vt:lpstr>Step Two – No Few-Shot Results</vt:lpstr>
      <vt:lpstr>Step Two – Few-Shot</vt:lpstr>
      <vt:lpstr>Step Two – Few-Shot Results</vt:lpstr>
      <vt:lpstr>Step Two – No Few-Shot Reduced</vt:lpstr>
      <vt:lpstr>Step Two – No Few-Shot Reduced Results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1087</cp:revision>
  <cp:lastPrinted>2024-03-05T13:57:10Z</cp:lastPrinted>
  <dcterms:created xsi:type="dcterms:W3CDTF">2024-02-08T08:43:24Z</dcterms:created>
  <dcterms:modified xsi:type="dcterms:W3CDTF">2025-09-29T11:04:55Z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