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9" r:id="rId1"/>
    <p:sldMasterId id="2147483670" r:id="rId2"/>
    <p:sldMasterId id="2147483651" r:id="rId3"/>
    <p:sldMasterId id="2147483674" r:id="rId4"/>
    <p:sldMasterId id="2147483692" r:id="rId5"/>
  </p:sldMasterIdLst>
  <p:notesMasterIdLst>
    <p:notesMasterId r:id="rId26"/>
  </p:notesMasterIdLst>
  <p:handoutMasterIdLst>
    <p:handoutMasterId r:id="rId27"/>
  </p:handoutMasterIdLst>
  <p:sldIdLst>
    <p:sldId id="560" r:id="rId6"/>
    <p:sldId id="557" r:id="rId7"/>
    <p:sldId id="564" r:id="rId8"/>
    <p:sldId id="559" r:id="rId9"/>
    <p:sldId id="561" r:id="rId10"/>
    <p:sldId id="567" r:id="rId11"/>
    <p:sldId id="569" r:id="rId12"/>
    <p:sldId id="575" r:id="rId13"/>
    <p:sldId id="574" r:id="rId14"/>
    <p:sldId id="572" r:id="rId15"/>
    <p:sldId id="568" r:id="rId16"/>
    <p:sldId id="578" r:id="rId17"/>
    <p:sldId id="579" r:id="rId18"/>
    <p:sldId id="565" r:id="rId19"/>
    <p:sldId id="580" r:id="rId20"/>
    <p:sldId id="563" r:id="rId21"/>
    <p:sldId id="576" r:id="rId22"/>
    <p:sldId id="566" r:id="rId23"/>
    <p:sldId id="577" r:id="rId24"/>
    <p:sldId id="562" r:id="rId25"/>
  </p:sldIdLst>
  <p:sldSz cx="9144000" cy="5143500" type="screen16x9"/>
  <p:notesSz cx="6808788" cy="9940925"/>
  <p:embeddedFontLs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Lato Medium" panose="020F0502020204030203" pitchFamily="34" charset="0"/>
      <p:regular r:id="rId32"/>
      <p:italic r:id="rId33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24" autoAdjust="0"/>
    <p:restoredTop sz="93464" autoAdjust="0"/>
  </p:normalViewPr>
  <p:slideViewPr>
    <p:cSldViewPr snapToGrid="0" showGuides="1">
      <p:cViewPr varScale="1">
        <p:scale>
          <a:sx n="102" d="100"/>
          <a:sy n="102" d="100"/>
        </p:scale>
        <p:origin x="523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17/05/2025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17/05/2025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3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22755-651E-8B3A-F0AC-22D8EC07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1188BD-BCC5-93D7-CCEA-88B400DBD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A835CF-E01D-F3FB-3A4D-9D79B7073C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16A45-3CB1-35C5-B2A4-12C154166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33648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CC761-4B8E-6941-6A97-E6B82E925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45F55-9EFD-E9BB-CE14-7918264695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6C82DB-A1B6-7E5C-621B-EE2BA08ED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F681F-367D-7D52-0557-307582C7B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14160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B1ED-9111-337D-CFB1-53EF7BE6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8F80-7208-3907-608B-93D930053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2EA6A-B5B3-53B0-83FF-E8430EA8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DF28-98D5-171D-2480-B5F14C99F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238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7A59D-D683-C005-227F-5834A9907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BC141D-1DDA-6B31-F7C6-B376DB084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70EFF-DE9F-4F24-529B-54CE108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7BE2E-3255-004D-8E99-2D59F762D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7486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305B-3BCD-6F00-BBDC-6CCD41A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E6EB3-AFAC-1089-A6C7-D3373CE58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D2067-4E9F-5197-313D-52AE80FB8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E45C-9F38-95E5-DDFB-C4445F875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90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05706-C341-B626-B962-B0F93FD47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B0D9F0-D79A-A33A-D65B-DBDE9F034F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0FD0B5-5D65-6223-8BE1-8EA7E7D42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56D24-AA2B-C435-AB57-D807D36A1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9154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36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9ADD-75D7-371E-2063-1668E627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57FC2-B102-7497-83F4-CAE0899AB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130EFE-C8F2-70CA-C5AE-A683DCF8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Dall’attività delle settimane precedenti si è visto che con l’in-</a:t>
            </a:r>
            <a:r>
              <a:rPr lang="it-IT" dirty="0" err="1"/>
              <a:t>context</a:t>
            </a:r>
            <a:r>
              <a:rPr lang="it-IT" dirty="0"/>
              <a:t> learning è possibile controllare/limitare l’output del modello ad uno spazio ridotto di possibili valori. è quindi possibile insegnargli come rispondere agendo sul prompt, senza andare a modificare i pesi del modello. </a:t>
            </a:r>
          </a:p>
          <a:p>
            <a:endParaRPr lang="it-IT" dirty="0"/>
          </a:p>
          <a:p>
            <a:r>
              <a:rPr lang="it-IT" dirty="0"/>
              <a:t>Ed inoltre </a:t>
            </a:r>
            <a:r>
              <a:rPr lang="it-IT" dirty="0" err="1"/>
              <a:t>finetunare</a:t>
            </a:r>
            <a:r>
              <a:rPr lang="it-IT" dirty="0"/>
              <a:t> un modello può essere molto costoso in termini di risorse e richiede molti dati.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895B-53FC-4A9B-3580-8DD754391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4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8602-83CC-0201-59A7-202C4AD62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99FE-711C-CDCF-DB65-76F99EBA4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08BCE-E2F8-692D-0D4E-822737D5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Naming rules for questions, equal for all representations except few differences, in Json and tabular bidirectional connections are made explicit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4418-4F29-253E-2D98-F26821D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80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F61D-315B-5AB2-FCAB-F103E208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0C0E-140E-A3AE-6A3B-4CC33D73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69F6A-D891-E6F9-EBBE-D8193DDDE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1E45-A481-192B-C503-CEAD3A1A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296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D15CC-53F1-4652-9953-41692CF7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B9B446-B023-B440-5E3D-2C8FF0034C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EEB474-C117-EE7A-09EA-D5DE3DBF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1F3F31-7A56-65AD-0360-3F94F852C2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800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8329C-62E8-8AFF-2172-352352DA8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00B4D9-AF70-B320-C4E9-92F9BED8D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67533-5F00-7686-D347-F37B838F0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C27C-E06E-9DCF-B409-3B977E0F4C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8976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A1CC-70B2-3794-60E5-4A0F6B29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9B4B6-6BCE-05B1-AA8D-FAD76551E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86551-E50F-5A8F-B0C3-5AC0D176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DD10-68E5-BD8C-CCDA-A32088D14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4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6BD0C-4F9E-941B-4AD4-A5F1872D9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03539-E75F-A912-C41B-1EE35396F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5E5C3-E4CA-7DC7-5193-F6596AACD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B5AC-D584-AAB2-3125-C053A42CF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89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noProof="0" dirty="0"/>
              <a:t>Evaluating LLM Understanding a System Schema</a:t>
            </a:r>
            <a:endParaRPr lang="en-GB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/>
          <a:lstStyle/>
          <a:p>
            <a:pPr>
              <a:buNone/>
            </a:pPr>
            <a:r>
              <a:rPr lang="en-GB" b="1" noProof="0" dirty="0"/>
              <a:t>Operative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Json, descriptive or tabular representation is more effective for “training”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patterns.</a:t>
            </a:r>
          </a:p>
          <a:p>
            <a:pPr>
              <a:buNone/>
            </a:pPr>
            <a:r>
              <a:rPr lang="en-GB" b="1" noProof="0" dirty="0"/>
              <a:t>Purpose:</a:t>
            </a:r>
            <a:r>
              <a:rPr lang="en-GB" noProof="0" dirty="0"/>
              <a:t> Validate whether the model accurately understands the system and its relationships before optimizing its diagnostic capabilities.</a:t>
            </a:r>
          </a:p>
          <a:p>
            <a:pPr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7918-DC2F-7381-02DA-48579A74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2F2A977-CD34-CE13-9196-93DE16E8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A8E2DA-E39C-DCF8-FAE0-BF93E5DC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8FD3ED3-72D7-855F-ED41-DB4BE520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Questions format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E637C6E6-16E7-F4F2-AA9C-A53BB5429E7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897461" cy="252773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Q&amp;A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6F71B7-5838-E220-3505-D27646AA1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1331319"/>
            <a:ext cx="2701703" cy="2191792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086644-4016-0B25-E13D-09946AABFBE5}"/>
              </a:ext>
            </a:extLst>
          </p:cNvPr>
          <p:cNvSpPr txBox="1">
            <a:spLocks/>
          </p:cNvSpPr>
          <p:nvPr/>
        </p:nvSpPr>
        <p:spPr>
          <a:xfrm>
            <a:off x="3171306" y="1084900"/>
            <a:ext cx="2897461" cy="252773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GB" b="1" noProof="0" dirty="0"/>
              <a:t>Q&amp;A generalized</a:t>
            </a:r>
          </a:p>
          <a:p>
            <a:endParaRPr lang="en-GB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A8433B-D0E0-2C1F-EF98-06C56487A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429" y="1331319"/>
            <a:ext cx="3340847" cy="219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5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DEE2-4950-80B7-6FB7-61033700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A4AA829-8E48-05EF-F973-98F3ADBD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34BB5D7-884F-4D82-6F91-CD9C491B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804E24-64AE-09CC-F095-68D7739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Dataset and accuracy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BFA7399-75D8-22A4-67B5-E54E5ECD2B5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94 questions and answers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None/>
            </a:pPr>
            <a:r>
              <a:rPr lang="en-GB" b="1" noProof="0" dirty="0"/>
              <a:t>Accuracy 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Reporting questions (always 100%)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Answer correctly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679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8BA37-30FF-19C3-D53E-25903C6C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D470BDF-3705-A74B-D49A-1B76B6329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3C118D9-66F5-9F2D-4C2D-D68864F8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43B9264-A90F-CAAA-F45F-3CD69AC32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First tests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8E7703BE-BF50-6871-4536-B53DF8BF31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26311" y="3215973"/>
            <a:ext cx="6933406" cy="99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Dash: </a:t>
            </a:r>
            <a:r>
              <a:rPr lang="en-GB" noProof="0" dirty="0"/>
              <a:t>{device name}-{device number}-{interface}</a:t>
            </a:r>
          </a:p>
          <a:p>
            <a:pPr>
              <a:buNone/>
            </a:pPr>
            <a:r>
              <a:rPr lang="en-GB" b="1" noProof="0" dirty="0"/>
              <a:t>Colon: </a:t>
            </a:r>
            <a:r>
              <a:rPr lang="en-GB" noProof="0" dirty="0"/>
              <a:t>{device name}-{device number}:{interface}</a:t>
            </a: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D1E9B2-146F-073F-4E6C-02098B8F2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70829"/>
              </p:ext>
            </p:extLst>
          </p:nvPr>
        </p:nvGraphicFramePr>
        <p:xfrm>
          <a:off x="273845" y="1664280"/>
          <a:ext cx="5093970" cy="12243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2656973810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890555223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957147907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34995929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4559915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909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 (17/20)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(14/20)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85.0%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2275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(18/20)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87.5% (17.5/20)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100.0% (20/20)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92.5%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2046364"/>
                  </a:ext>
                </a:extLst>
              </a:tr>
            </a:tbl>
          </a:graphicData>
        </a:graphic>
      </p:graphicFrame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D18B979F-9A9C-4152-46A2-366AA527DE15}"/>
              </a:ext>
            </a:extLst>
          </p:cNvPr>
          <p:cNvSpPr txBox="1">
            <a:spLocks/>
          </p:cNvSpPr>
          <p:nvPr/>
        </p:nvSpPr>
        <p:spPr>
          <a:xfrm>
            <a:off x="257969" y="1103842"/>
            <a:ext cx="4134149" cy="336660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noProof="0" dirty="0"/>
              <a:t>Llama3.2-3B-Instruct (</a:t>
            </a:r>
            <a:r>
              <a:rPr lang="en-GB" dirty="0"/>
              <a:t>8-bit quantization</a:t>
            </a:r>
            <a:r>
              <a:rPr lang="en-GB" noProof="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599181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D797-EC70-2C1B-1AD6-D0488827A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C075D14-D348-00A7-2A3F-B27A9A3DF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4D5A5A5-708F-9DCF-5540-6E2E729586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A935C4D-4C78-3665-115F-CB8A2DB7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limitations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CFCDEFF-7829-B385-58DE-B55C45E9D0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Difficulty</a:t>
            </a:r>
          </a:p>
          <a:p>
            <a:r>
              <a:rPr lang="en-GB" noProof="0" dirty="0"/>
              <a:t>Distinguish different objects with similar names (e.g., Switch-1, Switch-2)</a:t>
            </a:r>
            <a:endParaRPr lang="en-GB" b="1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-&gt; Storage capacity related to the model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Inference/reasoning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353952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F48F-3ABE-97D0-727C-B9FC542A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3658BC1-C4E3-A9C7-FD8E-7626A6CB0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C951CD-76DB-3B0B-813F-CEA2FC8F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259793B-09BD-FD91-17C1-17039EC8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DA477928-CB0C-151B-FBEA-AADB27BF458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Textual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r>
              <a:rPr lang="en-GB" b="1" noProof="0" dirty="0"/>
              <a:t>Json representation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7B9F98-AED7-1448-EECE-D13FE97A1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571"/>
              </p:ext>
            </p:extLst>
          </p:nvPr>
        </p:nvGraphicFramePr>
        <p:xfrm>
          <a:off x="257969" y="3039401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058025973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918607562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2887564639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2848099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064435120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882189859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6207660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52199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76.7% (23/30)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82.66%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34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78.64%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150024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B18EED-000E-71E3-B942-97D253B9A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352080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3503525815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42885038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352098247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7750738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241782246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3450955591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2256346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31556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9461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73.3% (22/30)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83.3% (25/30)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90.0% (27/30)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81.98%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6674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458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97EDC-EB7D-808F-15C6-1BD02B7A9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74C0E05-2B0F-0281-C892-F8D799A918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C480705-C945-2CA6-ECE5-67304B9E1F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A58FC9B-5988-9DA9-9ABF-10B82C485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Llama3.2-3B-Instruct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635C147-F573-662F-7537-6E7A10B5E0D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Tabular representation</a:t>
            </a:r>
          </a:p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F11BF4-9559-6722-EA52-C495A66B7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08929"/>
              </p:ext>
            </p:extLst>
          </p:nvPr>
        </p:nvGraphicFramePr>
        <p:xfrm>
          <a:off x="257969" y="1357567"/>
          <a:ext cx="6113780" cy="143465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73125">
                  <a:extLst>
                    <a:ext uri="{9D8B030D-6E8A-4147-A177-3AD203B41FA5}">
                      <a16:colId xmlns:a16="http://schemas.microsoft.com/office/drawing/2014/main" val="247803768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482691006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1117176271"/>
                    </a:ext>
                  </a:extLst>
                </a:gridCol>
                <a:gridCol w="873125">
                  <a:extLst>
                    <a:ext uri="{9D8B030D-6E8A-4147-A177-3AD203B41FA5}">
                      <a16:colId xmlns:a16="http://schemas.microsoft.com/office/drawing/2014/main" val="3285935958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509786767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1968659455"/>
                    </a:ext>
                  </a:extLst>
                </a:gridCol>
                <a:gridCol w="873760">
                  <a:extLst>
                    <a:ext uri="{9D8B030D-6E8A-4147-A177-3AD203B41FA5}">
                      <a16:colId xmlns:a16="http://schemas.microsoft.com/office/drawing/2014/main" val="4345441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Device name format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 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3609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Colon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70.0% (21/30)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66.7% (20/30)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93.3% (28/30)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74.6%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730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Dash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86.7% (26/30)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80.0% (24/30)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50.0% (15/30)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53.3% (16/30)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63.3% (19/30)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66.66%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2065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70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D07-FE98-12BD-5D8C-3B28D0B1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F27CBC-94E6-A940-487E-7A4F430D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01086E-EC10-4073-8D79-05A99FC7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2CE3E19-5215-5A34-1778-BA5DA8D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68537B3-7F9E-C871-C92D-42D0EE477667}"/>
              </a:ext>
            </a:extLst>
          </p:cNvPr>
          <p:cNvGrpSpPr/>
          <p:nvPr/>
        </p:nvGrpSpPr>
        <p:grpSpPr>
          <a:xfrm>
            <a:off x="2067476" y="927102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CC9EEB2-7081-B57B-5724-3B9159195B20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F2F5505-3944-4737-97B4-2423595F38F4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BFCAE5-77D5-FCE4-546F-C88BF0FB08BB}"/>
              </a:ext>
            </a:extLst>
          </p:cNvPr>
          <p:cNvGrpSpPr/>
          <p:nvPr/>
        </p:nvGrpSpPr>
        <p:grpSpPr>
          <a:xfrm>
            <a:off x="3273578" y="927102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91D5501-F14E-2DB0-6054-8675F6D4D9D6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FE26344-3F05-1E5B-681C-BD8C107E055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18475BB-7CA4-B5A2-835C-7AD50B8A7959}"/>
              </a:ext>
            </a:extLst>
          </p:cNvPr>
          <p:cNvGrpSpPr/>
          <p:nvPr/>
        </p:nvGrpSpPr>
        <p:grpSpPr>
          <a:xfrm>
            <a:off x="4462091" y="927102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4F74D1-4089-D328-0515-F268CAC80B7C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F092ED3-CD4F-668F-9B92-085D51ACFF51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70856D0-63B6-9266-0789-BC02C02135F0}"/>
              </a:ext>
            </a:extLst>
          </p:cNvPr>
          <p:cNvGrpSpPr/>
          <p:nvPr/>
        </p:nvGrpSpPr>
        <p:grpSpPr>
          <a:xfrm>
            <a:off x="2337450" y="1978029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63A28B-E8A8-0D40-9E60-2F0214676181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85622F-C338-8095-A4DF-2431BA40F14A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A93B4E2-B750-BCB7-9546-FF7DBAEC4AB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DC973A0-7706-68B2-429F-A0B06BC0EAED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3DD638B-76C5-3FD2-B7DA-3E596059CDA0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4A0A137-B36D-1B75-83C9-F32825A8D218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C8CA0BD0-9B9C-309B-6A93-B377B6DF791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4943359-1F02-4A7F-4C7C-744C3EA7DA9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B7AA99C-8AF5-1E38-93EE-88A9DBEA8DF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D94FFAB-6547-E5CC-BD18-9E8B9577FE8E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9DA4891-837B-A56D-3A61-46A2FADD048A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CE0867E-BEE9-63A5-24DA-2A48C355AEB0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449A4EE-696A-5380-D144-187C29C6CB41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DD34845-7038-7629-807B-14023B4E332B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E58A49D1-508B-79F3-82C6-C368F65DB7BB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7DD278F-DA30-23C3-5814-6B825BA09BCE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1895731-EAE2-BC6D-E4F9-193E666EE84C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9868E7CE-8483-BE55-EAB3-D27033145F0C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76D3F00-4F65-2DE0-DFF5-CF2B67B1DC89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56F71EEC-EE8D-E1A1-D637-87449757956A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799316A1-1DAB-93AB-27ED-E4A3333510C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DB6BCE3-AC5E-1060-5B08-C2B17FEB19D2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09B2F3B2-E497-EC3D-3570-4CE21F403C34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E1A49164-FB00-F866-A6B0-A97D876328B1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5B39145E-D1A5-CA8B-13F4-89142A314CEE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D4FD1D-6046-67E9-B9B6-E2A5EAF11040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2099796" y="1641797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21977600-2B2C-4F00-BEEE-79A904FE1457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779047" y="1241369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125B8FD0-288C-4EE6-1AC2-29DC388B0AF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3449503" y="723312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83FAC36B-BEC9-0364-BC0C-7D27958F83DC}"/>
              </a:ext>
            </a:extLst>
          </p:cNvPr>
          <p:cNvGrpSpPr/>
          <p:nvPr/>
        </p:nvGrpSpPr>
        <p:grpSpPr>
          <a:xfrm>
            <a:off x="5241190" y="2105338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8043B613-F161-9CA5-0BDD-E9BDFF4AD9AC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CBAA2A71-A5A9-E271-22B2-908C98527DE2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74847BAB-D5BB-3325-6CEC-F2D57200F598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3BA48C69-43FF-9C6B-39C3-D386ACFC6F6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956BD54-504E-A824-18A9-A6E5EDEEA712}"/>
              </a:ext>
            </a:extLst>
          </p:cNvPr>
          <p:cNvGrpSpPr/>
          <p:nvPr/>
        </p:nvGrpSpPr>
        <p:grpSpPr>
          <a:xfrm>
            <a:off x="5069784" y="3411032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F8BD89E6-FDC5-7733-BA35-2D6F7F6E9F32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11B1F463-93E3-D268-1731-B3C01D1885E5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E741BAAA-D934-D245-85B5-0E7C197C4204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45B29DD8-3125-719B-D341-4FF00DAFDCC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86F1FF4-B406-2D8D-644C-3534D4EFA871}"/>
              </a:ext>
            </a:extLst>
          </p:cNvPr>
          <p:cNvGrpSpPr/>
          <p:nvPr/>
        </p:nvGrpSpPr>
        <p:grpSpPr>
          <a:xfrm>
            <a:off x="5785233" y="968732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03E23780-BA3F-2BC9-62D3-02A220E0C062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705FAE5E-BED2-5CA0-CF7C-A0C10A4CA68D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13EA56E1-708E-DBC2-87D5-35C2A6DB383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AD9AAD16-D075-9BCF-5F03-508FEF50A5D6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BE9889BD-1414-7687-5A23-C21BACA9407A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4523405" y="1567052"/>
            <a:ext cx="548935" cy="1370891"/>
          </a:xfrm>
          <a:prstGeom prst="bentConnector5">
            <a:avLst>
              <a:gd name="adj1" fmla="val -41644"/>
              <a:gd name="adj2" fmla="val 55236"/>
              <a:gd name="adj3" fmla="val 141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02DEF9E-4A9C-7D13-FCAC-A4EFF5B1C261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771932" y="1877094"/>
            <a:ext cx="527154" cy="1826894"/>
          </a:xfrm>
          <a:prstGeom prst="bentConnector3">
            <a:avLst>
              <a:gd name="adj1" fmla="val 14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E18C32CC-48C7-1209-FEFD-89C65B64B86C}"/>
              </a:ext>
            </a:extLst>
          </p:cNvPr>
          <p:cNvCxnSpPr>
            <a:cxnSpLocks/>
            <a:stCxn id="65" idx="2"/>
            <a:endCxn id="132" idx="2"/>
          </p:cNvCxnSpPr>
          <p:nvPr/>
        </p:nvCxnSpPr>
        <p:spPr>
          <a:xfrm rot="16200000" flipH="1">
            <a:off x="4252369" y="2773115"/>
            <a:ext cx="778540" cy="1340545"/>
          </a:xfrm>
          <a:prstGeom prst="bentConnector3">
            <a:avLst>
              <a:gd name="adj1" fmla="val 129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FE9AABB0-0B00-5978-E28B-A105C31AFCDD}"/>
              </a:ext>
            </a:extLst>
          </p:cNvPr>
          <p:cNvCxnSpPr>
            <a:cxnSpLocks/>
            <a:stCxn id="130" idx="2"/>
            <a:endCxn id="64" idx="2"/>
          </p:cNvCxnSpPr>
          <p:nvPr/>
        </p:nvCxnSpPr>
        <p:spPr>
          <a:xfrm rot="5400000" flipH="1">
            <a:off x="4408989" y="2464097"/>
            <a:ext cx="778540" cy="1958583"/>
          </a:xfrm>
          <a:prstGeom prst="bentConnector3">
            <a:avLst>
              <a:gd name="adj1" fmla="val -49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CDDB9ED5-26FB-DDA5-7353-ECD9609287A0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4699859" y="650526"/>
            <a:ext cx="587671" cy="206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F93A565-9E5B-AFAE-A8F2-F8A8EC8AAF87}"/>
              </a:ext>
            </a:extLst>
          </p:cNvPr>
          <p:cNvGrpSpPr/>
          <p:nvPr/>
        </p:nvGrpSpPr>
        <p:grpSpPr>
          <a:xfrm>
            <a:off x="2557471" y="4060969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C7DF1A5B-039D-B486-74C0-AC4EAC34716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9E4F9189-6968-8944-2A9E-795EE2116121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B4A23EAE-3F33-5E26-B6DB-1C238A5FA6E2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909244" y="3592241"/>
            <a:ext cx="1428477" cy="352232"/>
          </a:xfrm>
          <a:prstGeom prst="bentConnector3">
            <a:avLst>
              <a:gd name="adj1" fmla="val -1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9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BB006-C87E-A7F8-54C8-615645437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34EF6B8-9087-83C0-32DE-36105516C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03B34F3-498D-8C83-D2EA-4B86366C6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BAA787-ECA0-D775-7647-FA207DFD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Smaller System results </a:t>
            </a:r>
          </a:p>
        </p:txBody>
      </p:sp>
      <p:sp>
        <p:nvSpPr>
          <p:cNvPr id="5" name="Segnaposto contenuto 6">
            <a:extLst>
              <a:ext uri="{FF2B5EF4-FFF2-40B4-BE49-F238E27FC236}">
                <a16:creationId xmlns:a16="http://schemas.microsoft.com/office/drawing/2014/main" id="{F83F4C4B-729C-5AC1-D8D6-09314D5FF6B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60134"/>
            <a:ext cx="6933406" cy="2839413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E2315D6-4C2A-0639-E5CF-E7A649F14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322733"/>
              </p:ext>
            </p:extLst>
          </p:nvPr>
        </p:nvGraphicFramePr>
        <p:xfrm>
          <a:off x="302658" y="1684507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8540">
                  <a:extLst>
                    <a:ext uri="{9D8B030D-6E8A-4147-A177-3AD203B41FA5}">
                      <a16:colId xmlns:a16="http://schemas.microsoft.com/office/drawing/2014/main" val="4279172979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50068613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310580145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799023089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1910483325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774663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1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2 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3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4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Run 5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Mean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7563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noProof="0" dirty="0">
                          <a:solidFill>
                            <a:schemeClr val="tx1"/>
                          </a:solidFill>
                          <a:effectLst/>
                        </a:rPr>
                        <a:t>88.2% (30/34)</a:t>
                      </a:r>
                      <a:endParaRPr lang="en-GB" sz="1200" b="0" noProof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91.2% (31/34)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97.1% (33/34)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94.1% (32/34)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noProof="0" dirty="0">
                          <a:effectLst/>
                        </a:rPr>
                        <a:t>92.94%</a:t>
                      </a:r>
                      <a:endParaRPr lang="en-GB" sz="1200" noProof="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774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781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503-F74F-0ED7-333A-240F9100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26A74D5-6E9D-957D-2EBB-B798AAB7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96820B-6DBC-C18D-A33B-8CC33C2C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8D63231-4D42-32C5-60E8-70AEF234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Phi-4-mini-reasoning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D229AFC-DA23-4223-8792-93330286B39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258769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(8-bit quantization)</a:t>
            </a:r>
            <a:endParaRPr lang="en-GB" noProof="0" dirty="0"/>
          </a:p>
          <a:p>
            <a:pPr>
              <a:buNone/>
            </a:pPr>
            <a:endParaRPr lang="en-GB" b="1" noProof="0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r>
              <a:rPr lang="en-GB" noProof="0" dirty="0"/>
              <a:t>Few tests due to hardware limitations</a:t>
            </a:r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8475C2-9931-7162-1B57-EC551952D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17742"/>
              </p:ext>
            </p:extLst>
          </p:nvPr>
        </p:nvGraphicFramePr>
        <p:xfrm>
          <a:off x="497812" y="2378745"/>
          <a:ext cx="4890770" cy="7075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22375">
                  <a:extLst>
                    <a:ext uri="{9D8B030D-6E8A-4147-A177-3AD203B41FA5}">
                      <a16:colId xmlns:a16="http://schemas.microsoft.com/office/drawing/2014/main" val="2004145524"/>
                    </a:ext>
                  </a:extLst>
                </a:gridCol>
                <a:gridCol w="1222375">
                  <a:extLst>
                    <a:ext uri="{9D8B030D-6E8A-4147-A177-3AD203B41FA5}">
                      <a16:colId xmlns:a16="http://schemas.microsoft.com/office/drawing/2014/main" val="679242679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4091319998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14162176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dirty="0">
                          <a:effectLst/>
                        </a:rPr>
                        <a:t>Run 1</a:t>
                      </a:r>
                      <a:endParaRPr lang="en-GB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dirty="0">
                          <a:effectLst/>
                        </a:rPr>
                        <a:t>Run 2</a:t>
                      </a:r>
                      <a:endParaRPr lang="en-GB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Run 3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Mean 30q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108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96.7%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(29/30) </a:t>
                      </a:r>
                      <a:endParaRPr lang="en-GB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90.0%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(27/30)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84.0%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(21/25)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dirty="0">
                          <a:effectLst/>
                        </a:rPr>
                        <a:t>93.35%</a:t>
                      </a:r>
                      <a:endParaRPr lang="en-GB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398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1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FF1CC-F9F6-E111-94B6-A9CA383D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44B55AA-6292-1EDD-21B7-C17C003F0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B9657D2-F4D2-3403-D0B5-30DF2F119C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713D0E4-3FC7-B760-ED20-95C121F08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Mistral-7B-Instruct-v0.3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CD478368-97AE-280B-FA81-AB31E4146D8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/>
              <a:t>(4-bit quantization)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noProof="0" dirty="0"/>
              <a:t>Difficulty/limitations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Prompt understanding</a:t>
            </a: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32F26C-0250-3239-5422-DA4B19967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667003"/>
              </p:ext>
            </p:extLst>
          </p:nvPr>
        </p:nvGraphicFramePr>
        <p:xfrm>
          <a:off x="495792" y="2268791"/>
          <a:ext cx="6113780" cy="6059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28700">
                  <a:extLst>
                    <a:ext uri="{9D8B030D-6E8A-4147-A177-3AD203B41FA5}">
                      <a16:colId xmlns:a16="http://schemas.microsoft.com/office/drawing/2014/main" val="909860094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43398530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728768223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344366655"/>
                    </a:ext>
                  </a:extLst>
                </a:gridCol>
                <a:gridCol w="1029335">
                  <a:extLst>
                    <a:ext uri="{9D8B030D-6E8A-4147-A177-3AD203B41FA5}">
                      <a16:colId xmlns:a16="http://schemas.microsoft.com/office/drawing/2014/main" val="1804999539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4405848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Run 1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Run 2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dirty="0">
                          <a:effectLst/>
                        </a:rPr>
                        <a:t>Run 3</a:t>
                      </a:r>
                      <a:endParaRPr lang="en-GB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Run 4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Run 5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Mean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00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76.0% (19/25)</a:t>
                      </a:r>
                      <a:endParaRPr lang="en-GB" sz="1200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64.0% (19/25)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72.0% (18/25)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72.0% (18/25)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>
                          <a:effectLst/>
                        </a:rPr>
                        <a:t>92.0% (23/25)</a:t>
                      </a:r>
                      <a:endParaRPr lang="en-GB" sz="12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200" dirty="0">
                          <a:effectLst/>
                        </a:rPr>
                        <a:t>75.2%</a:t>
                      </a:r>
                      <a:endParaRPr lang="en-GB" sz="12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38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41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Finetune/</a:t>
            </a:r>
            <a:r>
              <a:rPr lang="en-GB" noProof="0" dirty="0" err="1"/>
              <a:t>icl</a:t>
            </a:r>
            <a:r>
              <a:rPr lang="en-GB" noProof="0" dirty="0"/>
              <a:t> best perf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quantization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144D-BD54-5B0B-911C-7EBA618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F22F60-3441-1940-5839-5170F93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E69E552-CA57-BDEE-67C7-B7C4F7BF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F433257-5C87-A04E-12CE-AC35AC5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Demo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8DC0B0-62A2-9879-D0AF-486F4E626D18}"/>
              </a:ext>
            </a:extLst>
          </p:cNvPr>
          <p:cNvGrpSpPr/>
          <p:nvPr/>
        </p:nvGrpSpPr>
        <p:grpSpPr>
          <a:xfrm>
            <a:off x="1518836" y="1138118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201C3A5-1605-A50D-682C-02D84BB24A2E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326B9D0-D571-C346-4DB0-23C13760D75D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47223B-C3F0-B665-D866-82723BDAD68C}"/>
              </a:ext>
            </a:extLst>
          </p:cNvPr>
          <p:cNvGrpSpPr/>
          <p:nvPr/>
        </p:nvGrpSpPr>
        <p:grpSpPr>
          <a:xfrm>
            <a:off x="2724938" y="1138118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78508A4-61A5-0A50-1479-C67185E5C0B7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150082-05BB-60E1-C518-1BD08D3A0AD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D361D9D-F833-B06D-64A8-9ABCF1165A8E}"/>
              </a:ext>
            </a:extLst>
          </p:cNvPr>
          <p:cNvGrpSpPr/>
          <p:nvPr/>
        </p:nvGrpSpPr>
        <p:grpSpPr>
          <a:xfrm>
            <a:off x="1788810" y="2189045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C2B2FAE-9A17-961B-0D21-9B6365415D6F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8794659-DEB0-EB41-C224-49C8C86B6128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D866319-B5C3-1159-12DA-F93FCA2F4520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CFEB09EF-9EDB-07B7-D2D6-9882D6057D53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DE14FB9-C3DA-1034-5187-73793B5CDF46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DE0CF30-F19E-F647-133A-94856394F8A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82442DD-49E2-28BD-BF67-3FA438C60476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A0A190E-F98A-76F5-B239-D0324999AA5A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00CBB80-7BF3-885D-A7B0-79F9F879C6B0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72536C-2B2A-45CE-3EC3-A8EAB8DD9821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EFA3268-25CB-2BDB-8451-91D47DD9A7A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F4222F6-4204-B79C-3DB2-1CE21911D6B4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1669B2B2-C361-C6C3-DB99-BD69A7CDC55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0FC1E3A-6299-80F2-7E95-CF2F6FF2518D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69285BB2-0BCE-39E3-E081-5FF4E65B1C5D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3D68C45-8EA6-295B-387E-3EFC40FED2F1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191FC84-A54E-4752-1A43-CFC047CE37D4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A00C759-1E9B-4EF9-AF96-2428463D805D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8378AAB-2B90-676D-4466-069BC7649F8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38EA1D3-6646-B7A3-C918-2F2B4BC34010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846235DD-92FF-ED3A-A685-43EDBB989CF8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3D2FDAAA-DC6D-6CCC-3C42-E18B5866FEE5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1CED7B6-293C-535C-3A71-F1A3F57969C7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91775C8-BE9E-2584-D996-E3889A7AC5BF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040F464-E946-BB30-0E6D-BC1BB4ADCF5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DAECAD83-0D62-A98E-D56D-669BC0D20B5F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551156" y="1852813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A9D46E-E138-1741-E7C5-8155F5F9267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230407" y="1452385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6195381B-2656-2CA0-2EA8-AF548F9AD2EE}"/>
              </a:ext>
            </a:extLst>
          </p:cNvPr>
          <p:cNvGrpSpPr/>
          <p:nvPr/>
        </p:nvGrpSpPr>
        <p:grpSpPr>
          <a:xfrm>
            <a:off x="4319146" y="262119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AE8A80B-2999-BE14-E05E-7836CBD514AF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4FD6C1CF-5494-31E7-9D0E-91D9EE9CC0E7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0858D048-4EF3-98D8-4B9E-97B3454BB9F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A6F42B88-67A0-36DE-4196-69D1F7431283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376623C-3B2A-0606-4D88-ED3454009333}"/>
              </a:ext>
            </a:extLst>
          </p:cNvPr>
          <p:cNvGrpSpPr/>
          <p:nvPr/>
        </p:nvGrpSpPr>
        <p:grpSpPr>
          <a:xfrm>
            <a:off x="3931041" y="1138118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E39F0FCF-EF01-3A98-5017-3EF77FFADA80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6AFCF820-AF22-765A-19DC-DE159E0A3E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F4AD1724-2D52-720E-37CD-20509E79495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9D9BB073-EA60-0186-B0BC-4D2EFE5418F4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0F4E384F-FCFA-B896-83C8-AFDF85C7CBBB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3635645" y="2117188"/>
            <a:ext cx="853771" cy="997487"/>
          </a:xfrm>
          <a:prstGeom prst="bentConnector5">
            <a:avLst>
              <a:gd name="adj1" fmla="val -26775"/>
              <a:gd name="adj2" fmla="val 57196"/>
              <a:gd name="adj3" fmla="val 12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643CE2D-E868-79E6-26F5-91FAF0F99D66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189008" y="2427230"/>
            <a:ext cx="222318" cy="1453490"/>
          </a:xfrm>
          <a:prstGeom prst="bentConnector3">
            <a:avLst>
              <a:gd name="adj1" fmla="val 202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29A3A150-A5C5-4552-2D7C-BDF1156BF35D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3477628" y="1493503"/>
            <a:ext cx="629301" cy="761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69A935F0-5370-5276-D0BE-1F2317D2C5A3}"/>
              </a:ext>
            </a:extLst>
          </p:cNvPr>
          <p:cNvGrpSpPr/>
          <p:nvPr/>
        </p:nvGrpSpPr>
        <p:grpSpPr>
          <a:xfrm>
            <a:off x="2069456" y="3819427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07B3F538-2678-B092-A602-F5B33631723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247FC21D-7246-1354-576E-0907552ADF29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C4139FFF-A6FA-AE6E-D94D-63E40B1134FF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617196" y="3546666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26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1949-0583-E4C2-1E02-03F76D0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F77DE9-6DCE-D1DF-3F52-23A1C29D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1E8CF91-905C-5C9D-7C0B-57903951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1C1077C-AFC6-BA4C-34E0-3B1382ED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In-Context Learning and Prompt Engineering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0F08D-A5B2-6ED7-045C-66E1DB378406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</a:t>
            </a:r>
          </a:p>
          <a:p>
            <a:pPr marL="0" indent="0">
              <a:buNone/>
            </a:pPr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290649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GB" b="1" noProof="0" dirty="0"/>
              <a:t>Console</a:t>
            </a:r>
          </a:p>
          <a:p>
            <a:pPr marL="285739" lvl="1" indent="0">
              <a:buNone/>
            </a:pPr>
            <a:r>
              <a:rPr lang="en-GB" noProof="0" dirty="0"/>
              <a:t>computer equipped with a monitor, keyboard, and mouse, allowing operators to interact with a system</a:t>
            </a:r>
            <a:endParaRPr lang="en-GB" b="1" noProof="0" dirty="0"/>
          </a:p>
          <a:p>
            <a:r>
              <a:rPr lang="en-GB" b="1" noProof="0" dirty="0"/>
              <a:t>Switch</a:t>
            </a:r>
          </a:p>
          <a:p>
            <a:pPr marL="285739" lvl="1" indent="0">
              <a:buNone/>
            </a:pPr>
            <a:r>
              <a:rPr lang="en-GB" noProof="0" dirty="0"/>
              <a:t>a networking device that connects multiple computers or devices, efficiently managing data traffic within a network</a:t>
            </a:r>
          </a:p>
          <a:p>
            <a:r>
              <a:rPr lang="en-GB" b="1" noProof="0" dirty="0"/>
              <a:t>Workstation</a:t>
            </a:r>
          </a:p>
          <a:p>
            <a:pPr marL="285739" lvl="1" indent="0">
              <a:buNone/>
            </a:pPr>
            <a:r>
              <a:rPr lang="en-GB" noProof="0" dirty="0"/>
              <a:t>A high-performance computer</a:t>
            </a:r>
          </a:p>
          <a:p>
            <a:r>
              <a:rPr lang="en-GB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GB" noProof="0" dirty="0"/>
              <a:t>A compact computer with all essential components (CPU, memory, I/O) integrated onto a single board, used in embedded systems.</a:t>
            </a:r>
          </a:p>
          <a:p>
            <a:r>
              <a:rPr lang="en-GB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GB" noProof="0" dirty="0"/>
              <a:t>A dedicated storage device connected to a network, allowing multiple users to store and access files remotely.</a:t>
            </a:r>
          </a:p>
          <a:p>
            <a:r>
              <a:rPr lang="en-GB" b="1" noProof="0" dirty="0"/>
              <a:t>Server</a:t>
            </a:r>
          </a:p>
          <a:p>
            <a:pPr marL="285739" lvl="1" indent="0">
              <a:buNone/>
            </a:pPr>
            <a:r>
              <a:rPr lang="en-GB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A284-CAF1-7682-5F84-A98B4883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3D1A44-0C1F-1C19-CCF8-A5B0FCC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43863D-1B71-4CD8-E924-5857F790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6567EBE-E04F-335B-5BF7-C248F6E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prompt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36D0178-EBFA-0D5A-5915-859D16F781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Task description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 definitions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Naming rules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Components 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Network/architecture topology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Q&amp;A examples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A73CB9-6381-CC00-602E-EBE4D54F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09" y="1597852"/>
            <a:ext cx="4700448" cy="61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4270-5B0E-D3B9-9790-AD2AA50C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2B4792F-0B1B-41DA-E09C-8A70B0EE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378E47-40EF-FFE7-6865-569F854B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8DFCC07-A16B-6268-F457-812FB930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Textual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71881E-8D3C-E182-5D92-24E50070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01" y="1018435"/>
            <a:ext cx="3748211" cy="2864018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E7AE204-B025-E993-30F1-3283D681B157}"/>
              </a:ext>
            </a:extLst>
          </p:cNvPr>
          <p:cNvSpPr txBox="1">
            <a:spLocks/>
          </p:cNvSpPr>
          <p:nvPr/>
        </p:nvSpPr>
        <p:spPr>
          <a:xfrm>
            <a:off x="5336497" y="1010221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and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722607-D5BC-E198-6F91-4F90C2C4A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743" y="1350184"/>
            <a:ext cx="4415286" cy="1842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1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5A8EF-504E-E183-33D5-FFD47C899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174B05F-3F4B-C3CB-65E0-EA79652C16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96BED1C7-9775-3301-AD85-5AB5E357D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3663BBC-C8E1-4737-ED95-A62912B5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Json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4C8BC54-68BA-99CE-0A6D-7F0C6C03FE0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676930" y="877865"/>
            <a:ext cx="2619375" cy="3414648"/>
          </a:xfrm>
        </p:spPr>
        <p:txBody>
          <a:bodyPr>
            <a:normAutofit/>
          </a:bodyPr>
          <a:lstStyle/>
          <a:p>
            <a:r>
              <a:rPr lang="en-GB" noProof="0" dirty="0"/>
              <a:t>Naming/connection rules &amp; data format</a:t>
            </a:r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D2D0D-6EF6-4AC3-7AA1-6BB1C980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26" y="877865"/>
            <a:ext cx="3458040" cy="36725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CC6C93-75DD-E350-116D-8D10AAA0B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212" y="1387435"/>
            <a:ext cx="3670900" cy="183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53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AADC5-DEBE-E5AE-E38F-530AA59D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7BC50FA-BE91-58BD-AEFE-53014F2BF9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67ADB4B-B76E-B81E-BC3C-15E7EF226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79271D-A2F5-94E6-EAD2-8153A9BB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Tabular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5E88BCB3-AD76-5696-8116-36FB571ED8E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noProof="0" dirty="0"/>
          </a:p>
          <a:p>
            <a:pPr marL="0" indent="0">
              <a:buNone/>
            </a:pPr>
            <a:endParaRPr lang="en-GB" b="1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08001-18C2-E70F-9327-3E6C6EBABF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126" y="1055712"/>
            <a:ext cx="3458040" cy="3316895"/>
          </a:xfrm>
          <a:prstGeom prst="rect">
            <a:avLst/>
          </a:prstGeom>
        </p:spPr>
      </p:pic>
      <p:sp>
        <p:nvSpPr>
          <p:cNvPr id="9" name="Segnaposto contenuto 6">
            <a:extLst>
              <a:ext uri="{FF2B5EF4-FFF2-40B4-BE49-F238E27FC236}">
                <a16:creationId xmlns:a16="http://schemas.microsoft.com/office/drawing/2014/main" id="{911589A6-0F5A-B054-4D3B-E519BEB847E1}"/>
              </a:ext>
            </a:extLst>
          </p:cNvPr>
          <p:cNvSpPr txBox="1">
            <a:spLocks/>
          </p:cNvSpPr>
          <p:nvPr/>
        </p:nvSpPr>
        <p:spPr>
          <a:xfrm>
            <a:off x="4676930" y="877865"/>
            <a:ext cx="2619375" cy="341464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noProof="0" dirty="0"/>
              <a:t>Naming rules &amp; components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b="1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C55D13-B93E-15D1-481F-29594E727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4015" y="1275929"/>
            <a:ext cx="3597639" cy="221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035726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0</TotalTime>
  <Words>1086</Words>
  <Application>Microsoft Office PowerPoint</Application>
  <PresentationFormat>On-screen Show (16:9)</PresentationFormat>
  <Paragraphs>457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Lato</vt:lpstr>
      <vt:lpstr>Arial</vt:lpstr>
      <vt:lpstr>Lato Medium</vt:lpstr>
      <vt:lpstr>Calibri</vt:lpstr>
      <vt:lpstr>Aptos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Evaluating LLM Understanding a System Schema</vt:lpstr>
      <vt:lpstr>Preliminary Activities</vt:lpstr>
      <vt:lpstr>In-Context Learning and Prompt Engineering</vt:lpstr>
      <vt:lpstr>Sample System </vt:lpstr>
      <vt:lpstr>Components</vt:lpstr>
      <vt:lpstr>The prompt</vt:lpstr>
      <vt:lpstr>Textual representation</vt:lpstr>
      <vt:lpstr>Json representation</vt:lpstr>
      <vt:lpstr>Tabular representation</vt:lpstr>
      <vt:lpstr>Questions format</vt:lpstr>
      <vt:lpstr>Dataset and accuracy</vt:lpstr>
      <vt:lpstr>First tests</vt:lpstr>
      <vt:lpstr>Model limitations</vt:lpstr>
      <vt:lpstr>Llama3.2-3B-Instruct results</vt:lpstr>
      <vt:lpstr>Llama3.2-3B-Instruct results</vt:lpstr>
      <vt:lpstr>Smaller System </vt:lpstr>
      <vt:lpstr>Smaller System results </vt:lpstr>
      <vt:lpstr>Phi-4-mini-reasoning results</vt:lpstr>
      <vt:lpstr>Mistral-7B-Instruct-v0.3 results</vt:lpstr>
      <vt:lpstr>Demo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2025-05-16T09:01:30Z</dcterms:created>
  <dcterms:modified xsi:type="dcterms:W3CDTF">2025-05-17T10:47:36Z</dcterms:modified>
</cp:coreProperties>
</file>