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9" r:id="rId1"/>
    <p:sldMasterId id="2147483670" r:id="rId2"/>
    <p:sldMasterId id="2147483651" r:id="rId3"/>
    <p:sldMasterId id="2147483674" r:id="rId4"/>
    <p:sldMasterId id="2147483692" r:id="rId5"/>
  </p:sldMasterIdLst>
  <p:notesMasterIdLst>
    <p:notesMasterId r:id="rId26"/>
  </p:notesMasterIdLst>
  <p:handoutMasterIdLst>
    <p:handoutMasterId r:id="rId27"/>
  </p:handoutMasterIdLst>
  <p:sldIdLst>
    <p:sldId id="560" r:id="rId6"/>
    <p:sldId id="557" r:id="rId7"/>
    <p:sldId id="564" r:id="rId8"/>
    <p:sldId id="559" r:id="rId9"/>
    <p:sldId id="561" r:id="rId10"/>
    <p:sldId id="567" r:id="rId11"/>
    <p:sldId id="569" r:id="rId12"/>
    <p:sldId id="575" r:id="rId13"/>
    <p:sldId id="574" r:id="rId14"/>
    <p:sldId id="572" r:id="rId15"/>
    <p:sldId id="568" r:id="rId16"/>
    <p:sldId id="578" r:id="rId17"/>
    <p:sldId id="579" r:id="rId18"/>
    <p:sldId id="565" r:id="rId19"/>
    <p:sldId id="580" r:id="rId20"/>
    <p:sldId id="563" r:id="rId21"/>
    <p:sldId id="576" r:id="rId22"/>
    <p:sldId id="566" r:id="rId23"/>
    <p:sldId id="577" r:id="rId24"/>
    <p:sldId id="562" r:id="rId25"/>
  </p:sldIdLst>
  <p:sldSz cx="9144000" cy="5143500" type="screen16x9"/>
  <p:notesSz cx="6808788" cy="9940925"/>
  <p:embeddedFontLs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Lato Medium" panose="020F0502020204030203" pitchFamily="34" charset="0"/>
      <p:regular r:id="rId32"/>
      <p:italic r:id="rId33"/>
    </p:embeddedFont>
  </p:embeddedFontLst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2F3C4B"/>
    <a:srgbClr val="F2A900"/>
    <a:srgbClr val="B20A92"/>
    <a:srgbClr val="9F1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4" autoAdjust="0"/>
    <p:restoredTop sz="74003" autoAdjust="0"/>
  </p:normalViewPr>
  <p:slideViewPr>
    <p:cSldViewPr snapToGrid="0" showGuides="1">
      <p:cViewPr varScale="1">
        <p:scale>
          <a:sx n="104" d="100"/>
          <a:sy n="104" d="100"/>
        </p:scale>
        <p:origin x="127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54"/>
    </p:cViewPr>
  </p:sorterViewPr>
  <p:notesViewPr>
    <p:cSldViewPr snapToGrid="0" showGuides="1">
      <p:cViewPr varScale="1">
        <p:scale>
          <a:sx n="68" d="100"/>
          <a:sy n="68" d="100"/>
        </p:scale>
        <p:origin x="3024" y="6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0E9520A-2E4D-49AC-BC88-346DAFE397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05AD5E-AD80-447B-B2D0-3079AFF166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0D523-7ADA-4299-8075-D5AC897023D1}" type="datetimeFigureOut">
              <a:rPr lang="en-GB" smtClean="0"/>
              <a:t>20/05/2025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69FF41-A538-483D-A455-D4ACB06A7A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3177F-A513-40A2-AB32-EAE073E4F0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235E8-6D79-4B1A-8621-084F25A3208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414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7256-2CC9-4504-A84A-9BCE6041808D}" type="datetimeFigureOut">
              <a:rPr lang="en-GB" smtClean="0"/>
              <a:t>20/05/2025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787DF-8F4B-4F18-9094-9E830052A33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40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236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22755-651E-8B3A-F0AC-22D8EC076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1188BD-BCC5-93D7-CCEA-88B400DBDB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A835CF-E01D-F3FB-3A4D-9D79B7073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16A45-3CB1-35C5-B2A4-12C154166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648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CC761-4B8E-6941-6A97-E6B82E925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345F55-9EFD-E9BB-CE14-7918264695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C82DB-A1B6-7E5C-621B-EE2BA08ED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F681F-367D-7D52-0557-307582C7B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416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9B1ED-9111-337D-CFB1-53EF7BE64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A8F80-7208-3907-608B-93D930053E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02EA6A-B5B3-53B0-83FF-E8430EA85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6DF28-98D5-171D-2480-B5F14C99F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238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7A59D-D683-C005-227F-5834A9907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BC141D-1DDA-6B31-F7C6-B376DB084B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D70EFF-DE9F-4F24-529B-54CE1081F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7BE2E-3255-004D-8E99-2D59F762D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7486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7305B-3BCD-6F00-BBDC-6CCD41AAF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FE6EB3-AFAC-1089-A6C7-D3373CE58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DD2067-4E9F-5197-313D-52AE80FB8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9E45C-9F38-95E5-DDFB-C4445F875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290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05706-C341-B626-B962-B0F93FD47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0D9F0-D79A-A33A-D65B-DBDE9F034F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0FD0B5-5D65-6223-8BE1-8EA7E7D42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56D24-AA2B-C435-AB57-D807D36A16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915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36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448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E9ADD-75D7-371E-2063-1668E6277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E57FC2-B102-7497-83F4-CAE0899AB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130EFE-C8F2-70CA-C5AE-A683DCF8A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8895B-53FC-4A9B-3580-8DD754391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541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C8602-83CC-0201-59A7-202C4AD62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EB99FE-711C-CDCF-DB65-76F99EBA4D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908BCE-E2F8-692D-0D4E-822737D59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Naming rules for questions, equal for all representations except few differences, in Json and tabular bidirectional connections are made explicit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34418-4F29-253E-2D98-F26821DCF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809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EF61D-315B-5AB2-FCAB-F103E2086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560C0E-140E-A3AE-6A3B-4CC33D73E4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769F6A-D891-E6F9-EBBE-D8193DDDE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A1E45-A481-192B-C503-CEAD3A1A6F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296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D15CC-53F1-4652-9953-41692CF7A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B9B446-B023-B440-5E3D-2C8FF0034C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EEB474-C117-EE7A-09EA-D5DE3DBF1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F3F31-7A56-65AD-0360-3F94F852C2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00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8329C-62E8-8AFF-2172-352352DA8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00B4D9-AF70-B320-C4E9-92F9BED8D6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567533-5F00-7686-D347-F37B838F0A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C27C-E06E-9DCF-B409-3B977E0F4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976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FA1CC-70B2-3794-60E5-4A0F6B29E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49B4B6-6BCE-05B1-AA8D-FAD76551EF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286551-E50F-5A8F-B0C3-5AC0D1767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7DD10-68E5-BD8C-CCDA-A32088D14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974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6BD0C-4F9E-941B-4AD4-A5F1872D9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103539-E75F-A912-C41B-1EE35396F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15E5C3-E4CA-7DC7-5193-F6596AACD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6B5AC-D584-AAB2-3125-C053A42CF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89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>
          <a:xfrm>
            <a:off x="273845" y="4753869"/>
            <a:ext cx="3085703" cy="170035"/>
          </a:xfrm>
        </p:spPr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63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75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50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00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64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097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029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69354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7359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356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41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553045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E4002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553045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40AEEE5-E61A-593C-5BB6-BADB681C683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5800" y="1344560"/>
            <a:ext cx="4681796" cy="311010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857DD378-D76B-EF41-C317-BA08CCF4E7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4536741"/>
            <a:ext cx="4681538" cy="145312"/>
          </a:xfrm>
          <a:prstGeom prst="rect">
            <a:avLst/>
          </a:prstGeom>
        </p:spPr>
        <p:txBody>
          <a:bodyPr vert="horz" wrap="square" lIns="0" tIns="6747" rIns="0" bIns="0" rtlCol="0">
            <a:spAutoFit/>
          </a:bodyPr>
          <a:lstStyle>
            <a:lvl1pPr marL="0" indent="0">
              <a:buNone/>
              <a:defRPr lang="fr-FR" sz="10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3143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15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87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859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7938" lvl="0" defTabSz="914400">
              <a:spcBef>
                <a:spcPts val="53"/>
              </a:spcBef>
            </a:pPr>
            <a:r>
              <a:rPr lang="en-GB" dirty="0"/>
              <a:t>Copyright @ MBDA 2024. All rights reserved.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A5A58F1-4C0D-4693-5962-56AB6BC7E1D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FC9E1A1-61FE-315F-3B27-120C3B0E2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573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401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86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39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324247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8858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662807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102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252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319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70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7107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258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07636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665428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41909859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12690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36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8407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06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7111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69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8560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15311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147379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850409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653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2718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6810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5263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075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339331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59633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5881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960714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8660658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loc content">
  <p:cSld name="1_Four bloc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>
            <a:spLocks noGrp="1"/>
          </p:cNvSpPr>
          <p:nvPr>
            <p:ph type="body" idx="1"/>
          </p:nvPr>
        </p:nvSpPr>
        <p:spPr>
          <a:xfrm>
            <a:off x="257969" y="127315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2"/>
          </p:nvPr>
        </p:nvSpPr>
        <p:spPr>
          <a:xfrm>
            <a:off x="257969" y="294239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body" idx="3"/>
          </p:nvPr>
        </p:nvSpPr>
        <p:spPr>
          <a:xfrm>
            <a:off x="3782219" y="127315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body" idx="4"/>
          </p:nvPr>
        </p:nvSpPr>
        <p:spPr>
          <a:xfrm>
            <a:off x="3782219" y="294239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5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3262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subtitle and content">
  <p:cSld name="1_Titre, sub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body" idx="1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257969" y="1276339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None/>
              <a:defRPr sz="1250" b="1" i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3"/>
          </p:nvPr>
        </p:nvSpPr>
        <p:spPr>
          <a:xfrm>
            <a:off x="257969" y="1642534"/>
            <a:ext cx="6933406" cy="285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/>
          <p:nvPr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78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35960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2763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0980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44" name="Image 4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45" name="ZoneTexte 4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46" name="ZoneTexte 4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47" name="ZoneTexte 4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48" name="ZoneTexte 4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50" name="ZoneTexte 49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51" name="ZoneTexte 50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52" name="ZoneTexte 51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53" name="ZoneTexte 52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6C143B0-C842-3C48-90D4-EE08B1F230B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 dirty="0">
              <a:solidFill>
                <a:srgbClr val="303C4B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626124"/>
            <a:ext cx="5266531" cy="42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Chapter title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A68ECCB-DBD6-0B41-834C-7195CB72A8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264" y="0"/>
            <a:ext cx="3199238" cy="5143500"/>
          </a:xfrm>
          <a:prstGeom prst="rect">
            <a:avLst/>
          </a:prstGeom>
        </p:spPr>
      </p:pic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C2F5FD35-FBD1-4222-B179-3F96284A9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5" name="MBDA_COPYRIGHT">
            <a:extLst>
              <a:ext uri="{FF2B5EF4-FFF2-40B4-BE49-F238E27FC236}">
                <a16:creationId xmlns:a16="http://schemas.microsoft.com/office/drawing/2014/main" id="{5E13EC39-D73A-44D7-9B71-756612429EB9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bg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bg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49" name="MBDA_CHARTING_COLORS_2" hidden="1">
            <a:extLst>
              <a:ext uri="{FF2B5EF4-FFF2-40B4-BE49-F238E27FC236}">
                <a16:creationId xmlns:a16="http://schemas.microsoft.com/office/drawing/2014/main" id="{90EF292E-26C9-83B6-9D03-8EFF92D5758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1064701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7B22741C-1C51-3103-9DCB-07B07FC5E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1798" y="201153"/>
            <a:ext cx="1166453" cy="1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6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2500" b="1" i="0" kern="1200">
          <a:solidFill>
            <a:schemeClr val="bg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4" name="Image 2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2" name="ZoneTexte 31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13E84F9A-0B19-145D-9B66-F73775B2028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6" name="MBDA_COPYRIGHT">
            <a:extLst>
              <a:ext uri="{FF2B5EF4-FFF2-40B4-BE49-F238E27FC236}">
                <a16:creationId xmlns:a16="http://schemas.microsoft.com/office/drawing/2014/main" id="{068C4F88-06F2-5E92-3125-84F586E46D6A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64" name="MBDA_CHARTING_COLORS_2" hidden="1">
            <a:extLst>
              <a:ext uri="{FF2B5EF4-FFF2-40B4-BE49-F238E27FC236}">
                <a16:creationId xmlns:a16="http://schemas.microsoft.com/office/drawing/2014/main" id="{EC040B16-E707-8DF5-6631-AFF552E9398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5754027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5" name="MBDA_GIMMICK"/>
          <p:cNvGrpSpPr/>
          <p:nvPr userDrawn="1"/>
        </p:nvGrpSpPr>
        <p:grpSpPr>
          <a:xfrm>
            <a:off x="5347591" y="0"/>
            <a:ext cx="3796647" cy="5143500"/>
            <a:chOff x="5347591" y="0"/>
            <a:chExt cx="3796647" cy="5143500"/>
          </a:xfrm>
        </p:grpSpPr>
        <p:grpSp>
          <p:nvGrpSpPr>
            <p:cNvPr id="4" name="Groupe 3"/>
            <p:cNvGrpSpPr/>
            <p:nvPr userDrawn="1"/>
          </p:nvGrpSpPr>
          <p:grpSpPr>
            <a:xfrm>
              <a:off x="5347591" y="0"/>
              <a:ext cx="3796647" cy="5143500"/>
              <a:chOff x="5347591" y="0"/>
              <a:chExt cx="3796647" cy="5143500"/>
            </a:xfrm>
          </p:grpSpPr>
          <p:sp>
            <p:nvSpPr>
              <p:cNvPr id="8" name="MBDA_GIMMICK2"/>
              <p:cNvSpPr/>
              <p:nvPr/>
            </p:nvSpPr>
            <p:spPr>
              <a:xfrm>
                <a:off x="7085251" y="0"/>
                <a:ext cx="2058987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3294380" h="8228330">
                    <a:moveTo>
                      <a:pt x="0" y="0"/>
                    </a:moveTo>
                    <a:lnTo>
                      <a:pt x="2362746" y="3013519"/>
                    </a:lnTo>
                    <a:lnTo>
                      <a:pt x="1625426" y="8228075"/>
                    </a:lnTo>
                    <a:lnTo>
                      <a:pt x="3150095" y="8228075"/>
                    </a:lnTo>
                    <a:lnTo>
                      <a:pt x="3291852" y="8226755"/>
                    </a:lnTo>
                    <a:lnTo>
                      <a:pt x="3293999" y="3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1D30"/>
              </a:soli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9" name="MBDA_GIMMICK3"/>
              <p:cNvSpPr/>
              <p:nvPr userDrawn="1"/>
            </p:nvSpPr>
            <p:spPr>
              <a:xfrm>
                <a:off x="6003790" y="0"/>
                <a:ext cx="2563416" cy="5143500"/>
              </a:xfrm>
              <a:custGeom>
                <a:avLst/>
                <a:gdLst/>
                <a:ahLst/>
                <a:cxnLst/>
                <a:rect l="l" t="t" r="r" b="b"/>
                <a:pathLst>
                  <a:path w="4101465" h="8229600">
                    <a:moveTo>
                      <a:pt x="1743557" y="0"/>
                    </a:moveTo>
                    <a:lnTo>
                      <a:pt x="0" y="0"/>
                    </a:lnTo>
                    <a:lnTo>
                      <a:pt x="2788577" y="6079629"/>
                    </a:lnTo>
                    <a:lnTo>
                      <a:pt x="1204963" y="8229600"/>
                    </a:lnTo>
                    <a:lnTo>
                      <a:pt x="3363366" y="8229600"/>
                    </a:lnTo>
                    <a:lnTo>
                      <a:pt x="4101071" y="3000819"/>
                    </a:lnTo>
                    <a:lnTo>
                      <a:pt x="1743557" y="0"/>
                    </a:lnTo>
                    <a:close/>
                  </a:path>
                </a:pathLst>
              </a:custGeom>
              <a:gradFill flip="none" rotWithShape="1">
                <a:gsLst>
                  <a:gs pos="40000">
                    <a:srgbClr val="EE1D30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0" name="objet 2"/>
              <p:cNvSpPr/>
              <p:nvPr userDrawn="1"/>
            </p:nvSpPr>
            <p:spPr>
              <a:xfrm>
                <a:off x="5347591" y="0"/>
                <a:ext cx="2769394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4431030" h="8228330">
                    <a:moveTo>
                      <a:pt x="0" y="0"/>
                    </a:moveTo>
                    <a:lnTo>
                      <a:pt x="4430760" y="5585320"/>
                    </a:lnTo>
                    <a:lnTo>
                      <a:pt x="3197724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5" name="objet 1"/>
              <p:cNvSpPr/>
              <p:nvPr userDrawn="1"/>
            </p:nvSpPr>
            <p:spPr>
              <a:xfrm>
                <a:off x="7089278" y="0"/>
                <a:ext cx="1475581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2360930" h="8228330">
                    <a:moveTo>
                      <a:pt x="0" y="0"/>
                    </a:moveTo>
                    <a:lnTo>
                      <a:pt x="2360645" y="2999702"/>
                    </a:lnTo>
                    <a:lnTo>
                      <a:pt x="1619362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8E6A6FBC-4D32-4C4C-BB02-BB1873CE0E9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14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3481415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641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3" r:id="rId2"/>
    <p:sldLayoutId id="2147483654" r:id="rId3"/>
    <p:sldLayoutId id="214748367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36" b="5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0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8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44EB215-1F7B-3EBF-D79E-F87D96D22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2A9F76-D498-25D6-2F5C-EF61D2FA3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3FEFB7-EDCC-CFA3-014C-BC24B6E7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noProof="0" dirty="0"/>
              <a:t>Evaluating LLM Understanding a System Schema</a:t>
            </a:r>
            <a:endParaRPr lang="en-GB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A79A431-067C-52E3-1272-EAAD7B001DD7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983556"/>
            <a:ext cx="6933406" cy="3515992"/>
          </a:xfrm>
        </p:spPr>
        <p:txBody>
          <a:bodyPr/>
          <a:lstStyle/>
          <a:p>
            <a:pPr>
              <a:buNone/>
            </a:pPr>
            <a:r>
              <a:rPr lang="en-GB" b="1" noProof="0" dirty="0"/>
              <a:t>Operative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Assess whether the LLM can comprehend the hardware system structure and interconnections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Determine whether a Json, descriptive or tabular representation is more effective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Test whether the model can infer dependencies between components and recognize interconnection patterns</a:t>
            </a:r>
          </a:p>
          <a:p>
            <a:pPr>
              <a:buNone/>
            </a:pPr>
            <a:r>
              <a:rPr lang="en-GB" b="1" noProof="0" dirty="0"/>
              <a:t>Purpose:</a:t>
            </a:r>
            <a:r>
              <a:rPr lang="en-GB" noProof="0" dirty="0"/>
              <a:t> Validate whether the model accurately understands the system and its relationships before optimizing its diagnostic capabilities</a:t>
            </a:r>
          </a:p>
          <a:p>
            <a:pPr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436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17918-DC2F-7381-02DA-48579A740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2F2A977-CD34-CE13-9196-93DE16E82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8A8E2DA-E39C-DCF8-FAE0-BF93E5DC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8FD3ED3-72D7-855F-ED41-DB4BE520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Questions format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E637C6E6-16E7-F4F2-AA9C-A53BB5429E7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2897461" cy="25277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Q&amp;A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0" indent="0">
              <a:buNone/>
            </a:pPr>
            <a:endParaRPr lang="en-GB" b="1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F71B7-5838-E220-3505-D27646AA1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5" y="1331319"/>
            <a:ext cx="2701703" cy="2191792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A086644-4016-0B25-E13D-09946AABFBE5}"/>
              </a:ext>
            </a:extLst>
          </p:cNvPr>
          <p:cNvSpPr txBox="1">
            <a:spLocks/>
          </p:cNvSpPr>
          <p:nvPr/>
        </p:nvSpPr>
        <p:spPr>
          <a:xfrm>
            <a:off x="3171306" y="1084900"/>
            <a:ext cx="2897461" cy="2527730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142869" indent="-142869" algn="l" defTabSz="571478" rtl="0" eaLnBrk="1" latinLnBrk="0" hangingPunct="1">
              <a:lnSpc>
                <a:spcPct val="90000"/>
              </a:lnSpc>
              <a:spcBef>
                <a:spcPts val="625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25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42860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12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2pPr>
            <a:lvl3pPr marL="714346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1000085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1285823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1571562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301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039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877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GB" b="1" noProof="0" dirty="0"/>
              <a:t>Q&amp;A generalized</a:t>
            </a:r>
          </a:p>
          <a:p>
            <a:endParaRPr lang="en-GB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A8433B-D0E0-2C1F-EF98-06C56487A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429" y="1331319"/>
            <a:ext cx="3340847" cy="219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2DEE2-4950-80B7-6FB7-610337002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A4AA829-8E48-05EF-F973-98F3ADBD3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34BB5D7-884F-4D82-6F91-CD9C491B8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B804E24-64AE-09CC-F095-68D77396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Dataset and accuracy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3BFA7399-75D8-22A4-67B5-E54E5ECD2B5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94 questions and answers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>
              <a:buNone/>
            </a:pPr>
            <a:r>
              <a:rPr lang="en-GB" b="1" noProof="0" dirty="0"/>
              <a:t>Accuracy 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Reporting questions (always 100%)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Answer correctly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679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8BA37-30FF-19C3-D53E-25903C6C2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D470BDF-3705-A74B-D49A-1B76B6329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3C118D9-66F5-9F2D-4C2D-D68864F89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12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43B9264-A90F-CAAA-F45F-3CD69AC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First tests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8E7703BE-BF50-6871-4536-B53DF8BF318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26311" y="3215973"/>
            <a:ext cx="6933406" cy="99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Dash: </a:t>
            </a:r>
            <a:r>
              <a:rPr lang="en-GB" noProof="0" dirty="0"/>
              <a:t>{device name}-{device number}-{interface}</a:t>
            </a:r>
          </a:p>
          <a:p>
            <a:pPr>
              <a:buNone/>
            </a:pPr>
            <a:r>
              <a:rPr lang="en-GB" b="1" noProof="0" dirty="0"/>
              <a:t>Colon: </a:t>
            </a:r>
            <a:r>
              <a:rPr lang="en-GB" noProof="0" dirty="0"/>
              <a:t>{device name}-{device number}:{interface}</a:t>
            </a:r>
            <a:endParaRPr lang="en-GB" b="1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D1E9B2-146F-073F-4E6C-02098B8F2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82884"/>
              </p:ext>
            </p:extLst>
          </p:nvPr>
        </p:nvGraphicFramePr>
        <p:xfrm>
          <a:off x="273845" y="1664280"/>
          <a:ext cx="5093970" cy="1224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8540">
                  <a:extLst>
                    <a:ext uri="{9D8B030D-6E8A-4147-A177-3AD203B41FA5}">
                      <a16:colId xmlns:a16="http://schemas.microsoft.com/office/drawing/2014/main" val="2656973810"/>
                    </a:ext>
                  </a:extLst>
                </a:gridCol>
                <a:gridCol w="1018540">
                  <a:extLst>
                    <a:ext uri="{9D8B030D-6E8A-4147-A177-3AD203B41FA5}">
                      <a16:colId xmlns:a16="http://schemas.microsoft.com/office/drawing/2014/main" val="2890555223"/>
                    </a:ext>
                  </a:extLst>
                </a:gridCol>
                <a:gridCol w="1018540">
                  <a:extLst>
                    <a:ext uri="{9D8B030D-6E8A-4147-A177-3AD203B41FA5}">
                      <a16:colId xmlns:a16="http://schemas.microsoft.com/office/drawing/2014/main" val="2957147907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34995929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455991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Device name format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1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2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3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Mean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90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Colon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85.0% (17/20)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70.0% (14/20)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100.0% (20/20)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85.0%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2275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Dash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90.0% (18/20)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87.5% (17.5/20)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100.0% (20/20)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92.5%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2046364"/>
                  </a:ext>
                </a:extLst>
              </a:tr>
            </a:tbl>
          </a:graphicData>
        </a:graphic>
      </p:graphicFrame>
      <p:sp>
        <p:nvSpPr>
          <p:cNvPr id="10" name="Segnaposto contenuto 6">
            <a:extLst>
              <a:ext uri="{FF2B5EF4-FFF2-40B4-BE49-F238E27FC236}">
                <a16:creationId xmlns:a16="http://schemas.microsoft.com/office/drawing/2014/main" id="{D18B979F-9A9C-4152-46A2-366AA527DE15}"/>
              </a:ext>
            </a:extLst>
          </p:cNvPr>
          <p:cNvSpPr txBox="1">
            <a:spLocks/>
          </p:cNvSpPr>
          <p:nvPr/>
        </p:nvSpPr>
        <p:spPr>
          <a:xfrm>
            <a:off x="257969" y="1103842"/>
            <a:ext cx="4134149" cy="336660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142869" indent="-142869" algn="l" defTabSz="571478" rtl="0" eaLnBrk="1" latinLnBrk="0" hangingPunct="1">
              <a:lnSpc>
                <a:spcPct val="90000"/>
              </a:lnSpc>
              <a:spcBef>
                <a:spcPts val="625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25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42860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12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2pPr>
            <a:lvl3pPr marL="714346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1000085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1285823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1571562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301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039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877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noProof="0" dirty="0"/>
              <a:t>Llama3.2-3B-Instruct (8-bit quantization)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noProof="0" dirty="0"/>
          </a:p>
        </p:txBody>
      </p:sp>
    </p:spTree>
    <p:extLst>
      <p:ext uri="{BB962C8B-B14F-4D97-AF65-F5344CB8AC3E}">
        <p14:creationId xmlns:p14="http://schemas.microsoft.com/office/powerpoint/2010/main" val="159918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5D797-EC70-2C1B-1AD6-D0488827A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C075D14-D348-00A7-2A3F-B27A9A3DF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4D5A5A5-708F-9DCF-5540-6E2E72958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13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A935C4D-4C78-3665-115F-CB8A2DB7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Model limitations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3CFCDEFF-7829-B385-58DE-B55C45E9D065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Difficulty</a:t>
            </a:r>
          </a:p>
          <a:p>
            <a:r>
              <a:rPr lang="en-GB" noProof="0" dirty="0"/>
              <a:t>Distinguish different objects with similar names (e.g., Switch-1, Switch-2)</a:t>
            </a:r>
            <a:endParaRPr lang="en-GB" b="1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-&gt; Storage capacity related to the model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Inference/reasoning</a:t>
            </a:r>
          </a:p>
          <a:p>
            <a:pPr marL="0" indent="0">
              <a:buNone/>
            </a:pPr>
            <a:endParaRPr lang="en-GB" b="1" noProof="0" dirty="0"/>
          </a:p>
        </p:txBody>
      </p:sp>
    </p:spTree>
    <p:extLst>
      <p:ext uri="{BB962C8B-B14F-4D97-AF65-F5344CB8AC3E}">
        <p14:creationId xmlns:p14="http://schemas.microsoft.com/office/powerpoint/2010/main" val="353952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AF48F-3ABE-97D0-727C-B9FC542AF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3658BC1-C4E3-A9C7-FD8E-7626A6CB0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6C951CD-76DB-3B0B-813F-CEA2FC8F6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259793B-09BD-FD91-17C1-17039EC8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Llama3.2-3B-Instruct results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DA477928-CB0C-151B-FBEA-AADB27BF458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Textual representation</a:t>
            </a:r>
          </a:p>
          <a:p>
            <a:pPr>
              <a:buNone/>
            </a:pPr>
            <a:endParaRPr lang="en-GB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r>
              <a:rPr lang="en-GB" b="1" noProof="0" dirty="0"/>
              <a:t>Json representation</a:t>
            </a:r>
          </a:p>
          <a:p>
            <a:pPr marL="0" indent="0">
              <a:buNone/>
            </a:pPr>
            <a:endParaRPr lang="en-GB" b="1" noProof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7B9F98-AED7-1448-EECE-D13FE97A1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718813"/>
              </p:ext>
            </p:extLst>
          </p:nvPr>
        </p:nvGraphicFramePr>
        <p:xfrm>
          <a:off x="257969" y="3039401"/>
          <a:ext cx="6113780" cy="1434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305802597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91860756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887564639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428480999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06443512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882189859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620766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Device name format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1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 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3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4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5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Mean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5219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Colon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80.0% (24/30)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93.3% (28/30)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83.3 (25/30)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80.0% (24/30)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76.7% (23/30)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82.66%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734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Dash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63.3% (19/30)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83.3% (25/30)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83.3% (25/30)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73.3% (22/30)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90.0% (27/30)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78.64%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15002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B18EED-000E-71E3-B942-97D253B9A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458099"/>
              </p:ext>
            </p:extLst>
          </p:nvPr>
        </p:nvGraphicFramePr>
        <p:xfrm>
          <a:off x="257969" y="1357567"/>
          <a:ext cx="6113780" cy="1434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350352581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428850386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352098247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3277507388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241782246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450955591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256346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Device name format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1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2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3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4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5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Mean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155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Colon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86.7% (26/30)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83.3% (25/30)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73.3% (22/30)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73.3% (22/30)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86.7% (26/30)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80.66%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461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Dash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80.0% (24/30)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83.3% (25/30)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73.3% (22/30)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83.3% (25/30)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90.0% (27/30)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81.98%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667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458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97EDC-EB7D-808F-15C6-1BD02B7A9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74C0E05-2B0F-0281-C892-F8D799A91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480705-C945-2CA6-ECE5-67304B9E1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58FC9B-5988-9DA9-9ABF-10B82C48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Llama3.2-3B-Instruct results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1635C147-F573-662F-7537-6E7A10B5E0DA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Tabular representation</a:t>
            </a:r>
          </a:p>
          <a:p>
            <a:pPr>
              <a:buNone/>
            </a:pPr>
            <a:endParaRPr lang="en-GB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F11BF4-9559-6722-EA52-C495A66B7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631324"/>
              </p:ext>
            </p:extLst>
          </p:nvPr>
        </p:nvGraphicFramePr>
        <p:xfrm>
          <a:off x="257969" y="1357567"/>
          <a:ext cx="6113780" cy="1434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247803768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482691006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11717627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3285935958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50978676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968659455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34544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Device name format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1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 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3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4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5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Mean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3609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Colon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63.3% (19/30)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70.0% (21/30)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66.7% (20/30)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80.0% (24/30)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93.3% (28/30)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74.6%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2730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Dash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86.7% (26/30)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80.0% (24/30)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50.0% (15/30)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53.3% (16/30)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63.3% (19/30)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66.66%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206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700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55D07-FE98-12BD-5D8C-3B28D0B13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9F27CBC-94E6-A940-487E-7A4F430DB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601086E-EC10-4073-8D79-05A99FC7A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16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2CE3E19-5215-5A34-1778-BA5DA8D9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Smaller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A68537B3-7F9E-C871-C92D-42D0EE477667}"/>
              </a:ext>
            </a:extLst>
          </p:cNvPr>
          <p:cNvGrpSpPr/>
          <p:nvPr/>
        </p:nvGrpSpPr>
        <p:grpSpPr>
          <a:xfrm>
            <a:off x="2067476" y="927102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CC9EEB2-7081-B57B-5724-3B9159195B20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EF2F5505-3944-4737-97B4-2423595F38F4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6BFCAE5-77D5-FCE4-546F-C88BF0FB08BB}"/>
              </a:ext>
            </a:extLst>
          </p:cNvPr>
          <p:cNvGrpSpPr/>
          <p:nvPr/>
        </p:nvGrpSpPr>
        <p:grpSpPr>
          <a:xfrm>
            <a:off x="3273578" y="927102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191D5501-F14E-2DB0-6054-8675F6D4D9D6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CFE26344-3F05-1E5B-681C-BD8C107E0557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518475BB-7CA4-B5A2-835C-7AD50B8A7959}"/>
              </a:ext>
            </a:extLst>
          </p:cNvPr>
          <p:cNvGrpSpPr/>
          <p:nvPr/>
        </p:nvGrpSpPr>
        <p:grpSpPr>
          <a:xfrm>
            <a:off x="4462091" y="927102"/>
            <a:ext cx="945355" cy="504886"/>
            <a:chOff x="746149" y="1111909"/>
            <a:chExt cx="1141173" cy="648288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744F74D1-4089-D328-0515-F268CAC80B7C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3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1F092ED3-CD4F-668F-9B92-085D51ACFF51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70856D0-63B6-9266-0789-BC02C02135F0}"/>
              </a:ext>
            </a:extLst>
          </p:cNvPr>
          <p:cNvGrpSpPr/>
          <p:nvPr/>
        </p:nvGrpSpPr>
        <p:grpSpPr>
          <a:xfrm>
            <a:off x="2337450" y="1978029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4963A28B-E8A8-0D40-9E60-2F0214676181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B485622F-C338-8095-A4DF-2431BA40F14A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9A93B4E2-B750-BCB7-9546-FF7DBAEC4AB9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6DC973A0-7706-68B2-429F-A0B06BC0EAED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B3DD638B-76C5-3FD2-B7DA-3E596059CDA0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D4A0A137-B36D-1B75-83C9-F32825A8D218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C8CA0BD0-9B9C-309B-6A93-B377B6DF791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C4943359-1F02-4A7F-4C7C-744C3EA7DA9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AB7AA99C-8AF5-1E38-93EE-88A9DBEA8DF8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2D94FFAB-6547-E5CC-BD18-9E8B9577FE8E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69DA4891-837B-A56D-3A61-46A2FADD048A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4CE0867E-BEE9-63A5-24DA-2A48C355AEB0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F449A4EE-696A-5380-D144-187C29C6CB41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CDD34845-7038-7629-807B-14023B4E332B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E58A49D1-508B-79F3-82C6-C368F65DB7BB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7DD278F-DA30-23C3-5814-6B825BA09BCE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01895731-EAE2-BC6D-E4F9-193E666EE84C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9868E7CE-8483-BE55-EAB3-D27033145F0C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A76D3F00-4F65-2DE0-DFF5-CF2B67B1DC89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56F71EEC-EE8D-E1A1-D637-87449757956A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799316A1-1DAB-93AB-27ED-E4A3333510C1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4DB6BCE3-AC5E-1060-5B08-C2B17FEB19D2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09B2F3B2-E497-EC3D-3570-4CE21F403C34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E1A49164-FB00-F866-A6B0-A97D876328B1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5B39145E-D1A5-CA8B-13F4-89142A314CEE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B1D4FD1D-6046-67E9-B9B6-E2A5EAF11040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2099796" y="1641797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21977600-2B2C-4F00-BEEE-79A904FE1457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2779047" y="1241369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a gomito 112">
            <a:extLst>
              <a:ext uri="{FF2B5EF4-FFF2-40B4-BE49-F238E27FC236}">
                <a16:creationId xmlns:a16="http://schemas.microsoft.com/office/drawing/2014/main" id="{125B8FD0-288C-4EE6-1AC2-29DC388B0AF5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 rot="5400000">
            <a:off x="3449503" y="723312"/>
            <a:ext cx="546041" cy="1963392"/>
          </a:xfrm>
          <a:prstGeom prst="bentConnector3">
            <a:avLst>
              <a:gd name="adj1" fmla="val 35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83FAC36B-BEC9-0364-BC0C-7D27958F83DC}"/>
              </a:ext>
            </a:extLst>
          </p:cNvPr>
          <p:cNvGrpSpPr/>
          <p:nvPr/>
        </p:nvGrpSpPr>
        <p:grpSpPr>
          <a:xfrm>
            <a:off x="5241190" y="2105338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8043B613-F161-9CA5-0BDD-E9BDFF4AD9AC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CBAA2A71-A5A9-E271-22B2-908C98527DE2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74847BAB-D5BB-3325-6CEC-F2D57200F598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3BA48C69-43FF-9C6B-39C3-D386ACFC6F62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B956BD54-504E-A824-18A9-A6E5EDEEA712}"/>
              </a:ext>
            </a:extLst>
          </p:cNvPr>
          <p:cNvGrpSpPr/>
          <p:nvPr/>
        </p:nvGrpSpPr>
        <p:grpSpPr>
          <a:xfrm>
            <a:off x="5069784" y="3411032"/>
            <a:ext cx="957577" cy="421626"/>
            <a:chOff x="4069716" y="642470"/>
            <a:chExt cx="957577" cy="421626"/>
          </a:xfrm>
        </p:grpSpPr>
        <p:grpSp>
          <p:nvGrpSpPr>
            <p:cNvPr id="129" name="Gruppo 128">
              <a:extLst>
                <a:ext uri="{FF2B5EF4-FFF2-40B4-BE49-F238E27FC236}">
                  <a16:creationId xmlns:a16="http://schemas.microsoft.com/office/drawing/2014/main" id="{F8BD89E6-FDC5-7733-BA35-2D6F7F6E9F32}"/>
                </a:ext>
              </a:extLst>
            </p:cNvPr>
            <p:cNvGrpSpPr/>
            <p:nvPr/>
          </p:nvGrpSpPr>
          <p:grpSpPr>
            <a:xfrm>
              <a:off x="4069716" y="642470"/>
              <a:ext cx="957577" cy="421626"/>
              <a:chOff x="746149" y="1218817"/>
              <a:chExt cx="1155927" cy="541380"/>
            </a:xfrm>
          </p:grpSpPr>
          <p:sp>
            <p:nvSpPr>
              <p:cNvPr id="131" name="Rettangolo 130">
                <a:extLst>
                  <a:ext uri="{FF2B5EF4-FFF2-40B4-BE49-F238E27FC236}">
                    <a16:creationId xmlns:a16="http://schemas.microsoft.com/office/drawing/2014/main" id="{11B1F463-93E3-D268-1731-B3C01D1885E5}"/>
                  </a:ext>
                </a:extLst>
              </p:cNvPr>
              <p:cNvSpPr/>
              <p:nvPr/>
            </p:nvSpPr>
            <p:spPr>
              <a:xfrm>
                <a:off x="746149" y="1218817"/>
                <a:ext cx="1155927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2</a:t>
                </a:r>
              </a:p>
            </p:txBody>
          </p:sp>
          <p:sp>
            <p:nvSpPr>
              <p:cNvPr id="132" name="Rettangolo 131">
                <a:extLst>
                  <a:ext uri="{FF2B5EF4-FFF2-40B4-BE49-F238E27FC236}">
                    <a16:creationId xmlns:a16="http://schemas.microsoft.com/office/drawing/2014/main" id="{E741BAAA-D934-D245-85B5-0E7C197C4204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0" name="Rettangolo 129">
              <a:extLst>
                <a:ext uri="{FF2B5EF4-FFF2-40B4-BE49-F238E27FC236}">
                  <a16:creationId xmlns:a16="http://schemas.microsoft.com/office/drawing/2014/main" id="{45B29DD8-3125-719B-D341-4FF00DAFDCC2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D86F1FF4-B406-2D8D-644C-3534D4EFA871}"/>
              </a:ext>
            </a:extLst>
          </p:cNvPr>
          <p:cNvGrpSpPr/>
          <p:nvPr/>
        </p:nvGrpSpPr>
        <p:grpSpPr>
          <a:xfrm>
            <a:off x="5785233" y="968732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03E23780-BA3F-2BC9-62D3-02A220E0C062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705FAE5E-BED2-5CA0-CF7C-A0C10A4CA68D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13EA56E1-708E-DBC2-87D5-35C2A6DB3831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AD9AAD16-D075-9BCF-5F03-508FEF50A5D6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BE9889BD-1414-7687-5A23-C21BACA9407A}"/>
              </a:ext>
            </a:extLst>
          </p:cNvPr>
          <p:cNvCxnSpPr>
            <a:cxnSpLocks/>
            <a:stCxn id="124" idx="2"/>
            <a:endCxn id="53" idx="0"/>
          </p:cNvCxnSpPr>
          <p:nvPr/>
        </p:nvCxnSpPr>
        <p:spPr>
          <a:xfrm rot="5400000" flipH="1">
            <a:off x="4523405" y="1567052"/>
            <a:ext cx="548935" cy="1370891"/>
          </a:xfrm>
          <a:prstGeom prst="bentConnector5">
            <a:avLst>
              <a:gd name="adj1" fmla="val -41644"/>
              <a:gd name="adj2" fmla="val 55236"/>
              <a:gd name="adj3" fmla="val 1416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E02DEF9E-4A9C-7D13-FCAC-A4EFF5B1C261}"/>
              </a:ext>
            </a:extLst>
          </p:cNvPr>
          <p:cNvCxnSpPr>
            <a:cxnSpLocks/>
            <a:stCxn id="125" idx="2"/>
            <a:endCxn id="66" idx="2"/>
          </p:cNvCxnSpPr>
          <p:nvPr/>
        </p:nvCxnSpPr>
        <p:spPr>
          <a:xfrm rot="5400000">
            <a:off x="4771932" y="1877094"/>
            <a:ext cx="527154" cy="1826894"/>
          </a:xfrm>
          <a:prstGeom prst="bentConnector3">
            <a:avLst>
              <a:gd name="adj1" fmla="val 1433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a gomito 155">
            <a:extLst>
              <a:ext uri="{FF2B5EF4-FFF2-40B4-BE49-F238E27FC236}">
                <a16:creationId xmlns:a16="http://schemas.microsoft.com/office/drawing/2014/main" id="{E18C32CC-48C7-1209-FEFD-89C65B64B86C}"/>
              </a:ext>
            </a:extLst>
          </p:cNvPr>
          <p:cNvCxnSpPr>
            <a:cxnSpLocks/>
            <a:stCxn id="65" idx="2"/>
            <a:endCxn id="132" idx="2"/>
          </p:cNvCxnSpPr>
          <p:nvPr/>
        </p:nvCxnSpPr>
        <p:spPr>
          <a:xfrm rot="16200000" flipH="1">
            <a:off x="4252369" y="2773115"/>
            <a:ext cx="778540" cy="1340545"/>
          </a:xfrm>
          <a:prstGeom prst="bentConnector3">
            <a:avLst>
              <a:gd name="adj1" fmla="val 1293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a gomito 160">
            <a:extLst>
              <a:ext uri="{FF2B5EF4-FFF2-40B4-BE49-F238E27FC236}">
                <a16:creationId xmlns:a16="http://schemas.microsoft.com/office/drawing/2014/main" id="{FE9AABB0-0B00-5978-E28B-A105C31AFCDD}"/>
              </a:ext>
            </a:extLst>
          </p:cNvPr>
          <p:cNvCxnSpPr>
            <a:cxnSpLocks/>
            <a:stCxn id="130" idx="2"/>
            <a:endCxn id="64" idx="2"/>
          </p:cNvCxnSpPr>
          <p:nvPr/>
        </p:nvCxnSpPr>
        <p:spPr>
          <a:xfrm rot="5400000" flipH="1">
            <a:off x="4408989" y="2464097"/>
            <a:ext cx="778540" cy="1958583"/>
          </a:xfrm>
          <a:prstGeom prst="bentConnector3">
            <a:avLst>
              <a:gd name="adj1" fmla="val -492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CDDB9ED5-26FB-DDA5-7353-ECD9609287A0}"/>
              </a:ext>
            </a:extLst>
          </p:cNvPr>
          <p:cNvCxnSpPr>
            <a:cxnSpLocks/>
            <a:stCxn id="142" idx="2"/>
            <a:endCxn id="52" idx="0"/>
          </p:cNvCxnSpPr>
          <p:nvPr/>
        </p:nvCxnSpPr>
        <p:spPr>
          <a:xfrm rot="5400000">
            <a:off x="4699859" y="650526"/>
            <a:ext cx="587671" cy="206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8F93A565-9E5B-AFAE-A8F2-F8A8EC8AAF87}"/>
              </a:ext>
            </a:extLst>
          </p:cNvPr>
          <p:cNvGrpSpPr/>
          <p:nvPr/>
        </p:nvGrpSpPr>
        <p:grpSpPr>
          <a:xfrm>
            <a:off x="2557471" y="4060969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C7DF1A5B-039D-B486-74C0-AC4EAC34716B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9E4F9189-6968-8944-2A9E-795EE2116121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B4A23EAE-3F33-5E26-B6DB-1C238A5FA6E2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1909244" y="3592241"/>
            <a:ext cx="1428477" cy="352232"/>
          </a:xfrm>
          <a:prstGeom prst="bentConnector3">
            <a:avLst>
              <a:gd name="adj1" fmla="val -160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63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BB006-C87E-A7F8-54C8-615645437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34EF6B8-9087-83C0-32DE-36105516C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03B34F3-498D-8C83-D2EA-4B86366C6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3BAA787-ECA0-D775-7647-FA207DFD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Smaller System results </a:t>
            </a:r>
          </a:p>
        </p:txBody>
      </p:sp>
      <p:sp>
        <p:nvSpPr>
          <p:cNvPr id="5" name="Segnaposto contenuto 6">
            <a:extLst>
              <a:ext uri="{FF2B5EF4-FFF2-40B4-BE49-F238E27FC236}">
                <a16:creationId xmlns:a16="http://schemas.microsoft.com/office/drawing/2014/main" id="{F83F4C4B-729C-5AC1-D8D6-09314D5FF6B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60134"/>
            <a:ext cx="6933406" cy="2839413"/>
          </a:xfrm>
        </p:spPr>
        <p:txBody>
          <a:bodyPr>
            <a:normAutofit/>
          </a:bodyPr>
          <a:lstStyle/>
          <a:p>
            <a:pPr>
              <a:buNone/>
            </a:pPr>
            <a:endParaRPr lang="en-GB" noProof="0" dirty="0"/>
          </a:p>
          <a:p>
            <a:pPr marL="0" indent="0">
              <a:buNone/>
            </a:pPr>
            <a:endParaRPr lang="en-GB" b="1" noProof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2315D6-4C2A-0639-E5CF-E7A649F14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029133"/>
              </p:ext>
            </p:extLst>
          </p:nvPr>
        </p:nvGraphicFramePr>
        <p:xfrm>
          <a:off x="302658" y="1684507"/>
          <a:ext cx="6113780" cy="605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8540">
                  <a:extLst>
                    <a:ext uri="{9D8B030D-6E8A-4147-A177-3AD203B41FA5}">
                      <a16:colId xmlns:a16="http://schemas.microsoft.com/office/drawing/2014/main" val="4279172979"/>
                    </a:ext>
                  </a:extLst>
                </a:gridCol>
                <a:gridCol w="1018540">
                  <a:extLst>
                    <a:ext uri="{9D8B030D-6E8A-4147-A177-3AD203B41FA5}">
                      <a16:colId xmlns:a16="http://schemas.microsoft.com/office/drawing/2014/main" val="500686139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10580145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799023089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91048332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7746634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1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2 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3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4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5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Mean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563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0" noProof="0" dirty="0">
                          <a:solidFill>
                            <a:schemeClr val="tx1"/>
                          </a:solidFill>
                          <a:effectLst/>
                        </a:rPr>
                        <a:t>88.2% (30/34)</a:t>
                      </a:r>
                      <a:endParaRPr lang="en-GB" sz="1200" b="0" noProof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94.1% (32/34)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91.2% (31/34)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97.1% (33/34)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94.1% (32/34)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92.94%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77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78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D5503-F74F-0ED7-333A-240F9100F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26A74D5-6E9D-957D-2EBB-B798AAB7F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A96820B-6DBC-C18D-A33B-8CC33C2CC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18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8D63231-4D42-32C5-60E8-70AEF234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Phi-4-mini-reasoning results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AD229AFC-DA23-4223-8792-93330286B39C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25876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noProof="0" dirty="0"/>
              <a:t>(8-bit quantization)</a:t>
            </a:r>
          </a:p>
          <a:p>
            <a:pPr>
              <a:buNone/>
            </a:pPr>
            <a:endParaRPr lang="en-GB" b="1" noProof="0" dirty="0"/>
          </a:p>
          <a:p>
            <a:pPr>
              <a:buNone/>
            </a:pPr>
            <a:r>
              <a:rPr lang="en-GB" b="1" noProof="0" dirty="0"/>
              <a:t>Difficulty/limitations</a:t>
            </a:r>
          </a:p>
          <a:p>
            <a:r>
              <a:rPr lang="en-GB" noProof="0" dirty="0"/>
              <a:t>Few tests due to hardware limitations</a:t>
            </a:r>
          </a:p>
          <a:p>
            <a:pPr marL="0" indent="0">
              <a:buNone/>
            </a:pPr>
            <a:endParaRPr lang="en-GB" b="1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8475C2-9931-7162-1B57-EC551952D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802024"/>
              </p:ext>
            </p:extLst>
          </p:nvPr>
        </p:nvGraphicFramePr>
        <p:xfrm>
          <a:off x="497812" y="2378745"/>
          <a:ext cx="4890770" cy="707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2375">
                  <a:extLst>
                    <a:ext uri="{9D8B030D-6E8A-4147-A177-3AD203B41FA5}">
                      <a16:colId xmlns:a16="http://schemas.microsoft.com/office/drawing/2014/main" val="2004145524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679242679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4091319998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4162176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1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2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3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Mean 30q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1108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0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96.7%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0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(29/30) </a:t>
                      </a:r>
                      <a:endParaRPr lang="en-GB" sz="1200" b="0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90.0%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(27/30)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84.0%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(21/25)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93.35%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98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331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FF1CC-F9F6-E111-94B6-A9CA383D1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44B55AA-6292-1EDD-21B7-C17C003F0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B9657D2-F4D2-3403-D0B5-30DF2F119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19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713D0E4-3FC7-B760-ED20-95C121F0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Mistral-7B-Instruct-v0.3 results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CD478368-97AE-280B-FA81-AB31E4146D8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noProof="0" dirty="0"/>
              <a:t>(4-bit quantization)</a:t>
            </a:r>
          </a:p>
          <a:p>
            <a:pPr>
              <a:buNone/>
            </a:pPr>
            <a:endParaRPr lang="en-GB" b="1" noProof="0" dirty="0"/>
          </a:p>
          <a:p>
            <a:pPr>
              <a:buNone/>
            </a:pPr>
            <a:r>
              <a:rPr lang="en-GB" b="1" noProof="0" dirty="0"/>
              <a:t>Difficulty/limitations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Prompt understanding</a:t>
            </a:r>
          </a:p>
          <a:p>
            <a:pPr marL="0" indent="0">
              <a:buNone/>
            </a:pPr>
            <a:endParaRPr lang="en-GB" b="1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32F26C-0250-3239-5422-DA4B19967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31864"/>
              </p:ext>
            </p:extLst>
          </p:nvPr>
        </p:nvGraphicFramePr>
        <p:xfrm>
          <a:off x="495792" y="2268791"/>
          <a:ext cx="6113780" cy="605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90986009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433985305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1728768223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1344366655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1804999539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440584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1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2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3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4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5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Mean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9700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0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76.0% (19/25)</a:t>
                      </a:r>
                      <a:endParaRPr lang="en-GB" sz="1200" b="0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64.0% (19/25)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72.0% (18/25)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72.0% (18/25)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92.0% (23/25)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75.2%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2383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41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88C26CA-2695-000F-575F-C414855CB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F9A45F7-3490-2D86-6B77-F9E58517D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041DDB8-2270-CCFA-745D-71B530F3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Preliminary Activities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299563E3-B976-E0FF-AB5D-7FD3B6C2C7AA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State of the Art &amp; Literature Review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Finetune/In-Context Learning improve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Structured data improve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 larger context confuses the model more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Quantization allows use of large models with little reduction in precision</a:t>
            </a:r>
          </a:p>
          <a:p>
            <a:pPr marL="0" indent="0">
              <a:buNone/>
            </a:pPr>
            <a:endParaRPr lang="en-GB" b="1" noProof="0" dirty="0"/>
          </a:p>
        </p:txBody>
      </p:sp>
    </p:spTree>
    <p:extLst>
      <p:ext uri="{BB962C8B-B14F-4D97-AF65-F5344CB8AC3E}">
        <p14:creationId xmlns:p14="http://schemas.microsoft.com/office/powerpoint/2010/main" val="149665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B144D-BD54-5B0B-911C-7EBA6186B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FF22F60-3441-1940-5839-5170F93F8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E69E552-CA57-BDEE-67C7-B7C4F7BFB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20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F433257-5C87-A04E-12CE-AC35AC56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Demo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028DC0B0-62A2-9879-D0AF-486F4E626D18}"/>
              </a:ext>
            </a:extLst>
          </p:cNvPr>
          <p:cNvGrpSpPr/>
          <p:nvPr/>
        </p:nvGrpSpPr>
        <p:grpSpPr>
          <a:xfrm>
            <a:off x="1518836" y="1138118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8201C3A5-1605-A50D-682C-02D84BB24A2E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9326B9D0-D571-C346-4DB0-23C13760D75D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C47223B-C3F0-B665-D866-82723BDAD68C}"/>
              </a:ext>
            </a:extLst>
          </p:cNvPr>
          <p:cNvGrpSpPr/>
          <p:nvPr/>
        </p:nvGrpSpPr>
        <p:grpSpPr>
          <a:xfrm>
            <a:off x="2724938" y="1138118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278508A4-61A5-0A50-1479-C67185E5C0B7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09150082-05BB-60E1-C518-1BD08D3A0AD7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D361D9D-F833-B06D-64A8-9ABCF1165A8E}"/>
              </a:ext>
            </a:extLst>
          </p:cNvPr>
          <p:cNvGrpSpPr/>
          <p:nvPr/>
        </p:nvGrpSpPr>
        <p:grpSpPr>
          <a:xfrm>
            <a:off x="1788810" y="2189045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1C2B2FAE-9A17-961B-0D21-9B6365415D6F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F8794659-DEB0-EB41-C224-49C8C86B6128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AD866319-B5C3-1159-12DA-F93FCA2F4520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CFEB09EF-9EDB-07B7-D2D6-9882D6057D53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ADE14FB9-C3DA-1034-5187-73793B5CDF46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DDE0CF30-F19E-F647-133A-94856394F8A3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882442DD-49E2-28BD-BF67-3FA438C60476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A0A190E-F98A-76F5-B239-D0324999AA5A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000CBB80-7BF3-885D-A7B0-79F9F879C6B0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8472536C-2B2A-45CE-3EC3-A8EAB8DD9821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9EFA3268-25CB-2BDB-8451-91D47DD9A7AC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4F4222F6-4204-B79C-3DB2-1CE21911D6B4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1669B2B2-C361-C6C3-DB99-BD69A7CDC55C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B0FC1E3A-6299-80F2-7E95-CF2F6FF2518D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69285BB2-0BCE-39E3-E081-5FF4E65B1C5D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93D68C45-8EA6-295B-387E-3EFC40FED2F1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5191FC84-A54E-4752-1A43-CFC047CE37D4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A00C759-1E9B-4EF9-AF96-2428463D805D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28378AAB-2B90-676D-4466-069BC7649F8C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738EA1D3-6646-B7A3-C918-2F2B4BC34010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846235DD-92FF-ED3A-A685-43EDBB989CF8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3D2FDAAA-DC6D-6CCC-3C42-E18B5866FEE5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21CED7B6-293C-535C-3A71-F1A3F57969C7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691775C8-BE9E-2584-D996-E3889A7AC5BF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6040F464-E946-BB30-0E6D-BC1BB4ADCF5C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DAECAD83-0D62-A98E-D56D-669BC0D20B5F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1551156" y="1852813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FBA9D46E-E138-1741-E7C5-8155F5F92672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2230407" y="1452385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6195381B-2656-2CA0-2EA8-AF548F9AD2EE}"/>
              </a:ext>
            </a:extLst>
          </p:cNvPr>
          <p:cNvGrpSpPr/>
          <p:nvPr/>
        </p:nvGrpSpPr>
        <p:grpSpPr>
          <a:xfrm>
            <a:off x="4319146" y="2621190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4AE8A80B-2999-BE14-E05E-7836CBD514AF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4FD6C1CF-5494-31E7-9D0E-91D9EE9CC0E7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0858D048-4EF3-98D8-4B9E-97B3454BB9F3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A6F42B88-67A0-36DE-4196-69D1F7431283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8376623C-3B2A-0606-4D88-ED3454009333}"/>
              </a:ext>
            </a:extLst>
          </p:cNvPr>
          <p:cNvGrpSpPr/>
          <p:nvPr/>
        </p:nvGrpSpPr>
        <p:grpSpPr>
          <a:xfrm>
            <a:off x="3931041" y="1138118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E39F0FCF-EF01-3A98-5017-3EF77FFADA80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6AFCF820-AF22-765A-19DC-DE159E0A3EC0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F4AD1724-2D52-720E-37CD-20509E794951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9D9BB073-EA60-0186-B0BC-4D2EFE5418F4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0F4E384F-FCFA-B896-83C8-AFDF85C7CBBB}"/>
              </a:ext>
            </a:extLst>
          </p:cNvPr>
          <p:cNvCxnSpPr>
            <a:cxnSpLocks/>
            <a:stCxn id="124" idx="2"/>
            <a:endCxn id="53" idx="0"/>
          </p:cNvCxnSpPr>
          <p:nvPr/>
        </p:nvCxnSpPr>
        <p:spPr>
          <a:xfrm rot="5400000" flipH="1">
            <a:off x="3635645" y="2117188"/>
            <a:ext cx="853771" cy="997487"/>
          </a:xfrm>
          <a:prstGeom prst="bentConnector5">
            <a:avLst>
              <a:gd name="adj1" fmla="val -26775"/>
              <a:gd name="adj2" fmla="val 57196"/>
              <a:gd name="adj3" fmla="val 1267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E643CE2D-E868-79E6-26F5-91FAF0F99D66}"/>
              </a:ext>
            </a:extLst>
          </p:cNvPr>
          <p:cNvCxnSpPr>
            <a:cxnSpLocks/>
            <a:stCxn id="125" idx="2"/>
            <a:endCxn id="66" idx="2"/>
          </p:cNvCxnSpPr>
          <p:nvPr/>
        </p:nvCxnSpPr>
        <p:spPr>
          <a:xfrm rot="5400000">
            <a:off x="4189008" y="2427230"/>
            <a:ext cx="222318" cy="1453490"/>
          </a:xfrm>
          <a:prstGeom prst="bentConnector3">
            <a:avLst>
              <a:gd name="adj1" fmla="val 2028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29A3A150-A5C5-4552-2D7C-BDF1156BF35D}"/>
              </a:ext>
            </a:extLst>
          </p:cNvPr>
          <p:cNvCxnSpPr>
            <a:cxnSpLocks/>
            <a:stCxn id="142" idx="2"/>
            <a:endCxn id="52" idx="0"/>
          </p:cNvCxnSpPr>
          <p:nvPr/>
        </p:nvCxnSpPr>
        <p:spPr>
          <a:xfrm rot="5400000">
            <a:off x="3477628" y="1493503"/>
            <a:ext cx="629301" cy="7617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69A935F0-5370-5276-D0BE-1F2317D2C5A3}"/>
              </a:ext>
            </a:extLst>
          </p:cNvPr>
          <p:cNvGrpSpPr/>
          <p:nvPr/>
        </p:nvGrpSpPr>
        <p:grpSpPr>
          <a:xfrm>
            <a:off x="2069456" y="3819427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07B3F538-2678-B092-A602-F5B33631723B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247FC21D-7246-1354-576E-0907552ADF29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C4139FFF-A6FA-AE6E-D94D-63E40B1134FF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1617196" y="3546666"/>
            <a:ext cx="975919" cy="412857"/>
          </a:xfrm>
          <a:prstGeom prst="bentConnector3">
            <a:avLst>
              <a:gd name="adj1" fmla="val -23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62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D1949-0583-E4C2-1E02-03F76D07D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EF77DE9-6DCE-D1DF-3F52-23A1C29D7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1E8CF91-905C-5C9D-7C0B-57903951C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1C1077C-AFC6-BA4C-34E0-3B1382ED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In-Context Learning and Prompt Engineering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0F08D-A5B2-6ED7-045C-66E1DB378406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ICL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Allows you to teach information to the model without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No change in model weights 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b="1" noProof="0" dirty="0"/>
              <a:t>PE</a:t>
            </a:r>
            <a:endParaRPr lang="en-GB" noProof="0" dirty="0"/>
          </a:p>
          <a:p>
            <a:r>
              <a:rPr lang="en-GB" noProof="0" dirty="0"/>
              <a:t>Allows you to limit the output to a smaller space of possible values</a:t>
            </a:r>
            <a:endParaRPr lang="en-GB" b="1" dirty="0"/>
          </a:p>
          <a:p>
            <a:r>
              <a:rPr lang="en-GB" dirty="0"/>
              <a:t>A</a:t>
            </a:r>
            <a:r>
              <a:rPr lang="en-GB" noProof="0" dirty="0" err="1"/>
              <a:t>llows</a:t>
            </a:r>
            <a:r>
              <a:rPr lang="en-GB" noProof="0" dirty="0"/>
              <a:t> you to teach the model how to behave</a:t>
            </a:r>
          </a:p>
        </p:txBody>
      </p:sp>
    </p:spTree>
    <p:extLst>
      <p:ext uri="{BB962C8B-B14F-4D97-AF65-F5344CB8AC3E}">
        <p14:creationId xmlns:p14="http://schemas.microsoft.com/office/powerpoint/2010/main" val="290649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002430C-EAB4-8247-7D26-1139B373D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60E5CF1-89F4-0106-D805-EDC3FFCD5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360E5B6-3456-A9F2-7B1C-CA987B5E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Sample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B39DA8DA-1558-F73C-7894-860CBDF27851}"/>
              </a:ext>
            </a:extLst>
          </p:cNvPr>
          <p:cNvGrpSpPr/>
          <p:nvPr/>
        </p:nvGrpSpPr>
        <p:grpSpPr>
          <a:xfrm>
            <a:off x="273845" y="877865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81C22717-9167-E0B9-731C-AB81CF22AF4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90303E0A-00DE-C3C1-58F8-3E3FB2ECDD2F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F3077F3C-3B34-9B2F-D516-190ACD7FF435}"/>
              </a:ext>
            </a:extLst>
          </p:cNvPr>
          <p:cNvGrpSpPr/>
          <p:nvPr/>
        </p:nvGrpSpPr>
        <p:grpSpPr>
          <a:xfrm>
            <a:off x="1479947" y="877865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D0A876A5-88EE-B0D1-659C-16F2DA84EDC2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805F7263-39A7-02C3-E565-BEBFAB8D6075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7E7CB94-679A-A9CF-BE9D-C12AEC706C32}"/>
              </a:ext>
            </a:extLst>
          </p:cNvPr>
          <p:cNvGrpSpPr/>
          <p:nvPr/>
        </p:nvGrpSpPr>
        <p:grpSpPr>
          <a:xfrm>
            <a:off x="2668460" y="877865"/>
            <a:ext cx="945355" cy="504886"/>
            <a:chOff x="746149" y="1111909"/>
            <a:chExt cx="1141173" cy="648288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5DD3C70B-B047-F5F2-9AD8-D85F655A616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3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C1A12F3A-CD41-13E3-181B-0FA38DA8E9F6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99B9065-ABA4-71A6-F104-AA6A9E08D197}"/>
              </a:ext>
            </a:extLst>
          </p:cNvPr>
          <p:cNvGrpSpPr/>
          <p:nvPr/>
        </p:nvGrpSpPr>
        <p:grpSpPr>
          <a:xfrm>
            <a:off x="543819" y="1928792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70C98F57-4257-E769-5328-E7AFF4CF651A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SWITCH1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3E28B9C2-3B13-82D1-1B31-BF4B51E34914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F8B27EC2-5308-EEAA-BF86-0BBA2426E106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9238F716-8966-AD78-CDEF-EA77A4710F9B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DC2D7AF8-FD12-09D6-74A6-508470769F89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595F3C68-CC82-6AC7-0960-B5FBFC0359F3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FCD1A562-3DA2-42D4-7CA5-C3B0B3C15B0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DAFC3D03-3DE1-099D-65C1-6A7F0911C3EC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A7AACF9D-580A-6BAD-B9E5-AF567D51925A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BEE5F413-ED15-904C-138B-4323305A4122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CAD2C907-097C-3E54-9894-52E6BD14AD0C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8650A4C3-D1E1-F4C7-74F2-D8707AFADF5F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505FF159-F681-7D29-D915-32759B6A17CC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379EB35A-1D97-5D6A-D8F1-8DDB6991CEF3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1C792B13-F19A-239F-716C-11B7EE271EE3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BDD31142-F6EF-8AC5-C7E1-7A11E2612558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5BFB7208-48E3-93AE-3626-A0DEA77C01B2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0E511168-F625-C6E2-2896-1E348C442EFB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B9195B5D-570C-DC73-EFD0-DD7E57823DF0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E48B684-54CF-8E7C-AE7C-F2A6AF191E4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4157D5AF-8D87-4B78-88AB-8F503F8916F1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69D37245-6734-77FB-6C75-075F05C7588F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20E74F9C-F2DA-58EB-8654-F75DE28AD3C6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EC9CC49-6F04-69F4-E88C-A8EC612F44DC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EA4D409F-8B7C-65E6-A7D4-60C3FC548CFF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9A1B8167-9A9A-ADFC-D123-E8FFD7F8091C}"/>
              </a:ext>
            </a:extLst>
          </p:cNvPr>
          <p:cNvGrpSpPr/>
          <p:nvPr/>
        </p:nvGrpSpPr>
        <p:grpSpPr>
          <a:xfrm>
            <a:off x="3923513" y="1928792"/>
            <a:ext cx="1881483" cy="1076089"/>
            <a:chOff x="3002107" y="2397518"/>
            <a:chExt cx="1881483" cy="1076089"/>
          </a:xfrm>
        </p:grpSpPr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8159F9A4-B560-9EA6-4641-5671FC585857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SWITCH2</a:t>
              </a:r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7CE9D768-B6DA-A4BC-CB27-D40E54CC6A09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10D2DD00-0596-E8E8-3E46-0B2873900C7A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FE31B5EC-4378-C9E6-6B79-9943FE08DC49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1BF21E35-BCF4-C0D8-B6C5-2BE8FB4D2DEC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73041C51-30E2-0D75-80F7-F25C9C712204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75" name="Rettangolo 74">
              <a:extLst>
                <a:ext uri="{FF2B5EF4-FFF2-40B4-BE49-F238E27FC236}">
                  <a16:creationId xmlns:a16="http://schemas.microsoft.com/office/drawing/2014/main" id="{D1695876-CED9-D246-309E-97E70E7FFCE3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76" name="Rettangolo 75">
              <a:extLst>
                <a:ext uri="{FF2B5EF4-FFF2-40B4-BE49-F238E27FC236}">
                  <a16:creationId xmlns:a16="http://schemas.microsoft.com/office/drawing/2014/main" id="{D534CF9B-7F12-DE01-8897-D240A9400DA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7381A1C0-D642-4511-E6F6-9F8F181E6E2E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4E65607D-18B9-3E80-9662-28BA4A352577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41A8F67E-DCBF-0201-95D2-8F581BB41EED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2E269196-2B0F-F477-74BB-497EA932DB3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81" name="Rettangolo 80">
              <a:extLst>
                <a:ext uri="{FF2B5EF4-FFF2-40B4-BE49-F238E27FC236}">
                  <a16:creationId xmlns:a16="http://schemas.microsoft.com/office/drawing/2014/main" id="{1FD7DB2B-AB6D-3625-A742-477C1FE62242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82" name="Rettangolo 81">
              <a:extLst>
                <a:ext uri="{FF2B5EF4-FFF2-40B4-BE49-F238E27FC236}">
                  <a16:creationId xmlns:a16="http://schemas.microsoft.com/office/drawing/2014/main" id="{24D08EE7-79EB-D4FB-18FC-8795A5EB56EA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83" name="Rettangolo 82">
              <a:extLst>
                <a:ext uri="{FF2B5EF4-FFF2-40B4-BE49-F238E27FC236}">
                  <a16:creationId xmlns:a16="http://schemas.microsoft.com/office/drawing/2014/main" id="{BCD11D5F-3C0C-3988-4B62-FCE70B6F5DF9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84" name="Rettangolo 83">
              <a:extLst>
                <a:ext uri="{FF2B5EF4-FFF2-40B4-BE49-F238E27FC236}">
                  <a16:creationId xmlns:a16="http://schemas.microsoft.com/office/drawing/2014/main" id="{3F372C6B-9CFB-5C2B-2F1D-016D1633CF15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85" name="Rettangolo 84">
              <a:extLst>
                <a:ext uri="{FF2B5EF4-FFF2-40B4-BE49-F238E27FC236}">
                  <a16:creationId xmlns:a16="http://schemas.microsoft.com/office/drawing/2014/main" id="{7F93A62B-B64D-9881-F2B9-F65AA4E5B72F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86" name="Rettangolo 85">
              <a:extLst>
                <a:ext uri="{FF2B5EF4-FFF2-40B4-BE49-F238E27FC236}">
                  <a16:creationId xmlns:a16="http://schemas.microsoft.com/office/drawing/2014/main" id="{7731D71D-6FEC-4EBC-ED7A-3BFAE9BAB22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87" name="Rettangolo 86">
              <a:extLst>
                <a:ext uri="{FF2B5EF4-FFF2-40B4-BE49-F238E27FC236}">
                  <a16:creationId xmlns:a16="http://schemas.microsoft.com/office/drawing/2014/main" id="{4BD1EAB4-2CE4-4963-8330-9146DEAAB21C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88" name="Rettangolo 87">
              <a:extLst>
                <a:ext uri="{FF2B5EF4-FFF2-40B4-BE49-F238E27FC236}">
                  <a16:creationId xmlns:a16="http://schemas.microsoft.com/office/drawing/2014/main" id="{9EAA18C8-8975-C519-87ED-05D9EE3A4E7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89" name="Rettangolo 88">
              <a:extLst>
                <a:ext uri="{FF2B5EF4-FFF2-40B4-BE49-F238E27FC236}">
                  <a16:creationId xmlns:a16="http://schemas.microsoft.com/office/drawing/2014/main" id="{4989C283-0DCA-26CA-74B7-92CD16A90E9A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90" name="Rettangolo 89">
              <a:extLst>
                <a:ext uri="{FF2B5EF4-FFF2-40B4-BE49-F238E27FC236}">
                  <a16:creationId xmlns:a16="http://schemas.microsoft.com/office/drawing/2014/main" id="{B34F0F7E-F2D1-293D-C4F0-A7BE8AA702AE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91" name="Rettangolo 90">
              <a:extLst>
                <a:ext uri="{FF2B5EF4-FFF2-40B4-BE49-F238E27FC236}">
                  <a16:creationId xmlns:a16="http://schemas.microsoft.com/office/drawing/2014/main" id="{52584ACD-BAC0-1AEC-BFFE-6C071CCFFD7F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9B903D72-9720-2569-2BD2-6DFB6B42DEA2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93" name="Rettangolo 92">
              <a:extLst>
                <a:ext uri="{FF2B5EF4-FFF2-40B4-BE49-F238E27FC236}">
                  <a16:creationId xmlns:a16="http://schemas.microsoft.com/office/drawing/2014/main" id="{157F15A8-E7BA-09FC-AE57-88171EC0160C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738E73C7-80DC-E663-2E0B-285EDA1B714D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306165" y="1592560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35A58EE6-C8E2-CC55-12F5-79ADD6CDDE74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985416" y="1192132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a gomito 112">
            <a:extLst>
              <a:ext uri="{FF2B5EF4-FFF2-40B4-BE49-F238E27FC236}">
                <a16:creationId xmlns:a16="http://schemas.microsoft.com/office/drawing/2014/main" id="{6483ABE5-1E12-AAAC-DF2D-7FE2D66DCBD3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 rot="5400000">
            <a:off x="1655872" y="674075"/>
            <a:ext cx="546041" cy="1963392"/>
          </a:xfrm>
          <a:prstGeom prst="bentConnector3">
            <a:avLst>
              <a:gd name="adj1" fmla="val 35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22C7A975-5253-34B2-74EB-27E75D0D3C52}"/>
              </a:ext>
            </a:extLst>
          </p:cNvPr>
          <p:cNvCxnSpPr>
            <a:stCxn id="53" idx="0"/>
            <a:endCxn id="70" idx="0"/>
          </p:cNvCxnSpPr>
          <p:nvPr/>
        </p:nvCxnSpPr>
        <p:spPr>
          <a:xfrm rot="5400000" flipH="1" flipV="1">
            <a:off x="3170443" y="1077145"/>
            <a:ext cx="12700" cy="170329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5BFBD951-8FBA-72E0-6128-9C02BD95BA1D}"/>
              </a:ext>
            </a:extLst>
          </p:cNvPr>
          <p:cNvGrpSpPr/>
          <p:nvPr/>
        </p:nvGrpSpPr>
        <p:grpSpPr>
          <a:xfrm>
            <a:off x="4069716" y="642470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1AEBC7C3-2133-B8A4-E044-9D45FF23AD6E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7A0B1783-45A8-80A3-A7CE-7E79EC9D17A3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EFCAFF85-77F3-DA1C-1AEA-7AD5A6441453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6DD16BF7-8C50-7BBC-F18F-250019CFC7E9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110A2F05-B05F-7CE9-7373-5FA5F6B76264}"/>
              </a:ext>
            </a:extLst>
          </p:cNvPr>
          <p:cNvGrpSpPr/>
          <p:nvPr/>
        </p:nvGrpSpPr>
        <p:grpSpPr>
          <a:xfrm>
            <a:off x="5279472" y="642470"/>
            <a:ext cx="957577" cy="421626"/>
            <a:chOff x="4069716" y="642470"/>
            <a:chExt cx="957577" cy="421626"/>
          </a:xfrm>
        </p:grpSpPr>
        <p:grpSp>
          <p:nvGrpSpPr>
            <p:cNvPr id="129" name="Gruppo 128">
              <a:extLst>
                <a:ext uri="{FF2B5EF4-FFF2-40B4-BE49-F238E27FC236}">
                  <a16:creationId xmlns:a16="http://schemas.microsoft.com/office/drawing/2014/main" id="{EEE206B8-3629-94FC-F501-1D7D78C88D23}"/>
                </a:ext>
              </a:extLst>
            </p:cNvPr>
            <p:cNvGrpSpPr/>
            <p:nvPr/>
          </p:nvGrpSpPr>
          <p:grpSpPr>
            <a:xfrm>
              <a:off x="4069716" y="642470"/>
              <a:ext cx="957577" cy="421626"/>
              <a:chOff x="746149" y="1218817"/>
              <a:chExt cx="1155927" cy="541380"/>
            </a:xfrm>
          </p:grpSpPr>
          <p:sp>
            <p:nvSpPr>
              <p:cNvPr id="131" name="Rettangolo 130">
                <a:extLst>
                  <a:ext uri="{FF2B5EF4-FFF2-40B4-BE49-F238E27FC236}">
                    <a16:creationId xmlns:a16="http://schemas.microsoft.com/office/drawing/2014/main" id="{85D77423-583E-A6BA-5579-C929D3FC7983}"/>
                  </a:ext>
                </a:extLst>
              </p:cNvPr>
              <p:cNvSpPr/>
              <p:nvPr/>
            </p:nvSpPr>
            <p:spPr>
              <a:xfrm>
                <a:off x="746149" y="1218817"/>
                <a:ext cx="1155927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2</a:t>
                </a:r>
              </a:p>
            </p:txBody>
          </p:sp>
          <p:sp>
            <p:nvSpPr>
              <p:cNvPr id="132" name="Rettangolo 131">
                <a:extLst>
                  <a:ext uri="{FF2B5EF4-FFF2-40B4-BE49-F238E27FC236}">
                    <a16:creationId xmlns:a16="http://schemas.microsoft.com/office/drawing/2014/main" id="{D30E3C1E-1DE4-7DA5-B517-39D04FFBF3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0" name="Rettangolo 129">
              <a:extLst>
                <a:ext uri="{FF2B5EF4-FFF2-40B4-BE49-F238E27FC236}">
                  <a16:creationId xmlns:a16="http://schemas.microsoft.com/office/drawing/2014/main" id="{65FEF591-1A9B-C1D8-DDAC-A91FA9A40E3C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3711DB3A-D964-F533-8AC8-AF24C14A244E}"/>
              </a:ext>
            </a:extLst>
          </p:cNvPr>
          <p:cNvGrpSpPr/>
          <p:nvPr/>
        </p:nvGrpSpPr>
        <p:grpSpPr>
          <a:xfrm>
            <a:off x="6501343" y="642470"/>
            <a:ext cx="949894" cy="421626"/>
            <a:chOff x="4069716" y="642470"/>
            <a:chExt cx="949894" cy="421626"/>
          </a:xfrm>
        </p:grpSpPr>
        <p:grpSp>
          <p:nvGrpSpPr>
            <p:cNvPr id="134" name="Gruppo 133">
              <a:extLst>
                <a:ext uri="{FF2B5EF4-FFF2-40B4-BE49-F238E27FC236}">
                  <a16:creationId xmlns:a16="http://schemas.microsoft.com/office/drawing/2014/main" id="{AC030B75-8F8A-068B-0AF2-47650EF00BBB}"/>
                </a:ext>
              </a:extLst>
            </p:cNvPr>
            <p:cNvGrpSpPr/>
            <p:nvPr/>
          </p:nvGrpSpPr>
          <p:grpSpPr>
            <a:xfrm>
              <a:off x="4069716" y="642470"/>
              <a:ext cx="945354" cy="421626"/>
              <a:chOff x="746149" y="1218817"/>
              <a:chExt cx="1141172" cy="541380"/>
            </a:xfrm>
          </p:grpSpPr>
          <p:sp>
            <p:nvSpPr>
              <p:cNvPr id="136" name="Rettangolo 135">
                <a:extLst>
                  <a:ext uri="{FF2B5EF4-FFF2-40B4-BE49-F238E27FC236}">
                    <a16:creationId xmlns:a16="http://schemas.microsoft.com/office/drawing/2014/main" id="{CBDC5900-5601-A10E-31E0-72BE2CDB06C0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1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3</a:t>
                </a:r>
              </a:p>
            </p:txBody>
          </p:sp>
          <p:sp>
            <p:nvSpPr>
              <p:cNvPr id="137" name="Rettangolo 136">
                <a:extLst>
                  <a:ext uri="{FF2B5EF4-FFF2-40B4-BE49-F238E27FC236}">
                    <a16:creationId xmlns:a16="http://schemas.microsoft.com/office/drawing/2014/main" id="{811A9F45-B9B0-D15E-2466-46C74A80EB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5" name="Rettangolo 134">
              <a:extLst>
                <a:ext uri="{FF2B5EF4-FFF2-40B4-BE49-F238E27FC236}">
                  <a16:creationId xmlns:a16="http://schemas.microsoft.com/office/drawing/2014/main" id="{A268B2F6-589D-FCCF-08C7-53BD15D85F98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ACB7C818-FF25-15D9-14F7-C742B3681C98}"/>
              </a:ext>
            </a:extLst>
          </p:cNvPr>
          <p:cNvGrpSpPr/>
          <p:nvPr/>
        </p:nvGrpSpPr>
        <p:grpSpPr>
          <a:xfrm>
            <a:off x="2695495" y="2613940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AA165772-DEAD-5619-FB39-5DFB1F46A438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4AD6317C-630E-6773-D7F9-EA353FDCBD2F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A7075277-F0C5-85F3-9F4D-CD047CD5FF3F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75277C95-2525-8CBC-0A5C-7CB50EA6A39E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4D591468-6BB9-4D7D-ABBF-C2EDF3A492C7}"/>
              </a:ext>
            </a:extLst>
          </p:cNvPr>
          <p:cNvCxnSpPr>
            <a:cxnSpLocks/>
            <a:stCxn id="124" idx="2"/>
            <a:endCxn id="71" idx="0"/>
          </p:cNvCxnSpPr>
          <p:nvPr/>
        </p:nvCxnSpPr>
        <p:spPr>
          <a:xfrm rot="5400000">
            <a:off x="3810819" y="1427767"/>
            <a:ext cx="864696" cy="137354"/>
          </a:xfrm>
          <a:prstGeom prst="bentConnector3">
            <a:avLst>
              <a:gd name="adj1" fmla="val 64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A19A2DA1-1D73-2A77-1761-DEF583AEDDC0}"/>
              </a:ext>
            </a:extLst>
          </p:cNvPr>
          <p:cNvCxnSpPr>
            <a:cxnSpLocks/>
            <a:stCxn id="125" idx="2"/>
            <a:endCxn id="72" idx="0"/>
          </p:cNvCxnSpPr>
          <p:nvPr/>
        </p:nvCxnSpPr>
        <p:spPr>
          <a:xfrm rot="5400000">
            <a:off x="4119838" y="1271148"/>
            <a:ext cx="864696" cy="450592"/>
          </a:xfrm>
          <a:prstGeom prst="bentConnector3">
            <a:avLst>
              <a:gd name="adj1" fmla="val 126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a gomito 155">
            <a:extLst>
              <a:ext uri="{FF2B5EF4-FFF2-40B4-BE49-F238E27FC236}">
                <a16:creationId xmlns:a16="http://schemas.microsoft.com/office/drawing/2014/main" id="{84763152-1489-75E1-CE33-AB552F94802A}"/>
              </a:ext>
            </a:extLst>
          </p:cNvPr>
          <p:cNvCxnSpPr>
            <a:cxnSpLocks/>
            <a:stCxn id="73" idx="0"/>
            <a:endCxn id="132" idx="2"/>
          </p:cNvCxnSpPr>
          <p:nvPr/>
        </p:nvCxnSpPr>
        <p:spPr>
          <a:xfrm rot="5400000" flipH="1" flipV="1">
            <a:off x="4568097" y="975289"/>
            <a:ext cx="864696" cy="1042310"/>
          </a:xfrm>
          <a:prstGeom prst="bentConnector3">
            <a:avLst>
              <a:gd name="adj1" fmla="val 78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a gomito 160">
            <a:extLst>
              <a:ext uri="{FF2B5EF4-FFF2-40B4-BE49-F238E27FC236}">
                <a16:creationId xmlns:a16="http://schemas.microsoft.com/office/drawing/2014/main" id="{886C2850-2E72-51A9-C582-E16768116012}"/>
              </a:ext>
            </a:extLst>
          </p:cNvPr>
          <p:cNvCxnSpPr>
            <a:cxnSpLocks/>
            <a:stCxn id="130" idx="2"/>
            <a:endCxn id="74" idx="0"/>
          </p:cNvCxnSpPr>
          <p:nvPr/>
        </p:nvCxnSpPr>
        <p:spPr>
          <a:xfrm rot="5400000">
            <a:off x="4877116" y="818670"/>
            <a:ext cx="864696" cy="1355548"/>
          </a:xfrm>
          <a:prstGeom prst="bentConnector3">
            <a:avLst>
              <a:gd name="adj1" fmla="val 33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a gomito 166">
            <a:extLst>
              <a:ext uri="{FF2B5EF4-FFF2-40B4-BE49-F238E27FC236}">
                <a16:creationId xmlns:a16="http://schemas.microsoft.com/office/drawing/2014/main" id="{A6D64E06-3204-9619-59F8-AE5F2A6D1E6C}"/>
              </a:ext>
            </a:extLst>
          </p:cNvPr>
          <p:cNvCxnSpPr>
            <a:cxnSpLocks/>
            <a:stCxn id="137" idx="2"/>
            <a:endCxn id="75" idx="0"/>
          </p:cNvCxnSpPr>
          <p:nvPr/>
        </p:nvCxnSpPr>
        <p:spPr>
          <a:xfrm rot="5400000">
            <a:off x="5331433" y="516754"/>
            <a:ext cx="864696" cy="1959381"/>
          </a:xfrm>
          <a:prstGeom prst="bentConnector3">
            <a:avLst>
              <a:gd name="adj1" fmla="val 43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a gomito 171">
            <a:extLst>
              <a:ext uri="{FF2B5EF4-FFF2-40B4-BE49-F238E27FC236}">
                <a16:creationId xmlns:a16="http://schemas.microsoft.com/office/drawing/2014/main" id="{BBDD633B-73A5-0128-D1FB-06B1540241E8}"/>
              </a:ext>
            </a:extLst>
          </p:cNvPr>
          <p:cNvCxnSpPr>
            <a:cxnSpLocks/>
            <a:stCxn id="135" idx="2"/>
            <a:endCxn id="76" idx="0"/>
          </p:cNvCxnSpPr>
          <p:nvPr/>
        </p:nvCxnSpPr>
        <p:spPr>
          <a:xfrm rot="5400000">
            <a:off x="5640452" y="360135"/>
            <a:ext cx="864696" cy="2272619"/>
          </a:xfrm>
          <a:prstGeom prst="bentConnector3">
            <a:avLst>
              <a:gd name="adj1" fmla="val 58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a gomito 176">
            <a:extLst>
              <a:ext uri="{FF2B5EF4-FFF2-40B4-BE49-F238E27FC236}">
                <a16:creationId xmlns:a16="http://schemas.microsoft.com/office/drawing/2014/main" id="{DD65CF19-4CDF-5523-A269-5C36D45C2EE0}"/>
              </a:ext>
            </a:extLst>
          </p:cNvPr>
          <p:cNvCxnSpPr>
            <a:cxnSpLocks/>
            <a:stCxn id="140" idx="2"/>
            <a:endCxn id="82" idx="2"/>
          </p:cNvCxnSpPr>
          <p:nvPr/>
        </p:nvCxnSpPr>
        <p:spPr>
          <a:xfrm rot="5400000" flipH="1" flipV="1">
            <a:off x="3703002" y="2705139"/>
            <a:ext cx="30685" cy="630169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042D6F78-E221-2FC6-334C-F5C77030EE05}"/>
              </a:ext>
            </a:extLst>
          </p:cNvPr>
          <p:cNvCxnSpPr>
            <a:cxnSpLocks/>
            <a:stCxn id="142" idx="2"/>
            <a:endCxn id="66" idx="2"/>
          </p:cNvCxnSpPr>
          <p:nvPr/>
        </p:nvCxnSpPr>
        <p:spPr>
          <a:xfrm rot="5400000" flipH="1">
            <a:off x="2617684" y="2715628"/>
            <a:ext cx="30685" cy="609192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0B292FE4-98BA-7527-D3AC-FF1959C25E5A}"/>
              </a:ext>
            </a:extLst>
          </p:cNvPr>
          <p:cNvGrpSpPr/>
          <p:nvPr/>
        </p:nvGrpSpPr>
        <p:grpSpPr>
          <a:xfrm>
            <a:off x="824465" y="3559174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1472627B-7008-FA50-00C4-2334E2706A81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58A678F2-5D96-2841-AACC-7AA2BE50745F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DDC1F958-B665-CDD7-BCA8-88F90DC4EA7E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372205" y="3286413"/>
            <a:ext cx="975919" cy="412857"/>
          </a:xfrm>
          <a:prstGeom prst="bentConnector3">
            <a:avLst>
              <a:gd name="adj1" fmla="val -23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uppo 207">
            <a:extLst>
              <a:ext uri="{FF2B5EF4-FFF2-40B4-BE49-F238E27FC236}">
                <a16:creationId xmlns:a16="http://schemas.microsoft.com/office/drawing/2014/main" id="{5950CF8D-9897-6D59-61BD-DC5A17DD2F92}"/>
              </a:ext>
            </a:extLst>
          </p:cNvPr>
          <p:cNvGrpSpPr/>
          <p:nvPr/>
        </p:nvGrpSpPr>
        <p:grpSpPr>
          <a:xfrm rot="16200000">
            <a:off x="6887811" y="2058468"/>
            <a:ext cx="1881483" cy="1076089"/>
            <a:chOff x="3002107" y="2397518"/>
            <a:chExt cx="1881483" cy="1076089"/>
          </a:xfrm>
        </p:grpSpPr>
        <p:sp>
          <p:nvSpPr>
            <p:cNvPr id="209" name="Rettangolo 208">
              <a:extLst>
                <a:ext uri="{FF2B5EF4-FFF2-40B4-BE49-F238E27FC236}">
                  <a16:creationId xmlns:a16="http://schemas.microsoft.com/office/drawing/2014/main" id="{02F576EF-62CE-1621-0193-B8E394F80F8E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SWITCH3</a:t>
              </a:r>
            </a:p>
          </p:txBody>
        </p:sp>
        <p:sp>
          <p:nvSpPr>
            <p:cNvPr id="210" name="Rettangolo 209">
              <a:extLst>
                <a:ext uri="{FF2B5EF4-FFF2-40B4-BE49-F238E27FC236}">
                  <a16:creationId xmlns:a16="http://schemas.microsoft.com/office/drawing/2014/main" id="{3569D916-1830-7FA2-ACAE-D10C3CB717C6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211" name="Rettangolo 210">
              <a:extLst>
                <a:ext uri="{FF2B5EF4-FFF2-40B4-BE49-F238E27FC236}">
                  <a16:creationId xmlns:a16="http://schemas.microsoft.com/office/drawing/2014/main" id="{3B98C9C8-E629-A057-E5A2-338B2F1AB639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D86FDE4-5EEB-2D5B-D7B3-2B671413B5EC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213" name="Rettangolo 212">
              <a:extLst>
                <a:ext uri="{FF2B5EF4-FFF2-40B4-BE49-F238E27FC236}">
                  <a16:creationId xmlns:a16="http://schemas.microsoft.com/office/drawing/2014/main" id="{30353A1B-D2DF-523A-B4EA-7408FD3C7BCD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E0590763-C3E0-0E00-F3C0-1CA1F659985D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215" name="Rettangolo 214">
              <a:extLst>
                <a:ext uri="{FF2B5EF4-FFF2-40B4-BE49-F238E27FC236}">
                  <a16:creationId xmlns:a16="http://schemas.microsoft.com/office/drawing/2014/main" id="{0429982B-CFDE-486C-D6CE-C40202D256F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96E5B511-7896-30C4-C65D-5D8B2FBCB27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217" name="Rettangolo 216">
              <a:extLst>
                <a:ext uri="{FF2B5EF4-FFF2-40B4-BE49-F238E27FC236}">
                  <a16:creationId xmlns:a16="http://schemas.microsoft.com/office/drawing/2014/main" id="{1FA884C7-FF1F-F840-7C6C-63886C121438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78DB8C55-7DE3-E1E1-82AD-616A079528A8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219" name="Rettangolo 218">
              <a:extLst>
                <a:ext uri="{FF2B5EF4-FFF2-40B4-BE49-F238E27FC236}">
                  <a16:creationId xmlns:a16="http://schemas.microsoft.com/office/drawing/2014/main" id="{B1B3A688-72BE-A483-1F54-22796C749D6E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3179DED1-3E8D-3276-F47D-C4B8DED90A7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221" name="Rettangolo 220">
              <a:extLst>
                <a:ext uri="{FF2B5EF4-FFF2-40B4-BE49-F238E27FC236}">
                  <a16:creationId xmlns:a16="http://schemas.microsoft.com/office/drawing/2014/main" id="{C4B6A27E-5ADA-143E-FFB0-9D5BBD390DBF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75E25ADC-8A95-C308-78DF-C46214BA6272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223" name="Rettangolo 222">
              <a:extLst>
                <a:ext uri="{FF2B5EF4-FFF2-40B4-BE49-F238E27FC236}">
                  <a16:creationId xmlns:a16="http://schemas.microsoft.com/office/drawing/2014/main" id="{F2D295B2-324B-6D34-15C1-A87A1B6C6E78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F14C351A-BB08-5CFE-37E9-883948E8C2EB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225" name="Rettangolo 224">
              <a:extLst>
                <a:ext uri="{FF2B5EF4-FFF2-40B4-BE49-F238E27FC236}">
                  <a16:creationId xmlns:a16="http://schemas.microsoft.com/office/drawing/2014/main" id="{4924F3B6-888A-E5F4-ECC5-AF569890957B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89E39A77-458B-3EF0-E45A-658D921E090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227" name="Rettangolo 226">
              <a:extLst>
                <a:ext uri="{FF2B5EF4-FFF2-40B4-BE49-F238E27FC236}">
                  <a16:creationId xmlns:a16="http://schemas.microsoft.com/office/drawing/2014/main" id="{FCF09A8D-0DEF-05B1-469A-FBF74D99DA8D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92A7BB15-A72D-2CC4-656F-AA02415738F3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229" name="Rettangolo 228">
              <a:extLst>
                <a:ext uri="{FF2B5EF4-FFF2-40B4-BE49-F238E27FC236}">
                  <a16:creationId xmlns:a16="http://schemas.microsoft.com/office/drawing/2014/main" id="{A3AB2AC3-2384-A880-6EF7-3FB6FCBF34F0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230" name="Rettangolo 229">
              <a:extLst>
                <a:ext uri="{FF2B5EF4-FFF2-40B4-BE49-F238E27FC236}">
                  <a16:creationId xmlns:a16="http://schemas.microsoft.com/office/drawing/2014/main" id="{9E03EC11-AEDD-72BB-A584-86490305689B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DE5310C-20E8-647C-2EE2-3DE05DE00FFB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457EAA6D-6BAC-3917-AF14-5FB75DD2A969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7B06D490-858D-E23F-3D39-77877DB7F072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235" name="Connettore a gomito 234">
            <a:extLst>
              <a:ext uri="{FF2B5EF4-FFF2-40B4-BE49-F238E27FC236}">
                <a16:creationId xmlns:a16="http://schemas.microsoft.com/office/drawing/2014/main" id="{5185C051-1110-FE8F-77E8-D3437CA48CAE}"/>
              </a:ext>
            </a:extLst>
          </p:cNvPr>
          <p:cNvCxnSpPr>
            <a:cxnSpLocks/>
            <a:stCxn id="81" idx="0"/>
            <a:endCxn id="221" idx="0"/>
          </p:cNvCxnSpPr>
          <p:nvPr/>
        </p:nvCxnSpPr>
        <p:spPr>
          <a:xfrm rot="5400000" flipH="1" flipV="1">
            <a:off x="6411242" y="1049526"/>
            <a:ext cx="166515" cy="15920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uppo 272">
            <a:extLst>
              <a:ext uri="{FF2B5EF4-FFF2-40B4-BE49-F238E27FC236}">
                <a16:creationId xmlns:a16="http://schemas.microsoft.com/office/drawing/2014/main" id="{03FE04E1-AFEB-95ED-2EC5-04603ECCC8B6}"/>
              </a:ext>
            </a:extLst>
          </p:cNvPr>
          <p:cNvGrpSpPr/>
          <p:nvPr/>
        </p:nvGrpSpPr>
        <p:grpSpPr>
          <a:xfrm>
            <a:off x="4784090" y="3131668"/>
            <a:ext cx="1055406" cy="539644"/>
            <a:chOff x="5600122" y="3300717"/>
            <a:chExt cx="1055406" cy="539644"/>
          </a:xfrm>
        </p:grpSpPr>
        <p:sp>
          <p:nvSpPr>
            <p:cNvPr id="268" name="Rettangolo 267">
              <a:extLst>
                <a:ext uri="{FF2B5EF4-FFF2-40B4-BE49-F238E27FC236}">
                  <a16:creationId xmlns:a16="http://schemas.microsoft.com/office/drawing/2014/main" id="{8381EBE1-E9F4-91BE-AE43-1702BE7D774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SBC1</a:t>
              </a:r>
            </a:p>
          </p:txBody>
        </p:sp>
        <p:sp>
          <p:nvSpPr>
            <p:cNvPr id="270" name="Rettangolo 269">
              <a:extLst>
                <a:ext uri="{FF2B5EF4-FFF2-40B4-BE49-F238E27FC236}">
                  <a16:creationId xmlns:a16="http://schemas.microsoft.com/office/drawing/2014/main" id="{BAE7AADF-D168-1560-EF87-58E4B2E8A2A6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71" name="Rettangolo 270">
              <a:extLst>
                <a:ext uri="{FF2B5EF4-FFF2-40B4-BE49-F238E27FC236}">
                  <a16:creationId xmlns:a16="http://schemas.microsoft.com/office/drawing/2014/main" id="{BE21FC2B-C81F-2ED8-30AD-056D5E793A24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72" name="Rettangolo 271">
              <a:extLst>
                <a:ext uri="{FF2B5EF4-FFF2-40B4-BE49-F238E27FC236}">
                  <a16:creationId xmlns:a16="http://schemas.microsoft.com/office/drawing/2014/main" id="{FB6141BA-C713-0EF5-AA72-B12EFDEB84F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grpSp>
        <p:nvGrpSpPr>
          <p:cNvPr id="274" name="Gruppo 273">
            <a:extLst>
              <a:ext uri="{FF2B5EF4-FFF2-40B4-BE49-F238E27FC236}">
                <a16:creationId xmlns:a16="http://schemas.microsoft.com/office/drawing/2014/main" id="{D622CA94-D582-5133-4B75-13B891E4BDC3}"/>
              </a:ext>
            </a:extLst>
          </p:cNvPr>
          <p:cNvGrpSpPr/>
          <p:nvPr/>
        </p:nvGrpSpPr>
        <p:grpSpPr>
          <a:xfrm>
            <a:off x="4784090" y="3809582"/>
            <a:ext cx="1055406" cy="539644"/>
            <a:chOff x="5600122" y="3300717"/>
            <a:chExt cx="1055406" cy="539644"/>
          </a:xfrm>
        </p:grpSpPr>
        <p:sp>
          <p:nvSpPr>
            <p:cNvPr id="275" name="Rettangolo 274">
              <a:extLst>
                <a:ext uri="{FF2B5EF4-FFF2-40B4-BE49-F238E27FC236}">
                  <a16:creationId xmlns:a16="http://schemas.microsoft.com/office/drawing/2014/main" id="{ADA64782-AAE9-6865-98AC-CA6EB7A5218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SBC2</a:t>
              </a:r>
            </a:p>
          </p:txBody>
        </p:sp>
        <p:sp>
          <p:nvSpPr>
            <p:cNvPr id="276" name="Rettangolo 275">
              <a:extLst>
                <a:ext uri="{FF2B5EF4-FFF2-40B4-BE49-F238E27FC236}">
                  <a16:creationId xmlns:a16="http://schemas.microsoft.com/office/drawing/2014/main" id="{5E4C51EC-5A6A-3F26-18C3-D31E63D9398D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77" name="Rettangolo 276">
              <a:extLst>
                <a:ext uri="{FF2B5EF4-FFF2-40B4-BE49-F238E27FC236}">
                  <a16:creationId xmlns:a16="http://schemas.microsoft.com/office/drawing/2014/main" id="{CC3942A9-05AC-1AF7-FB9F-5506E1F8AAC1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78" name="Rettangolo 277">
              <a:extLst>
                <a:ext uri="{FF2B5EF4-FFF2-40B4-BE49-F238E27FC236}">
                  <a16:creationId xmlns:a16="http://schemas.microsoft.com/office/drawing/2014/main" id="{78C5BACE-14B3-B0A4-45E6-376B2938CDA7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57D6217F-0EF1-B0DF-6FB6-DA8F81C463C1}"/>
              </a:ext>
            </a:extLst>
          </p:cNvPr>
          <p:cNvGrpSpPr/>
          <p:nvPr/>
        </p:nvGrpSpPr>
        <p:grpSpPr>
          <a:xfrm>
            <a:off x="4784090" y="4424777"/>
            <a:ext cx="1055406" cy="539644"/>
            <a:chOff x="5600122" y="3300717"/>
            <a:chExt cx="1055406" cy="539644"/>
          </a:xfrm>
        </p:grpSpPr>
        <p:sp>
          <p:nvSpPr>
            <p:cNvPr id="280" name="Rettangolo 279">
              <a:extLst>
                <a:ext uri="{FF2B5EF4-FFF2-40B4-BE49-F238E27FC236}">
                  <a16:creationId xmlns:a16="http://schemas.microsoft.com/office/drawing/2014/main" id="{70860B2A-6DDD-65E1-1B81-7CA9E4989CF4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SBC3</a:t>
              </a:r>
            </a:p>
          </p:txBody>
        </p:sp>
        <p:sp>
          <p:nvSpPr>
            <p:cNvPr id="281" name="Rettangolo 280">
              <a:extLst>
                <a:ext uri="{FF2B5EF4-FFF2-40B4-BE49-F238E27FC236}">
                  <a16:creationId xmlns:a16="http://schemas.microsoft.com/office/drawing/2014/main" id="{5B108297-2B9B-2701-25C1-ADE0ABF72B94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82" name="Rettangolo 281">
              <a:extLst>
                <a:ext uri="{FF2B5EF4-FFF2-40B4-BE49-F238E27FC236}">
                  <a16:creationId xmlns:a16="http://schemas.microsoft.com/office/drawing/2014/main" id="{95E5B53C-92B8-4CF8-4882-161448DC02E5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83" name="Rettangolo 282">
              <a:extLst>
                <a:ext uri="{FF2B5EF4-FFF2-40B4-BE49-F238E27FC236}">
                  <a16:creationId xmlns:a16="http://schemas.microsoft.com/office/drawing/2014/main" id="{1B0E11F2-C918-EFA6-A06E-EB33B82EB2A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cxnSp>
        <p:nvCxnSpPr>
          <p:cNvPr id="285" name="Connettore a gomito 284">
            <a:extLst>
              <a:ext uri="{FF2B5EF4-FFF2-40B4-BE49-F238E27FC236}">
                <a16:creationId xmlns:a16="http://schemas.microsoft.com/office/drawing/2014/main" id="{7E664D34-EAA2-6146-210C-ED8F0DE244E1}"/>
              </a:ext>
            </a:extLst>
          </p:cNvPr>
          <p:cNvCxnSpPr>
            <a:cxnSpLocks/>
            <a:stCxn id="270" idx="3"/>
            <a:endCxn id="218" idx="0"/>
          </p:cNvCxnSpPr>
          <p:nvPr/>
        </p:nvCxnSpPr>
        <p:spPr>
          <a:xfrm flipV="1">
            <a:off x="5839496" y="2219477"/>
            <a:ext cx="1451012" cy="1361895"/>
          </a:xfrm>
          <a:prstGeom prst="bentConnector3">
            <a:avLst>
              <a:gd name="adj1" fmla="val 521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ttore a gomito 288">
            <a:extLst>
              <a:ext uri="{FF2B5EF4-FFF2-40B4-BE49-F238E27FC236}">
                <a16:creationId xmlns:a16="http://schemas.microsoft.com/office/drawing/2014/main" id="{A69EB83D-C687-1294-3D61-4C06BA803D4A}"/>
              </a:ext>
            </a:extLst>
          </p:cNvPr>
          <p:cNvCxnSpPr>
            <a:cxnSpLocks/>
            <a:stCxn id="276" idx="3"/>
            <a:endCxn id="215" idx="0"/>
          </p:cNvCxnSpPr>
          <p:nvPr/>
        </p:nvCxnSpPr>
        <p:spPr>
          <a:xfrm flipV="1">
            <a:off x="5839496" y="2676677"/>
            <a:ext cx="1451012" cy="1582609"/>
          </a:xfrm>
          <a:prstGeom prst="bentConnector3">
            <a:avLst>
              <a:gd name="adj1" fmla="val 669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ttore a gomito 293">
            <a:extLst>
              <a:ext uri="{FF2B5EF4-FFF2-40B4-BE49-F238E27FC236}">
                <a16:creationId xmlns:a16="http://schemas.microsoft.com/office/drawing/2014/main" id="{B638E4EA-10D9-089C-F7C7-8F4668C2F1AC}"/>
              </a:ext>
            </a:extLst>
          </p:cNvPr>
          <p:cNvCxnSpPr>
            <a:cxnSpLocks/>
            <a:stCxn id="281" idx="3"/>
            <a:endCxn id="212" idx="0"/>
          </p:cNvCxnSpPr>
          <p:nvPr/>
        </p:nvCxnSpPr>
        <p:spPr>
          <a:xfrm flipV="1">
            <a:off x="5839496" y="3133877"/>
            <a:ext cx="1451012" cy="1740604"/>
          </a:xfrm>
          <a:prstGeom prst="bentConnector3">
            <a:avLst>
              <a:gd name="adj1" fmla="val 81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34FD32C-40F1-17E5-BFCE-414B362FE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C42C062-8BFC-6B9A-41E7-A757A8442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FAE6C53-FD02-8F04-7599-20294A79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9BCD81A-F9B0-A4FB-CF43-72E11B929F1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987552"/>
            <a:ext cx="6933406" cy="3511996"/>
          </a:xfrm>
        </p:spPr>
        <p:txBody>
          <a:bodyPr>
            <a:normAutofit/>
          </a:bodyPr>
          <a:lstStyle/>
          <a:p>
            <a:r>
              <a:rPr lang="en-GB" b="1" noProof="0" dirty="0"/>
              <a:t>Console</a:t>
            </a:r>
          </a:p>
          <a:p>
            <a:pPr marL="285739" lvl="1" indent="0">
              <a:buNone/>
            </a:pPr>
            <a:r>
              <a:rPr lang="en-GB" noProof="0" dirty="0"/>
              <a:t>computer equipped with a monitor, keyboard, and mouse, allowing operators to interact with a system</a:t>
            </a:r>
            <a:endParaRPr lang="en-GB" b="1" noProof="0" dirty="0"/>
          </a:p>
          <a:p>
            <a:r>
              <a:rPr lang="en-GB" b="1" noProof="0" dirty="0"/>
              <a:t>Switch</a:t>
            </a:r>
          </a:p>
          <a:p>
            <a:pPr marL="285739" lvl="1" indent="0">
              <a:buNone/>
            </a:pPr>
            <a:r>
              <a:rPr lang="en-GB" noProof="0" dirty="0"/>
              <a:t>a networking device that connects multiple computers or devices, efficiently managing data traffic within a network</a:t>
            </a:r>
          </a:p>
          <a:p>
            <a:r>
              <a:rPr lang="en-GB" b="1" noProof="0" dirty="0"/>
              <a:t>Workstation</a:t>
            </a:r>
          </a:p>
          <a:p>
            <a:pPr marL="285739" lvl="1" indent="0">
              <a:buNone/>
            </a:pPr>
            <a:r>
              <a:rPr lang="en-GB" noProof="0" dirty="0"/>
              <a:t>A high-performance computer</a:t>
            </a:r>
          </a:p>
          <a:p>
            <a:r>
              <a:rPr lang="en-GB" b="1" noProof="0" dirty="0"/>
              <a:t>SBC (Single Board Computer)</a:t>
            </a:r>
          </a:p>
          <a:p>
            <a:pPr marL="285739" lvl="1" indent="0">
              <a:buNone/>
            </a:pPr>
            <a:r>
              <a:rPr lang="en-GB" noProof="0" dirty="0"/>
              <a:t>A compact computer with all essential components (CPU, memory, I/O) integrated onto a single board, used in embedded systems.</a:t>
            </a:r>
          </a:p>
          <a:p>
            <a:r>
              <a:rPr lang="en-GB" b="1" noProof="0" dirty="0"/>
              <a:t>NAS (Network Attached Storage)</a:t>
            </a:r>
          </a:p>
          <a:p>
            <a:pPr marL="285739" lvl="1" indent="0">
              <a:buNone/>
            </a:pPr>
            <a:r>
              <a:rPr lang="en-GB" noProof="0" dirty="0"/>
              <a:t>A dedicated storage device connected to a network, allowing multiple users to store and access files remotely.</a:t>
            </a:r>
          </a:p>
          <a:p>
            <a:r>
              <a:rPr lang="en-GB" b="1" noProof="0" dirty="0"/>
              <a:t>Server</a:t>
            </a:r>
          </a:p>
          <a:p>
            <a:pPr marL="285739" lvl="1" indent="0">
              <a:buNone/>
            </a:pPr>
            <a:r>
              <a:rPr lang="en-GB" noProof="0" dirty="0"/>
              <a:t>A powerful computer that provides services or resources to other computers, managing data, applications, or networks.</a:t>
            </a:r>
          </a:p>
        </p:txBody>
      </p:sp>
    </p:spTree>
    <p:extLst>
      <p:ext uri="{BB962C8B-B14F-4D97-AF65-F5344CB8AC3E}">
        <p14:creationId xmlns:p14="http://schemas.microsoft.com/office/powerpoint/2010/main" val="309218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4A284-CAF1-7682-5F84-A98B48834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93D1A44-0C1F-1C19-CCF8-A5B0FCC9D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A43863D-1B71-4CD8-E924-5857F7904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6567EBE-E04F-335B-5BF7-C248F6E2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The prompt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36D0178-EBFA-0D5A-5915-859D16F781D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Task description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Component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Naming rules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Components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Network/architecture topology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Q&amp;A examples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0" indent="0">
              <a:buNone/>
            </a:pPr>
            <a:endParaRPr lang="en-GB" b="1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A73CB9-6381-CC00-602E-EBE4D54F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09" y="1597852"/>
            <a:ext cx="4700448" cy="61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14270-5B0E-D3B9-9790-AD2AA50CC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2B4792F-0B1B-41DA-E09C-8A70B0EE4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B378E47-40EF-FFE7-6865-569F854BE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8DFCC07-A16B-6268-F457-812FB930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Textual representation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1881E-8D3C-E182-5D92-24E50070A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01" y="1018435"/>
            <a:ext cx="3748211" cy="2864018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E7AE204-B025-E993-30F1-3283D681B157}"/>
              </a:ext>
            </a:extLst>
          </p:cNvPr>
          <p:cNvSpPr txBox="1">
            <a:spLocks/>
          </p:cNvSpPr>
          <p:nvPr/>
        </p:nvSpPr>
        <p:spPr>
          <a:xfrm>
            <a:off x="5336497" y="1010221"/>
            <a:ext cx="2619375" cy="3414648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142869" indent="-142869" algn="l" defTabSz="571478" rtl="0" eaLnBrk="1" latinLnBrk="0" hangingPunct="1">
              <a:lnSpc>
                <a:spcPct val="90000"/>
              </a:lnSpc>
              <a:spcBef>
                <a:spcPts val="625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25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42860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12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2pPr>
            <a:lvl3pPr marL="714346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1000085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1285823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1571562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301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039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877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 dirty="0"/>
              <a:t>Naming rules and components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722607-D5BC-E198-6F91-4F90C2C4A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743" y="1350184"/>
            <a:ext cx="4415286" cy="184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1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5A8EF-504E-E183-33D5-FFD47C899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174B05F-3F4B-C3CB-65E0-EA79652C1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6BED1C7-9775-3301-AD85-5AB5E357D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3663BBC-C8E1-4737-ED95-A62912B5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Json representation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4C8BC54-68BA-99CE-0A6D-7F0C6C03FE0C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676930" y="877865"/>
            <a:ext cx="2619375" cy="3414648"/>
          </a:xfrm>
        </p:spPr>
        <p:txBody>
          <a:bodyPr>
            <a:normAutofit/>
          </a:bodyPr>
          <a:lstStyle/>
          <a:p>
            <a:r>
              <a:rPr lang="en-GB" noProof="0" dirty="0"/>
              <a:t>Naming/connection rules &amp; data format</a:t>
            </a:r>
          </a:p>
          <a:p>
            <a:pPr marL="0" indent="0">
              <a:buNone/>
            </a:pPr>
            <a:endParaRPr lang="en-GB" b="1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D2D0D-6EF6-4AC3-7AA1-6BB1C980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26" y="877865"/>
            <a:ext cx="3458040" cy="36725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CC6C93-75DD-E350-116D-8D10AAA0B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212" y="1387435"/>
            <a:ext cx="3670900" cy="18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5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AADC5-DEBE-E5AE-E38F-530AA59DE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7BC50FA-BE91-58BD-AEFE-53014F2BF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67ADB4B-B76E-B81E-BC3C-15E7EF226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79271D-A2F5-94E6-EAD2-8153A9BB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Tabular representation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5E88BCB3-AD76-5696-8116-36FB571ED8E1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endParaRPr lang="en-GB" noProof="0" dirty="0"/>
          </a:p>
          <a:p>
            <a:pPr marL="0" indent="0">
              <a:buNone/>
            </a:pPr>
            <a:endParaRPr lang="en-GB" b="1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08001-18C2-E70F-9327-3E6C6EBAB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126" y="1055712"/>
            <a:ext cx="3458040" cy="3316895"/>
          </a:xfrm>
          <a:prstGeom prst="rect">
            <a:avLst/>
          </a:prstGeom>
        </p:spPr>
      </p:pic>
      <p:sp>
        <p:nvSpPr>
          <p:cNvPr id="9" name="Segnaposto contenuto 6">
            <a:extLst>
              <a:ext uri="{FF2B5EF4-FFF2-40B4-BE49-F238E27FC236}">
                <a16:creationId xmlns:a16="http://schemas.microsoft.com/office/drawing/2014/main" id="{911589A6-0F5A-B054-4D3B-E519BEB847E1}"/>
              </a:ext>
            </a:extLst>
          </p:cNvPr>
          <p:cNvSpPr txBox="1">
            <a:spLocks/>
          </p:cNvSpPr>
          <p:nvPr/>
        </p:nvSpPr>
        <p:spPr>
          <a:xfrm>
            <a:off x="4676930" y="877865"/>
            <a:ext cx="2619375" cy="3414648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142869" indent="-142869" algn="l" defTabSz="571478" rtl="0" eaLnBrk="1" latinLnBrk="0" hangingPunct="1">
              <a:lnSpc>
                <a:spcPct val="90000"/>
              </a:lnSpc>
              <a:spcBef>
                <a:spcPts val="625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25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42860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12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2pPr>
            <a:lvl3pPr marL="714346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1000085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1285823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1571562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301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039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877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 dirty="0"/>
              <a:t>Naming rules &amp; components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C55D13-B93E-15D1-481F-29594E727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015" y="1275929"/>
            <a:ext cx="3597639" cy="221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35726"/>
      </p:ext>
    </p:extLst>
  </p:cSld>
  <p:clrMapOvr>
    <a:masterClrMapping/>
  </p:clrMapOvr>
</p:sld>
</file>

<file path=ppt/theme/theme1.xml><?xml version="1.0" encoding="utf-8"?>
<a:theme xmlns:a="http://schemas.openxmlformats.org/drawingml/2006/main" name="MBDA 2022 - Layout for chapt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D8C4B849-C52A-4688-9311-3A92F472699E}"/>
    </a:ext>
  </a:extLst>
</a:theme>
</file>

<file path=ppt/theme/theme2.xml><?xml version="1.0" encoding="utf-8"?>
<a:theme xmlns:a="http://schemas.openxmlformats.org/drawingml/2006/main" name="MBDA 2022 - Cov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B983DA4C-44A8-49A7-B85F-141D537DA02E}"/>
    </a:ext>
  </a:extLst>
</a:theme>
</file>

<file path=ppt/theme/theme3.xml><?xml version="1.0" encoding="utf-8"?>
<a:theme xmlns:a="http://schemas.openxmlformats.org/drawingml/2006/main" name="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CD6FFFCE-DD40-46B7-90A3-F63C0BBF9DB7}"/>
    </a:ext>
  </a:extLst>
</a:theme>
</file>

<file path=ppt/theme/theme4.xml><?xml version="1.0" encoding="utf-8"?>
<a:theme xmlns:a="http://schemas.openxmlformats.org/drawingml/2006/main" name="1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5.xml><?xml version="1.0" encoding="utf-8"?>
<a:theme xmlns:a="http://schemas.openxmlformats.org/drawingml/2006/main" name="2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MBDA_PowerPoint_Template_EN</Template>
  <TotalTime>0</TotalTime>
  <Words>1071</Words>
  <Application>Microsoft Office PowerPoint</Application>
  <PresentationFormat>On-screen Show (16:9)</PresentationFormat>
  <Paragraphs>461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Lato</vt:lpstr>
      <vt:lpstr>Arial</vt:lpstr>
      <vt:lpstr>Lato Medium</vt:lpstr>
      <vt:lpstr>Calibri</vt:lpstr>
      <vt:lpstr>Aptos</vt:lpstr>
      <vt:lpstr>MBDA 2022 - Layout for chapter</vt:lpstr>
      <vt:lpstr>MBDA 2022 - Cover</vt:lpstr>
      <vt:lpstr>MBDA 2022 - Common layouts</vt:lpstr>
      <vt:lpstr>1_MBDA 2022 - Common layouts</vt:lpstr>
      <vt:lpstr>2_MBDA 2022 - Common layouts</vt:lpstr>
      <vt:lpstr>Evaluating LLM Understanding a System Schema</vt:lpstr>
      <vt:lpstr>Preliminary Activities</vt:lpstr>
      <vt:lpstr>In-Context Learning and Prompt Engineering</vt:lpstr>
      <vt:lpstr>Sample System </vt:lpstr>
      <vt:lpstr>Components</vt:lpstr>
      <vt:lpstr>The prompt</vt:lpstr>
      <vt:lpstr>Textual representation</vt:lpstr>
      <vt:lpstr>Json representation</vt:lpstr>
      <vt:lpstr>Tabular representation</vt:lpstr>
      <vt:lpstr>Questions format</vt:lpstr>
      <vt:lpstr>Dataset and accuracy</vt:lpstr>
      <vt:lpstr>First tests</vt:lpstr>
      <vt:lpstr>Model limitations</vt:lpstr>
      <vt:lpstr>Llama3.2-3B-Instruct results</vt:lpstr>
      <vt:lpstr>Llama3.2-3B-Instruct results</vt:lpstr>
      <vt:lpstr>Smaller System </vt:lpstr>
      <vt:lpstr>Smaller System results </vt:lpstr>
      <vt:lpstr>Phi-4-mini-reasoning results</vt:lpstr>
      <vt:lpstr>Mistral-7B-Instruct-v0.3 results</vt:lpstr>
      <vt:lpstr>Demo System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2025-05-16T09:01:30Z</dcterms:created>
  <dcterms:modified xsi:type="dcterms:W3CDTF">2025-05-20T19:40:30Z</dcterms:modified>
</cp:coreProperties>
</file>