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76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154D19F-7B44-4293-85A2-659E8F232B8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ED59788-D0FB-4255-8FAA-E3A646D03E6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54D19F-7B44-4293-85A2-659E8F232B8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59788-D0FB-4255-8FAA-E3A646D03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154D19F-7B44-4293-85A2-659E8F232B8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ED59788-D0FB-4255-8FAA-E3A646D03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54D19F-7B44-4293-85A2-659E8F232B8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59788-D0FB-4255-8FAA-E3A646D03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154D19F-7B44-4293-85A2-659E8F232B8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3ED59788-D0FB-4255-8FAA-E3A646D03E6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54D19F-7B44-4293-85A2-659E8F232B8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59788-D0FB-4255-8FAA-E3A646D03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54D19F-7B44-4293-85A2-659E8F232B8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59788-D0FB-4255-8FAA-E3A646D03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54D19F-7B44-4293-85A2-659E8F232B8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59788-D0FB-4255-8FAA-E3A646D03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154D19F-7B44-4293-85A2-659E8F232B8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59788-D0FB-4255-8FAA-E3A646D03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54D19F-7B44-4293-85A2-659E8F232B8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59788-D0FB-4255-8FAA-E3A646D03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54D19F-7B44-4293-85A2-659E8F232B8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59788-D0FB-4255-8FAA-E3A646D03E6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154D19F-7B44-4293-85A2-659E8F232B82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ED59788-D0FB-4255-8FAA-E3A646D03E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unchyData/postgres-operator-exampl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postgr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0364" y="533400"/>
            <a:ext cx="5471904" cy="2868168"/>
          </a:xfrm>
        </p:spPr>
        <p:txBody>
          <a:bodyPr/>
          <a:lstStyle/>
          <a:p>
            <a:r>
              <a:rPr lang="en-US" dirty="0" err="1" smtClean="0"/>
              <a:t>Korišćenje</a:t>
            </a:r>
            <a:r>
              <a:rPr lang="en-US" dirty="0" smtClean="0"/>
              <a:t> </a:t>
            </a:r>
            <a:r>
              <a:rPr lang="en-US" dirty="0" err="1" smtClean="0"/>
              <a:t>PostgreSQL</a:t>
            </a:r>
            <a:r>
              <a:rPr lang="en-US" dirty="0" smtClean="0"/>
              <a:t> DBMS-a u Cloud </a:t>
            </a:r>
            <a:r>
              <a:rPr lang="en-US" dirty="0" err="1" smtClean="0"/>
              <a:t>okruženjima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/>
              <a:t>Mihajlo</a:t>
            </a:r>
            <a:r>
              <a:rPr lang="en-US" b="1" dirty="0" smtClean="0"/>
              <a:t> </a:t>
            </a:r>
            <a:r>
              <a:rPr lang="en-US" b="1" dirty="0" err="1" smtClean="0"/>
              <a:t>Veljković</a:t>
            </a:r>
            <a:r>
              <a:rPr lang="en-US" b="1" dirty="0" smtClean="0"/>
              <a:t> 1497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Automatsko upravljanje instancama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Operatori, </a:t>
            </a:r>
            <a:r>
              <a:rPr lang="en-US" dirty="0" err="1" smtClean="0"/>
              <a:t>softve</a:t>
            </a:r>
            <a:r>
              <a:rPr lang="sr-Latn-RS" dirty="0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kontroliše</a:t>
            </a:r>
            <a:r>
              <a:rPr lang="en-US" dirty="0" smtClean="0"/>
              <a:t> </a:t>
            </a:r>
            <a:r>
              <a:rPr lang="en-US" dirty="0" err="1" smtClean="0"/>
              <a:t>kompleksne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r>
              <a:rPr lang="en-US" dirty="0" smtClean="0"/>
              <a:t> </a:t>
            </a:r>
            <a:r>
              <a:rPr lang="en-US" dirty="0" err="1" smtClean="0"/>
              <a:t>umesto</a:t>
            </a:r>
            <a:r>
              <a:rPr lang="en-US" dirty="0" smtClean="0"/>
              <a:t> </a:t>
            </a:r>
            <a:r>
              <a:rPr lang="en-US" dirty="0" err="1" smtClean="0"/>
              <a:t>administratora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vodi</a:t>
            </a:r>
            <a:r>
              <a:rPr lang="en-US" dirty="0" smtClean="0"/>
              <a:t> </a:t>
            </a:r>
            <a:r>
              <a:rPr lang="en-US" dirty="0" err="1" smtClean="0"/>
              <a:t>računa</a:t>
            </a:r>
            <a:r>
              <a:rPr lang="en-US" dirty="0" smtClean="0"/>
              <a:t> o </a:t>
            </a:r>
            <a:r>
              <a:rPr lang="en-US" dirty="0" err="1" smtClean="0"/>
              <a:t>očuvanju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, </a:t>
            </a:r>
            <a:r>
              <a:rPr lang="en-US" dirty="0" err="1" smtClean="0"/>
              <a:t>replikaciji</a:t>
            </a:r>
            <a:r>
              <a:rPr lang="sr-Latn-RS" dirty="0" smtClean="0"/>
              <a:t> i</a:t>
            </a:r>
            <a:r>
              <a:rPr lang="en-US" dirty="0" smtClean="0"/>
              <a:t> </a:t>
            </a:r>
            <a:r>
              <a:rPr lang="en-US" dirty="0" err="1" smtClean="0"/>
              <a:t>skaliranju</a:t>
            </a:r>
            <a:r>
              <a:rPr lang="sr-Latn-RS" dirty="0" smtClean="0"/>
              <a:t>. PGO je jedan od najpopularnijih. Forkuje se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github.com/CrunchyData/postgres-operator-examples</a:t>
            </a:r>
            <a:r>
              <a:rPr lang="sr-Latn-RS" dirty="0" smtClean="0"/>
              <a:t> i vrše se promene nad yaml fajlovima pre pokretanja.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PGO yaml</a:t>
            </a:r>
            <a:endParaRPr lang="en-US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8072" y="1609725"/>
            <a:ext cx="6677256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Upravljane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database for </a:t>
            </a:r>
            <a:r>
              <a:rPr lang="en-US" dirty="0" err="1" smtClean="0"/>
              <a:t>PostgreSQL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Google Cloud SQL:</a:t>
            </a:r>
          </a:p>
          <a:p>
            <a:endParaRPr lang="en-US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71678"/>
            <a:ext cx="6786610" cy="1889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3" name="Picture 5" descr="Arctype Connect - Postgres on Google Cloud"/>
          <p:cNvPicPr>
            <a:picLocks noChangeAspect="1" noChangeArrowheads="1"/>
          </p:cNvPicPr>
          <p:nvPr/>
        </p:nvPicPr>
        <p:blipFill>
          <a:blip r:embed="rId3"/>
          <a:srcRect b="35342"/>
          <a:stretch>
            <a:fillRect/>
          </a:stretch>
        </p:blipFill>
        <p:spPr bwMode="auto">
          <a:xfrm>
            <a:off x="214282" y="4572008"/>
            <a:ext cx="8120038" cy="21431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Upravljane</a:t>
            </a:r>
            <a:r>
              <a:rPr lang="en-US" dirty="0" smtClean="0"/>
              <a:t> instance</a:t>
            </a:r>
            <a:endParaRPr lang="en-US" dirty="0"/>
          </a:p>
        </p:txBody>
      </p:sp>
      <p:pic>
        <p:nvPicPr>
          <p:cNvPr id="38921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96845"/>
            <a:ext cx="7239000" cy="4072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Zaklju</a:t>
            </a:r>
            <a:r>
              <a:rPr lang="sr-Latn-RS" dirty="0" smtClean="0"/>
              <a:t>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Nijedno rešenje nije idealno, potrebno je uzeti sve faktore u obzir (performanse, cena, kompleksnost aplikacije, nivo stručnosti). </a:t>
            </a:r>
            <a:r>
              <a:rPr lang="sr-Latn-RS" smtClean="0"/>
              <a:t>PostgreSQL je i dalje validno rešenje za hostovanje u Cloud okruženjima i za korišćenje u takvim aplikacijama.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Postgresql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4329114" cy="4846320"/>
          </a:xfrm>
        </p:spPr>
        <p:txBody>
          <a:bodyPr/>
          <a:lstStyle/>
          <a:p>
            <a:r>
              <a:rPr lang="en-US" dirty="0" err="1" smtClean="0"/>
              <a:t>Iako</a:t>
            </a:r>
            <a:r>
              <a:rPr lang="en-US" dirty="0" smtClean="0"/>
              <a:t> </a:t>
            </a:r>
            <a:r>
              <a:rPr lang="en-US" dirty="0" err="1" smtClean="0"/>
              <a:t>PostgreSQL</a:t>
            </a:r>
            <a:r>
              <a:rPr lang="en-US" dirty="0" smtClean="0"/>
              <a:t> </a:t>
            </a:r>
            <a:r>
              <a:rPr lang="en-US" dirty="0" err="1" smtClean="0"/>
              <a:t>nije</a:t>
            </a:r>
            <a:r>
              <a:rPr lang="en-US" dirty="0" smtClean="0"/>
              <a:t> DBMS </a:t>
            </a:r>
            <a:r>
              <a:rPr lang="en-US" dirty="0" err="1" smtClean="0"/>
              <a:t>koji</a:t>
            </a:r>
            <a:r>
              <a:rPr lang="en-US" dirty="0" smtClean="0"/>
              <a:t> je cloud native, </a:t>
            </a:r>
            <a:r>
              <a:rPr lang="en-US" dirty="0" err="1" smtClean="0"/>
              <a:t>zbog</a:t>
            </a:r>
            <a:r>
              <a:rPr lang="en-US" dirty="0" smtClean="0"/>
              <a:t> </a:t>
            </a:r>
            <a:r>
              <a:rPr lang="sr-Latn-RS" dirty="0" smtClean="0"/>
              <a:t>dobre podrške Postgres tima i velike popularnosti, moguće je koristiti ga i u Cloud okruženjima</a:t>
            </a:r>
            <a:endParaRPr lang="en-US" dirty="0"/>
          </a:p>
        </p:txBody>
      </p:sp>
      <p:pic>
        <p:nvPicPr>
          <p:cNvPr id="10242" name="Picture 2" descr="Instaclustr managed PostgreSQL clou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1857364"/>
            <a:ext cx="3100683" cy="26432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285728"/>
            <a:ext cx="3357586" cy="3251836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Načini hostovanja postgresql-a</a:t>
            </a:r>
            <a:endParaRPr lang="en-US" sz="3200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1"/>
            <a:ext cx="5643570" cy="689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0"/>
            <a:ext cx="4500594" cy="682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Postgresql i kontejnerizacija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r>
              <a:rPr lang="sr-Latn-RS" dirty="0" smtClean="0"/>
              <a:t>Postoji oficijalna slika PostgreSQL-a:</a:t>
            </a:r>
          </a:p>
          <a:p>
            <a:r>
              <a:rPr lang="en-US" dirty="0" smtClean="0">
                <a:solidFill>
                  <a:srgbClr val="00B0F0"/>
                </a:solidFill>
                <a:hlinkClick r:id="rId2"/>
              </a:rPr>
              <a:t>https://hub.docker.com/_/</a:t>
            </a:r>
            <a:r>
              <a:rPr lang="en-US" dirty="0" smtClean="0">
                <a:solidFill>
                  <a:srgbClr val="00B0F0"/>
                </a:solidFill>
                <a:hlinkClick r:id="rId2"/>
              </a:rPr>
              <a:t>postgres</a:t>
            </a:r>
            <a:endParaRPr lang="sr-Latn-RS" dirty="0" smtClean="0">
              <a:solidFill>
                <a:srgbClr val="00B0F0"/>
              </a:solidFill>
            </a:endParaRPr>
          </a:p>
          <a:p>
            <a:r>
              <a:rPr lang="sr-Latn-RS" dirty="0" smtClean="0"/>
              <a:t>Može da se koristi direktno ili kao osnova za nove slike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</a:t>
            </a:r>
            <a:r>
              <a:rPr lang="en-US" dirty="0" smtClean="0"/>
              <a:t>o</a:t>
            </a:r>
            <a:r>
              <a:rPr lang="sr-Latn-RS" dirty="0" smtClean="0"/>
              <a:t>cker compose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Najbrži način za lokalno pokretanje slike.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643182"/>
            <a:ext cx="5319713" cy="182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Konfiguracija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sr-Latn-RS" dirty="0" smtClean="0"/>
              <a:t>Promenljive okruženja:</a:t>
            </a:r>
          </a:p>
          <a:p>
            <a:r>
              <a:rPr lang="en-US" b="1" dirty="0" smtClean="0"/>
              <a:t>POSTGRES_PASSWORD</a:t>
            </a: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b="1" dirty="0" smtClean="0"/>
              <a:t>POSTGRES_USER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/>
              <a:t>POSTGRES_DB</a:t>
            </a:r>
            <a:endParaRPr lang="en-US" b="1" dirty="0" smtClean="0"/>
          </a:p>
          <a:p>
            <a:pPr>
              <a:buFont typeface="Courier New" pitchFamily="49" charset="0"/>
              <a:buChar char="o"/>
            </a:pPr>
            <a:r>
              <a:rPr lang="en-US" b="1" dirty="0" smtClean="0"/>
              <a:t>POSTGRES_INITDB_ARGS</a:t>
            </a:r>
            <a:endParaRPr lang="en-US" b="1" dirty="0" smtClean="0"/>
          </a:p>
          <a:p>
            <a:pPr>
              <a:buFont typeface="Courier New" pitchFamily="49" charset="0"/>
              <a:buChar char="o"/>
            </a:pPr>
            <a:r>
              <a:rPr lang="en-US" b="1" dirty="0" smtClean="0"/>
              <a:t>POSTGRES_INITDB_WALDIR</a:t>
            </a:r>
            <a:endParaRPr lang="en-US" b="1" dirty="0" smtClean="0"/>
          </a:p>
          <a:p>
            <a:pPr>
              <a:buFont typeface="Courier New" pitchFamily="49" charset="0"/>
              <a:buChar char="o"/>
            </a:pPr>
            <a:r>
              <a:rPr lang="en-US" b="1" dirty="0" smtClean="0"/>
              <a:t>POSTGRES_HOST_AUTH_METHOD</a:t>
            </a:r>
            <a:endParaRPr lang="en-US" b="1" dirty="0" smtClean="0"/>
          </a:p>
          <a:p>
            <a:pPr>
              <a:buFont typeface="Courier New" pitchFamily="49" charset="0"/>
              <a:buChar char="o"/>
            </a:pPr>
            <a:r>
              <a:rPr lang="en-US" b="1" dirty="0" smtClean="0"/>
              <a:t>PGDATA</a:t>
            </a:r>
            <a:endParaRPr lang="en-US" b="1" dirty="0" smtClean="0"/>
          </a:p>
          <a:p>
            <a:pPr>
              <a:buNone/>
            </a:pPr>
            <a:r>
              <a:rPr lang="sr-Latn-RS" dirty="0" smtClean="0"/>
              <a:t>Ili konfiguracija pomoću postgresql.conf fajla.</a:t>
            </a:r>
          </a:p>
          <a:p>
            <a:pPr>
              <a:buNone/>
            </a:pPr>
            <a:r>
              <a:rPr lang="sr-Latn-RS" dirty="0" smtClean="0"/>
              <a:t>Inicijalizacija pomoću </a:t>
            </a:r>
            <a:r>
              <a:rPr lang="en-US" i="1" dirty="0" smtClean="0"/>
              <a:t>/</a:t>
            </a:r>
            <a:r>
              <a:rPr lang="en-US" i="1" dirty="0" err="1" smtClean="0"/>
              <a:t>docker-entrypoint-initdb.d</a:t>
            </a:r>
            <a:r>
              <a:rPr lang="en-US" i="1" dirty="0" smtClean="0"/>
              <a:t> </a:t>
            </a:r>
            <a:r>
              <a:rPr lang="sr-Latn-RS" dirty="0" smtClean="0"/>
              <a:t>direktorijuma (.sh,.zsh i .sql skripte).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Postgresql u kubernetesu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Kubernetes - </a:t>
            </a:r>
            <a:r>
              <a:rPr lang="en-US" dirty="0" err="1" smtClean="0"/>
              <a:t>proširiva</a:t>
            </a:r>
            <a:r>
              <a:rPr lang="en-US" dirty="0" smtClean="0"/>
              <a:t> </a:t>
            </a:r>
            <a:r>
              <a:rPr lang="en-US" dirty="0" err="1" smtClean="0"/>
              <a:t>platforma</a:t>
            </a:r>
            <a:r>
              <a:rPr lang="en-US" dirty="0" smtClean="0"/>
              <a:t> </a:t>
            </a:r>
            <a:r>
              <a:rPr lang="en-US" dirty="0" err="1" smtClean="0"/>
              <a:t>otvorenog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upravljanje</a:t>
            </a:r>
            <a:r>
              <a:rPr lang="en-US" dirty="0" smtClean="0"/>
              <a:t> </a:t>
            </a:r>
            <a:r>
              <a:rPr lang="en-US" dirty="0" err="1" smtClean="0"/>
              <a:t>kontejnerizovanim</a:t>
            </a:r>
            <a:r>
              <a:rPr lang="en-US" dirty="0" smtClean="0"/>
              <a:t> </a:t>
            </a:r>
            <a:r>
              <a:rPr lang="en-US" dirty="0" err="1" smtClean="0"/>
              <a:t>jedinicama</a:t>
            </a:r>
            <a:r>
              <a:rPr lang="en-US" dirty="0" smtClean="0"/>
              <a:t> </a:t>
            </a:r>
            <a:r>
              <a:rPr lang="en-US" dirty="0" err="1" smtClean="0"/>
              <a:t>rada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servisima</a:t>
            </a:r>
            <a:endParaRPr lang="sr-Latn-RS" dirty="0" smtClean="0"/>
          </a:p>
          <a:p>
            <a:r>
              <a:rPr lang="sr-Latn-RS" dirty="0" smtClean="0"/>
              <a:t>Osnovne jedinice izvršavanja su podovi, a podovi se sastoje od kontejnera koji pokreću Docker slike.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Postgresql u kubernetesu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Za jednu instancu PostgreSQL DBMS-a potrebni su slede:</a:t>
            </a:r>
          </a:p>
          <a:p>
            <a:pPr>
              <a:buFont typeface="Wingdings" pitchFamily="2" charset="2"/>
              <a:buChar char="Ø"/>
            </a:pPr>
            <a:r>
              <a:rPr lang="sr-Latn-RS" dirty="0" smtClean="0"/>
              <a:t>Deployment</a:t>
            </a:r>
          </a:p>
          <a:p>
            <a:pPr>
              <a:buFont typeface="Wingdings" pitchFamily="2" charset="2"/>
              <a:buChar char="Ø"/>
            </a:pPr>
            <a:r>
              <a:rPr lang="sr-Latn-RS" dirty="0" smtClean="0"/>
              <a:t>Persistent Volume i Persistent Volume Claim</a:t>
            </a:r>
          </a:p>
          <a:p>
            <a:pPr>
              <a:buFont typeface="Wingdings" pitchFamily="2" charset="2"/>
              <a:buChar char="Ø"/>
            </a:pPr>
            <a:r>
              <a:rPr lang="sr-Latn-RS" dirty="0" smtClean="0"/>
              <a:t>ConfigMap (za konfiguraciju)</a:t>
            </a:r>
          </a:p>
          <a:p>
            <a:pPr>
              <a:buFont typeface="Wingdings" pitchFamily="2" charset="2"/>
              <a:buChar char="Ø"/>
            </a:pPr>
            <a:r>
              <a:rPr lang="sr-Latn-RS" dirty="0" smtClean="0"/>
              <a:t>Service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182</TotalTime>
  <Words>268</Words>
  <Application>Microsoft Office PowerPoint</Application>
  <PresentationFormat>On-screen Show 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Opulent</vt:lpstr>
      <vt:lpstr>Korišćenje PostgreSQL DBMS-a u Cloud okruženjima</vt:lpstr>
      <vt:lpstr>Postgresql i cloud</vt:lpstr>
      <vt:lpstr>Načini hostovanja postgresql-a</vt:lpstr>
      <vt:lpstr>Slide 4</vt:lpstr>
      <vt:lpstr>Postgresql i kontejnerizacija</vt:lpstr>
      <vt:lpstr>Docker compose</vt:lpstr>
      <vt:lpstr>Konfiguracija</vt:lpstr>
      <vt:lpstr>Postgresql u kubernetesu</vt:lpstr>
      <vt:lpstr>Postgresql u kubernetesu</vt:lpstr>
      <vt:lpstr>Automatsko upravljanje instancama</vt:lpstr>
      <vt:lpstr>PGO yaml</vt:lpstr>
      <vt:lpstr>Upravljane instance</vt:lpstr>
      <vt:lpstr>Upravljane instance</vt:lpstr>
      <vt:lpstr>Zaključak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Korišćenje PostgreSQL DBMS-a u Cloud okruženjima</dc:title>
  <dc:creator>mihajlo</dc:creator>
  <cp:lastModifiedBy>mihajlo</cp:lastModifiedBy>
  <cp:revision>25</cp:revision>
  <dcterms:created xsi:type="dcterms:W3CDTF">2023-06-26T18:53:27Z</dcterms:created>
  <dcterms:modified xsi:type="dcterms:W3CDTF">2023-06-26T21:55:52Z</dcterms:modified>
</cp:coreProperties>
</file>