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20" d="100"/>
          <a:sy n="120" d="100"/>
        </p:scale>
        <p:origin x="-1762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30E77-0BE7-4FAB-AF24-3A8BBE945AFC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E28A-F925-48F7-A05F-1C92A7D80AB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30E77-0BE7-4FAB-AF24-3A8BBE945AFC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E28A-F925-48F7-A05F-1C92A7D80A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30E77-0BE7-4FAB-AF24-3A8BBE945AFC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E28A-F925-48F7-A05F-1C92A7D80A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30E77-0BE7-4FAB-AF24-3A8BBE945AFC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E28A-F925-48F7-A05F-1C92A7D80A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30E77-0BE7-4FAB-AF24-3A8BBE945AFC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E28A-F925-48F7-A05F-1C92A7D80AB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30E77-0BE7-4FAB-AF24-3A8BBE945AFC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E28A-F925-48F7-A05F-1C92A7D80A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30E77-0BE7-4FAB-AF24-3A8BBE945AFC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E28A-F925-48F7-A05F-1C92A7D80A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30E77-0BE7-4FAB-AF24-3A8BBE945AFC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2E5E28A-F925-48F7-A05F-1C92A7D80AB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30E77-0BE7-4FAB-AF24-3A8BBE945AFC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E28A-F925-48F7-A05F-1C92A7D80A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30E77-0BE7-4FAB-AF24-3A8BBE945AFC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D2E5E28A-F925-48F7-A05F-1C92A7D80A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CBD30E77-0BE7-4FAB-AF24-3A8BBE945AFC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E28A-F925-48F7-A05F-1C92A7D80A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CBD30E77-0BE7-4FAB-AF24-3A8BBE945AFC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D2E5E28A-F925-48F7-A05F-1C92A7D80ABD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Steganografija u zvučnim zapisima</a:t>
            </a:r>
            <a:br>
              <a:rPr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err="1" smtClean="0"/>
              <a:t>Mihajlo</a:t>
            </a:r>
            <a:r>
              <a:rPr lang="en-US" b="1" dirty="0" smtClean="0"/>
              <a:t> </a:t>
            </a:r>
            <a:r>
              <a:rPr lang="en-US" b="1" dirty="0" err="1" smtClean="0"/>
              <a:t>Veljković</a:t>
            </a:r>
            <a:endParaRPr lang="en-US" dirty="0" smtClean="0"/>
          </a:p>
          <a:p>
            <a:r>
              <a:rPr lang="en-US" dirty="0" smtClean="0"/>
              <a:t>1497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 smtClean="0"/>
              <a:t>Kodiranje faza</a:t>
            </a:r>
            <a:br>
              <a:rPr lang="sr-Latn-R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Vrši se FFT nad signalom. Pomeraju se faze signala za +    za “0”, a -      za 1.</a:t>
            </a:r>
          </a:p>
          <a:p>
            <a:endParaRPr lang="en-US" dirty="0"/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57620" y="2143116"/>
            <a:ext cx="285752" cy="621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29322" y="2143116"/>
            <a:ext cx="295684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image2.png"/>
          <p:cNvPicPr/>
          <p:nvPr/>
        </p:nvPicPr>
        <p:blipFill>
          <a:blip r:embed="rId3"/>
          <a:srcRect b="8561"/>
          <a:stretch>
            <a:fillRect/>
          </a:stretch>
        </p:blipFill>
        <p:spPr>
          <a:xfrm>
            <a:off x="2428860" y="2643182"/>
            <a:ext cx="3732832" cy="4000528"/>
          </a:xfrm>
          <a:prstGeom prst="rect">
            <a:avLst/>
          </a:prstGeom>
          <a:ln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 smtClean="0"/>
              <a:t>Skrivanje u raširenom spektru</a:t>
            </a:r>
            <a:br>
              <a:rPr lang="sr-Latn-R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D</a:t>
            </a:r>
            <a:r>
              <a:rPr lang="en-US" dirty="0" err="1" smtClean="0"/>
              <a:t>uplira</a:t>
            </a:r>
            <a:r>
              <a:rPr lang="sr-Latn-RS" dirty="0" smtClean="0"/>
              <a:t> se</a:t>
            </a:r>
            <a:r>
              <a:rPr lang="en-US" dirty="0" smtClean="0"/>
              <a:t> </a:t>
            </a:r>
            <a:r>
              <a:rPr lang="en-US" dirty="0" err="1" smtClean="0"/>
              <a:t>originalni</a:t>
            </a:r>
            <a:r>
              <a:rPr lang="en-US" dirty="0" smtClean="0"/>
              <a:t> signal, </a:t>
            </a:r>
            <a:r>
              <a:rPr lang="en-US" dirty="0" err="1" smtClean="0"/>
              <a:t>raširen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veći</a:t>
            </a:r>
            <a:r>
              <a:rPr lang="en-US" dirty="0" smtClean="0"/>
              <a:t> </a:t>
            </a:r>
            <a:r>
              <a:rPr lang="en-US" dirty="0" err="1" smtClean="0"/>
              <a:t>spektar</a:t>
            </a:r>
            <a:r>
              <a:rPr lang="en-US" dirty="0" smtClean="0"/>
              <a:t> </a:t>
            </a:r>
            <a:r>
              <a:rPr lang="en-US" dirty="0" err="1" smtClean="0"/>
              <a:t>frekvencija</a:t>
            </a:r>
            <a:r>
              <a:rPr lang="en-US" dirty="0" smtClean="0"/>
              <a:t>. </a:t>
            </a:r>
            <a:r>
              <a:rPr lang="en-US" dirty="0" err="1" smtClean="0"/>
              <a:t>Prijemnik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predajnik</a:t>
            </a:r>
            <a:r>
              <a:rPr lang="en-US" dirty="0" smtClean="0"/>
              <a:t> </a:t>
            </a:r>
            <a:r>
              <a:rPr lang="en-US" dirty="0" err="1" smtClean="0"/>
              <a:t>znaju</a:t>
            </a:r>
            <a:r>
              <a:rPr lang="en-US" dirty="0" smtClean="0"/>
              <a:t> </a:t>
            </a:r>
            <a:r>
              <a:rPr lang="en-US" dirty="0" err="1" smtClean="0"/>
              <a:t>kod</a:t>
            </a:r>
            <a:r>
              <a:rPr lang="en-US" dirty="0" smtClean="0"/>
              <a:t> </a:t>
            </a:r>
            <a:r>
              <a:rPr lang="en-US" dirty="0" err="1" smtClean="0"/>
              <a:t>prostiranja</a:t>
            </a:r>
            <a:r>
              <a:rPr lang="en-US" dirty="0" smtClean="0"/>
              <a:t>, a </a:t>
            </a:r>
            <a:r>
              <a:rPr lang="en-US" dirty="0" err="1" smtClean="0"/>
              <a:t>skrivena</a:t>
            </a:r>
            <a:r>
              <a:rPr lang="en-US" dirty="0" smtClean="0"/>
              <a:t> </a:t>
            </a:r>
            <a:r>
              <a:rPr lang="en-US" dirty="0" err="1" smtClean="0"/>
              <a:t>poruka</a:t>
            </a:r>
            <a:r>
              <a:rPr lang="en-US" dirty="0" smtClean="0"/>
              <a:t> se </a:t>
            </a:r>
            <a:r>
              <a:rPr lang="en-US" dirty="0" err="1" smtClean="0"/>
              <a:t>krije</a:t>
            </a:r>
            <a:r>
              <a:rPr lang="en-US" dirty="0" smtClean="0"/>
              <a:t> u </a:t>
            </a:r>
            <a:r>
              <a:rPr lang="en-US" dirty="0" err="1" smtClean="0"/>
              <a:t>zvučnom</a:t>
            </a:r>
            <a:r>
              <a:rPr lang="en-US" dirty="0" smtClean="0"/>
              <a:t> </a:t>
            </a:r>
            <a:r>
              <a:rPr lang="en-US" dirty="0" err="1" smtClean="0"/>
              <a:t>signalu</a:t>
            </a:r>
            <a:endParaRPr lang="en-US" dirty="0"/>
          </a:p>
        </p:txBody>
      </p:sp>
      <p:pic>
        <p:nvPicPr>
          <p:cNvPr id="4" name="image5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643174" y="3500438"/>
            <a:ext cx="3851910" cy="2446020"/>
          </a:xfrm>
          <a:prstGeom prst="rect">
            <a:avLst/>
          </a:prstGeom>
          <a:ln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296974"/>
          </a:xfrm>
        </p:spPr>
        <p:txBody>
          <a:bodyPr>
            <a:normAutofit fontScale="90000"/>
          </a:bodyPr>
          <a:lstStyle/>
          <a:p>
            <a:r>
              <a:rPr lang="sr-Latn-RS" dirty="0" smtClean="0"/>
              <a:t>Skrivanje pomoću logaritamskog spektra</a:t>
            </a:r>
            <a:br>
              <a:rPr lang="sr-Latn-R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Vrši se obrnuta FFT nad logaritmom spektra signala. </a:t>
            </a:r>
            <a:r>
              <a:rPr lang="en-US" dirty="0" err="1" smtClean="0"/>
              <a:t>Biraju</a:t>
            </a:r>
            <a:r>
              <a:rPr lang="en-US" dirty="0" smtClean="0"/>
              <a:t> se </a:t>
            </a:r>
            <a:r>
              <a:rPr lang="en-US" dirty="0" err="1" smtClean="0"/>
              <a:t>frekvencije</a:t>
            </a:r>
            <a:r>
              <a:rPr lang="en-US" dirty="0" smtClean="0"/>
              <a:t> </a:t>
            </a:r>
            <a:r>
              <a:rPr lang="en-US" dirty="0" err="1" smtClean="0"/>
              <a:t>koje</a:t>
            </a:r>
            <a:r>
              <a:rPr lang="en-US" dirty="0" smtClean="0"/>
              <a:t> se </a:t>
            </a:r>
            <a:r>
              <a:rPr lang="en-US" dirty="0" err="1" smtClean="0"/>
              <a:t>najotpornije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sve</a:t>
            </a:r>
            <a:r>
              <a:rPr lang="en-US" dirty="0" smtClean="0"/>
              <a:t> </a:t>
            </a:r>
            <a:r>
              <a:rPr lang="en-US" dirty="0" err="1" smtClean="0"/>
              <a:t>promene</a:t>
            </a:r>
            <a:r>
              <a:rPr lang="en-US" dirty="0" smtClean="0"/>
              <a:t> </a:t>
            </a:r>
            <a:r>
              <a:rPr lang="en-US" dirty="0" err="1" smtClean="0"/>
              <a:t>signala</a:t>
            </a:r>
            <a:r>
              <a:rPr lang="en-US" dirty="0" smtClean="0"/>
              <a:t> f</a:t>
            </a:r>
            <a:r>
              <a:rPr lang="en-US" baseline="-25000" dirty="0" smtClean="0"/>
              <a:t>1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f</a:t>
            </a:r>
            <a:r>
              <a:rPr lang="en-US" baseline="-25000" dirty="0" smtClean="0"/>
              <a:t>2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neznatno</a:t>
            </a:r>
            <a:r>
              <a:rPr lang="en-US" dirty="0" smtClean="0"/>
              <a:t> se </a:t>
            </a:r>
            <a:r>
              <a:rPr lang="en-US" dirty="0" err="1" smtClean="0"/>
              <a:t>menjaju</a:t>
            </a:r>
            <a:r>
              <a:rPr lang="en-US" dirty="0" smtClean="0"/>
              <a:t> </a:t>
            </a:r>
            <a:r>
              <a:rPr lang="en-US" dirty="0" err="1" smtClean="0"/>
              <a:t>kako</a:t>
            </a:r>
            <a:r>
              <a:rPr lang="en-US" dirty="0" smtClean="0"/>
              <a:t> bi se </a:t>
            </a:r>
            <a:r>
              <a:rPr lang="en-US" dirty="0" err="1" smtClean="0"/>
              <a:t>sačuvali</a:t>
            </a:r>
            <a:r>
              <a:rPr lang="en-US" dirty="0" smtClean="0"/>
              <a:t> </a:t>
            </a:r>
            <a:r>
              <a:rPr lang="en-US" dirty="0" err="1" smtClean="0"/>
              <a:t>bitovi</a:t>
            </a:r>
            <a:r>
              <a:rPr lang="en-US" dirty="0" smtClean="0"/>
              <a:t> “1” </a:t>
            </a:r>
            <a:r>
              <a:rPr lang="en-US" dirty="0" err="1" smtClean="0"/>
              <a:t>i</a:t>
            </a:r>
            <a:r>
              <a:rPr lang="en-US" dirty="0" smtClean="0"/>
              <a:t> “0”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 smtClean="0"/>
              <a:t>Kodiranje amplitude</a:t>
            </a:r>
            <a:br>
              <a:rPr lang="sr-Latn-R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Skrivanje</a:t>
            </a:r>
            <a:r>
              <a:rPr lang="en-US" dirty="0" smtClean="0"/>
              <a:t> </a:t>
            </a:r>
            <a:r>
              <a:rPr lang="en-US" dirty="0" err="1" smtClean="0"/>
              <a:t>poruke</a:t>
            </a:r>
            <a:r>
              <a:rPr lang="en-US" dirty="0" smtClean="0"/>
              <a:t> se </a:t>
            </a:r>
            <a:r>
              <a:rPr lang="en-US" dirty="0" err="1" smtClean="0"/>
              <a:t>vrši</a:t>
            </a:r>
            <a:r>
              <a:rPr lang="en-US" dirty="0" smtClean="0"/>
              <a:t> </a:t>
            </a:r>
            <a:r>
              <a:rPr lang="en-US" dirty="0" err="1" smtClean="0"/>
              <a:t>odabirom</a:t>
            </a:r>
            <a:r>
              <a:rPr lang="en-US" dirty="0" smtClean="0"/>
              <a:t> </a:t>
            </a:r>
            <a:r>
              <a:rPr lang="en-US" dirty="0" err="1" smtClean="0"/>
              <a:t>frekvencije</a:t>
            </a:r>
            <a:r>
              <a:rPr lang="en-US" dirty="0" smtClean="0"/>
              <a:t> </a:t>
            </a:r>
            <a:r>
              <a:rPr lang="en-US" dirty="0" err="1" smtClean="0"/>
              <a:t>tako</a:t>
            </a:r>
            <a:r>
              <a:rPr lang="en-US" dirty="0" smtClean="0"/>
              <a:t> </a:t>
            </a:r>
            <a:r>
              <a:rPr lang="en-US" dirty="0" err="1" smtClean="0"/>
              <a:t>da</a:t>
            </a:r>
            <a:r>
              <a:rPr lang="en-US" dirty="0" smtClean="0"/>
              <a:t> se </a:t>
            </a:r>
            <a:r>
              <a:rPr lang="en-US" dirty="0" err="1" smtClean="0"/>
              <a:t>originalni</a:t>
            </a:r>
            <a:r>
              <a:rPr lang="en-US" dirty="0" smtClean="0"/>
              <a:t> signal ne </a:t>
            </a:r>
            <a:r>
              <a:rPr lang="en-US" dirty="0" err="1" smtClean="0"/>
              <a:t>menja</a:t>
            </a:r>
            <a:r>
              <a:rPr lang="en-US" dirty="0" smtClean="0"/>
              <a:t> </a:t>
            </a:r>
            <a:r>
              <a:rPr lang="en-US" dirty="0" err="1" smtClean="0"/>
              <a:t>pri</a:t>
            </a:r>
            <a:r>
              <a:rPr lang="en-US" dirty="0" smtClean="0"/>
              <a:t> </a:t>
            </a:r>
            <a:r>
              <a:rPr lang="en-US" dirty="0" err="1" smtClean="0"/>
              <a:t>slušanju</a:t>
            </a:r>
            <a:r>
              <a:rPr lang="en-US" dirty="0" smtClean="0"/>
              <a:t>. </a:t>
            </a:r>
            <a:r>
              <a:rPr lang="en-US" dirty="0" err="1" smtClean="0"/>
              <a:t>Pronalazak</a:t>
            </a:r>
            <a:r>
              <a:rPr lang="en-US" dirty="0" smtClean="0"/>
              <a:t> </a:t>
            </a:r>
            <a:r>
              <a:rPr lang="en-US" dirty="0" err="1" smtClean="0"/>
              <a:t>frekvencije</a:t>
            </a:r>
            <a:r>
              <a:rPr lang="en-US" dirty="0" smtClean="0"/>
              <a:t> se </a:t>
            </a:r>
            <a:r>
              <a:rPr lang="en-US" dirty="0" err="1" smtClean="0"/>
              <a:t>vrši</a:t>
            </a:r>
            <a:r>
              <a:rPr lang="en-US" dirty="0" smtClean="0"/>
              <a:t> </a:t>
            </a:r>
            <a:r>
              <a:rPr lang="en-US" dirty="0" err="1" smtClean="0"/>
              <a:t>tako</a:t>
            </a:r>
            <a:r>
              <a:rPr lang="en-US" dirty="0" smtClean="0"/>
              <a:t> </a:t>
            </a:r>
            <a:r>
              <a:rPr lang="en-US" dirty="0" err="1" smtClean="0"/>
              <a:t>što</a:t>
            </a:r>
            <a:r>
              <a:rPr lang="en-US" dirty="0" smtClean="0"/>
              <a:t> se </a:t>
            </a:r>
            <a:r>
              <a:rPr lang="en-US" dirty="0" err="1" smtClean="0"/>
              <a:t>bira</a:t>
            </a:r>
            <a:r>
              <a:rPr lang="en-US" dirty="0" smtClean="0"/>
              <a:t> </a:t>
            </a:r>
            <a:r>
              <a:rPr lang="en-US" dirty="0" err="1" smtClean="0"/>
              <a:t>maska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13dB </a:t>
            </a:r>
            <a:r>
              <a:rPr lang="en-US" dirty="0" err="1" smtClean="0"/>
              <a:t>ispod</a:t>
            </a:r>
            <a:r>
              <a:rPr lang="en-US" dirty="0" smtClean="0"/>
              <a:t> </a:t>
            </a:r>
            <a:r>
              <a:rPr lang="en-US" dirty="0" err="1" smtClean="0"/>
              <a:t>originalnog</a:t>
            </a:r>
            <a:r>
              <a:rPr lang="en-US" dirty="0" smtClean="0"/>
              <a:t> </a:t>
            </a:r>
            <a:r>
              <a:rPr lang="en-US" dirty="0" err="1" smtClean="0"/>
              <a:t>spektruma</a:t>
            </a:r>
            <a:r>
              <a:rPr lang="en-US" dirty="0" smtClean="0"/>
              <a:t> </a:t>
            </a:r>
            <a:r>
              <a:rPr lang="en-US" dirty="0" err="1" smtClean="0"/>
              <a:t>signala</a:t>
            </a:r>
            <a:r>
              <a:rPr lang="sr-Latn-R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 smtClean="0"/>
              <a:t>Skrivanje pomoću diskretnih wavelet transformacija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Vrši se diskretna wavelet transformacija i podaci se skrivaju u LSB wavelet koeficijenata.</a:t>
            </a:r>
            <a:endParaRPr lang="en-US" dirty="0"/>
          </a:p>
        </p:txBody>
      </p:sp>
      <p:pic>
        <p:nvPicPr>
          <p:cNvPr id="4" name="Picture 3" descr="PDF] LSB-based Audio Steganography Method Based on Lifting Wavelet  Transform | Semantic Scholar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28992" y="2606040"/>
            <a:ext cx="4038600" cy="4251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Nestandardne tehnike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1214422"/>
            <a:ext cx="7467600" cy="4525963"/>
          </a:xfrm>
        </p:spPr>
        <p:txBody>
          <a:bodyPr/>
          <a:lstStyle/>
          <a:p>
            <a:r>
              <a:rPr lang="sr-Latn-RS" dirty="0" smtClean="0"/>
              <a:t>Korišćenje prirode talasa za poništavanje preko fazne razlike</a:t>
            </a:r>
          </a:p>
          <a:p>
            <a:endParaRPr lang="sr-Latn-RS" dirty="0" smtClean="0"/>
          </a:p>
          <a:p>
            <a:endParaRPr lang="sr-Latn-RS" dirty="0" smtClean="0"/>
          </a:p>
          <a:p>
            <a:endParaRPr lang="sr-Latn-RS" dirty="0" smtClean="0"/>
          </a:p>
          <a:p>
            <a:r>
              <a:rPr lang="sr-Latn-RS" dirty="0" smtClean="0"/>
              <a:t>Skrivanje slike u spektogramu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2214554"/>
            <a:ext cx="3357586" cy="1643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14810" y="2214554"/>
            <a:ext cx="3452092" cy="1756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62" name="Picture 2" descr="my-violent-heart-nine-inch-nails-hidden-secret-image-embedded in music spectrograpm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357422" y="4372558"/>
            <a:ext cx="4203707" cy="248544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Alati za steganografiju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Hide4PGP</a:t>
            </a:r>
          </a:p>
          <a:p>
            <a:pPr lvl="0"/>
            <a:r>
              <a:rPr lang="en-US" dirty="0" smtClean="0"/>
              <a:t>S-Tools</a:t>
            </a:r>
          </a:p>
          <a:p>
            <a:pPr lvl="0"/>
            <a:r>
              <a:rPr lang="en-US" dirty="0" smtClean="0"/>
              <a:t>MP3Stego</a:t>
            </a:r>
          </a:p>
          <a:p>
            <a:pPr lvl="0"/>
            <a:r>
              <a:rPr lang="en-US" dirty="0" smtClean="0"/>
              <a:t>Invisible Secrets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Zaključak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Ogroman potencijal za buduće tehnologije i integracijom sa veštačkom inteligencijom</a:t>
            </a:r>
          </a:p>
          <a:p>
            <a:r>
              <a:rPr lang="sr-Latn-RS" dirty="0" smtClean="0"/>
              <a:t>Potrebna dalja istraživanja o boljim tehnikama steganografije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Hvala na pažnji!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Šta je steganografija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86700" cy="4525963"/>
          </a:xfrm>
        </p:spPr>
        <p:txBody>
          <a:bodyPr/>
          <a:lstStyle/>
          <a:p>
            <a:r>
              <a:rPr lang="sr-Latn-RS" dirty="0" smtClean="0"/>
              <a:t>Skrivanje informacija na “vidnim” mestima</a:t>
            </a:r>
            <a:endParaRPr lang="en-US" dirty="0"/>
          </a:p>
        </p:txBody>
      </p:sp>
      <p:pic>
        <p:nvPicPr>
          <p:cNvPr id="11266" name="Picture 2" descr="https://camo.githubusercontent.com/6f98024688b65e89e9c080a135ee15cd9781c94608c5b2ce0b082fe06b856680/68747470733a2f2f63646e2d696d616765732d312e6d656469756d2e636f6d2f6d61782f313430302f312a645179664f7046576d5378726d644f63516757364f512e6a70656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2285992"/>
            <a:ext cx="6846880" cy="32094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Istorija steganografije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Nastala pre nove ere, Histiaeus je ispisao poruku na glavu svog roba i čekao da mu kosa izraste. Rob je uspeo da prođe kontrolu i pokrene ustanak protiv Persijanaca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Steganografija u zvuku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Rani vid steganografije u zvuku je snimanje poruke “unazad”. Slušalac ne može da čuje poruku osim ako ne pusti ploču unazad. Bitlsi su prvi iskoristili u svojoj pesmi “Rain”.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Tehnike steganografije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r-Latn-RS" dirty="0" smtClean="0"/>
              <a:t>LSB</a:t>
            </a:r>
          </a:p>
          <a:p>
            <a:r>
              <a:rPr lang="sr-Latn-RS" dirty="0" smtClean="0"/>
              <a:t>Skrivanje ehoa</a:t>
            </a:r>
          </a:p>
          <a:p>
            <a:r>
              <a:rPr lang="sr-Latn-RS" dirty="0" smtClean="0"/>
              <a:t>Skrivanje u intervalima tišine</a:t>
            </a:r>
          </a:p>
          <a:p>
            <a:r>
              <a:rPr lang="sr-Latn-RS" dirty="0" smtClean="0"/>
              <a:t>Ubacivanje tonova</a:t>
            </a:r>
          </a:p>
          <a:p>
            <a:r>
              <a:rPr lang="sr-Latn-RS" dirty="0" smtClean="0"/>
              <a:t>Kodiranje faza</a:t>
            </a:r>
          </a:p>
          <a:p>
            <a:r>
              <a:rPr lang="sr-Latn-RS" dirty="0" smtClean="0"/>
              <a:t>Skrivanje u raširenom spektru</a:t>
            </a:r>
          </a:p>
          <a:p>
            <a:r>
              <a:rPr lang="sr-Latn-RS" dirty="0" smtClean="0"/>
              <a:t>Skrivanje pomoću logaritamskog spektra</a:t>
            </a:r>
          </a:p>
          <a:p>
            <a:r>
              <a:rPr lang="sr-Latn-RS" dirty="0" smtClean="0"/>
              <a:t>Kodiranje amplitude</a:t>
            </a:r>
          </a:p>
          <a:p>
            <a:r>
              <a:rPr lang="sr-Latn-RS" dirty="0" smtClean="0"/>
              <a:t>Skrivanje pomoću diskretnih wavelet transformacija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LSB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Podaci se skrivaju u najmanjim bitovima zapisa</a:t>
            </a:r>
            <a:endParaRPr lang="en-US" dirty="0"/>
          </a:p>
        </p:txBody>
      </p:sp>
      <p:pic>
        <p:nvPicPr>
          <p:cNvPr id="5" name="image7.jpg" descr="https://media.springernature.com/full/springer-static/image/art%3A10.1186%2F1687-4722-2012-25/MediaObjects/13636_2011_Article_62_Fig3_HTML.jp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357290" y="3571876"/>
            <a:ext cx="5722620" cy="2362200"/>
          </a:xfrm>
          <a:prstGeom prst="rect">
            <a:avLst/>
          </a:prstGeom>
          <a:ln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Skrivanje ehoa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Ulazni</a:t>
            </a:r>
            <a:r>
              <a:rPr lang="en-US" dirty="0" smtClean="0"/>
              <a:t> signal se deli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blokove</a:t>
            </a:r>
            <a:r>
              <a:rPr lang="en-US" dirty="0" smtClean="0"/>
              <a:t>, pa se </a:t>
            </a:r>
            <a:r>
              <a:rPr lang="en-US" dirty="0" err="1" smtClean="0"/>
              <a:t>zatim</a:t>
            </a:r>
            <a:r>
              <a:rPr lang="en-US" dirty="0" smtClean="0"/>
              <a:t> </a:t>
            </a:r>
            <a:r>
              <a:rPr lang="en-US" dirty="0" err="1" smtClean="0"/>
              <a:t>uvode</a:t>
            </a:r>
            <a:r>
              <a:rPr lang="en-US" dirty="0" smtClean="0"/>
              <a:t> </a:t>
            </a:r>
            <a:r>
              <a:rPr lang="en-US" dirty="0" err="1" smtClean="0"/>
              <a:t>slojevi</a:t>
            </a:r>
            <a:r>
              <a:rPr lang="en-US" dirty="0" smtClean="0"/>
              <a:t> </a:t>
            </a:r>
            <a:r>
              <a:rPr lang="en-US" dirty="0" err="1" smtClean="0"/>
              <a:t>eho</a:t>
            </a:r>
            <a:r>
              <a:rPr lang="en-US" dirty="0" smtClean="0"/>
              <a:t> </a:t>
            </a:r>
            <a:r>
              <a:rPr lang="en-US" dirty="0" err="1" smtClean="0"/>
              <a:t>signala</a:t>
            </a:r>
            <a:r>
              <a:rPr lang="en-US" dirty="0" smtClean="0"/>
              <a:t> </a:t>
            </a:r>
            <a:r>
              <a:rPr lang="en-US" dirty="0" err="1" smtClean="0"/>
              <a:t>dok</a:t>
            </a:r>
            <a:r>
              <a:rPr lang="en-US" dirty="0" smtClean="0"/>
              <a:t> se ne </a:t>
            </a:r>
            <a:r>
              <a:rPr lang="en-US" dirty="0" err="1" smtClean="0"/>
              <a:t>enkodira</a:t>
            </a:r>
            <a:r>
              <a:rPr lang="en-US" dirty="0" smtClean="0"/>
              <a:t> </a:t>
            </a:r>
            <a:r>
              <a:rPr lang="en-US" dirty="0" err="1" smtClean="0"/>
              <a:t>cela</a:t>
            </a:r>
            <a:r>
              <a:rPr lang="en-US" dirty="0" smtClean="0"/>
              <a:t> </a:t>
            </a:r>
            <a:r>
              <a:rPr lang="en-US" dirty="0" err="1" smtClean="0"/>
              <a:t>poruka</a:t>
            </a:r>
            <a:endParaRPr lang="en-US" dirty="0"/>
          </a:p>
        </p:txBody>
      </p:sp>
      <p:pic>
        <p:nvPicPr>
          <p:cNvPr id="4" name="image6.png" descr="Echo Hiding Methodology.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428728" y="3000372"/>
            <a:ext cx="5951220" cy="3703320"/>
          </a:xfrm>
          <a:prstGeom prst="rect">
            <a:avLst/>
          </a:prstGeom>
          <a:ln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 smtClean="0"/>
              <a:t>Skrivanje u intervalima tišine</a:t>
            </a:r>
            <a:br>
              <a:rPr lang="sr-Latn-R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Meri se količina i intervali tišine. Bira se vrednost </a:t>
            </a:r>
            <a:r>
              <a:rPr lang="en-US" dirty="0" smtClean="0"/>
              <a:t>0&lt;x&lt;2</a:t>
            </a:r>
            <a:r>
              <a:rPr lang="en-US" baseline="30000" dirty="0" smtClean="0"/>
              <a:t>n</a:t>
            </a:r>
            <a:r>
              <a:rPr lang="sr-Latn-RS" dirty="0" smtClean="0"/>
              <a:t> , n=broj bitova podatka</a:t>
            </a:r>
          </a:p>
          <a:p>
            <a:r>
              <a:rPr lang="sr-Latn-RS" dirty="0" smtClean="0"/>
              <a:t>Skraćuje se interval tišine za vrednost x</a:t>
            </a:r>
          </a:p>
          <a:p>
            <a:r>
              <a:rPr lang="sr-Latn-RS" dirty="0" smtClean="0"/>
              <a:t>Pri izvlačenju podataka, x se računa kao mod(dužinaIntervala,</a:t>
            </a:r>
            <a:r>
              <a:rPr lang="en-US" dirty="0" smtClean="0"/>
              <a:t> </a:t>
            </a:r>
            <a:r>
              <a:rPr lang="en-US" dirty="0" smtClean="0"/>
              <a:t>2</a:t>
            </a:r>
            <a:r>
              <a:rPr lang="en-US" baseline="30000" dirty="0" smtClean="0"/>
              <a:t>n</a:t>
            </a:r>
            <a:r>
              <a:rPr lang="sr-Latn-RS" dirty="0" smtClean="0"/>
              <a:t>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 smtClean="0"/>
              <a:t>Ubacivanje tonova</a:t>
            </a:r>
            <a:br>
              <a:rPr lang="sr-Latn-R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 </a:t>
            </a:r>
            <a:r>
              <a:rPr lang="sr-Latn-RS" sz="2000" dirty="0" err="1" smtClean="0"/>
              <a:t>B</a:t>
            </a:r>
            <a:r>
              <a:rPr lang="en-US" sz="2000" dirty="0" err="1" smtClean="0"/>
              <a:t>iraju</a:t>
            </a:r>
            <a:r>
              <a:rPr lang="en-US" sz="2000" dirty="0" smtClean="0"/>
              <a:t> </a:t>
            </a:r>
            <a:r>
              <a:rPr lang="en-US" sz="2000" dirty="0" smtClean="0"/>
              <a:t>se </a:t>
            </a:r>
            <a:r>
              <a:rPr lang="en-US" sz="2000" dirty="0" err="1" smtClean="0"/>
              <a:t>tonovi</a:t>
            </a:r>
            <a:r>
              <a:rPr lang="en-US" sz="2000" dirty="0" smtClean="0"/>
              <a:t> </a:t>
            </a:r>
            <a:r>
              <a:rPr lang="en-US" sz="2000" dirty="0" err="1" smtClean="0"/>
              <a:t>generisani</a:t>
            </a:r>
            <a:r>
              <a:rPr lang="en-US" sz="2000" dirty="0" smtClean="0"/>
              <a:t> </a:t>
            </a:r>
            <a:r>
              <a:rPr lang="en-US" sz="2000" dirty="0" err="1" smtClean="0"/>
              <a:t>na</a:t>
            </a:r>
            <a:r>
              <a:rPr lang="en-US" sz="2000" dirty="0" smtClean="0"/>
              <a:t> 2 </a:t>
            </a:r>
            <a:r>
              <a:rPr lang="en-US" sz="2000" dirty="0" err="1" smtClean="0"/>
              <a:t>frekvencije</a:t>
            </a:r>
            <a:r>
              <a:rPr lang="en-US" sz="2000" dirty="0" smtClean="0"/>
              <a:t>, f</a:t>
            </a:r>
            <a:r>
              <a:rPr lang="en-US" sz="2000" baseline="-25000" dirty="0" smtClean="0"/>
              <a:t>0</a:t>
            </a:r>
            <a:r>
              <a:rPr lang="en-US" sz="2000" dirty="0" smtClean="0"/>
              <a:t> </a:t>
            </a:r>
            <a:r>
              <a:rPr lang="en-US" sz="2000" dirty="0" err="1" smtClean="0"/>
              <a:t>i</a:t>
            </a:r>
            <a:r>
              <a:rPr lang="en-US" sz="2000" dirty="0" smtClean="0"/>
              <a:t> </a:t>
            </a:r>
            <a:r>
              <a:rPr lang="en-US" sz="2000" dirty="0" smtClean="0"/>
              <a:t>f</a:t>
            </a:r>
            <a:r>
              <a:rPr lang="en-US" sz="2000" baseline="-25000" dirty="0" smtClean="0"/>
              <a:t>1</a:t>
            </a:r>
            <a:endParaRPr lang="sr-Latn-RS" sz="2000" baseline="-25000" dirty="0" smtClean="0"/>
          </a:p>
          <a:p>
            <a:r>
              <a:rPr lang="sr-Latn-RS" sz="2000" dirty="0" smtClean="0"/>
              <a:t>Računaju se inteziteti tonova </a:t>
            </a:r>
            <a:r>
              <a:rPr lang="en-US" sz="2000" dirty="0" smtClean="0"/>
              <a:t>p</a:t>
            </a:r>
            <a:r>
              <a:rPr lang="en-US" sz="2000" baseline="-25000" dirty="0" smtClean="0"/>
              <a:t>f0</a:t>
            </a:r>
            <a:r>
              <a:rPr lang="en-US" sz="2000" dirty="0" smtClean="0"/>
              <a:t> </a:t>
            </a:r>
            <a:r>
              <a:rPr lang="en-US" sz="2000" dirty="0" err="1" smtClean="0"/>
              <a:t>i</a:t>
            </a:r>
            <a:r>
              <a:rPr lang="en-US" sz="2000" dirty="0" smtClean="0"/>
              <a:t> p</a:t>
            </a:r>
            <a:r>
              <a:rPr lang="en-US" sz="2000" baseline="-25000" dirty="0" smtClean="0"/>
              <a:t>f1</a:t>
            </a:r>
            <a:r>
              <a:rPr lang="en-US" sz="2000" dirty="0" smtClean="0"/>
              <a:t> </a:t>
            </a:r>
            <a:endParaRPr lang="sr-Latn-RS" sz="2000" dirty="0" smtClean="0"/>
          </a:p>
          <a:p>
            <a:r>
              <a:rPr lang="en-US" sz="2000" dirty="0" err="1" smtClean="0"/>
              <a:t>Ako</a:t>
            </a:r>
            <a:r>
              <a:rPr lang="en-US" sz="2000" dirty="0" smtClean="0"/>
              <a:t> je  </a:t>
            </a:r>
            <a:r>
              <a:rPr lang="en-US" sz="2000" dirty="0" smtClean="0"/>
              <a:t> </a:t>
            </a:r>
            <a:r>
              <a:rPr lang="sr-Latn-RS" sz="2000" dirty="0" smtClean="0"/>
              <a:t>      </a:t>
            </a:r>
            <a:r>
              <a:rPr lang="en-US" sz="2000" dirty="0" smtClean="0"/>
              <a:t> </a:t>
            </a:r>
            <a:r>
              <a:rPr lang="en-US" sz="2000" dirty="0" smtClean="0"/>
              <a:t>, </a:t>
            </a:r>
            <a:r>
              <a:rPr lang="en-US" sz="2000" dirty="0" err="1" smtClean="0"/>
              <a:t>onda</a:t>
            </a:r>
            <a:r>
              <a:rPr lang="en-US" sz="2000" dirty="0" smtClean="0"/>
              <a:t> je </a:t>
            </a:r>
            <a:r>
              <a:rPr lang="en-US" sz="2000" dirty="0" err="1" smtClean="0"/>
              <a:t>sakriveni</a:t>
            </a:r>
            <a:r>
              <a:rPr lang="en-US" sz="2000" dirty="0" smtClean="0"/>
              <a:t> </a:t>
            </a:r>
            <a:r>
              <a:rPr lang="en-US" sz="2000" dirty="0" err="1" smtClean="0"/>
              <a:t>podatak</a:t>
            </a:r>
            <a:r>
              <a:rPr lang="en-US" sz="2000" dirty="0" smtClean="0"/>
              <a:t> “0”, a u </a:t>
            </a:r>
            <a:r>
              <a:rPr lang="en-US" sz="2000" dirty="0" err="1" smtClean="0"/>
              <a:t>suprotnom</a:t>
            </a:r>
            <a:r>
              <a:rPr lang="en-US" sz="2000" dirty="0" smtClean="0"/>
              <a:t> “1”. </a:t>
            </a:r>
            <a:endParaRPr lang="en-US" sz="2000" dirty="0"/>
          </a:p>
        </p:txBody>
      </p:sp>
      <p:pic>
        <p:nvPicPr>
          <p:cNvPr id="4" name="image3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714480" y="2786058"/>
            <a:ext cx="5718810" cy="3558540"/>
          </a:xfrm>
          <a:prstGeom prst="rect">
            <a:avLst/>
          </a:prstGeom>
          <a:ln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480" y="2357430"/>
            <a:ext cx="601663" cy="312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48</TotalTime>
  <Words>414</Words>
  <Application>Microsoft Office PowerPoint</Application>
  <PresentationFormat>On-screen Show (4:3)</PresentationFormat>
  <Paragraphs>56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Technic</vt:lpstr>
      <vt:lpstr>Steganografija u zvučnim zapisima </vt:lpstr>
      <vt:lpstr>Šta je steganografija</vt:lpstr>
      <vt:lpstr>Istorija steganografije</vt:lpstr>
      <vt:lpstr>Steganografija u zvuku</vt:lpstr>
      <vt:lpstr>Tehnike steganografije</vt:lpstr>
      <vt:lpstr>LSB</vt:lpstr>
      <vt:lpstr>Skrivanje ehoa</vt:lpstr>
      <vt:lpstr>Skrivanje u intervalima tišine </vt:lpstr>
      <vt:lpstr>Ubacivanje tonova </vt:lpstr>
      <vt:lpstr>Kodiranje faza </vt:lpstr>
      <vt:lpstr>Skrivanje u raširenom spektru </vt:lpstr>
      <vt:lpstr>Skrivanje pomoću logaritamskog spektra </vt:lpstr>
      <vt:lpstr>Kodiranje amplitude </vt:lpstr>
      <vt:lpstr>Skrivanje pomoću diskretnih wavelet transformacija</vt:lpstr>
      <vt:lpstr>Nestandardne tehnike</vt:lpstr>
      <vt:lpstr>Alati za steganografiju</vt:lpstr>
      <vt:lpstr>Zaključak</vt:lpstr>
      <vt:lpstr>Hvala na pažnji!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Steganografija u zvučnim zapisima</dc:title>
  <dc:creator>mihajlo</dc:creator>
  <cp:lastModifiedBy>mihajlo</cp:lastModifiedBy>
  <cp:revision>5</cp:revision>
  <dcterms:created xsi:type="dcterms:W3CDTF">2023-02-21T17:40:39Z</dcterms:created>
  <dcterms:modified xsi:type="dcterms:W3CDTF">2023-02-21T18:29:21Z</dcterms:modified>
</cp:coreProperties>
</file>