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2JF40YzGx1f6yc/1fD70Q==" hashData="uvsnpZEE4uv+IYEsSGKiEplIq4q5z8alwyfC/5ps6Eed3fpxNqixHUVTCS/nefW9Lp4ILH7FDhk5yriqm7H8S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93242-6303-4E2D-8A68-737110B02851}" v="256" dt="2024-06-12T07:22:19.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4b05800a025115a/Desktop/Project%201/Vrinda%20Sales%20Data%20Dashboard%20By%20Mohammed%20Afn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4b05800a025115a/Desktop/Project%201/Data%20Set%20Dummy%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4b05800a025115a/Desktop/Project%201/Data%20Set%20Dummy%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b4b05800a025115a/Desktop/Project%201/Data%20Set%20Dummy%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b4b05800a025115a/Desktop/Project%201/Data%20Set%20Dummy%20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[Vrinda Sales Data Dashboard By Mohammed Afnan.xlsx]Order Vs Sales!PivotTable1</c:name>
    <c:fmtId val="35"/>
  </c:pivotSource>
  <c:chart>
    <c:autoTitleDeleted val="1"/>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21422092429732151"/>
          <c:w val="0.7646428258967628"/>
          <c:h val="0.65479149059608777"/>
        </c:manualLayout>
      </c:layout>
      <c:barChart>
        <c:barDir val="col"/>
        <c:grouping val="clustered"/>
        <c:varyColors val="0"/>
        <c:ser>
          <c:idx val="0"/>
          <c:order val="0"/>
          <c:tx>
            <c:strRef>
              <c:f>'Order Vs Sales'!$B$3</c:f>
              <c:strCache>
                <c:ptCount val="1"/>
                <c:pt idx="0">
                  <c:v>Sum of Amount</c:v>
                </c:pt>
              </c:strCache>
            </c:strRef>
          </c:tx>
          <c:spPr>
            <a:solidFill>
              <a:schemeClr val="accent5">
                <a:tint val="77000"/>
              </a:schemeClr>
            </a:solidFill>
            <a:ln>
              <a:noFill/>
            </a:ln>
            <a:effectLst/>
          </c:spPr>
          <c:invertIfNegative val="0"/>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Sales'!$B$4:$B$15</c:f>
              <c:numCache>
                <c:formatCode>General</c:formatCode>
                <c:ptCount val="12"/>
                <c:pt idx="0">
                  <c:v>1820038</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extLst>
            <c:ext xmlns:c16="http://schemas.microsoft.com/office/drawing/2014/chart" uri="{C3380CC4-5D6E-409C-BE32-E72D297353CC}">
              <c16:uniqueId val="{00000000-0B86-4471-830B-44CEF45E9131}"/>
            </c:ext>
          </c:extLst>
        </c:ser>
        <c:dLbls>
          <c:showLegendKey val="0"/>
          <c:showVal val="0"/>
          <c:showCatName val="0"/>
          <c:showSerName val="0"/>
          <c:showPercent val="0"/>
          <c:showBubbleSize val="0"/>
        </c:dLbls>
        <c:gapWidth val="219"/>
        <c:overlap val="-27"/>
        <c:axId val="154691023"/>
        <c:axId val="238117151"/>
      </c:barChart>
      <c:lineChart>
        <c:grouping val="standard"/>
        <c:varyColors val="0"/>
        <c:ser>
          <c:idx val="1"/>
          <c:order val="1"/>
          <c:tx>
            <c:strRef>
              <c:f>'Order Vs Sales'!$C$3</c:f>
              <c:strCache>
                <c:ptCount val="1"/>
                <c:pt idx="0">
                  <c:v>Count of Order ID</c:v>
                </c:pt>
              </c:strCache>
            </c:strRef>
          </c:tx>
          <c:spPr>
            <a:ln w="28575" cap="rnd">
              <a:solidFill>
                <a:schemeClr val="accent5">
                  <a:shade val="76000"/>
                </a:schemeClr>
              </a:solidFill>
              <a:round/>
            </a:ln>
            <a:effectLst/>
          </c:spPr>
          <c:marker>
            <c:symbol val="none"/>
          </c:marker>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Sales'!$C$4:$C$15</c:f>
              <c:numCache>
                <c:formatCode>General</c:formatCode>
                <c:ptCount val="12"/>
                <c:pt idx="0">
                  <c:v>2701</c:v>
                </c:pt>
                <c:pt idx="1">
                  <c:v>2750</c:v>
                </c:pt>
                <c:pt idx="2">
                  <c:v>2819</c:v>
                </c:pt>
                <c:pt idx="3">
                  <c:v>2685</c:v>
                </c:pt>
                <c:pt idx="4">
                  <c:v>2617</c:v>
                </c:pt>
                <c:pt idx="5">
                  <c:v>2597</c:v>
                </c:pt>
                <c:pt idx="6">
                  <c:v>2579</c:v>
                </c:pt>
                <c:pt idx="7">
                  <c:v>2617</c:v>
                </c:pt>
                <c:pt idx="8">
                  <c:v>2490</c:v>
                </c:pt>
                <c:pt idx="9">
                  <c:v>2424</c:v>
                </c:pt>
                <c:pt idx="10">
                  <c:v>2383</c:v>
                </c:pt>
                <c:pt idx="11">
                  <c:v>2384</c:v>
                </c:pt>
              </c:numCache>
            </c:numRef>
          </c:val>
          <c:smooth val="0"/>
          <c:extLst>
            <c:ext xmlns:c16="http://schemas.microsoft.com/office/drawing/2014/chart" uri="{C3380CC4-5D6E-409C-BE32-E72D297353CC}">
              <c16:uniqueId val="{00000001-0B86-4471-830B-44CEF45E9131}"/>
            </c:ext>
          </c:extLst>
        </c:ser>
        <c:dLbls>
          <c:showLegendKey val="0"/>
          <c:showVal val="0"/>
          <c:showCatName val="0"/>
          <c:showSerName val="0"/>
          <c:showPercent val="0"/>
          <c:showBubbleSize val="0"/>
        </c:dLbls>
        <c:marker val="1"/>
        <c:smooth val="0"/>
        <c:axId val="148961151"/>
        <c:axId val="149017919"/>
      </c:lineChart>
      <c:catAx>
        <c:axId val="15469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117151"/>
        <c:crosses val="autoZero"/>
        <c:auto val="1"/>
        <c:lblAlgn val="ctr"/>
        <c:lblOffset val="100"/>
        <c:noMultiLvlLbl val="0"/>
      </c:catAx>
      <c:valAx>
        <c:axId val="238117151"/>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91023"/>
        <c:crosses val="autoZero"/>
        <c:crossBetween val="between"/>
      </c:valAx>
      <c:valAx>
        <c:axId val="14901791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961151"/>
        <c:crosses val="max"/>
        <c:crossBetween val="between"/>
      </c:valAx>
      <c:catAx>
        <c:axId val="148961151"/>
        <c:scaling>
          <c:orientation val="minMax"/>
        </c:scaling>
        <c:delete val="1"/>
        <c:axPos val="b"/>
        <c:numFmt formatCode="General" sourceLinked="1"/>
        <c:majorTickMark val="out"/>
        <c:minorTickMark val="none"/>
        <c:tickLblPos val="nextTo"/>
        <c:crossAx val="14901791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Dummy Set.xlsx]Top 5 Sates!PivotTable4</c:name>
    <c:fmtId val="31"/>
  </c:pivotSource>
  <c:chart>
    <c:autoTitleDeleted val="1"/>
    <c:pivotFmts>
      <c:pivotFmt>
        <c:idx val="0"/>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5 Sates'!$B$3</c:f>
              <c:strCache>
                <c:ptCount val="1"/>
                <c:pt idx="0">
                  <c:v>Total</c:v>
                </c:pt>
              </c:strCache>
            </c:strRef>
          </c:tx>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Sates'!$A$4:$A$8</c:f>
              <c:strCache>
                <c:ptCount val="5"/>
                <c:pt idx="0">
                  <c:v>MAHARASHTRA</c:v>
                </c:pt>
                <c:pt idx="1">
                  <c:v>KARNATAKA</c:v>
                </c:pt>
                <c:pt idx="2">
                  <c:v>UTTAR PRADESH</c:v>
                </c:pt>
                <c:pt idx="3">
                  <c:v>TELANGANA</c:v>
                </c:pt>
                <c:pt idx="4">
                  <c:v>TAMIL NADU</c:v>
                </c:pt>
              </c:strCache>
            </c:strRef>
          </c:cat>
          <c:val>
            <c:numRef>
              <c:f>'Top 5 Sates'!$B$4:$B$8</c:f>
              <c:numCache>
                <c:formatCode>General</c:formatCode>
                <c:ptCount val="5"/>
                <c:pt idx="0">
                  <c:v>279477</c:v>
                </c:pt>
                <c:pt idx="1">
                  <c:v>233838</c:v>
                </c:pt>
                <c:pt idx="2">
                  <c:v>189734</c:v>
                </c:pt>
                <c:pt idx="3">
                  <c:v>171753</c:v>
                </c:pt>
                <c:pt idx="4">
                  <c:v>147509</c:v>
                </c:pt>
              </c:numCache>
            </c:numRef>
          </c:val>
          <c:extLst>
            <c:ext xmlns:c16="http://schemas.microsoft.com/office/drawing/2014/chart" uri="{C3380CC4-5D6E-409C-BE32-E72D297353CC}">
              <c16:uniqueId val="{00000000-39F1-430E-B3FF-504C19EC523D}"/>
            </c:ext>
          </c:extLst>
        </c:ser>
        <c:dLbls>
          <c:showLegendKey val="0"/>
          <c:showVal val="0"/>
          <c:showCatName val="0"/>
          <c:showSerName val="0"/>
          <c:showPercent val="0"/>
          <c:showBubbleSize val="0"/>
        </c:dLbls>
        <c:gapWidth val="182"/>
        <c:axId val="963713887"/>
        <c:axId val="963708127"/>
      </c:barChart>
      <c:catAx>
        <c:axId val="9637138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708127"/>
        <c:crosses val="autoZero"/>
        <c:auto val="1"/>
        <c:lblAlgn val="ctr"/>
        <c:lblOffset val="100"/>
        <c:noMultiLvlLbl val="0"/>
      </c:catAx>
      <c:valAx>
        <c:axId val="963708127"/>
        <c:scaling>
          <c:orientation val="minMax"/>
        </c:scaling>
        <c:delete val="0"/>
        <c:axPos val="b"/>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713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Dummy Set.xlsx]Gender Sales!PivotTable2</c:name>
    <c:fmtId val="28"/>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6"/>
          </a:solidFill>
          <a:ln w="19050">
            <a:solidFill>
              <a:schemeClr val="lt1"/>
            </a:solidFill>
          </a:ln>
          <a:effectLst/>
        </c:spPr>
        <c:dLbl>
          <c:idx val="0"/>
          <c:layout>
            <c:manualLayout>
              <c:x val="-0.21660639906424739"/>
              <c:y val="0.11574074074074074"/>
            </c:manualLayout>
          </c:layout>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6"/>
          </a:solidFill>
          <a:ln w="19050">
            <a:solidFill>
              <a:schemeClr val="lt1"/>
            </a:solidFill>
          </a:ln>
          <a:effectLst/>
        </c:spPr>
        <c:dLbl>
          <c:idx val="0"/>
          <c:layout>
            <c:manualLayout>
              <c:x val="0.25591799326714593"/>
              <c:y val="-0.12037037037037046"/>
            </c:manualLayout>
          </c:layout>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6"/>
          </a:solidFill>
          <a:ln w="19050">
            <a:solidFill>
              <a:schemeClr val="lt1"/>
            </a:solidFill>
          </a:ln>
          <a:effectLst/>
        </c:spPr>
        <c:dLbl>
          <c:idx val="0"/>
          <c:layout>
            <c:manualLayout>
              <c:x val="-0.21660639906424739"/>
              <c:y val="0.11574074074074074"/>
            </c:manualLayout>
          </c:layout>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6"/>
          </a:solidFill>
          <a:ln w="19050">
            <a:solidFill>
              <a:schemeClr val="lt1"/>
            </a:solidFill>
          </a:ln>
          <a:effectLst/>
        </c:spPr>
        <c:dLbl>
          <c:idx val="0"/>
          <c:layout>
            <c:manualLayout>
              <c:x val="0.25591799326714593"/>
              <c:y val="-0.12037037037037046"/>
            </c:manualLayout>
          </c:layout>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6"/>
          </a:solidFill>
          <a:ln w="19050">
            <a:solidFill>
              <a:schemeClr val="lt1"/>
            </a:solidFill>
          </a:ln>
          <a:effectLst/>
        </c:spPr>
        <c:dLbl>
          <c:idx val="0"/>
          <c:layout>
            <c:manualLayout>
              <c:x val="-0.18296947898317328"/>
              <c:y val="9.039193753197898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6"/>
          </a:solidFill>
          <a:ln w="19050">
            <a:solidFill>
              <a:schemeClr val="lt1"/>
            </a:solidFill>
          </a:ln>
          <a:effectLst/>
        </c:spPr>
        <c:dLbl>
          <c:idx val="0"/>
          <c:layout>
            <c:manualLayout>
              <c:x val="0.28721439058049086"/>
              <c:y val="-8.2983307570151682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340354809663391"/>
                  <c:h val="0.32320589203916045"/>
                </c:manualLayout>
              </c15:layout>
            </c:ext>
          </c:extLst>
        </c:dLbl>
      </c:pivotFmt>
      <c:pivotFmt>
        <c:idx val="9"/>
        <c:spPr>
          <a:solidFill>
            <a:schemeClr val="accent6"/>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6"/>
          </a:solidFill>
          <a:ln w="19050">
            <a:solidFill>
              <a:schemeClr val="lt1"/>
            </a:solidFill>
          </a:ln>
          <a:effectLst/>
        </c:spPr>
        <c:dLbl>
          <c:idx val="0"/>
          <c:layout>
            <c:manualLayout>
              <c:x val="-0.18296947898317328"/>
              <c:y val="9.039193753197898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6"/>
          </a:solidFill>
          <a:ln w="19050">
            <a:solidFill>
              <a:schemeClr val="lt1"/>
            </a:solidFill>
          </a:ln>
          <a:effectLst/>
        </c:spPr>
        <c:dLbl>
          <c:idx val="0"/>
          <c:layout>
            <c:manualLayout>
              <c:x val="0.28721439058049086"/>
              <c:y val="-8.2983307570151682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340354809663391"/>
                  <c:h val="0.32320589203916045"/>
                </c:manualLayout>
              </c15:layout>
            </c:ext>
          </c:extLst>
        </c:dLbl>
      </c:pivotFmt>
      <c:pivotFmt>
        <c:idx val="12"/>
        <c:spPr>
          <a:solidFill>
            <a:schemeClr val="accent6"/>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6"/>
          </a:solidFill>
          <a:ln w="19050">
            <a:solidFill>
              <a:schemeClr val="lt1"/>
            </a:solidFill>
          </a:ln>
          <a:effectLst/>
        </c:spPr>
        <c:dLbl>
          <c:idx val="0"/>
          <c:layout>
            <c:manualLayout>
              <c:x val="-0.18296947898317328"/>
              <c:y val="9.039193753197898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6"/>
          </a:solidFill>
          <a:ln w="19050">
            <a:solidFill>
              <a:schemeClr val="lt1"/>
            </a:solidFill>
          </a:ln>
          <a:effectLst/>
        </c:spPr>
        <c:dLbl>
          <c:idx val="0"/>
          <c:layout>
            <c:manualLayout>
              <c:x val="0.28721439058049086"/>
              <c:y val="-8.2983307570151682E-2"/>
            </c:manualLayout>
          </c:layout>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340354809663391"/>
                  <c:h val="0.32320589203916045"/>
                </c:manualLayout>
              </c15:layout>
            </c:ext>
          </c:extLst>
        </c:dLbl>
      </c:pivotFmt>
    </c:pivotFmts>
    <c:plotArea>
      <c:layout/>
      <c:pieChart>
        <c:varyColors val="1"/>
        <c:ser>
          <c:idx val="0"/>
          <c:order val="0"/>
          <c:tx>
            <c:strRef>
              <c:f>'Gender Sales'!$B$3</c:f>
              <c:strCache>
                <c:ptCount val="1"/>
                <c:pt idx="0">
                  <c:v>Total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9224-4CDC-B6ED-4A90834E86D7}"/>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9224-4CDC-B6ED-4A90834E86D7}"/>
              </c:ext>
            </c:extLst>
          </c:dPt>
          <c:dLbls>
            <c:dLbl>
              <c:idx val="0"/>
              <c:layout>
                <c:manualLayout>
                  <c:x val="-0.18296947898317328"/>
                  <c:y val="9.03919375319789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224-4CDC-B6ED-4A90834E86D7}"/>
                </c:ext>
              </c:extLst>
            </c:dLbl>
            <c:dLbl>
              <c:idx val="1"/>
              <c:layout>
                <c:manualLayout>
                  <c:x val="0.28721439058049086"/>
                  <c:y val="-8.2983307570151682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6340354809663391"/>
                      <c:h val="0.32320589203916045"/>
                    </c:manualLayout>
                  </c15:layout>
                </c:ext>
                <c:ext xmlns:c16="http://schemas.microsoft.com/office/drawing/2014/chart" uri="{C3380CC4-5D6E-409C-BE32-E72D297353CC}">
                  <c16:uniqueId val="{00000003-9224-4CDC-B6ED-4A90834E86D7}"/>
                </c:ext>
              </c:extLst>
            </c:dLbl>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'Gender Sales'!$A$4:$A$5</c:f>
              <c:strCache>
                <c:ptCount val="2"/>
                <c:pt idx="0">
                  <c:v>Men</c:v>
                </c:pt>
                <c:pt idx="1">
                  <c:v>Women</c:v>
                </c:pt>
              </c:strCache>
            </c:strRef>
          </c:cat>
          <c:val>
            <c:numRef>
              <c:f>'Gender Sales'!$B$4:$B$5</c:f>
              <c:numCache>
                <c:formatCode>General</c:formatCode>
                <c:ptCount val="2"/>
                <c:pt idx="0">
                  <c:v>588673</c:v>
                </c:pt>
                <c:pt idx="1">
                  <c:v>1339393</c:v>
                </c:pt>
              </c:numCache>
            </c:numRef>
          </c:val>
          <c:extLst>
            <c:ext xmlns:c16="http://schemas.microsoft.com/office/drawing/2014/chart" uri="{C3380CC4-5D6E-409C-BE32-E72D297353CC}">
              <c16:uniqueId val="{00000004-9224-4CDC-B6ED-4A90834E86D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Dummy Set.xlsx]Age Vs Gender!PivotTable5</c:name>
    <c:fmtId val="28"/>
  </c:pivotSource>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55379989764585"/>
          <c:y val="0.22119699975343762"/>
          <c:w val="0.82510338979908804"/>
          <c:h val="0.67343763065599282"/>
        </c:manualLayout>
      </c:layout>
      <c:barChart>
        <c:barDir val="col"/>
        <c:grouping val="clustered"/>
        <c:varyColors val="0"/>
        <c:ser>
          <c:idx val="0"/>
          <c:order val="0"/>
          <c:tx>
            <c:strRef>
              <c:f>'Age Vs Gender'!$B$3:$B$4</c:f>
              <c:strCache>
                <c:ptCount val="1"/>
                <c:pt idx="0">
                  <c:v>Men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Vs Gender'!$A$5:$A$7</c:f>
              <c:strCache>
                <c:ptCount val="3"/>
                <c:pt idx="0">
                  <c:v>Adult</c:v>
                </c:pt>
                <c:pt idx="1">
                  <c:v>SeniorCitizen</c:v>
                </c:pt>
                <c:pt idx="2">
                  <c:v>teenager</c:v>
                </c:pt>
              </c:strCache>
            </c:strRef>
          </c:cat>
          <c:val>
            <c:numRef>
              <c:f>'Age Vs Gender'!$B$5:$B$7</c:f>
              <c:numCache>
                <c:formatCode>0.00%</c:formatCode>
                <c:ptCount val="3"/>
                <c:pt idx="0">
                  <c:v>0.10925860234125577</c:v>
                </c:pt>
                <c:pt idx="1">
                  <c:v>0.14402270308620077</c:v>
                </c:pt>
                <c:pt idx="2">
                  <c:v>5.321035828307911E-3</c:v>
                </c:pt>
              </c:numCache>
            </c:numRef>
          </c:val>
          <c:extLst>
            <c:ext xmlns:c16="http://schemas.microsoft.com/office/drawing/2014/chart" uri="{C3380CC4-5D6E-409C-BE32-E72D297353CC}">
              <c16:uniqueId val="{00000000-EAA7-4E81-AC49-E5C0B630D32C}"/>
            </c:ext>
          </c:extLst>
        </c:ser>
        <c:ser>
          <c:idx val="1"/>
          <c:order val="1"/>
          <c:tx>
            <c:strRef>
              <c:f>'Age Vs Gender'!$C$3:$C$4</c:f>
              <c:strCache>
                <c:ptCount val="1"/>
                <c:pt idx="0">
                  <c:v>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Vs Gender'!$A$5:$A$7</c:f>
              <c:strCache>
                <c:ptCount val="3"/>
                <c:pt idx="0">
                  <c:v>Adult</c:v>
                </c:pt>
                <c:pt idx="1">
                  <c:v>SeniorCitizen</c:v>
                </c:pt>
                <c:pt idx="2">
                  <c:v>teenager</c:v>
                </c:pt>
              </c:strCache>
            </c:strRef>
          </c:cat>
          <c:val>
            <c:numRef>
              <c:f>'Age Vs Gender'!$C$5:$C$7</c:f>
              <c:numCache>
                <c:formatCode>0.00%</c:formatCode>
                <c:ptCount val="3"/>
                <c:pt idx="0">
                  <c:v>0.32458318552678256</c:v>
                </c:pt>
                <c:pt idx="1">
                  <c:v>0.39588506562610853</c:v>
                </c:pt>
                <c:pt idx="2">
                  <c:v>2.092940759134445E-2</c:v>
                </c:pt>
              </c:numCache>
            </c:numRef>
          </c:val>
          <c:extLst>
            <c:ext xmlns:c16="http://schemas.microsoft.com/office/drawing/2014/chart" uri="{C3380CC4-5D6E-409C-BE32-E72D297353CC}">
              <c16:uniqueId val="{00000001-EAA7-4E81-AC49-E5C0B630D32C}"/>
            </c:ext>
          </c:extLst>
        </c:ser>
        <c:dLbls>
          <c:dLblPos val="outEnd"/>
          <c:showLegendKey val="0"/>
          <c:showVal val="1"/>
          <c:showCatName val="0"/>
          <c:showSerName val="0"/>
          <c:showPercent val="0"/>
          <c:showBubbleSize val="0"/>
        </c:dLbls>
        <c:gapWidth val="219"/>
        <c:overlap val="-27"/>
        <c:axId val="963714367"/>
        <c:axId val="963715807"/>
      </c:barChart>
      <c:catAx>
        <c:axId val="963714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715807"/>
        <c:crosses val="autoZero"/>
        <c:auto val="1"/>
        <c:lblAlgn val="ctr"/>
        <c:lblOffset val="100"/>
        <c:noMultiLvlLbl val="0"/>
      </c:catAx>
      <c:valAx>
        <c:axId val="96371580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714367"/>
        <c:crosses val="autoZero"/>
        <c:crossBetween val="between"/>
      </c:valAx>
      <c:spPr>
        <a:noFill/>
        <a:ln>
          <a:noFill/>
        </a:ln>
        <a:effectLst/>
      </c:spPr>
    </c:plotArea>
    <c:legend>
      <c:legendPos val="r"/>
      <c:layout>
        <c:manualLayout>
          <c:xMode val="edge"/>
          <c:yMode val="edge"/>
          <c:x val="0.65028916099352185"/>
          <c:y val="3.740642027329269E-2"/>
          <c:w val="0.31037816823362452"/>
          <c:h val="0.145753764080104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Dummy Set.xlsx]Channel !PivotTable6</c:name>
    <c:fmtId val="28"/>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w="19050">
            <a:solidFill>
              <a:schemeClr val="lt1"/>
            </a:solidFill>
          </a:ln>
          <a:effectLst/>
        </c:spPr>
        <c:dLbl>
          <c:idx val="0"/>
          <c:layout>
            <c:manualLayout>
              <c:x val="0.1817606132566762"/>
              <c:y val="0.1664419981482897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3"/>
          </a:solidFill>
          <a:ln w="19050">
            <a:solidFill>
              <a:schemeClr val="lt1"/>
            </a:solidFill>
          </a:ln>
          <a:effectLst/>
        </c:spPr>
        <c:dLbl>
          <c:idx val="0"/>
          <c:layout>
            <c:manualLayout>
              <c:x val="-0.16000881834215175"/>
              <c:y val="0.12998921251348436"/>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dLbl>
          <c:idx val="0"/>
          <c:layout>
            <c:manualLayout>
              <c:x val="0.1817606132566762"/>
              <c:y val="0.1664419981482897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0.16000881834215175"/>
              <c:y val="0.12998921251348436"/>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dLbl>
          <c:idx val="0"/>
          <c:layout>
            <c:manualLayout>
              <c:x val="0.1817606132566762"/>
              <c:y val="0.1664419981482897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0.16000881834215175"/>
              <c:y val="0.12998921251348436"/>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dLbl>
          <c:idx val="0"/>
          <c:layout>
            <c:manualLayout>
              <c:x val="0.1817606132566762"/>
              <c:y val="0.1664419981482897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w="19050">
            <a:solidFill>
              <a:schemeClr val="lt1"/>
            </a:solidFill>
          </a:ln>
          <a:effectLst/>
        </c:spPr>
        <c:dLbl>
          <c:idx val="0"/>
          <c:layout>
            <c:manualLayout>
              <c:x val="-0.16000881834215175"/>
              <c:y val="0.12998921251348436"/>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dLbl>
          <c:idx val="0"/>
          <c:layout>
            <c:manualLayout>
              <c:x val="0.1817606132566762"/>
              <c:y val="0.1664419981482897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1"/>
          </a:solidFill>
          <a:ln w="19050">
            <a:solidFill>
              <a:schemeClr val="lt1"/>
            </a:solidFill>
          </a:ln>
          <a:effectLst/>
        </c:spPr>
        <c:dLbl>
          <c:idx val="0"/>
          <c:layout>
            <c:manualLayout>
              <c:x val="-0.16000881834215175"/>
              <c:y val="0.12998921251348436"/>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s>
    <c:plotArea>
      <c:layout>
        <c:manualLayout>
          <c:layoutTarget val="inner"/>
          <c:xMode val="edge"/>
          <c:yMode val="edge"/>
          <c:x val="0.17698945264321131"/>
          <c:y val="8.8911564908797577E-2"/>
          <c:w val="0.60239492962903995"/>
          <c:h val="0.81043833270250243"/>
        </c:manualLayout>
      </c:layout>
      <c:pieChart>
        <c:varyColors val="1"/>
        <c:ser>
          <c:idx val="0"/>
          <c:order val="0"/>
          <c:tx>
            <c:strRef>
              <c:f>'Channel '!$B$3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64-4B73-A415-3393709A96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64-4B73-A415-3393709A96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64-4B73-A415-3393709A96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64-4B73-A415-3393709A96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A64-4B73-A415-3393709A96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A64-4B73-A415-3393709A96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A64-4B73-A415-3393709A96C5}"/>
              </c:ext>
            </c:extLst>
          </c:dPt>
          <c:dLbls>
            <c:dLbl>
              <c:idx val="0"/>
              <c:tx>
                <c:rich>
                  <a:bodyPr/>
                  <a:lstStyle/>
                  <a:p>
                    <a:fld id="{CB643871-51E5-458B-A42E-ED7951087A34}" type="CATEGORYNAME">
                      <a:rPr lang="en-US" sz="1500" b="1"/>
                      <a:pPr/>
                      <a:t>[CATEGORY NAME]</a:t>
                    </a:fld>
                    <a:r>
                      <a:rPr lang="en-US" sz="1500" b="1" baseline="0" dirty="0"/>
                      <a:t>
</a:t>
                    </a:r>
                    <a:fld id="{45BFBA7E-0ABD-4F43-A5D6-8BC3E1337602}" type="PERCENTAGE">
                      <a:rPr lang="en-US" sz="1500" b="1" baseline="0"/>
                      <a:pPr/>
                      <a:t>[PERCENTAGE]</a:t>
                    </a:fld>
                    <a:endParaRPr lang="en-US" sz="1500" b="1"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64-4B73-A415-3393709A96C5}"/>
                </c:ext>
              </c:extLst>
            </c:dLbl>
            <c:dLbl>
              <c:idx val="1"/>
              <c:layout>
                <c:manualLayout>
                  <c:x val="0.1817606132566762"/>
                  <c:y val="0.16644199814828972"/>
                </c:manualLayout>
              </c:layout>
              <c:tx>
                <c:rich>
                  <a:bodyPr/>
                  <a:lstStyle/>
                  <a:p>
                    <a:fld id="{AF37C0A2-99A0-40DA-9657-C151EBB8466E}" type="CATEGORYNAME">
                      <a:rPr lang="en-US" sz="1500" b="1"/>
                      <a:pPr/>
                      <a:t>[CATEGORY NAME]</a:t>
                    </a:fld>
                    <a:r>
                      <a:rPr lang="en-US" sz="1500" b="1" baseline="0" dirty="0"/>
                      <a:t>
</a:t>
                    </a:r>
                    <a:fld id="{9F752CAE-D391-4628-8465-3A263C9707CE}" type="PERCENTAGE">
                      <a:rPr lang="en-US" sz="1500" b="1" baseline="0"/>
                      <a:pPr/>
                      <a:t>[PERCENTAGE]</a:t>
                    </a:fld>
                    <a:endParaRPr lang="en-US" sz="1500" b="1"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A64-4B73-A415-3393709A96C5}"/>
                </c:ext>
              </c:extLst>
            </c:dLbl>
            <c:dLbl>
              <c:idx val="2"/>
              <c:layout>
                <c:manualLayout>
                  <c:x val="-0.18073115447260038"/>
                  <c:y val="0.1740087983573442"/>
                </c:manualLayout>
              </c:layout>
              <c:tx>
                <c:rich>
                  <a:bodyPr/>
                  <a:lstStyle/>
                  <a:p>
                    <a:fld id="{5428645C-49B5-4E5E-815E-D9912B9693E6}" type="CATEGORYNAME">
                      <a:rPr lang="en-US" sz="1500" b="1"/>
                      <a:pPr/>
                      <a:t>[CATEGORY NAME]</a:t>
                    </a:fld>
                    <a:r>
                      <a:rPr lang="en-US" sz="1500" b="1" baseline="0" dirty="0"/>
                      <a:t>
</a:t>
                    </a:r>
                    <a:fld id="{C1097276-5D57-4B27-B7F3-95BA3192943F}" type="PERCENTAGE">
                      <a:rPr lang="en-US" sz="1500" b="1" baseline="0"/>
                      <a:pPr/>
                      <a:t>[PERCENTAGE]</a:t>
                    </a:fld>
                    <a:endParaRPr lang="en-US" sz="1500" b="1"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16290924917432656"/>
                      <c:h val="0.18580579745107365"/>
                    </c:manualLayout>
                  </c15:layout>
                  <c15:dlblFieldTable/>
                  <c15:showDataLabelsRange val="0"/>
                </c:ext>
                <c:ext xmlns:c16="http://schemas.microsoft.com/office/drawing/2014/chart" uri="{C3380CC4-5D6E-409C-BE32-E72D297353CC}">
                  <c16:uniqueId val="{00000005-6A64-4B73-A415-3393709A96C5}"/>
                </c:ext>
              </c:extLst>
            </c:dLbl>
            <c:dLbl>
              <c:idx val="3"/>
              <c:tx>
                <c:rich>
                  <a:bodyPr/>
                  <a:lstStyle/>
                  <a:p>
                    <a:fld id="{93EA5FD4-6345-420E-800B-61E720E0EE32}" type="CATEGORYNAME">
                      <a:rPr lang="en-US" sz="1500" b="1"/>
                      <a:pPr/>
                      <a:t>[CATEGORY NAME]</a:t>
                    </a:fld>
                    <a:r>
                      <a:rPr lang="en-US" sz="1500" b="1" baseline="0" dirty="0"/>
                      <a:t>
</a:t>
                    </a:r>
                    <a:fld id="{A0918269-A747-476F-954B-D08C8189C0EB}" type="PERCENTAGE">
                      <a:rPr lang="en-US" sz="1500" b="1" baseline="0"/>
                      <a:pPr/>
                      <a:t>[PERCENTAGE]</a:t>
                    </a:fld>
                    <a:endParaRPr lang="en-US" sz="1500" b="1"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6A64-4B73-A415-3393709A96C5}"/>
                </c:ext>
              </c:extLst>
            </c:dLbl>
            <c:dLbl>
              <c:idx val="4"/>
              <c:layout>
                <c:manualLayout>
                  <c:x val="-0.17341332348141611"/>
                  <c:y val="-0.19808770443656648"/>
                </c:manualLayout>
              </c:layout>
              <c:tx>
                <c:rich>
                  <a:bodyPr/>
                  <a:lstStyle/>
                  <a:p>
                    <a:fld id="{8A655129-390F-49DD-83B6-B6C064C8395E}" type="CATEGORYNAME">
                      <a:rPr lang="en-US" sz="1500" b="1" dirty="0"/>
                      <a:pPr/>
                      <a:t>[CATEGORY NAME]</a:t>
                    </a:fld>
                    <a:r>
                      <a:rPr lang="en-US" sz="1500" b="1" baseline="0" dirty="0"/>
                      <a:t>
</a:t>
                    </a:r>
                    <a:fld id="{17E341F8-7167-41EF-A111-68925BBC2C7D}" type="PERCENTAGE">
                      <a:rPr lang="en-US" sz="1500" b="1" baseline="0" dirty="0"/>
                      <a:pPr/>
                      <a:t>[PERCENTAGE]</a:t>
                    </a:fld>
                    <a:endParaRPr lang="en-US" sz="1500" b="1"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18725667559281972"/>
                      <c:h val="0.17110304818392344"/>
                    </c:manualLayout>
                  </c15:layout>
                  <c15:dlblFieldTable/>
                  <c15:showDataLabelsRange val="0"/>
                </c:ext>
                <c:ext xmlns:c16="http://schemas.microsoft.com/office/drawing/2014/chart" uri="{C3380CC4-5D6E-409C-BE32-E72D297353CC}">
                  <c16:uniqueId val="{00000009-6A64-4B73-A415-3393709A96C5}"/>
                </c:ext>
              </c:extLst>
            </c:dLbl>
            <c:dLbl>
              <c:idx val="5"/>
              <c:tx>
                <c:rich>
                  <a:bodyPr/>
                  <a:lstStyle/>
                  <a:p>
                    <a:fld id="{0188D7C1-EB7B-4F6E-BC5E-74BB2E7D3146}" type="CATEGORYNAME">
                      <a:rPr lang="en-US" sz="1500" b="1"/>
                      <a:pPr/>
                      <a:t>[CATEGORY NAME]</a:t>
                    </a:fld>
                    <a:r>
                      <a:rPr lang="en-US" sz="1500" b="1" baseline="0" dirty="0"/>
                      <a:t>
</a:t>
                    </a:r>
                    <a:fld id="{AFA78AD9-5DF2-4E54-AD67-F60EE304BC3D}" type="PERCENTAGE">
                      <a:rPr lang="en-US" sz="1500" b="1" baseline="0"/>
                      <a:pPr/>
                      <a:t>[PERCENTAGE]</a:t>
                    </a:fld>
                    <a:endParaRPr lang="en-US" sz="1500" b="1"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6A64-4B73-A415-3393709A96C5}"/>
                </c:ext>
              </c:extLst>
            </c:dLbl>
            <c:dLbl>
              <c:idx val="6"/>
              <c:tx>
                <c:rich>
                  <a:bodyPr/>
                  <a:lstStyle/>
                  <a:p>
                    <a:fld id="{3148149F-AA1C-4C5A-9422-4F1F8E90837E}" type="CATEGORYNAME">
                      <a:rPr lang="en-US" sz="1500" b="1"/>
                      <a:pPr/>
                      <a:t>[CATEGORY NAME]</a:t>
                    </a:fld>
                    <a:r>
                      <a:rPr lang="en-US" sz="1500" b="1" baseline="0" dirty="0"/>
                      <a:t>
</a:t>
                    </a:r>
                    <a:fld id="{232C8892-0648-4DB7-B121-27AFFD068614}" type="PERCENTAGE">
                      <a:rPr lang="en-US" sz="1500" b="1" baseline="0"/>
                      <a:pPr/>
                      <a:t>[PERCENTAGE]</a:t>
                    </a:fld>
                    <a:endParaRPr lang="en-US" sz="1500" b="1"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6A64-4B73-A415-3393709A96C5}"/>
                </c:ext>
              </c:extLst>
            </c:dLbl>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'Channel '!$A$4:$A$10</c:f>
              <c:strCache>
                <c:ptCount val="7"/>
                <c:pt idx="0">
                  <c:v>Ajio</c:v>
                </c:pt>
                <c:pt idx="1">
                  <c:v>Amazon</c:v>
                </c:pt>
                <c:pt idx="2">
                  <c:v>Flipkart</c:v>
                </c:pt>
                <c:pt idx="3">
                  <c:v>Meesho</c:v>
                </c:pt>
                <c:pt idx="4">
                  <c:v>Myntra</c:v>
                </c:pt>
                <c:pt idx="5">
                  <c:v>Nalli</c:v>
                </c:pt>
                <c:pt idx="6">
                  <c:v>Others</c:v>
                </c:pt>
              </c:strCache>
            </c:strRef>
          </c:cat>
          <c:val>
            <c:numRef>
              <c:f>'Channel '!$B$4:$B$10</c:f>
              <c:numCache>
                <c:formatCode>0.00%</c:formatCode>
                <c:ptCount val="7"/>
                <c:pt idx="0">
                  <c:v>6.1724015608371763E-2</c:v>
                </c:pt>
                <c:pt idx="1">
                  <c:v>0.3529620432777581</c:v>
                </c:pt>
                <c:pt idx="2">
                  <c:v>0.21177722596665485</c:v>
                </c:pt>
                <c:pt idx="3">
                  <c:v>4.0085136573252925E-2</c:v>
                </c:pt>
                <c:pt idx="4">
                  <c:v>0.24618659098971266</c:v>
                </c:pt>
                <c:pt idx="5">
                  <c:v>5.1791415395530331E-2</c:v>
                </c:pt>
                <c:pt idx="6">
                  <c:v>3.5473572188719403E-2</c:v>
                </c:pt>
              </c:numCache>
            </c:numRef>
          </c:val>
          <c:extLst>
            <c:ext xmlns:c16="http://schemas.microsoft.com/office/drawing/2014/chart" uri="{C3380CC4-5D6E-409C-BE32-E72D297353CC}">
              <c16:uniqueId val="{0000000E-6A64-4B73-A415-3393709A96C5}"/>
            </c:ext>
          </c:extLst>
        </c:ser>
        <c:dLbls>
          <c:showLegendKey val="0"/>
          <c:showVal val="0"/>
          <c:showCatName val="0"/>
          <c:showSerName val="0"/>
          <c:showPercent val="0"/>
          <c:showBubbleSize val="0"/>
          <c:showLeaderLines val="0"/>
        </c:dLbls>
        <c:firstSliceAng val="228"/>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331866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1D0F2-61D5-40A3-9443-B9F24DC4608A}"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242991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257423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286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3559520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41118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332642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2205161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288523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113748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17805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1D0F2-61D5-40A3-9443-B9F24DC4608A}"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228437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1D0F2-61D5-40A3-9443-B9F24DC4608A}"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17904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193293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307558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51D0F2-61D5-40A3-9443-B9F24DC4608A}" type="datetimeFigureOut">
              <a:rPr lang="en-IN" smtClean="0"/>
              <a:t>12-06-2024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364689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1D0F2-61D5-40A3-9443-B9F24DC4608A}"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E500-5551-42E3-9E23-B3FB11B24152}" type="slidenum">
              <a:rPr lang="en-IN" smtClean="0"/>
              <a:t>‹#›</a:t>
            </a:fld>
            <a:endParaRPr lang="en-IN"/>
          </a:p>
        </p:txBody>
      </p:sp>
    </p:spTree>
    <p:extLst>
      <p:ext uri="{BB962C8B-B14F-4D97-AF65-F5344CB8AC3E}">
        <p14:creationId xmlns:p14="http://schemas.microsoft.com/office/powerpoint/2010/main" val="158596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51D0F2-61D5-40A3-9443-B9F24DC4608A}" type="datetimeFigureOut">
              <a:rPr lang="en-IN" smtClean="0"/>
              <a:t>12-06-2024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1DE500-5551-42E3-9E23-B3FB11B24152}" type="slidenum">
              <a:rPr lang="en-IN" smtClean="0"/>
              <a:t>‹#›</a:t>
            </a:fld>
            <a:endParaRPr lang="en-IN"/>
          </a:p>
        </p:txBody>
      </p:sp>
    </p:spTree>
    <p:extLst>
      <p:ext uri="{BB962C8B-B14F-4D97-AF65-F5344CB8AC3E}">
        <p14:creationId xmlns:p14="http://schemas.microsoft.com/office/powerpoint/2010/main" val="39862129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D36B-F8B1-41C4-BF36-EACDFBDEBCC9}"/>
              </a:ext>
            </a:extLst>
          </p:cNvPr>
          <p:cNvSpPr>
            <a:spLocks noGrp="1"/>
          </p:cNvSpPr>
          <p:nvPr>
            <p:ph type="ctrTitle"/>
          </p:nvPr>
        </p:nvSpPr>
        <p:spPr>
          <a:xfrm>
            <a:off x="2389276" y="2481909"/>
            <a:ext cx="5847729" cy="1348381"/>
          </a:xfrm>
        </p:spPr>
        <p:txBody>
          <a:bodyPr/>
          <a:lstStyle/>
          <a:p>
            <a:r>
              <a:rPr lang="en-US" b="1" dirty="0"/>
              <a:t>Vrinda Store</a:t>
            </a:r>
            <a:endParaRPr lang="en-IN" b="1" dirty="0"/>
          </a:p>
        </p:txBody>
      </p:sp>
      <p:sp>
        <p:nvSpPr>
          <p:cNvPr id="3" name="Subtitle 2">
            <a:extLst>
              <a:ext uri="{FF2B5EF4-FFF2-40B4-BE49-F238E27FC236}">
                <a16:creationId xmlns:a16="http://schemas.microsoft.com/office/drawing/2014/main" id="{EE97C984-3679-AB37-6C70-EDBA1D7892C4}"/>
              </a:ext>
            </a:extLst>
          </p:cNvPr>
          <p:cNvSpPr>
            <a:spLocks noGrp="1"/>
          </p:cNvSpPr>
          <p:nvPr>
            <p:ph type="subTitle" idx="1"/>
          </p:nvPr>
        </p:nvSpPr>
        <p:spPr>
          <a:xfrm>
            <a:off x="2389276" y="3701900"/>
            <a:ext cx="4763879" cy="861419"/>
          </a:xfrm>
        </p:spPr>
        <p:txBody>
          <a:bodyPr>
            <a:noAutofit/>
          </a:bodyPr>
          <a:lstStyle/>
          <a:p>
            <a:r>
              <a:rPr lang="en-US" sz="5000" b="1" dirty="0"/>
              <a:t>Sales Report</a:t>
            </a:r>
            <a:endParaRPr lang="en-IN" sz="5000" b="1" dirty="0"/>
          </a:p>
        </p:txBody>
      </p:sp>
      <p:sp>
        <p:nvSpPr>
          <p:cNvPr id="4" name="TextBox 3">
            <a:extLst>
              <a:ext uri="{FF2B5EF4-FFF2-40B4-BE49-F238E27FC236}">
                <a16:creationId xmlns:a16="http://schemas.microsoft.com/office/drawing/2014/main" id="{B8DD9C06-5B0E-F509-190B-A0B14F2C3642}"/>
              </a:ext>
            </a:extLst>
          </p:cNvPr>
          <p:cNvSpPr txBox="1"/>
          <p:nvPr/>
        </p:nvSpPr>
        <p:spPr>
          <a:xfrm>
            <a:off x="9572263"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101967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B3E8-86D1-6756-6D8E-2812863A8A67}"/>
              </a:ext>
            </a:extLst>
          </p:cNvPr>
          <p:cNvSpPr>
            <a:spLocks noGrp="1"/>
          </p:cNvSpPr>
          <p:nvPr>
            <p:ph type="title"/>
          </p:nvPr>
        </p:nvSpPr>
        <p:spPr>
          <a:xfrm>
            <a:off x="645130" y="285569"/>
            <a:ext cx="9404723" cy="864805"/>
          </a:xfrm>
        </p:spPr>
        <p:txBody>
          <a:bodyPr/>
          <a:lstStyle/>
          <a:p>
            <a:r>
              <a:rPr lang="en-US" b="1" dirty="0"/>
              <a:t>Sales Report By Following Year 2022</a:t>
            </a:r>
            <a:endParaRPr lang="en-IN" b="1" dirty="0"/>
          </a:p>
        </p:txBody>
      </p:sp>
      <p:sp>
        <p:nvSpPr>
          <p:cNvPr id="7" name="Content Placeholder 6">
            <a:extLst>
              <a:ext uri="{FF2B5EF4-FFF2-40B4-BE49-F238E27FC236}">
                <a16:creationId xmlns:a16="http://schemas.microsoft.com/office/drawing/2014/main" id="{F2AE3BAA-7401-467B-7479-A54608FA2F2F}"/>
              </a:ext>
            </a:extLst>
          </p:cNvPr>
          <p:cNvSpPr>
            <a:spLocks noGrp="1"/>
          </p:cNvSpPr>
          <p:nvPr>
            <p:ph idx="1"/>
          </p:nvPr>
        </p:nvSpPr>
        <p:spPr/>
        <p:txBody>
          <a:bodyPr/>
          <a:lstStyle/>
          <a:p>
            <a:endParaRPr lang="en-IN" dirty="0"/>
          </a:p>
        </p:txBody>
      </p:sp>
      <p:pic>
        <p:nvPicPr>
          <p:cNvPr id="9" name="Graphic 8">
            <a:extLst>
              <a:ext uri="{FF2B5EF4-FFF2-40B4-BE49-F238E27FC236}">
                <a16:creationId xmlns:a16="http://schemas.microsoft.com/office/drawing/2014/main" id="{CBF79DD3-E888-7A93-F228-D99EC47F2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213" y="1366685"/>
            <a:ext cx="11857573" cy="5132437"/>
          </a:xfrm>
          <a:prstGeom prst="rect">
            <a:avLst/>
          </a:prstGeom>
        </p:spPr>
      </p:pic>
      <p:sp>
        <p:nvSpPr>
          <p:cNvPr id="10" name="TextBox 9">
            <a:extLst>
              <a:ext uri="{FF2B5EF4-FFF2-40B4-BE49-F238E27FC236}">
                <a16:creationId xmlns:a16="http://schemas.microsoft.com/office/drawing/2014/main" id="{8D0DAEC3-A0DF-F475-1FB3-BB0FA9AE71E1}"/>
              </a:ext>
            </a:extLst>
          </p:cNvPr>
          <p:cNvSpPr txBox="1"/>
          <p:nvPr/>
        </p:nvSpPr>
        <p:spPr>
          <a:xfrm>
            <a:off x="9587696" y="6513214"/>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1951957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B74E-48F5-7DD6-6522-F04C01A14682}"/>
              </a:ext>
            </a:extLst>
          </p:cNvPr>
          <p:cNvSpPr>
            <a:spLocks noGrp="1"/>
          </p:cNvSpPr>
          <p:nvPr>
            <p:ph type="title"/>
          </p:nvPr>
        </p:nvSpPr>
        <p:spPr/>
        <p:txBody>
          <a:bodyPr/>
          <a:lstStyle/>
          <a:p>
            <a:r>
              <a:rPr lang="en-US" dirty="0"/>
              <a:t>Order Vs Sales</a:t>
            </a:r>
            <a:endParaRPr lang="en-IN" dirty="0"/>
          </a:p>
        </p:txBody>
      </p:sp>
      <p:sp>
        <p:nvSpPr>
          <p:cNvPr id="3" name="Content Placeholder 2">
            <a:extLst>
              <a:ext uri="{FF2B5EF4-FFF2-40B4-BE49-F238E27FC236}">
                <a16:creationId xmlns:a16="http://schemas.microsoft.com/office/drawing/2014/main" id="{13251B34-9B4E-BCDE-EB0C-D6CBE08E20E9}"/>
              </a:ext>
            </a:extLst>
          </p:cNvPr>
          <p:cNvSpPr>
            <a:spLocks noGrp="1"/>
          </p:cNvSpPr>
          <p:nvPr>
            <p:ph idx="1"/>
          </p:nvPr>
        </p:nvSpPr>
        <p:spPr>
          <a:xfrm>
            <a:off x="875199" y="3562167"/>
            <a:ext cx="8946541" cy="3212259"/>
          </a:xfrm>
        </p:spPr>
        <p:txBody>
          <a:bodyPr>
            <a:normAutofit/>
          </a:bodyPr>
          <a:lstStyle/>
          <a:p>
            <a:r>
              <a:rPr lang="en-IN" b="1" dirty="0"/>
              <a:t>Insights</a:t>
            </a:r>
            <a:r>
              <a:rPr lang="en-IN" dirty="0"/>
              <a:t>:-</a:t>
            </a:r>
          </a:p>
          <a:p>
            <a:pPr>
              <a:buFont typeface="Courier New" panose="02070309020205020404" pitchFamily="49" charset="0"/>
              <a:buChar char="o"/>
            </a:pPr>
            <a:r>
              <a:rPr lang="en-US" sz="1400" dirty="0"/>
              <a:t>The sales amount peaked in March, reaching its highest value of approximately ₹1.9 million. Orders also appear to peak around this time, suggesting a strong correlation between the number of orders and the sales amount.</a:t>
            </a:r>
          </a:p>
          <a:p>
            <a:pPr>
              <a:buFont typeface="Courier New" panose="02070309020205020404" pitchFamily="49" charset="0"/>
              <a:buChar char="o"/>
            </a:pPr>
            <a:r>
              <a:rPr lang="en-US" sz="1400" dirty="0"/>
              <a:t>After the peak in March, there is a noticeable decline in both sales amount and orders. The decline is gradual from April to September, with a sharper drop observed from September to October. This indicates a seasonal or possibly cyclical downturn in business during the latter half of the year</a:t>
            </a:r>
          </a:p>
          <a:p>
            <a:pPr>
              <a:buFont typeface="Courier New" panose="02070309020205020404" pitchFamily="49" charset="0"/>
              <a:buChar char="o"/>
            </a:pPr>
            <a:r>
              <a:rPr lang="en-US" sz="1400" dirty="0"/>
              <a:t>The sales amount and the number of orders show signs of stabilization in the last two months of the year (November and December). Although the values are lower compared to the first half of the year, the decline halts, indicating a possible leveling out of business activity towards the end of the year.</a:t>
            </a:r>
            <a:endParaRPr lang="en-IN" sz="1400" dirty="0"/>
          </a:p>
        </p:txBody>
      </p:sp>
      <p:sp>
        <p:nvSpPr>
          <p:cNvPr id="6" name="TextBox 5">
            <a:extLst>
              <a:ext uri="{FF2B5EF4-FFF2-40B4-BE49-F238E27FC236}">
                <a16:creationId xmlns:a16="http://schemas.microsoft.com/office/drawing/2014/main" id="{78AEC890-3CAA-B6FE-F518-2A587D8C2AEC}"/>
              </a:ext>
            </a:extLst>
          </p:cNvPr>
          <p:cNvSpPr txBox="1"/>
          <p:nvPr/>
        </p:nvSpPr>
        <p:spPr>
          <a:xfrm>
            <a:off x="9582573" y="6488668"/>
            <a:ext cx="2870522" cy="369332"/>
          </a:xfrm>
          <a:prstGeom prst="rect">
            <a:avLst/>
          </a:prstGeom>
          <a:noFill/>
        </p:spPr>
        <p:txBody>
          <a:bodyPr wrap="square" rtlCol="0">
            <a:spAutoFit/>
          </a:bodyPr>
          <a:lstStyle/>
          <a:p>
            <a:r>
              <a:rPr lang="en-US" b="1" dirty="0"/>
              <a:t> BY Mohammed Afnan</a:t>
            </a:r>
            <a:endParaRPr lang="en-IN" b="1" dirty="0"/>
          </a:p>
        </p:txBody>
      </p:sp>
      <p:graphicFrame>
        <p:nvGraphicFramePr>
          <p:cNvPr id="4" name="Chart 3">
            <a:extLst>
              <a:ext uri="{FF2B5EF4-FFF2-40B4-BE49-F238E27FC236}">
                <a16:creationId xmlns:a16="http://schemas.microsoft.com/office/drawing/2014/main" id="{3EBBB220-59B3-4FDB-B0C6-757535CB0D37}"/>
              </a:ext>
            </a:extLst>
          </p:cNvPr>
          <p:cNvGraphicFramePr>
            <a:graphicFrameLocks/>
          </p:cNvGraphicFramePr>
          <p:nvPr>
            <p:extLst>
              <p:ext uri="{D42A27DB-BD31-4B8C-83A1-F6EECF244321}">
                <p14:modId xmlns:p14="http://schemas.microsoft.com/office/powerpoint/2010/main" val="3441877594"/>
              </p:ext>
            </p:extLst>
          </p:nvPr>
        </p:nvGraphicFramePr>
        <p:xfrm>
          <a:off x="875200" y="757084"/>
          <a:ext cx="9320852" cy="29201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6031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6760-3AF9-9820-9360-C46412C82C7C}"/>
              </a:ext>
            </a:extLst>
          </p:cNvPr>
          <p:cNvSpPr>
            <a:spLocks noGrp="1"/>
          </p:cNvSpPr>
          <p:nvPr>
            <p:ph type="title"/>
          </p:nvPr>
        </p:nvSpPr>
        <p:spPr/>
        <p:txBody>
          <a:bodyPr/>
          <a:lstStyle/>
          <a:p>
            <a:r>
              <a:rPr lang="en-US" b="1" dirty="0"/>
              <a:t>Sales : Top 5 States</a:t>
            </a:r>
            <a:endParaRPr lang="en-IN" b="1" dirty="0"/>
          </a:p>
        </p:txBody>
      </p:sp>
      <p:sp>
        <p:nvSpPr>
          <p:cNvPr id="3" name="Content Placeholder 2">
            <a:extLst>
              <a:ext uri="{FF2B5EF4-FFF2-40B4-BE49-F238E27FC236}">
                <a16:creationId xmlns:a16="http://schemas.microsoft.com/office/drawing/2014/main" id="{B4C21C3C-80AB-1FAC-7EB5-0FAFF079E18F}"/>
              </a:ext>
            </a:extLst>
          </p:cNvPr>
          <p:cNvSpPr>
            <a:spLocks noGrp="1"/>
          </p:cNvSpPr>
          <p:nvPr>
            <p:ph idx="1"/>
          </p:nvPr>
        </p:nvSpPr>
        <p:spPr>
          <a:xfrm>
            <a:off x="646111" y="3869278"/>
            <a:ext cx="8132563" cy="2988722"/>
          </a:xfrm>
        </p:spPr>
        <p:txBody>
          <a:bodyPr>
            <a:normAutofit/>
          </a:bodyPr>
          <a:lstStyle/>
          <a:p>
            <a:r>
              <a:rPr lang="en-US" sz="1800" b="1" dirty="0"/>
              <a:t>Insights :- </a:t>
            </a:r>
          </a:p>
          <a:p>
            <a:pPr>
              <a:buFont typeface="Courier New" panose="02070309020205020404" pitchFamily="49" charset="0"/>
              <a:buChar char="o"/>
            </a:pPr>
            <a:r>
              <a:rPr lang="en-US" sz="1400" dirty="0"/>
              <a:t>Maharashtra has the highest sales among the top five states, with a sales amount of approximately ₹2.99 million. This indicates that Maharashtra is a significant market for the business, contributing the most to overall sales.</a:t>
            </a:r>
          </a:p>
          <a:p>
            <a:pPr>
              <a:buFont typeface="Courier New" panose="02070309020205020404" pitchFamily="49" charset="0"/>
              <a:buChar char="o"/>
            </a:pPr>
            <a:r>
              <a:rPr lang="en-US" sz="1200" dirty="0"/>
              <a:t>Karnataka and Uttar Pradesh have sales amounts of ₹ 2.65 million and ₹ 2.10 million, respectively, showing a strong performance. While there is a noticeable gap between Maharashtra and Karnataka, the competition between these states is relatively close, suggesting that these regions are also key markets.</a:t>
            </a:r>
            <a:endParaRPr lang="en-US" sz="1400" dirty="0"/>
          </a:p>
          <a:p>
            <a:pPr>
              <a:buFont typeface="Courier New" panose="02070309020205020404" pitchFamily="49" charset="0"/>
              <a:buChar char="o"/>
            </a:pPr>
            <a:r>
              <a:rPr lang="en-US" sz="1200" dirty="0"/>
              <a:t>Tamil Nadu and Telangana have the lowest sales amounts among the top five, with ₹ 1.68 million and ₹ ₹ 1.71 million, respectively. Although they are still significant contributors, their sales figures are considerably lower compared to Maharashtra and Karnataka, indicating potential areas for growth or need for targeted marketing strategies.</a:t>
            </a:r>
            <a:endParaRPr lang="en-US" sz="1400" dirty="0"/>
          </a:p>
          <a:p>
            <a:pPr marL="0" indent="0">
              <a:buNone/>
            </a:pPr>
            <a:endParaRPr lang="en-IN" sz="1400" dirty="0"/>
          </a:p>
        </p:txBody>
      </p:sp>
      <p:graphicFrame>
        <p:nvGraphicFramePr>
          <p:cNvPr id="5" name="Chart 4">
            <a:extLst>
              <a:ext uri="{FF2B5EF4-FFF2-40B4-BE49-F238E27FC236}">
                <a16:creationId xmlns:a16="http://schemas.microsoft.com/office/drawing/2014/main" id="{3AD84788-D8A0-4FDC-97D6-B79BBEC81E6D}"/>
              </a:ext>
            </a:extLst>
          </p:cNvPr>
          <p:cNvGraphicFramePr>
            <a:graphicFrameLocks/>
          </p:cNvGraphicFramePr>
          <p:nvPr>
            <p:extLst>
              <p:ext uri="{D42A27DB-BD31-4B8C-83A1-F6EECF244321}">
                <p14:modId xmlns:p14="http://schemas.microsoft.com/office/powerpoint/2010/main" val="1867533884"/>
              </p:ext>
            </p:extLst>
          </p:nvPr>
        </p:nvGraphicFramePr>
        <p:xfrm>
          <a:off x="646111" y="1492480"/>
          <a:ext cx="7893191" cy="203730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92426B42-4599-041A-1950-C97DBCA8164B}"/>
              </a:ext>
            </a:extLst>
          </p:cNvPr>
          <p:cNvSpPr txBox="1"/>
          <p:nvPr/>
        </p:nvSpPr>
        <p:spPr>
          <a:xfrm>
            <a:off x="9560688"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224472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8DE8-0410-7827-CF25-E2CE0083A0B6}"/>
              </a:ext>
            </a:extLst>
          </p:cNvPr>
          <p:cNvSpPr>
            <a:spLocks noGrp="1"/>
          </p:cNvSpPr>
          <p:nvPr>
            <p:ph type="title"/>
          </p:nvPr>
        </p:nvSpPr>
        <p:spPr/>
        <p:txBody>
          <a:bodyPr/>
          <a:lstStyle/>
          <a:p>
            <a:r>
              <a:rPr lang="en-US" b="1" dirty="0"/>
              <a:t>Sales</a:t>
            </a:r>
            <a:r>
              <a:rPr lang="en-US" b="1" baseline="0" dirty="0"/>
              <a:t> : Men Vs Women</a:t>
            </a:r>
            <a:br>
              <a:rPr lang="en-US" b="1" baseline="0" dirty="0"/>
            </a:br>
            <a:endParaRPr lang="en-IN" b="1" dirty="0"/>
          </a:p>
        </p:txBody>
      </p:sp>
      <p:sp>
        <p:nvSpPr>
          <p:cNvPr id="3" name="Content Placeholder 2">
            <a:extLst>
              <a:ext uri="{FF2B5EF4-FFF2-40B4-BE49-F238E27FC236}">
                <a16:creationId xmlns:a16="http://schemas.microsoft.com/office/drawing/2014/main" id="{5CF0C78A-4239-990C-F5C1-E76FAE6DBBE5}"/>
              </a:ext>
            </a:extLst>
          </p:cNvPr>
          <p:cNvSpPr>
            <a:spLocks noGrp="1"/>
          </p:cNvSpPr>
          <p:nvPr>
            <p:ph idx="1"/>
          </p:nvPr>
        </p:nvSpPr>
        <p:spPr>
          <a:xfrm>
            <a:off x="645130" y="3646026"/>
            <a:ext cx="11045300" cy="3078866"/>
          </a:xfrm>
        </p:spPr>
        <p:txBody>
          <a:bodyPr>
            <a:normAutofit/>
          </a:bodyPr>
          <a:lstStyle/>
          <a:p>
            <a:r>
              <a:rPr lang="en-US" b="1" dirty="0"/>
              <a:t>Insights:-</a:t>
            </a:r>
          </a:p>
          <a:p>
            <a:pPr>
              <a:buFont typeface="Courier New" panose="02070309020205020404" pitchFamily="49" charset="0"/>
              <a:buChar char="o"/>
            </a:pPr>
            <a:r>
              <a:rPr lang="en-US" b="1" dirty="0"/>
              <a:t>Women drive the majority of sales:</a:t>
            </a:r>
            <a:r>
              <a:rPr lang="en-US" dirty="0"/>
              <a:t> With 64% of total sales, women are the primary customer base for this business.</a:t>
            </a:r>
          </a:p>
          <a:p>
            <a:pPr>
              <a:buFont typeface="Courier New" panose="02070309020205020404" pitchFamily="49" charset="0"/>
              <a:buChar char="o"/>
            </a:pPr>
            <a:r>
              <a:rPr lang="en-US" b="1" dirty="0"/>
              <a:t>Men represent a significant minority:</a:t>
            </a:r>
            <a:r>
              <a:rPr lang="en-US" dirty="0"/>
              <a:t> While not the majority, men still contribute to a sizable portion of sales at 36%.</a:t>
            </a:r>
          </a:p>
          <a:p>
            <a:pPr>
              <a:buFont typeface="Courier New" panose="02070309020205020404" pitchFamily="49" charset="0"/>
              <a:buChar char="o"/>
            </a:pPr>
            <a:r>
              <a:rPr lang="en-US" b="1" dirty="0"/>
              <a:t>Target marketing opportunity:</a:t>
            </a:r>
            <a:r>
              <a:rPr lang="en-US" dirty="0"/>
              <a:t> There's potential to increase overall sales by tailoring marketing and product offerings to appeal to both men and women, leveraging the insights into their purchasing behaviors.</a:t>
            </a:r>
            <a:endParaRPr lang="en-US" b="1" dirty="0"/>
          </a:p>
          <a:p>
            <a:pPr>
              <a:buFont typeface="Courier New" panose="02070309020205020404" pitchFamily="49" charset="0"/>
              <a:buChar char="o"/>
            </a:pPr>
            <a:endParaRPr lang="en-IN" b="1" dirty="0"/>
          </a:p>
          <a:p>
            <a:pPr>
              <a:buFont typeface="Courier New" panose="02070309020205020404" pitchFamily="49" charset="0"/>
              <a:buChar char="o"/>
            </a:pPr>
            <a:endParaRPr lang="en-IN" b="1" dirty="0"/>
          </a:p>
        </p:txBody>
      </p:sp>
      <p:graphicFrame>
        <p:nvGraphicFramePr>
          <p:cNvPr id="4" name="Chart 3">
            <a:extLst>
              <a:ext uri="{FF2B5EF4-FFF2-40B4-BE49-F238E27FC236}">
                <a16:creationId xmlns:a16="http://schemas.microsoft.com/office/drawing/2014/main" id="{3AF79B66-122C-4534-BA59-FB391ED9A03A}"/>
              </a:ext>
            </a:extLst>
          </p:cNvPr>
          <p:cNvGraphicFramePr>
            <a:graphicFrameLocks/>
          </p:cNvGraphicFramePr>
          <p:nvPr>
            <p:extLst>
              <p:ext uri="{D42A27DB-BD31-4B8C-83A1-F6EECF244321}">
                <p14:modId xmlns:p14="http://schemas.microsoft.com/office/powerpoint/2010/main" val="1722776109"/>
              </p:ext>
            </p:extLst>
          </p:nvPr>
        </p:nvGraphicFramePr>
        <p:xfrm>
          <a:off x="1693998" y="1346203"/>
          <a:ext cx="5297111" cy="255446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8B6D030-FA1D-B1F2-90C3-A8D9691522CD}"/>
              </a:ext>
            </a:extLst>
          </p:cNvPr>
          <p:cNvSpPr txBox="1"/>
          <p:nvPr/>
        </p:nvSpPr>
        <p:spPr>
          <a:xfrm>
            <a:off x="9583838"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41900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01A4-A7BE-BB5D-1C57-F7294A8CF597}"/>
              </a:ext>
            </a:extLst>
          </p:cNvPr>
          <p:cNvSpPr>
            <a:spLocks noGrp="1"/>
          </p:cNvSpPr>
          <p:nvPr>
            <p:ph type="title"/>
          </p:nvPr>
        </p:nvSpPr>
        <p:spPr/>
        <p:txBody>
          <a:bodyPr/>
          <a:lstStyle/>
          <a:p>
            <a:r>
              <a:rPr lang="en-IN" b="1" dirty="0"/>
              <a:t>Orders</a:t>
            </a:r>
            <a:r>
              <a:rPr lang="en-IN" b="1" baseline="0" dirty="0"/>
              <a:t>: Age Vs Gender</a:t>
            </a:r>
            <a:br>
              <a:rPr lang="en-IN" b="1" baseline="0" dirty="0"/>
            </a:br>
            <a:endParaRPr lang="en-IN" dirty="0"/>
          </a:p>
        </p:txBody>
      </p:sp>
      <p:sp>
        <p:nvSpPr>
          <p:cNvPr id="3" name="Content Placeholder 2">
            <a:extLst>
              <a:ext uri="{FF2B5EF4-FFF2-40B4-BE49-F238E27FC236}">
                <a16:creationId xmlns:a16="http://schemas.microsoft.com/office/drawing/2014/main" id="{AB054148-7989-DC6E-62D0-C66AFBE576B3}"/>
              </a:ext>
            </a:extLst>
          </p:cNvPr>
          <p:cNvSpPr>
            <a:spLocks noGrp="1"/>
          </p:cNvSpPr>
          <p:nvPr>
            <p:ph idx="1"/>
          </p:nvPr>
        </p:nvSpPr>
        <p:spPr>
          <a:xfrm>
            <a:off x="645131" y="3761772"/>
            <a:ext cx="9404723" cy="3264061"/>
          </a:xfrm>
        </p:spPr>
        <p:txBody>
          <a:bodyPr/>
          <a:lstStyle/>
          <a:p>
            <a:r>
              <a:rPr lang="en-US" b="1" dirty="0"/>
              <a:t>Insights:- </a:t>
            </a:r>
          </a:p>
          <a:p>
            <a:pPr>
              <a:buFont typeface="Courier New" panose="02070309020205020404" pitchFamily="49" charset="0"/>
              <a:buChar char="o"/>
            </a:pPr>
            <a:r>
              <a:rPr lang="en-US" sz="1500" b="1" dirty="0"/>
              <a:t>Adult women are the primary customer base:</a:t>
            </a:r>
            <a:r>
              <a:rPr lang="en-US" sz="1500" dirty="0"/>
              <a:t> The chart demonstrates that the most significant portion of orders comes from adult women (32.46%), highlighting this segment as the core target audience.</a:t>
            </a:r>
          </a:p>
          <a:p>
            <a:pPr>
              <a:buFont typeface="Courier New" panose="02070309020205020404" pitchFamily="49" charset="0"/>
              <a:buChar char="o"/>
            </a:pPr>
            <a:r>
              <a:rPr lang="en-US" sz="1500" b="1" dirty="0"/>
              <a:t>Senior citizen women are the second-largest customer group:</a:t>
            </a:r>
            <a:r>
              <a:rPr lang="en-US" sz="1500" dirty="0"/>
              <a:t> Senior citizen women constitute a substantial portion of orders (39.59%), indicating a significant market opportunity for products and services tailored to this demographic.</a:t>
            </a:r>
          </a:p>
          <a:p>
            <a:pPr>
              <a:buFont typeface="Courier New" panose="02070309020205020404" pitchFamily="49" charset="0"/>
              <a:buChar char="o"/>
            </a:pPr>
            <a:r>
              <a:rPr lang="en-US" sz="1500" b="1" dirty="0"/>
              <a:t>Teenagers and men represent smaller market segments:</a:t>
            </a:r>
            <a:r>
              <a:rPr lang="en-US" sz="1500" dirty="0"/>
              <a:t> Teenagers and men across all age groups have relatively low order percentages, suggesting a potential for growth if marketing efforts are directed towards attracting these demographics.</a:t>
            </a:r>
          </a:p>
          <a:p>
            <a:pPr>
              <a:buFont typeface="Courier New" panose="02070309020205020404" pitchFamily="49" charset="0"/>
              <a:buChar char="o"/>
            </a:pPr>
            <a:endParaRPr lang="en-IN" sz="1400" b="1" dirty="0"/>
          </a:p>
        </p:txBody>
      </p:sp>
      <p:graphicFrame>
        <p:nvGraphicFramePr>
          <p:cNvPr id="4" name="Chart 3">
            <a:extLst>
              <a:ext uri="{FF2B5EF4-FFF2-40B4-BE49-F238E27FC236}">
                <a16:creationId xmlns:a16="http://schemas.microsoft.com/office/drawing/2014/main" id="{26344DE8-0082-4655-A70E-5D69D90DBBFF}"/>
              </a:ext>
            </a:extLst>
          </p:cNvPr>
          <p:cNvGraphicFramePr>
            <a:graphicFrameLocks/>
          </p:cNvGraphicFramePr>
          <p:nvPr>
            <p:extLst>
              <p:ext uri="{D42A27DB-BD31-4B8C-83A1-F6EECF244321}">
                <p14:modId xmlns:p14="http://schemas.microsoft.com/office/powerpoint/2010/main" val="2822813066"/>
              </p:ext>
            </p:extLst>
          </p:nvPr>
        </p:nvGraphicFramePr>
        <p:xfrm>
          <a:off x="1245793" y="1060212"/>
          <a:ext cx="8530542" cy="280573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F8A7D07-3280-1AB2-7BF2-BFCBB5FCDAC6}"/>
              </a:ext>
            </a:extLst>
          </p:cNvPr>
          <p:cNvSpPr txBox="1"/>
          <p:nvPr/>
        </p:nvSpPr>
        <p:spPr>
          <a:xfrm>
            <a:off x="9560689"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305830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AC0C-2C80-0F3D-C135-D949AF8232B8}"/>
              </a:ext>
            </a:extLst>
          </p:cNvPr>
          <p:cNvSpPr>
            <a:spLocks noGrp="1"/>
          </p:cNvSpPr>
          <p:nvPr>
            <p:ph type="title"/>
          </p:nvPr>
        </p:nvSpPr>
        <p:spPr/>
        <p:txBody>
          <a:bodyPr/>
          <a:lstStyle/>
          <a:p>
            <a:r>
              <a:rPr lang="en-US" b="1" dirty="0"/>
              <a:t>Sales on</a:t>
            </a:r>
            <a:r>
              <a:rPr lang="en-US" b="1" baseline="0" dirty="0"/>
              <a:t> Channel</a:t>
            </a:r>
            <a:br>
              <a:rPr lang="en-US" b="1" dirty="0"/>
            </a:br>
            <a:endParaRPr lang="en-IN" dirty="0"/>
          </a:p>
        </p:txBody>
      </p:sp>
      <p:sp>
        <p:nvSpPr>
          <p:cNvPr id="3" name="Content Placeholder 2">
            <a:extLst>
              <a:ext uri="{FF2B5EF4-FFF2-40B4-BE49-F238E27FC236}">
                <a16:creationId xmlns:a16="http://schemas.microsoft.com/office/drawing/2014/main" id="{A6D4961D-2A9E-F79E-DE9F-B6C9228847BD}"/>
              </a:ext>
            </a:extLst>
          </p:cNvPr>
          <p:cNvSpPr>
            <a:spLocks noGrp="1"/>
          </p:cNvSpPr>
          <p:nvPr>
            <p:ph idx="1"/>
          </p:nvPr>
        </p:nvSpPr>
        <p:spPr>
          <a:xfrm>
            <a:off x="646111" y="1250066"/>
            <a:ext cx="5327407" cy="5456157"/>
          </a:xfrm>
        </p:spPr>
        <p:txBody>
          <a:bodyPr/>
          <a:lstStyle/>
          <a:p>
            <a:r>
              <a:rPr lang="en-US" sz="2500" b="1" dirty="0"/>
              <a:t>Insights:-</a:t>
            </a:r>
          </a:p>
          <a:p>
            <a:pPr marL="0" indent="0">
              <a:buNone/>
            </a:pPr>
            <a:endParaRPr lang="en-US" sz="800" b="1" dirty="0"/>
          </a:p>
          <a:p>
            <a:pPr>
              <a:buFont typeface="Courier New" panose="02070309020205020404" pitchFamily="49" charset="0"/>
              <a:buChar char="o"/>
            </a:pPr>
            <a:r>
              <a:rPr lang="en-US" sz="1600" b="1" dirty="0"/>
              <a:t>Amazon Dominates the Market:</a:t>
            </a:r>
            <a:r>
              <a:rPr lang="en-US" sz="1600" dirty="0"/>
              <a:t> Amazon is the clear leader in the market, capturing 35% of the total sales. This suggests a strong brand presence and customer preference for Amazon's platform.</a:t>
            </a:r>
          </a:p>
          <a:p>
            <a:pPr>
              <a:buFont typeface="Courier New" panose="02070309020205020404" pitchFamily="49" charset="0"/>
              <a:buChar char="o"/>
            </a:pPr>
            <a:r>
              <a:rPr lang="en-US" sz="1600" b="1" dirty="0"/>
              <a:t>Myntra and Flipkart are Strong Competitors:</a:t>
            </a:r>
            <a:r>
              <a:rPr lang="en-US" sz="1600" dirty="0"/>
              <a:t> Myntra and Flipkart hold significant market shares of 25% and 21% respectively. This indicates a competitive landscape where these platforms are actively vying for customers.</a:t>
            </a:r>
            <a:endParaRPr lang="en-US" sz="1600" b="1" dirty="0"/>
          </a:p>
          <a:p>
            <a:pPr>
              <a:buFont typeface="Courier New" panose="02070309020205020404" pitchFamily="49" charset="0"/>
              <a:buChar char="o"/>
            </a:pPr>
            <a:r>
              <a:rPr lang="en-US" sz="1600" b="1" dirty="0"/>
              <a:t>Other Channels Have Growth Potential:</a:t>
            </a:r>
            <a:r>
              <a:rPr lang="en-US" sz="1600" dirty="0"/>
              <a:t> The remaining channels, including </a:t>
            </a:r>
            <a:r>
              <a:rPr lang="en-US" sz="1600" dirty="0" err="1"/>
              <a:t>Ajio</a:t>
            </a:r>
            <a:r>
              <a:rPr lang="en-US" sz="1600" dirty="0"/>
              <a:t>, Nalli, </a:t>
            </a:r>
            <a:r>
              <a:rPr lang="en-US" sz="1600" dirty="0" err="1"/>
              <a:t>Meesho</a:t>
            </a:r>
            <a:r>
              <a:rPr lang="en-US" sz="1600" dirty="0"/>
              <a:t>, and Others, collectively account for 19% of the market share. While smaller, these channels present an opportunity for growth and expansion in the future.</a:t>
            </a:r>
            <a:endParaRPr lang="en-IN" sz="1600" b="1" dirty="0"/>
          </a:p>
        </p:txBody>
      </p:sp>
      <p:graphicFrame>
        <p:nvGraphicFramePr>
          <p:cNvPr id="4" name="Chart 3">
            <a:extLst>
              <a:ext uri="{FF2B5EF4-FFF2-40B4-BE49-F238E27FC236}">
                <a16:creationId xmlns:a16="http://schemas.microsoft.com/office/drawing/2014/main" id="{3E131869-AC57-449D-B926-24AD7807A9DF}"/>
              </a:ext>
            </a:extLst>
          </p:cNvPr>
          <p:cNvGraphicFramePr>
            <a:graphicFrameLocks/>
          </p:cNvGraphicFramePr>
          <p:nvPr>
            <p:extLst>
              <p:ext uri="{D42A27DB-BD31-4B8C-83A1-F6EECF244321}">
                <p14:modId xmlns:p14="http://schemas.microsoft.com/office/powerpoint/2010/main" val="2957434489"/>
              </p:ext>
            </p:extLst>
          </p:nvPr>
        </p:nvGraphicFramePr>
        <p:xfrm>
          <a:off x="5180386" y="486136"/>
          <a:ext cx="7285547" cy="588572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33E604B-3F6F-4B8D-E0BE-08250D6D832E}"/>
              </a:ext>
            </a:extLst>
          </p:cNvPr>
          <p:cNvSpPr txBox="1"/>
          <p:nvPr/>
        </p:nvSpPr>
        <p:spPr>
          <a:xfrm>
            <a:off x="9595411"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38816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E272-25EC-089C-97E3-35C387905A99}"/>
              </a:ext>
            </a:extLst>
          </p:cNvPr>
          <p:cNvSpPr>
            <a:spLocks noGrp="1"/>
          </p:cNvSpPr>
          <p:nvPr>
            <p:ph type="title"/>
          </p:nvPr>
        </p:nvSpPr>
        <p:spPr>
          <a:xfrm>
            <a:off x="274412" y="1786700"/>
            <a:ext cx="7758419" cy="751050"/>
          </a:xfrm>
        </p:spPr>
        <p:txBody>
          <a:bodyPr/>
          <a:lstStyle/>
          <a:p>
            <a:r>
              <a:rPr lang="en-US" sz="3500" b="1" dirty="0">
                <a:latin typeface="Bahnschrift SemiBold SemiConden" panose="020B0502040204020203" pitchFamily="34" charset="0"/>
              </a:rPr>
              <a:t>Final Conclusion To Improve Vrinda Sales :- </a:t>
            </a:r>
            <a:endParaRPr lang="en-IN" sz="3500" b="1"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595C8AB4-1DF3-0D45-AC6C-1591E8F9AB63}"/>
              </a:ext>
            </a:extLst>
          </p:cNvPr>
          <p:cNvSpPr>
            <a:spLocks noGrp="1"/>
          </p:cNvSpPr>
          <p:nvPr>
            <p:ph idx="1"/>
          </p:nvPr>
        </p:nvSpPr>
        <p:spPr>
          <a:xfrm>
            <a:off x="367009" y="2792392"/>
            <a:ext cx="11457981" cy="2708306"/>
          </a:xfrm>
        </p:spPr>
        <p:txBody>
          <a:bodyPr>
            <a:normAutofit/>
          </a:bodyPr>
          <a:lstStyle/>
          <a:p>
            <a:pPr>
              <a:buFont typeface="Wingdings" panose="05000000000000000000" pitchFamily="2" charset="2"/>
              <a:buChar char="q"/>
            </a:pPr>
            <a:r>
              <a:rPr lang="en-US" sz="3000" dirty="0"/>
              <a:t>Target </a:t>
            </a:r>
            <a:r>
              <a:rPr lang="en-US" sz="3000" b="1" dirty="0"/>
              <a:t>Women </a:t>
            </a:r>
            <a:r>
              <a:rPr lang="en-US" sz="3000" dirty="0"/>
              <a:t>Customers Of Age Group (</a:t>
            </a:r>
            <a:r>
              <a:rPr lang="en-US" sz="3000" b="1" dirty="0"/>
              <a:t>30-49</a:t>
            </a:r>
            <a:r>
              <a:rPr lang="en-US" sz="3000" dirty="0"/>
              <a:t> yrs.) living in </a:t>
            </a:r>
            <a:r>
              <a:rPr lang="en-US" sz="3000" b="1" dirty="0"/>
              <a:t>Maharashtra , Karnataka And Uttar Pradesh</a:t>
            </a:r>
            <a:r>
              <a:rPr lang="en-US" sz="3000" dirty="0"/>
              <a:t> By Showing ads/offers/coupons Available on </a:t>
            </a:r>
            <a:r>
              <a:rPr lang="en-US" sz="3000" b="1" dirty="0"/>
              <a:t>Amazon , Flipkart And Myntra</a:t>
            </a:r>
            <a:endParaRPr lang="en-IN" sz="3000" b="1" dirty="0"/>
          </a:p>
        </p:txBody>
      </p:sp>
      <p:sp>
        <p:nvSpPr>
          <p:cNvPr id="4" name="TextBox 3">
            <a:extLst>
              <a:ext uri="{FF2B5EF4-FFF2-40B4-BE49-F238E27FC236}">
                <a16:creationId xmlns:a16="http://schemas.microsoft.com/office/drawing/2014/main" id="{100D2282-9B52-A2AC-386D-C542AA2E96D2}"/>
              </a:ext>
            </a:extLst>
          </p:cNvPr>
          <p:cNvSpPr txBox="1"/>
          <p:nvPr/>
        </p:nvSpPr>
        <p:spPr>
          <a:xfrm>
            <a:off x="9572263" y="6488668"/>
            <a:ext cx="2870522" cy="369332"/>
          </a:xfrm>
          <a:prstGeom prst="rect">
            <a:avLst/>
          </a:prstGeom>
          <a:noFill/>
        </p:spPr>
        <p:txBody>
          <a:bodyPr wrap="square" rtlCol="0">
            <a:spAutoFit/>
          </a:bodyPr>
          <a:lstStyle/>
          <a:p>
            <a:r>
              <a:rPr lang="en-US" b="1" dirty="0"/>
              <a:t> BY Mohammed Afnan</a:t>
            </a:r>
            <a:endParaRPr lang="en-IN" b="1" dirty="0"/>
          </a:p>
        </p:txBody>
      </p:sp>
    </p:spTree>
    <p:extLst>
      <p:ext uri="{BB962C8B-B14F-4D97-AF65-F5344CB8AC3E}">
        <p14:creationId xmlns:p14="http://schemas.microsoft.com/office/powerpoint/2010/main" val="192763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105</TotalTime>
  <Words>738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Bahnschrift SemiBold SemiConden</vt:lpstr>
      <vt:lpstr>Century Gothic</vt:lpstr>
      <vt:lpstr>Courier New</vt:lpstr>
      <vt:lpstr>Wingdings</vt:lpstr>
      <vt:lpstr>Wingdings 3</vt:lpstr>
      <vt:lpstr>Ion</vt:lpstr>
      <vt:lpstr>Vrinda Store</vt:lpstr>
      <vt:lpstr>Sales Report By Following Year 2022</vt:lpstr>
      <vt:lpstr>Order Vs Sales</vt:lpstr>
      <vt:lpstr>Sales : Top 5 States</vt:lpstr>
      <vt:lpstr>Sales : Men Vs Women </vt:lpstr>
      <vt:lpstr>Orders: Age Vs Gender </vt:lpstr>
      <vt:lpstr>Sales on Channel </vt:lpstr>
      <vt:lpstr>Final Conclusion To Improve Vrinda Sales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Afnan</dc:creator>
  <cp:lastModifiedBy>Mohammed Afnan</cp:lastModifiedBy>
  <cp:revision>4</cp:revision>
  <dcterms:created xsi:type="dcterms:W3CDTF">2024-06-12T05:40:26Z</dcterms:created>
  <dcterms:modified xsi:type="dcterms:W3CDTF">2024-06-12T07:35:15Z</dcterms:modified>
</cp:coreProperties>
</file>