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02" r:id="rId3"/>
    <p:sldId id="279" r:id="rId4"/>
    <p:sldId id="283" r:id="rId5"/>
    <p:sldId id="284" r:id="rId6"/>
    <p:sldId id="282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FF9411-54DF-465B-A4DF-8A763663E805}">
          <p14:sldIdLst>
            <p14:sldId id="256"/>
            <p14:sldId id="302"/>
            <p14:sldId id="279"/>
            <p14:sldId id="283"/>
            <p14:sldId id="284"/>
            <p14:sldId id="282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Untitled Section" id="{44B6C08F-D793-4E8F-ADA8-4FC5CE20214E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CC18"/>
    <a:srgbClr val="F4384E"/>
    <a:srgbClr val="07A3D9"/>
    <a:srgbClr val="FE5F64"/>
    <a:srgbClr val="F65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206F-AEAE-4FF6-B922-BDFE5D95A223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0F5FD-C375-44B2-8A85-2859F2C9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7B30-83E4-47BA-BE01-F3F69033243A}" type="datetime1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65E0-6228-48C6-B8AD-3290E0F25510}" type="datetime1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0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A24E-9390-40F2-BED3-FC0A29E6E0C3}" type="datetime1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5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186B-A1DE-449A-98F4-22A5A7B54E18}" type="datetime1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3899-E419-408E-A531-79F9B948427F}" type="datetime1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0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423512"/>
            <a:ext cx="6673850" cy="583372"/>
          </a:xfrm>
          <a:prstGeom prst="roundRect">
            <a:avLst>
              <a:gd name="adj" fmla="val 50000"/>
            </a:avLst>
          </a:prstGeom>
          <a:solidFill>
            <a:srgbClr val="85CC18"/>
          </a:solidFill>
        </p:spPr>
        <p:txBody>
          <a:bodyPr lIns="182880" tIns="45720" rIns="182880" bIns="0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5A0E-2E43-42E6-ADC9-0590363B932C}" type="datetime1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367666" cy="365125"/>
          </a:xfrm>
        </p:spPr>
        <p:txBody>
          <a:bodyPr lIns="0" rIns="0"/>
          <a:lstStyle>
            <a:lvl1pPr algn="ctr">
              <a:defRPr sz="900"/>
            </a:lvl1pPr>
          </a:lstStyle>
          <a:p>
            <a:fld id="{3DE3E19F-02C1-4219-A00A-045ED18507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8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42105"/>
            <a:ext cx="6673850" cy="549275"/>
          </a:xfrm>
          <a:prstGeom prst="roundRect">
            <a:avLst>
              <a:gd name="adj" fmla="val 50000"/>
            </a:avLst>
          </a:prstGeom>
          <a:solidFill>
            <a:srgbClr val="85CC18"/>
          </a:solidFill>
        </p:spPr>
        <p:txBody>
          <a:bodyPr lIns="182880" tIns="182880" bIns="18288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BC2B-838B-4D7A-B669-933CE58419E5}" type="datetime1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367666" cy="365125"/>
          </a:xfrm>
        </p:spPr>
        <p:txBody>
          <a:bodyPr lIns="0" rIns="0"/>
          <a:lstStyle>
            <a:lvl1pPr algn="ctr">
              <a:defRPr sz="900"/>
            </a:lvl1pPr>
          </a:lstStyle>
          <a:p>
            <a:fld id="{3DE3E19F-02C1-4219-A00A-045ED1850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23893" y="1353136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84738" y="1404797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23893" y="3820880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284738" y="3895609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A13D-9C0C-42DC-B6F9-CBB343A92A56}" type="datetime1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3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FB43-575A-49F4-A7AB-5387432283C0}" type="datetime1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62AD-1E10-40FD-B99D-716D669E3FBA}" type="datetime1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F749-2FF1-410D-ACFE-0560C296056D}" type="datetime1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8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52B4-EDCF-45D5-A2F2-79DB455D5256}" type="datetime1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5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E0A6-F5FF-4D5F-A217-0112B43D59F0}" type="datetime1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429250" y="1724025"/>
            <a:ext cx="1333500" cy="1333500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8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418305"/>
            <a:ext cx="6435726" cy="64849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>
            <a:outerShdw blurRad="152400" sx="102000" sy="102000" algn="ctr" rotWithShape="0">
              <a:prstClr val="black">
                <a:alpha val="14000"/>
              </a:prstClr>
            </a:outerShdw>
          </a:effectLst>
        </p:spPr>
        <p:txBody>
          <a:bodyPr vert="horz" lIns="182880" tIns="457200" rIns="91440" bIns="365760" rtlCol="0" anchor="ctr">
            <a:noAutofit/>
          </a:bodyPr>
          <a:lstStyle/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F5C4E-E15E-41C3-85BE-CAD5C4133874}" type="datetime1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IoT (Spring 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5175" y="6356350"/>
            <a:ext cx="360046" cy="365125"/>
          </a:xfrm>
          <a:prstGeom prst="flowChartConnector">
            <a:avLst/>
          </a:prstGeom>
          <a:solidFill>
            <a:srgbClr val="85CC18"/>
          </a:solidFill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DE3E19F-02C1-4219-A00A-045ED18507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2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calnetchoice.org/author/heather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eforum.org/agenda/2017/06/internet-of-things-will-power-the-fourth-industrial-revolutio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wer-solutions.com/industry-trends-best-practices/industry-trends/fog-computing-and-edge-computing-what-you-need-to-know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timestech.in/gartner-say-worldwide-5g-network-infrastructure-revenue-will-reach-4-billion-in-202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hetelecareblog.blogspot.com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otworm.com/internet-of-things-applications-area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3G4GLtd/m2m-mtc-io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3G4GLtd/m2m-mtc-iot" TargetMode="Externa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3G4GLtd/m2m-mtc-iot" TargetMode="Externa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X-8H6vLm1E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3G4GLtd/m2m-mtc-io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X-8H6vLm1E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3G4GLtd/m2m-mtc-io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3G4GLtd/m2m-mtc-iot" TargetMode="External"/><Relationship Id="rId2" Type="http://schemas.openxmlformats.org/officeDocument/2006/relationships/hyperlink" Target="https://www.youtube.com/watch?v=dX-8H6vLm1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eepak.g@iiit.ac.i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Q8Cn47L8FRQ" TargetMode="External"/><Relationship Id="rId1" Type="http://schemas.openxmlformats.org/officeDocument/2006/relationships/video" Target="https://www.youtube.com/embed/utqSvJ4L-4M" TargetMode="Externa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oundreport.com/iot-garbage-monitoring-syste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ottechtrends.com/history-of-io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ottechtrends.com/history-of-io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gartner.com/en/information-technology/glossary/internet-of-thin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ran-daily.com/News/196273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u.int/rec/T-REC-Y.2060-201206-I" TargetMode="External"/><Relationship Id="rId2" Type="http://schemas.openxmlformats.org/officeDocument/2006/relationships/hyperlink" Target="https://internetofthingsagenda.techtarget.com/definition/Internet-of-Things-Io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cw.cs.pub.ro/courses/iot2015/courses/0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cw.cs.pub.ro/courses/_media/iot2015/courses/picture11.png?w=450&amp;tok=58443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632125-6D96-430B-A24D-CB8E885A6D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</a:t>
            </a:r>
            <a:br>
              <a:rPr lang="en-IN" dirty="0"/>
            </a:br>
            <a:r>
              <a:rPr lang="en-IN" dirty="0"/>
              <a:t>Internet of Things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85ACBDE-81A0-4C3F-8603-EE33EC182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Instructor: Deepak Gangadharan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AAE5E-77B8-4021-87B0-82D8714B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06BC0-01EC-4EBE-B0D8-A1D7A1F1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</p:spTree>
    <p:extLst>
      <p:ext uri="{BB962C8B-B14F-4D97-AF65-F5344CB8AC3E}">
        <p14:creationId xmlns:p14="http://schemas.microsoft.com/office/powerpoint/2010/main" val="219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81CD-1CEC-44E9-A5CD-58FAD7F1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Evolution of IoT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B5217-050A-4D68-9157-31D0530C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CD622-E9AB-4494-876C-E65F568F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5E10A9-5A20-4134-A034-710050B3F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9080" y="1183187"/>
            <a:ext cx="9199880" cy="51731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4C0AC14-9388-4D25-8CD8-9A13A72743E5}"/>
              </a:ext>
            </a:extLst>
          </p:cNvPr>
          <p:cNvSpPr txBox="1"/>
          <p:nvPr/>
        </p:nvSpPr>
        <p:spPr>
          <a:xfrm rot="10800000" flipV="1">
            <a:off x="9028428" y="3267373"/>
            <a:ext cx="30721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hlinkClick r:id="rId4"/>
              </a:rPr>
              <a:t>Source: https://www.weforum.org/agenda/2017/06/internet-of-things-will-power-the-fourth-industrial-revolution/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219997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E25E15-6930-437C-A7B5-3793D60A4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40" y="425417"/>
            <a:ext cx="2447925" cy="2447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A73312-2D47-4DBC-8AC7-CF944DE55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75564"/>
            <a:ext cx="2933701" cy="29337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FFA07D-8F3D-4412-898B-69295E2E7E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449" y="1135922"/>
            <a:ext cx="1508330" cy="15083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1099AB-553D-44CB-8133-005944D66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548" y="607026"/>
            <a:ext cx="2206626" cy="22066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016CDA-87BA-4C17-90EF-D396E17C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Why is IoT buzz word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E811E-F46B-41ED-8B50-1BA652B3A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4673"/>
            <a:ext cx="4227831" cy="4334768"/>
          </a:xfrm>
        </p:spPr>
        <p:txBody>
          <a:bodyPr>
            <a:normAutofit/>
          </a:bodyPr>
          <a:lstStyle/>
          <a:p>
            <a:r>
              <a:rPr lang="en-IN" sz="2400" dirty="0"/>
              <a:t>Embedded chips are becoming cheaper, smaller and low power devices</a:t>
            </a:r>
          </a:p>
          <a:p>
            <a:r>
              <a:rPr lang="en-IN" sz="2400" dirty="0"/>
              <a:t>Emergence of faster communication technologies</a:t>
            </a:r>
          </a:p>
          <a:p>
            <a:r>
              <a:rPr lang="en-IN" sz="2400" dirty="0"/>
              <a:t>Flexibility of IPv6 to address more IoT devices</a:t>
            </a:r>
          </a:p>
          <a:p>
            <a:r>
              <a:rPr lang="en-IN" sz="2400" dirty="0"/>
              <a:t>Emergence of fog/edge computing</a:t>
            </a:r>
          </a:p>
          <a:p>
            <a:r>
              <a:rPr lang="en-IN" sz="2400" dirty="0"/>
              <a:t>Advances in Big Data, Deep Learning and AI understanding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070CA-7DB2-40D4-BC86-F3C27CF3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9BDE1-E473-430D-931E-1A458541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4DD16E-E9D7-4679-AE63-83897959F426}"/>
              </a:ext>
            </a:extLst>
          </p:cNvPr>
          <p:cNvCxnSpPr/>
          <p:nvPr/>
        </p:nvCxnSpPr>
        <p:spPr>
          <a:xfrm>
            <a:off x="5486400" y="1463040"/>
            <a:ext cx="6187440" cy="0"/>
          </a:xfrm>
          <a:prstGeom prst="straightConnector1">
            <a:avLst/>
          </a:prstGeom>
          <a:ln w="79375" cmpd="dbl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5G">
            <a:extLst>
              <a:ext uri="{FF2B5EF4-FFF2-40B4-BE49-F238E27FC236}">
                <a16:creationId xmlns:a16="http://schemas.microsoft.com/office/drawing/2014/main" id="{1FC2270E-A385-463D-A801-4D44FD286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798" y="2964113"/>
            <a:ext cx="3333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A5ECE9-99D1-4C03-BA11-422E4404D42B}"/>
              </a:ext>
            </a:extLst>
          </p:cNvPr>
          <p:cNvSpPr txBox="1"/>
          <p:nvPr/>
        </p:nvSpPr>
        <p:spPr>
          <a:xfrm>
            <a:off x="5242560" y="4850766"/>
            <a:ext cx="4069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hlinkClick r:id="rId4"/>
              </a:rPr>
              <a:t>Source: https://timestech.in/gartner-say-worldwide-5g-network-infrastructure-revenue-will-reach-4-billion-in-2020/</a:t>
            </a:r>
            <a:endParaRPr lang="en-IN" sz="1100" dirty="0"/>
          </a:p>
        </p:txBody>
      </p:sp>
      <p:pic>
        <p:nvPicPr>
          <p:cNvPr id="1028" name="Picture 4" descr="Image result for fog/edge computing">
            <a:extLst>
              <a:ext uri="{FF2B5EF4-FFF2-40B4-BE49-F238E27FC236}">
                <a16:creationId xmlns:a16="http://schemas.microsoft.com/office/drawing/2014/main" id="{1F8B6A14-DDFB-43B7-9E90-F9DF0FCE1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103" y="2846631"/>
            <a:ext cx="2995950" cy="213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310E9A-1925-4D7A-882B-4BF5C7C9B589}"/>
              </a:ext>
            </a:extLst>
          </p:cNvPr>
          <p:cNvSpPr txBox="1"/>
          <p:nvPr/>
        </p:nvSpPr>
        <p:spPr>
          <a:xfrm>
            <a:off x="9236289" y="4858462"/>
            <a:ext cx="2814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hlinkClick r:id="rId6"/>
              </a:rPr>
              <a:t>Source: https://www.power-solutions.com/industry-trends-best-practices/industry-trends/fog-computing-and-edge-computing-what-you-need-to-know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73887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9D42-70AD-4ED3-99F9-D77A7267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IoT Applications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112FB-EB44-40CD-A9AE-73E395C5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007AF-7134-4F30-AAB6-264EC8DD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762F48-03F6-46BD-B8DD-8D43876DF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1520" y="1391920"/>
            <a:ext cx="10779760" cy="40154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D09D0B-D9DA-480E-B49A-332CD38C1EF9}"/>
              </a:ext>
            </a:extLst>
          </p:cNvPr>
          <p:cNvSpPr txBox="1"/>
          <p:nvPr/>
        </p:nvSpPr>
        <p:spPr>
          <a:xfrm>
            <a:off x="3307080" y="5394402"/>
            <a:ext cx="557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hlinkClick r:id="rId4"/>
              </a:rPr>
              <a:t>Source: https://iotworm.com/internet-of-things-applications-area/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90092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D8F8-9A88-4EC6-AEDD-71EAFFA9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IoT market share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EC810-03DA-4AB5-A6D1-4B6B223D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082E3-F7AF-4293-A78C-D19C9D35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 descr="https://cdn-images-1.medium.com/max/720/0*xxfTCRTWg_-FxQmA">
            <a:extLst>
              <a:ext uri="{FF2B5EF4-FFF2-40B4-BE49-F238E27FC236}">
                <a16:creationId xmlns:a16="http://schemas.microsoft.com/office/drawing/2014/main" id="{F4323446-73BD-435C-946F-B0D16E7C8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389" y="1393066"/>
            <a:ext cx="5617211" cy="463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32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0C4E-5734-4159-BD84-FB8FBB67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23511"/>
            <a:ext cx="10424160" cy="599285"/>
          </a:xfrm>
        </p:spPr>
        <p:txBody>
          <a:bodyPr>
            <a:normAutofit fontScale="90000"/>
          </a:bodyPr>
          <a:lstStyle/>
          <a:p>
            <a:r>
              <a:rPr lang="en-IN" dirty="0"/>
              <a:t>High Level Architecture of Machine-to-Machine (M2M)/IoT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512C1-C765-400D-94F6-2FDBEB61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003D2-495C-4978-AA46-F1163DD1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61A146-32AB-48F8-AEE1-F3D068874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0" y="1143458"/>
            <a:ext cx="8757920" cy="4428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4A3B32-6BB6-4CB5-AB0E-C3D2DE78A862}"/>
              </a:ext>
            </a:extLst>
          </p:cNvPr>
          <p:cNvSpPr txBox="1"/>
          <p:nvPr/>
        </p:nvSpPr>
        <p:spPr>
          <a:xfrm>
            <a:off x="4556760" y="5974079"/>
            <a:ext cx="359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hlinkClick r:id="rId3"/>
              </a:rPr>
              <a:t>Source: https://www.slideshare.net/3G4GLtd/m2m-mtc-iot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877159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C4E4-ACC1-46EB-8D3B-2B34C36A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Machine-to-Machine (M2M)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83CC8-43FD-4A7F-961A-1E3E99D9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18F1E-448B-4AA0-9BA0-EBE900AF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D1C6AB-E216-4C3E-A30D-AFED108C3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052" y="1275065"/>
            <a:ext cx="5877895" cy="46272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547DB6-D836-43DE-8D21-608870FB1814}"/>
              </a:ext>
            </a:extLst>
          </p:cNvPr>
          <p:cNvSpPr txBox="1"/>
          <p:nvPr/>
        </p:nvSpPr>
        <p:spPr>
          <a:xfrm>
            <a:off x="4323080" y="6055359"/>
            <a:ext cx="359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hlinkClick r:id="rId3"/>
              </a:rPr>
              <a:t>Source: https://www.slideshare.net/3G4GLtd/m2m-mtc-iot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29083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C5B0-459B-4AD1-82EC-235D1379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Internet of Things (IoT)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A28EC-5F73-4DA7-8875-4E889E1B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FCCF9-854F-42E2-9E9F-1D03DD4D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D050D-00CE-415C-A455-8F6524223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840" y="1326639"/>
            <a:ext cx="8167897" cy="38651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A5942C-99A9-446B-A5E9-D178CDA734B8}"/>
              </a:ext>
            </a:extLst>
          </p:cNvPr>
          <p:cNvSpPr txBox="1"/>
          <p:nvPr/>
        </p:nvSpPr>
        <p:spPr>
          <a:xfrm>
            <a:off x="4556760" y="5720079"/>
            <a:ext cx="359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hlinkClick r:id="rId3"/>
              </a:rPr>
              <a:t>Source: https://www.slideshare.net/3G4GLtd/m2m-mtc-iot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064856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E39E-DB7D-4FEF-8063-BEAFE21F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M2M vs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9589A-C3B8-474E-ADEA-8E6C88FB8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424"/>
            <a:ext cx="3906520" cy="4509136"/>
          </a:xfrm>
        </p:spPr>
        <p:txBody>
          <a:bodyPr>
            <a:normAutofit/>
          </a:bodyPr>
          <a:lstStyle/>
          <a:p>
            <a:r>
              <a:rPr lang="en-IN" sz="2200" b="1" dirty="0"/>
              <a:t>Assumption</a:t>
            </a:r>
            <a:r>
              <a:rPr lang="en-IN" sz="2200" dirty="0"/>
              <a:t>: There are 6 such machines one on each floor of a 6 storey office complex</a:t>
            </a:r>
          </a:p>
          <a:p>
            <a:r>
              <a:rPr lang="en-IN" sz="2200" b="1" dirty="0"/>
              <a:t>Scenario 1: No connectivity</a:t>
            </a:r>
            <a:br>
              <a:rPr lang="en-IN" sz="2200" dirty="0"/>
            </a:br>
            <a:r>
              <a:rPr lang="en-IN" sz="2200" dirty="0"/>
              <a:t>The machine has to be checked manually to determine sufficient availability of materials like coffee beans, chocolate powder, milk powder</a:t>
            </a:r>
          </a:p>
          <a:p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055EC-15E5-4FE4-BAFE-7897A197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D872B-AE6F-4CDD-AA9E-B076E013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098" name="Picture 2" descr="Image result for office coffee machine">
            <a:extLst>
              <a:ext uri="{FF2B5EF4-FFF2-40B4-BE49-F238E27FC236}">
                <a16:creationId xmlns:a16="http://schemas.microsoft.com/office/drawing/2014/main" id="{21CBB87B-E4DF-467F-B608-5E305480D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520" y="1962150"/>
            <a:ext cx="6683022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912097-8430-46B6-8AEB-8CD871AC5327}"/>
              </a:ext>
            </a:extLst>
          </p:cNvPr>
          <p:cNvSpPr txBox="1"/>
          <p:nvPr/>
        </p:nvSpPr>
        <p:spPr>
          <a:xfrm>
            <a:off x="6664960" y="5846132"/>
            <a:ext cx="3535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hlinkClick r:id="rId3"/>
              </a:rPr>
              <a:t>Source: https://www.youtube.com/watch?v=dX-8H6vLm1E</a:t>
            </a:r>
            <a:endParaRPr lang="en-IN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1E0BCA-5CA5-4390-9EC9-DED5D7816913}"/>
              </a:ext>
            </a:extLst>
          </p:cNvPr>
          <p:cNvSpPr txBox="1"/>
          <p:nvPr/>
        </p:nvSpPr>
        <p:spPr>
          <a:xfrm>
            <a:off x="838200" y="1308114"/>
            <a:ext cx="4358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hlinkClick r:id="rId3"/>
              </a:rPr>
              <a:t>Content adapted from</a:t>
            </a:r>
            <a:r>
              <a:rPr lang="en-IN" sz="1100" dirty="0">
                <a:hlinkClick r:id="rId4"/>
              </a:rPr>
              <a:t> https://www.slideshare.net/3G4GLtd/m2m-mtc-iot</a:t>
            </a:r>
            <a:r>
              <a:rPr lang="en-IN" sz="1100" dirty="0">
                <a:hlinkClick r:id="rId3"/>
              </a:rPr>
              <a:t> 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094650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BEB5-9F02-46CC-96B8-254B1535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M2M vs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55C2-4609-49E0-A4C2-AD6802CCF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6061"/>
            <a:ext cx="6496050" cy="2527699"/>
          </a:xfrm>
        </p:spPr>
        <p:txBody>
          <a:bodyPr>
            <a:normAutofit/>
          </a:bodyPr>
          <a:lstStyle/>
          <a:p>
            <a:r>
              <a:rPr lang="en-IN" sz="2200" b="1" dirty="0"/>
              <a:t>Scenario 2: Basic Connectivity (M2M)</a:t>
            </a:r>
            <a:br>
              <a:rPr lang="en-IN" sz="2200" b="1" dirty="0"/>
            </a:br>
            <a:br>
              <a:rPr lang="en-IN" sz="2200" dirty="0"/>
            </a:br>
            <a:r>
              <a:rPr lang="en-IN" sz="2200" dirty="0"/>
              <a:t>The machine has some sensor that can detect a fall in one of the materials below a certain required threshold and can send a notification message on phone or by email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A4008-CCEC-4DA4-AF49-0896DCF6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EB4D3-21BA-49DD-AA20-61A590E9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2" descr="Image result for office coffee machine">
            <a:extLst>
              <a:ext uri="{FF2B5EF4-FFF2-40B4-BE49-F238E27FC236}">
                <a16:creationId xmlns:a16="http://schemas.microsoft.com/office/drawing/2014/main" id="{56C832DD-F11A-4B8E-BD08-EAEE04BE3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120" y="2284412"/>
            <a:ext cx="4265508" cy="239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827CD1-DA2E-4CBC-8B91-0C81DE8BEA99}"/>
              </a:ext>
            </a:extLst>
          </p:cNvPr>
          <p:cNvSpPr txBox="1"/>
          <p:nvPr/>
        </p:nvSpPr>
        <p:spPr>
          <a:xfrm>
            <a:off x="7929034" y="4732026"/>
            <a:ext cx="3535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hlinkClick r:id="rId3"/>
              </a:rPr>
              <a:t>Source: https://www.youtube.com/watch?v=dX-8H6vLm1E</a:t>
            </a:r>
            <a:endParaRPr lang="en-IN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A4DD9-C2B6-441D-B47D-D2612C12F89B}"/>
              </a:ext>
            </a:extLst>
          </p:cNvPr>
          <p:cNvSpPr txBox="1"/>
          <p:nvPr/>
        </p:nvSpPr>
        <p:spPr>
          <a:xfrm>
            <a:off x="1476374" y="1510275"/>
            <a:ext cx="4358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hlinkClick r:id="rId3"/>
              </a:rPr>
              <a:t>Content adapted from</a:t>
            </a:r>
            <a:r>
              <a:rPr lang="en-IN" sz="1100" dirty="0">
                <a:hlinkClick r:id="rId4"/>
              </a:rPr>
              <a:t> https://www.slideshare.net/3G4GLtd/m2m-mtc-iot</a:t>
            </a:r>
            <a:r>
              <a:rPr lang="en-IN" sz="1100" dirty="0">
                <a:hlinkClick r:id="rId3"/>
              </a:rPr>
              <a:t> 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192530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80D5-8188-4986-9F2C-E2453AFA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M2M vs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CEC5E-DB9B-433C-AA27-FBA7B4732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49425"/>
            <a:ext cx="7750105" cy="4351338"/>
          </a:xfrm>
        </p:spPr>
        <p:txBody>
          <a:bodyPr>
            <a:normAutofit/>
          </a:bodyPr>
          <a:lstStyle/>
          <a:p>
            <a:r>
              <a:rPr lang="en-IN" sz="2200" b="1" dirty="0"/>
              <a:t>Scenario 3: Advanced connectivity (IoT)</a:t>
            </a:r>
            <a:br>
              <a:rPr lang="en-IN" sz="2200" b="1" dirty="0"/>
            </a:br>
            <a:br>
              <a:rPr lang="en-IN" sz="2200" b="1" dirty="0"/>
            </a:br>
            <a:r>
              <a:rPr lang="en-IN" sz="2200" dirty="0"/>
              <a:t>If the machine is connected to the office system and has access to the database with information of who comes when and what is their consumption pattern of coffee/other drink, then it can make optimized decisions of when and what materials need to be topped up</a:t>
            </a:r>
            <a:br>
              <a:rPr lang="en-IN" sz="2200" dirty="0"/>
            </a:br>
            <a:br>
              <a:rPr lang="en-IN" sz="2200" dirty="0"/>
            </a:br>
            <a:endParaRPr lang="en-IN" sz="22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C5A71-D47D-43EE-8672-EAF259D4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6C27F-CE38-4065-B4EA-3826B30B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A055C-DAB9-43BF-9077-658A6724F122}"/>
              </a:ext>
            </a:extLst>
          </p:cNvPr>
          <p:cNvSpPr txBox="1"/>
          <p:nvPr/>
        </p:nvSpPr>
        <p:spPr>
          <a:xfrm>
            <a:off x="1974214" y="1368035"/>
            <a:ext cx="4358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hlinkClick r:id="rId2"/>
              </a:rPr>
              <a:t>Content adapted from</a:t>
            </a:r>
            <a:r>
              <a:rPr lang="en-IN" sz="1100" dirty="0">
                <a:hlinkClick r:id="rId3"/>
              </a:rPr>
              <a:t> https://www.slideshare.net/3G4GLtd/m2m-mtc-iot</a:t>
            </a:r>
            <a:r>
              <a:rPr lang="en-IN" sz="1100" dirty="0">
                <a:hlinkClick r:id="rId2"/>
              </a:rPr>
              <a:t> </a:t>
            </a:r>
            <a:endParaRPr lang="en-IN" sz="1100" dirty="0"/>
          </a:p>
        </p:txBody>
      </p:sp>
      <p:pic>
        <p:nvPicPr>
          <p:cNvPr id="7" name="Picture 2" descr="Image result for office coffee machine">
            <a:extLst>
              <a:ext uri="{FF2B5EF4-FFF2-40B4-BE49-F238E27FC236}">
                <a16:creationId xmlns:a16="http://schemas.microsoft.com/office/drawing/2014/main" id="{089D3F9D-A7CC-45CC-9647-121C08E6D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040" y="2619692"/>
            <a:ext cx="3308210" cy="186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4CC5DD-C148-44BF-B554-7FC4CE9EE11B}"/>
              </a:ext>
            </a:extLst>
          </p:cNvPr>
          <p:cNvSpPr txBox="1"/>
          <p:nvPr/>
        </p:nvSpPr>
        <p:spPr>
          <a:xfrm>
            <a:off x="8588305" y="4480560"/>
            <a:ext cx="3535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hlinkClick r:id="rId2"/>
              </a:rPr>
              <a:t>Source: https://www.youtube.com/watch?v=dX-8H6vLm1E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62051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B893-710C-48ED-860E-70B77F4E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General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FCDD0-438F-4FEE-B800-840EA869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Office: Vindhya A5-303</a:t>
            </a:r>
          </a:p>
          <a:p>
            <a:r>
              <a:rPr lang="en-IN" dirty="0"/>
              <a:t>Email: </a:t>
            </a:r>
            <a:r>
              <a:rPr lang="en-IN" dirty="0">
                <a:hlinkClick r:id="rId2"/>
              </a:rPr>
              <a:t>deepak.g@iiit.ac.in</a:t>
            </a:r>
            <a:endParaRPr lang="en-IN" dirty="0"/>
          </a:p>
          <a:p>
            <a:r>
              <a:rPr lang="en-IN" dirty="0"/>
              <a:t>Course Grading</a:t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D1B44-B08F-4136-B5AA-9D26C7A0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52FFB-EB04-4229-AB2D-8282814C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E9BD0D-2589-47C7-89DF-CF4C50E59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601569"/>
              </p:ext>
            </p:extLst>
          </p:nvPr>
        </p:nvGraphicFramePr>
        <p:xfrm>
          <a:off x="2174240" y="330030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368572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02817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28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Quiz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1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Quiz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Lab exercise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5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Lab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05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End Sem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74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144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E9C4-2533-4C41-8387-DABDEF4F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M2M Evolution to IoT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8CB59-5395-4C70-AEA5-37E35C45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985DE-2305-43BA-9E2A-776DD1E8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1A2292-1A08-49FF-B5B3-7930D20FC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132" y="1122870"/>
            <a:ext cx="8512428" cy="4629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D76B1D-B3B4-4E9C-B1F6-181EF6E1C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116" y="5980941"/>
            <a:ext cx="7993244" cy="37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99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43B7-2876-44E2-8F6F-EE3D0E97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Importance of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6D488-0D45-43B7-B054-54F3C218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371600"/>
            <a:ext cx="10601960" cy="4729163"/>
          </a:xfrm>
        </p:spPr>
        <p:txBody>
          <a:bodyPr>
            <a:normAutofit/>
          </a:bodyPr>
          <a:lstStyle/>
          <a:p>
            <a:r>
              <a:rPr lang="en-IN" sz="2400" b="1" dirty="0"/>
              <a:t>Gathers useful data</a:t>
            </a:r>
            <a:r>
              <a:rPr lang="en-IN" sz="2400" dirty="0"/>
              <a:t>: Significant information gathered helps in making the right decision. If something malfunctions in the system, it can be maintained because the information is gathered.</a:t>
            </a:r>
          </a:p>
          <a:p>
            <a:r>
              <a:rPr lang="en-IN" sz="2400" b="1" dirty="0"/>
              <a:t>Focuses on Automation and Control: </a:t>
            </a:r>
            <a:r>
              <a:rPr lang="en-IN" sz="2400" dirty="0"/>
              <a:t>Connectivity of physical objects and their control using wireless support enables significant control and automation without the need of human intervention, which makes execution faster leading to timely output.</a:t>
            </a:r>
          </a:p>
          <a:p>
            <a:r>
              <a:rPr lang="en-IN" sz="2400" b="1" dirty="0"/>
              <a:t>Useful in Monitoring: </a:t>
            </a:r>
            <a:r>
              <a:rPr lang="en-IN" sz="2400" dirty="0"/>
              <a:t>Helps knowing things in advance, i.e., collects information on quantity of supplies, water distribution and consumption, intelligent energy management, which also allows taking necessary actions.</a:t>
            </a:r>
          </a:p>
          <a:p>
            <a:r>
              <a:rPr lang="en-IN" sz="2400" b="1" dirty="0"/>
              <a:t>Increases efficiency and saves time</a:t>
            </a:r>
          </a:p>
          <a:p>
            <a:r>
              <a:rPr lang="en-IN" sz="2400" b="1" dirty="0"/>
              <a:t>Improves quality of life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618EE-AD31-43B0-8384-A4EB3816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296C1-8A86-4CFE-9929-2758DCBE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33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6259-DA11-4F7C-921E-B72EE4D0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Challenges/Impediments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01E9-52CB-4F63-9C7E-EC183C70F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Privacy and Security</a:t>
            </a:r>
            <a:r>
              <a:rPr lang="en-IN" dirty="0"/>
              <a:t>: Connectivity brings vulnerability to leakage of user identity and confidential data</a:t>
            </a:r>
          </a:p>
          <a:p>
            <a:r>
              <a:rPr lang="en-IN" b="1" dirty="0"/>
              <a:t>Huge Volume of Data</a:t>
            </a:r>
            <a:r>
              <a:rPr lang="en-IN" dirty="0"/>
              <a:t>: With increasing number of connected devices, the amount of data generated will be huge, which will need advancements in storage technology and processing infrastructure</a:t>
            </a:r>
          </a:p>
          <a:p>
            <a:r>
              <a:rPr lang="en-IN" b="1" dirty="0"/>
              <a:t>Complexity</a:t>
            </a:r>
            <a:r>
              <a:rPr lang="en-IN" dirty="0"/>
              <a:t>: The increasing complexity of IoT systems with increasing number of connected devices makes it difficult to verify such a system for safety and correctness</a:t>
            </a:r>
          </a:p>
          <a:p>
            <a:r>
              <a:rPr lang="en-IN" b="1" dirty="0"/>
              <a:t>Intermittent Connectivity</a:t>
            </a:r>
            <a:r>
              <a:rPr lang="en-IN" dirty="0"/>
              <a:t>: A mobile node may experience lack of connectivity on its path which reduces the quality of user experience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64F4A-FA67-4239-8CA5-6378982A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05128-8E55-4EA8-A29B-D49D0DF6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11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BA16-A6FF-4164-A26D-54384A4C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23512"/>
            <a:ext cx="6673850" cy="583372"/>
          </a:xfrm>
        </p:spPr>
        <p:txBody>
          <a:bodyPr>
            <a:normAutofit fontScale="90000"/>
          </a:bodyPr>
          <a:lstStyle/>
          <a:p>
            <a:r>
              <a:rPr lang="en-IN" dirty="0"/>
              <a:t>IoT Case Study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CB94A-1D61-49F9-B936-46BC71A0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3E8D7-10FB-4624-8563-235638D6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9" name="Online Media 8" title="IoT Case Study: RTI Remote Monitoring Systems for Restaurants">
            <a:hlinkClick r:id="" action="ppaction://media"/>
            <a:extLst>
              <a:ext uri="{FF2B5EF4-FFF2-40B4-BE49-F238E27FC236}">
                <a16:creationId xmlns:a16="http://schemas.microsoft.com/office/drawing/2014/main" id="{CDD4EDEF-D8AA-4B7B-AF05-0EFF43EC068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16000" y="2169047"/>
            <a:ext cx="4210756" cy="2368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F7E67E-A9AA-4CB3-83EF-447B6B51C85E}"/>
              </a:ext>
            </a:extLst>
          </p:cNvPr>
          <p:cNvSpPr txBox="1"/>
          <p:nvPr/>
        </p:nvSpPr>
        <p:spPr>
          <a:xfrm>
            <a:off x="1782049" y="4527437"/>
            <a:ext cx="259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IoT in restaurant business</a:t>
            </a:r>
          </a:p>
        </p:txBody>
      </p:sp>
      <p:pic>
        <p:nvPicPr>
          <p:cNvPr id="11" name="Online Media 10" title="Connected Vehicle: The Future of Transportation">
            <a:hlinkClick r:id="" action="ppaction://media"/>
            <a:extLst>
              <a:ext uri="{FF2B5EF4-FFF2-40B4-BE49-F238E27FC236}">
                <a16:creationId xmlns:a16="http://schemas.microsoft.com/office/drawing/2014/main" id="{95AE4613-27B5-4819-8B9E-23ADBAFBF79C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6914607" y="2138567"/>
            <a:ext cx="4378233" cy="24627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7D12B5-D082-4469-BCC8-07323B93FF5E}"/>
              </a:ext>
            </a:extLst>
          </p:cNvPr>
          <p:cNvSpPr txBox="1"/>
          <p:nvPr/>
        </p:nvSpPr>
        <p:spPr>
          <a:xfrm>
            <a:off x="7918689" y="4540363"/>
            <a:ext cx="256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IoT in connected vehicles</a:t>
            </a:r>
          </a:p>
        </p:txBody>
      </p:sp>
    </p:spTree>
    <p:extLst>
      <p:ext uri="{BB962C8B-B14F-4D97-AF65-F5344CB8AC3E}">
        <p14:creationId xmlns:p14="http://schemas.microsoft.com/office/powerpoint/2010/main" val="298848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06097" y="2578443"/>
            <a:ext cx="2806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BC3CC-4C05-48A6-8E25-71CA4AD8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0A3A8C-9C18-495A-A693-FE4346CA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</p:spTree>
    <p:extLst>
      <p:ext uri="{BB962C8B-B14F-4D97-AF65-F5344CB8AC3E}">
        <p14:creationId xmlns:p14="http://schemas.microsoft.com/office/powerpoint/2010/main" val="213115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342105"/>
            <a:ext cx="2286902" cy="562770"/>
          </a:xfrm>
        </p:spPr>
        <p:txBody>
          <a:bodyPr>
            <a:no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0399" y="1583948"/>
            <a:ext cx="39725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History of IoT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What is IoT?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IoT Applications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M2M vs IoT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Importance of IoT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Challenges/Impediments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Case Study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133D33-FBCE-463C-91B5-68BD7DA6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69788E1C-59E8-4B09-8284-F6994C02D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05060" y="1157734"/>
            <a:ext cx="6968458" cy="39933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859B883-9C7F-4001-8168-2757BCFD67AD}"/>
              </a:ext>
            </a:extLst>
          </p:cNvPr>
          <p:cNvSpPr/>
          <p:nvPr/>
        </p:nvSpPr>
        <p:spPr>
          <a:xfrm>
            <a:off x="5105400" y="5273824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100" dirty="0"/>
              <a:t>Source: https://www.groundreport.com/</a:t>
            </a:r>
          </a:p>
        </p:txBody>
      </p:sp>
    </p:spTree>
    <p:extLst>
      <p:ext uri="{BB962C8B-B14F-4D97-AF65-F5344CB8AC3E}">
        <p14:creationId xmlns:p14="http://schemas.microsoft.com/office/powerpoint/2010/main" val="341549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E503-B2E4-4DB6-A789-596A60BE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History of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E26F-FEF7-4FEF-B190-4668B055B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900" y="1171578"/>
            <a:ext cx="7581900" cy="4929185"/>
          </a:xfrm>
        </p:spPr>
        <p:txBody>
          <a:bodyPr/>
          <a:lstStyle/>
          <a:p>
            <a:r>
              <a:rPr lang="en-IN" sz="2000" dirty="0"/>
              <a:t>1969 – ARPANET was put into service by DARPA, which paved way for the “Internet” </a:t>
            </a:r>
            <a:r>
              <a:rPr lang="en-IN" sz="2000" dirty="0">
                <a:solidFill>
                  <a:srgbClr val="FF0000"/>
                </a:solidFill>
              </a:rPr>
              <a:t>◊</a:t>
            </a:r>
          </a:p>
          <a:p>
            <a:r>
              <a:rPr lang="en-IN" sz="2000" dirty="0"/>
              <a:t>1982 – A Coca-Cola vending machine is connected to the Internet by researchers at CMU to check availability of cold sodas. Often cited as one of the first IoT devices.</a:t>
            </a:r>
          </a:p>
          <a:p>
            <a:r>
              <a:rPr lang="en-IN" sz="2000" dirty="0"/>
              <a:t>1990 – John </a:t>
            </a:r>
            <a:r>
              <a:rPr lang="en-IN" sz="2000" dirty="0" err="1"/>
              <a:t>Romkey</a:t>
            </a:r>
            <a:r>
              <a:rPr lang="en-IN" sz="2000" dirty="0"/>
              <a:t>, an Internet pioneer connected a smart toaster to the Internet and controlled it. </a:t>
            </a:r>
            <a:r>
              <a:rPr lang="en-IN" sz="2000" dirty="0">
                <a:solidFill>
                  <a:srgbClr val="FF0000"/>
                </a:solidFill>
              </a:rPr>
              <a:t>◊</a:t>
            </a:r>
          </a:p>
          <a:p>
            <a:r>
              <a:rPr lang="en-IN" sz="2000" dirty="0"/>
              <a:t>1995 – The first GPS satellite program of US government is completed making it possible to get location information required for many IoT devices</a:t>
            </a:r>
          </a:p>
          <a:p>
            <a:r>
              <a:rPr lang="en-IN" sz="2000" dirty="0"/>
              <a:t>1998 – 128-bit IPv6 becomes a draft standard allowing more devices to be addressed than IPv4 could (32-bit). </a:t>
            </a:r>
            <a:r>
              <a:rPr lang="en-IN" sz="2000" dirty="0">
                <a:solidFill>
                  <a:srgbClr val="FF0000"/>
                </a:solidFill>
              </a:rPr>
              <a:t>◊</a:t>
            </a:r>
          </a:p>
          <a:p>
            <a:r>
              <a:rPr lang="en-IN" sz="2000" dirty="0"/>
              <a:t>1999 – A big year for IoT as the term was used for the first time by Kevin Ashton, a cofounder of Auto-ID </a:t>
            </a:r>
            <a:r>
              <a:rPr lang="en-IN" sz="2000" dirty="0" err="1"/>
              <a:t>center</a:t>
            </a:r>
            <a:r>
              <a:rPr lang="en-IN" sz="2000" dirty="0"/>
              <a:t> at MIT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54DEE-9D1D-486E-B716-65A42668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5AEC2-978D-44E2-911F-50BC541E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30" name="Picture 6" descr="https://www.iottechtrends.com/assets/uploads/2019/01/iot-history-infographic-small.png">
            <a:extLst>
              <a:ext uri="{FF2B5EF4-FFF2-40B4-BE49-F238E27FC236}">
                <a16:creationId xmlns:a16="http://schemas.microsoft.com/office/drawing/2014/main" id="{D2E0D8D8-A220-4558-ABD9-BDABA0122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1" y="1204912"/>
            <a:ext cx="1971674" cy="492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2034B4-D882-443B-B7A4-290228715897}"/>
              </a:ext>
            </a:extLst>
          </p:cNvPr>
          <p:cNvSpPr/>
          <p:nvPr/>
        </p:nvSpPr>
        <p:spPr>
          <a:xfrm>
            <a:off x="703153" y="6063457"/>
            <a:ext cx="30687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dirty="0">
                <a:hlinkClick r:id="rId3"/>
              </a:rPr>
              <a:t>Source: https://www.iottechtrends.com/history-of-iot/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52157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E503-B2E4-4DB6-A789-596A60BE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History of IoT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E26F-FEF7-4FEF-B190-4668B055B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900" y="1171578"/>
            <a:ext cx="7581900" cy="4929185"/>
          </a:xfrm>
        </p:spPr>
        <p:txBody>
          <a:bodyPr/>
          <a:lstStyle/>
          <a:p>
            <a:r>
              <a:rPr lang="en-IN" sz="2000" dirty="0"/>
              <a:t>2000 – LG introduced the Internet refrigerator with screens and trackers to keep track of the food that was there in the fridge. </a:t>
            </a:r>
            <a:br>
              <a:rPr lang="en-IN" sz="2000" dirty="0"/>
            </a:br>
            <a:r>
              <a:rPr lang="en-IN" sz="2000" dirty="0"/>
              <a:t>It was expensive. </a:t>
            </a:r>
            <a:r>
              <a:rPr lang="en-IN" sz="2000" dirty="0">
                <a:solidFill>
                  <a:srgbClr val="FF0000"/>
                </a:solidFill>
              </a:rPr>
              <a:t>◊</a:t>
            </a:r>
          </a:p>
          <a:p>
            <a:r>
              <a:rPr lang="en-IN" sz="2000" dirty="0"/>
              <a:t>2007 – The first iPhone is released allowing people to interact with the world and internet connected devices in a whole new way.</a:t>
            </a:r>
          </a:p>
          <a:p>
            <a:r>
              <a:rPr lang="en-IN" sz="2000" dirty="0"/>
              <a:t>2008 – The first international IoT conference was held in Zurich and also the number of Internet connected devices surpassed the number of humans.</a:t>
            </a:r>
          </a:p>
          <a:p>
            <a:r>
              <a:rPr lang="en-IN" sz="2000" dirty="0"/>
              <a:t>2009 – Google starts self-driving car tests</a:t>
            </a:r>
          </a:p>
          <a:p>
            <a:r>
              <a:rPr lang="en-IN" sz="2000" dirty="0"/>
              <a:t>2014 – Amazon Echo is released which paves way for the Smart Home Hub market</a:t>
            </a:r>
          </a:p>
          <a:p>
            <a:r>
              <a:rPr lang="en-IN" sz="2000" dirty="0"/>
              <a:t>2016 – GM, Lyft, Tesla and Uber all start testing self-driving cars</a:t>
            </a: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54DEE-9D1D-486E-B716-65A42668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5AEC2-978D-44E2-911F-50BC541E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30" name="Picture 6" descr="https://www.iottechtrends.com/assets/uploads/2019/01/iot-history-infographic-small.png">
            <a:extLst>
              <a:ext uri="{FF2B5EF4-FFF2-40B4-BE49-F238E27FC236}">
                <a16:creationId xmlns:a16="http://schemas.microsoft.com/office/drawing/2014/main" id="{D2E0D8D8-A220-4558-ABD9-BDABA0122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1" y="1204912"/>
            <a:ext cx="1971674" cy="492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2034B4-D882-443B-B7A4-290228715897}"/>
              </a:ext>
            </a:extLst>
          </p:cNvPr>
          <p:cNvSpPr/>
          <p:nvPr/>
        </p:nvSpPr>
        <p:spPr>
          <a:xfrm>
            <a:off x="703153" y="6063457"/>
            <a:ext cx="30687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dirty="0">
                <a:hlinkClick r:id="rId3"/>
              </a:rPr>
              <a:t>Source: https://www.iottechtrends.com/history-of-iot/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59060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0E51-4FC3-4799-B142-FDC40FE8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is IoT?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2708-AFBE-4883-9849-554692130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Definition</a:t>
            </a:r>
            <a:br>
              <a:rPr lang="en-IN" dirty="0"/>
            </a:br>
            <a:br>
              <a:rPr lang="en-IN" dirty="0"/>
            </a:br>
            <a:r>
              <a:rPr lang="en-IN" sz="2400" dirty="0"/>
              <a:t>The Internet of Things (IoT) is the network of physical objects that contain embedded technology to communicate and sense or interact with their internal states or the external environment. – By Gartner Research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45A27-A7E6-4B10-B5BE-B50EBA75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99E57-8C2D-490D-89E2-1F00AFA1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6A8D3-9D0C-44BE-A3B0-BFE8A83EA999}"/>
              </a:ext>
            </a:extLst>
          </p:cNvPr>
          <p:cNvSpPr txBox="1"/>
          <p:nvPr/>
        </p:nvSpPr>
        <p:spPr>
          <a:xfrm>
            <a:off x="1114450" y="1321356"/>
            <a:ext cx="828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https://www.gartner.com/en/information-technology/glossary/internet-of-things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59C235-6025-466E-9D18-197EDF552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40535" y="3582344"/>
            <a:ext cx="4940011" cy="27740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8E6A18-6A11-4F1E-9E26-44C2170A3C1F}"/>
              </a:ext>
            </a:extLst>
          </p:cNvPr>
          <p:cNvSpPr txBox="1"/>
          <p:nvPr/>
        </p:nvSpPr>
        <p:spPr>
          <a:xfrm>
            <a:off x="6680546" y="4853931"/>
            <a:ext cx="248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/>
              <a:t>Source: https://www.groundreport.com/</a:t>
            </a:r>
          </a:p>
        </p:txBody>
      </p:sp>
    </p:spTree>
    <p:extLst>
      <p:ext uri="{BB962C8B-B14F-4D97-AF65-F5344CB8AC3E}">
        <p14:creationId xmlns:p14="http://schemas.microsoft.com/office/powerpoint/2010/main" val="181678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222F-1B92-410A-9F57-853F7049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is IoT?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69AE9-392A-4F65-BBC0-59FC59183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Alternate definitions</a:t>
            </a:r>
          </a:p>
          <a:p>
            <a:pPr marL="0" indent="0">
              <a:buNone/>
            </a:pPr>
            <a:r>
              <a:rPr lang="en-IN" sz="2400" dirty="0"/>
              <a:t> - A global</a:t>
            </a:r>
            <a:r>
              <a:rPr lang="en-US" sz="2400" dirty="0"/>
              <a:t> infrastructure for the information society, enabling advanced services by interconnecting (physical and virtual) things based on existing and evolving interoperable information and communication technologies.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- The Internet of Things (IoT) is a system of interrelated computing devices, mechanical and digital machines, objects, animals or people that are provided with unique identifiers (UIDs) and the ability to transfer data over a network without requiring human-to-human or human-to-computer interaction.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9C662-87BB-4003-A923-4A2A9851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038CF-036B-4973-AC11-E1B72594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454FF-00D8-4185-BA48-0649A5E62E5C}"/>
              </a:ext>
            </a:extLst>
          </p:cNvPr>
          <p:cNvSpPr txBox="1"/>
          <p:nvPr/>
        </p:nvSpPr>
        <p:spPr>
          <a:xfrm>
            <a:off x="838200" y="5591501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/>
              </a:rPr>
              <a:t>Source: https://internetofthingsagenda.techtarget.com/definition/Internet-of-Things-IoT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E9C16-45C2-46E3-93B9-88B98716BB2C}"/>
              </a:ext>
            </a:extLst>
          </p:cNvPr>
          <p:cNvSpPr txBox="1"/>
          <p:nvPr/>
        </p:nvSpPr>
        <p:spPr>
          <a:xfrm>
            <a:off x="838200" y="3346997"/>
            <a:ext cx="522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/>
              </a:rPr>
              <a:t>Source: https://www.itu.int/rec/T-REC-Y.2060-201206-I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33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74B0-1143-4E78-93A3-5184A8D6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is IoT?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8E468-ED98-4A8D-89E5-0D37F5402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425"/>
            <a:ext cx="10515600" cy="1679575"/>
          </a:xfrm>
        </p:spPr>
        <p:txBody>
          <a:bodyPr/>
          <a:lstStyle/>
          <a:p>
            <a:r>
              <a:rPr lang="en-IN" dirty="0"/>
              <a:t>Simple Definition</a:t>
            </a:r>
            <a:br>
              <a:rPr lang="en-IN" dirty="0"/>
            </a:br>
            <a:br>
              <a:rPr lang="en-IN" dirty="0"/>
            </a:br>
            <a:r>
              <a:rPr lang="en-IN" sz="2400" dirty="0"/>
              <a:t>Internet of Things (IoT) is a simple concept which means taking all the things in the world and connecting them to the internet.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AB9E0-E6BD-4741-B565-A1A21C2B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63EA0-3ECF-4B43-A947-72F7D204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F9D75E-A28C-4986-B843-3C8CF1A242F0}"/>
              </a:ext>
            </a:extLst>
          </p:cNvPr>
          <p:cNvSpPr txBox="1">
            <a:spLocks/>
          </p:cNvSpPr>
          <p:nvPr/>
        </p:nvSpPr>
        <p:spPr>
          <a:xfrm>
            <a:off x="822440" y="3562456"/>
            <a:ext cx="10515600" cy="72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400" dirty="0">
                <a:solidFill>
                  <a:srgbClr val="C00000"/>
                </a:solidFill>
              </a:rPr>
              <a:t>But is connecting everything to Internet enough for IoT?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67DFF3-B7BA-4EBE-A856-453540A0004A}"/>
              </a:ext>
            </a:extLst>
          </p:cNvPr>
          <p:cNvSpPr txBox="1"/>
          <p:nvPr/>
        </p:nvSpPr>
        <p:spPr>
          <a:xfrm>
            <a:off x="1768371" y="4267201"/>
            <a:ext cx="8815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The true potential of IoT is realized when the connected things can sense the environment and send data or receive data and trigger some action or do both.</a:t>
            </a:r>
          </a:p>
        </p:txBody>
      </p:sp>
    </p:spTree>
    <p:extLst>
      <p:ext uri="{BB962C8B-B14F-4D97-AF65-F5344CB8AC3E}">
        <p14:creationId xmlns:p14="http://schemas.microsoft.com/office/powerpoint/2010/main" val="243479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1EBE-A1FB-4A95-8265-7559229D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Upstream Information Flow in IoT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855F4A-A69E-4434-918C-D77B7BC7C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4710" y="1267558"/>
            <a:ext cx="5361290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1E9F0-19FD-4A3E-84DB-4E01DD74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IoT (Spring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A508E-8601-4ECA-84B3-6FC70A67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D99DCD-BCED-4764-B223-8391849401F9}"/>
              </a:ext>
            </a:extLst>
          </p:cNvPr>
          <p:cNvSpPr txBox="1">
            <a:spLocks/>
          </p:cNvSpPr>
          <p:nvPr/>
        </p:nvSpPr>
        <p:spPr>
          <a:xfrm>
            <a:off x="5819775" y="1239105"/>
            <a:ext cx="5534025" cy="4755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The initial information flow did not encompass the local storage and the local processing – Purely cloud based processing</a:t>
            </a:r>
          </a:p>
          <a:p>
            <a:r>
              <a:rPr lang="en-IN" sz="2400" dirty="0"/>
              <a:t>Currently </a:t>
            </a:r>
            <a:r>
              <a:rPr lang="en-IN" sz="2400" i="1" dirty="0"/>
              <a:t>edge computing</a:t>
            </a:r>
            <a:r>
              <a:rPr lang="en-IN" sz="2400" dirty="0"/>
              <a:t> is a concept that is gaining prominence whereby there is availability of some local processing and storage</a:t>
            </a:r>
            <a:endParaRPr lang="en-IN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7FD93-6A63-432E-B0CC-09F3EB24349A}"/>
              </a:ext>
            </a:extLst>
          </p:cNvPr>
          <p:cNvSpPr txBox="1"/>
          <p:nvPr/>
        </p:nvSpPr>
        <p:spPr>
          <a:xfrm>
            <a:off x="782320" y="5710606"/>
            <a:ext cx="5801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hlinkClick r:id="rId4"/>
              </a:rPr>
              <a:t>Source: http://ocw.cs.pub.ro/courses/_media/iot2015/courses/picture11.png?w=450&amp;tok=584430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3221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5CC18"/>
      </a:accent1>
      <a:accent2>
        <a:srgbClr val="00B050"/>
      </a:accent2>
      <a:accent3>
        <a:srgbClr val="757070"/>
      </a:accent3>
      <a:accent4>
        <a:srgbClr val="AEABAB"/>
      </a:accent4>
      <a:accent5>
        <a:srgbClr val="D0CECE"/>
      </a:accent5>
      <a:accent6>
        <a:srgbClr val="D8D8D8"/>
      </a:accent6>
      <a:hlink>
        <a:srgbClr val="7F7F7F"/>
      </a:hlink>
      <a:folHlink>
        <a:srgbClr val="538135"/>
      </a:folHlink>
    </a:clrScheme>
    <a:fontScheme name="Custom 6">
      <a:majorFont>
        <a:latin typeface="Nunito Sans Bold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10553</TotalTime>
  <Words>1207</Words>
  <Application>Microsoft Office PowerPoint</Application>
  <PresentationFormat>Widescreen</PresentationFormat>
  <Paragraphs>158</Paragraphs>
  <Slides>24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Gill Sans MT</vt:lpstr>
      <vt:lpstr>Nunito Sans Bold</vt:lpstr>
      <vt:lpstr>Office Theme</vt:lpstr>
      <vt:lpstr>Introduction to  Internet of Things</vt:lpstr>
      <vt:lpstr>General Information</vt:lpstr>
      <vt:lpstr>Outline</vt:lpstr>
      <vt:lpstr>History of IoT</vt:lpstr>
      <vt:lpstr>History of IoT (continued)</vt:lpstr>
      <vt:lpstr>What is IoT?</vt:lpstr>
      <vt:lpstr>What is IoT?</vt:lpstr>
      <vt:lpstr>What is IoT?</vt:lpstr>
      <vt:lpstr>Upstream Information Flow in IoT</vt:lpstr>
      <vt:lpstr>Evolution of IoT</vt:lpstr>
      <vt:lpstr>Why is IoT buzz word now?</vt:lpstr>
      <vt:lpstr>IoT Applications</vt:lpstr>
      <vt:lpstr>IoT market share</vt:lpstr>
      <vt:lpstr>High Level Architecture of Machine-to-Machine (M2M)/IoT</vt:lpstr>
      <vt:lpstr>Machine-to-Machine (M2M)</vt:lpstr>
      <vt:lpstr>Internet of Things (IoT)</vt:lpstr>
      <vt:lpstr>M2M vs IoT</vt:lpstr>
      <vt:lpstr>M2M vs IoT</vt:lpstr>
      <vt:lpstr>M2M vs IoT</vt:lpstr>
      <vt:lpstr>M2M Evolution to IoT</vt:lpstr>
      <vt:lpstr>Importance of IoT</vt:lpstr>
      <vt:lpstr>Challenges/Impediments</vt:lpstr>
      <vt:lpstr>IoT Case Study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TheCreative</dc:creator>
  <cp:lastModifiedBy>Deepak Gangadharan</cp:lastModifiedBy>
  <cp:revision>155</cp:revision>
  <dcterms:created xsi:type="dcterms:W3CDTF">2017-10-01T10:28:27Z</dcterms:created>
  <dcterms:modified xsi:type="dcterms:W3CDTF">2020-01-04T04:05:53Z</dcterms:modified>
</cp:coreProperties>
</file>