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79"/>
            <p14:sldId id="287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</p14:sldIdLst>
        </p14:section>
        <p14:section name="Untitled Section" id="{44B6C08F-D793-4E8F-ADA8-4FC5CE20214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C18"/>
    <a:srgbClr val="F4384E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7B30-83E4-47BA-BE01-F3F69033243A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65E0-6228-48C6-B8AD-3290E0F25510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A24E-9390-40F2-BED3-FC0A29E6E0C3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186B-A1DE-449A-98F4-22A5A7B54E18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3899-E419-408E-A531-79F9B948427F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5A0E-2E43-42E6-ADC9-0590363B932C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C2B-838B-4D7A-B669-933CE58419E5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A13D-9C0C-42DC-B6F9-CBB343A92A56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FB43-575A-49F4-A7AB-5387432283C0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2AD-1E10-40FD-B99D-716D669E3FBA}" type="datetime1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F749-2FF1-410D-ACFE-0560C296056D}" type="datetime1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52B4-EDCF-45D5-A2F2-79DB455D5256}" type="datetime1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E0A6-F5FF-4D5F-A217-0112B43D59F0}" type="datetime1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5C4E-E15E-41C3-85BE-CAD5C4133874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ndreport.com/iot-garbage-monitoring-syste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cw.cs.pub.ro/courses/iot2015/courses/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cw.cs.pub.ro/courses/_media/iot2015/courses/picture11.png?w=450&amp;tok=58443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sensor" TargetMode="External"/><Relationship Id="rId2" Type="http://schemas.openxmlformats.org/officeDocument/2006/relationships/hyperlink" Target="http://www.businessdictionary.com/definition/sens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rey.com/electronics/different-types-of-senso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632125-6D96-430B-A24D-CB8E885A6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Sensing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85ACBDE-81A0-4C3F-8603-EE33EC182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en-IN" dirty="0"/>
            </a:br>
            <a:r>
              <a:rPr lang="en-IN" dirty="0"/>
              <a:t>Instructor: Deepak Gangadharan</a:t>
            </a:r>
          </a:p>
          <a:p>
            <a:endParaRPr lang="en-IN" dirty="0"/>
          </a:p>
          <a:p>
            <a:r>
              <a:rPr lang="en-IN" dirty="0"/>
              <a:t>(Mostly using content from NPTEL lecture on Introduction to Internet of Things)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AAE5E-77B8-4021-87B0-82D8714B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06BC0-01EC-4EBE-B0D8-A1D7A1F1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6159-A2D8-4CD4-B81C-AD326A5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Classes (Based on Output)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A057C-C0C0-4227-BCB0-F013F882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C3748-E909-44CB-B0F8-396056CE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Analog Sensor - Block Diagram">
            <a:extLst>
              <a:ext uri="{FF2B5EF4-FFF2-40B4-BE49-F238E27FC236}">
                <a16:creationId xmlns:a16="http://schemas.microsoft.com/office/drawing/2014/main" id="{67981A11-D017-4700-9049-661F76FF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64" y="1593215"/>
            <a:ext cx="6038215" cy="21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gital Sensor - Block Diagram">
            <a:extLst>
              <a:ext uri="{FF2B5EF4-FFF2-40B4-BE49-F238E27FC236}">
                <a16:creationId xmlns:a16="http://schemas.microsoft.com/office/drawing/2014/main" id="{3131C372-B176-485D-8A1B-11D064D9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63" y="3915233"/>
            <a:ext cx="6038215" cy="22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BCF95-E609-4125-B9E6-AD97F6271D1D}"/>
              </a:ext>
            </a:extLst>
          </p:cNvPr>
          <p:cNvSpPr txBox="1"/>
          <p:nvPr/>
        </p:nvSpPr>
        <p:spPr>
          <a:xfrm>
            <a:off x="8299450" y="266858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Analog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5FD15-1481-4954-99D4-DA3BC1E6D043}"/>
              </a:ext>
            </a:extLst>
          </p:cNvPr>
          <p:cNvSpPr txBox="1"/>
          <p:nvPr/>
        </p:nvSpPr>
        <p:spPr>
          <a:xfrm>
            <a:off x="8299450" y="5050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Digital Sensor</a:t>
            </a:r>
          </a:p>
        </p:txBody>
      </p:sp>
    </p:spTree>
    <p:extLst>
      <p:ext uri="{BB962C8B-B14F-4D97-AF65-F5344CB8AC3E}">
        <p14:creationId xmlns:p14="http://schemas.microsoft.com/office/powerpoint/2010/main" val="7931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CED-9E81-4103-9F38-08B4C1C8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Classes (Based on Data 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7CDC-8CD9-40EE-A9BE-DDF87181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 Sensor: Measure scalar values (Temperature sensor)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Physical quantities: temperature, </a:t>
            </a:r>
            <a:r>
              <a:rPr lang="en-IN" dirty="0" err="1"/>
              <a:t>color</a:t>
            </a:r>
            <a:r>
              <a:rPr lang="en-IN" dirty="0"/>
              <a:t>, pressure, etc</a:t>
            </a:r>
          </a:p>
          <a:p>
            <a:endParaRPr lang="en-IN" dirty="0"/>
          </a:p>
          <a:p>
            <a:r>
              <a:rPr lang="en-IN" dirty="0"/>
              <a:t>Vector Sensor: Measures the value and the orientation (Camera sensor)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Physical quantities: Sound, image, velocity, acceleration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C095D-3275-4FE7-A61A-5D3C04B1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6CADB-BF23-4D80-A166-A71C9C0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342105"/>
            <a:ext cx="2286902" cy="562770"/>
          </a:xfrm>
        </p:spPr>
        <p:txBody>
          <a:bodyPr>
            <a:noAutofit/>
          </a:bodyPr>
          <a:lstStyle/>
          <a:p>
            <a:r>
              <a:rPr lang="en-US" sz="4000" dirty="0"/>
              <a:t>Recap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399" y="1583948"/>
            <a:ext cx="3972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History of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IoT?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IoT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M2M vs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Importance of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Challenges/Impediments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Case Study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133D33-FBCE-463C-91B5-68BD7DA6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69788E1C-59E8-4B09-8284-F6994C02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5060" y="1157734"/>
            <a:ext cx="6968458" cy="3993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59B883-9C7F-4001-8168-2757BCFD67AD}"/>
              </a:ext>
            </a:extLst>
          </p:cNvPr>
          <p:cNvSpPr/>
          <p:nvPr/>
        </p:nvSpPr>
        <p:spPr>
          <a:xfrm>
            <a:off x="5105400" y="527382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100" dirty="0"/>
              <a:t>Source: https://www.groundreport.com/</a:t>
            </a:r>
          </a:p>
        </p:txBody>
      </p:sp>
    </p:spTree>
    <p:extLst>
      <p:ext uri="{BB962C8B-B14F-4D97-AF65-F5344CB8AC3E}">
        <p14:creationId xmlns:p14="http://schemas.microsoft.com/office/powerpoint/2010/main" val="34154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1EBE-A1FB-4A95-8265-7559229D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Upstream Information Flow in IoT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55F4A-A69E-4434-918C-D77B7BC7C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710" y="1267558"/>
            <a:ext cx="536129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E9F0-19FD-4A3E-84DB-4E01DD74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508E-8601-4ECA-84B3-6FC70A67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D99DCD-BCED-4764-B223-8391849401F9}"/>
              </a:ext>
            </a:extLst>
          </p:cNvPr>
          <p:cNvSpPr txBox="1">
            <a:spLocks/>
          </p:cNvSpPr>
          <p:nvPr/>
        </p:nvSpPr>
        <p:spPr>
          <a:xfrm>
            <a:off x="5819775" y="1239105"/>
            <a:ext cx="5534025" cy="475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The initial information flow did not encompass the local storage and the local processing – Purely cloud based processing</a:t>
            </a:r>
          </a:p>
          <a:p>
            <a:r>
              <a:rPr lang="en-IN" sz="2400" dirty="0"/>
              <a:t>Currently </a:t>
            </a:r>
            <a:r>
              <a:rPr lang="en-IN" sz="2400" i="1" dirty="0"/>
              <a:t>edge computing</a:t>
            </a:r>
            <a:r>
              <a:rPr lang="en-IN" sz="2400" dirty="0"/>
              <a:t> is a concept that is gaining prominence whereby there is availability of some local processing and storage</a:t>
            </a:r>
            <a:endParaRPr lang="en-IN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7FD93-6A63-432E-B0CC-09F3EB24349A}"/>
              </a:ext>
            </a:extLst>
          </p:cNvPr>
          <p:cNvSpPr txBox="1"/>
          <p:nvPr/>
        </p:nvSpPr>
        <p:spPr>
          <a:xfrm>
            <a:off x="782320" y="5710606"/>
            <a:ext cx="580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4"/>
              </a:rPr>
              <a:t>Source: http://ocw.cs.pub.ro/courses/_media/iot2015/courses/picture11.png?w=450&amp;tok=584430</a:t>
            </a:r>
            <a:endParaRPr lang="en-IN" sz="11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07E608-307E-4866-92BE-0D6CB057993D}"/>
              </a:ext>
            </a:extLst>
          </p:cNvPr>
          <p:cNvSpPr/>
          <p:nvPr/>
        </p:nvSpPr>
        <p:spPr>
          <a:xfrm>
            <a:off x="1142999" y="5205006"/>
            <a:ext cx="2466975" cy="505599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FA7-0541-4F00-8F10-600A95B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a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CF2F-FBD3-45E7-8E6E-74B3E611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sensor detects (senses) changes in the ambient conditions or in the state of another device or a system, and forwards or processes this information in a certain manner [1].</a:t>
            </a:r>
          </a:p>
          <a:p>
            <a:endParaRPr lang="en-IN" dirty="0"/>
          </a:p>
          <a:p>
            <a:r>
              <a:rPr lang="en-IN" dirty="0"/>
              <a:t>“A device which detects or measures a physical property and records, indicates, or otherwise responds to it” [2]. – Oxford dictionary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sz="1600" dirty="0"/>
              <a:t>References</a:t>
            </a:r>
            <a:br>
              <a:rPr lang="en-IN" sz="1600" dirty="0"/>
            </a:br>
            <a:r>
              <a:rPr lang="en-IN" sz="1600" dirty="0"/>
              <a:t>1. </a:t>
            </a:r>
            <a:r>
              <a:rPr lang="en-IN" sz="1600" dirty="0">
                <a:hlinkClick r:id="rId2"/>
              </a:rPr>
              <a:t>http://www.businessdictionary.com/definition/sensor.html</a:t>
            </a:r>
            <a:br>
              <a:rPr lang="en-IN" sz="1600" dirty="0"/>
            </a:br>
            <a:r>
              <a:rPr lang="en-IN" sz="1600" dirty="0"/>
              <a:t>2. </a:t>
            </a:r>
            <a:r>
              <a:rPr lang="en-IN" sz="1600" dirty="0">
                <a:hlinkClick r:id="rId3"/>
              </a:rPr>
              <a:t>https://en.oxforddictionaries.com/definition/sensor</a:t>
            </a:r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14901-6FD3-4962-9411-15D149EF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CEAA-9C01-420B-8C82-4047CB9C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035-DACF-41A6-BAC6-26B53C4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ACFFC-B81C-48AB-8A7F-C07EB77F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35C5-0F99-46F5-B791-1EF5E1F2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nsor - Block Diagram">
            <a:extLst>
              <a:ext uri="{FF2B5EF4-FFF2-40B4-BE49-F238E27FC236}">
                <a16:creationId xmlns:a16="http://schemas.microsoft.com/office/drawing/2014/main" id="{645DE767-82C6-4F52-BEDC-784B8CBE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633107"/>
            <a:ext cx="721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52F6E-2791-467B-8796-9D9538CE5C5A}"/>
              </a:ext>
            </a:extLst>
          </p:cNvPr>
          <p:cNvSpPr txBox="1"/>
          <p:nvPr/>
        </p:nvSpPr>
        <p:spPr>
          <a:xfrm>
            <a:off x="3393440" y="5888715"/>
            <a:ext cx="532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linkClick r:id="rId3"/>
              </a:rPr>
              <a:t>Source: https://www.codrey.com/electronics/different-types-of-sensors/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93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9F96-D20B-4A43-B4D8-E7A57332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06AB-7658-4E41-A473-6D0A0ADC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 some input function by sensing or feeling the physical changes in characteristics of a system in response to some stimuli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Example: In a temperature sensor, heat is converted to electrical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11DB3-E59B-423B-A287-E79C6A8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64AC-1A09-44D4-B1AC-886549A1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B4A1-75C7-43B6-B607-9EBC5E2E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5835-E6B3-4935-AFC3-7890724B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one form of energy into another</a:t>
            </a:r>
          </a:p>
          <a:p>
            <a:endParaRPr lang="en-IN" dirty="0"/>
          </a:p>
          <a:p>
            <a:r>
              <a:rPr lang="en-IN" dirty="0"/>
              <a:t>Example: In a sound system, a microphone converts sound waves into electrical signals, which are then amplified by an amplifier and a loudspeaker converts the electrical signals back into sound waves</a:t>
            </a:r>
          </a:p>
          <a:p>
            <a:endParaRPr lang="en-IN" dirty="0"/>
          </a:p>
          <a:p>
            <a:r>
              <a:rPr lang="en-IN" dirty="0"/>
              <a:t>It is a collective term that includes both sensors and actuators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98988-D6BC-4516-9109-1BA472CA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4EE7-EE67-4E7D-92B5-EAF6CF6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376-28B1-4E63-8962-1A936485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F837-E9A2-4C4D-824E-B8DA0B06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Sensitive only to the measured property (temperature sensor only senses the ambient temperature)</a:t>
            </a:r>
          </a:p>
          <a:p>
            <a:endParaRPr lang="en-IN" dirty="0"/>
          </a:p>
          <a:p>
            <a:r>
              <a:rPr lang="en-IN" dirty="0"/>
              <a:t>Insensitive to any other property encountered in the system</a:t>
            </a:r>
          </a:p>
          <a:p>
            <a:endParaRPr lang="en-IN" dirty="0"/>
          </a:p>
          <a:p>
            <a:r>
              <a:rPr lang="en-IN" dirty="0"/>
              <a:t>Does not influence the measured property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47988-6A15-436F-B7E1-254DF373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29BE-AFB5-40F2-946E-FE7CF0F7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0931-34FC-4F76-8196-48113A5D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0312-0C7E-4116-958C-6E0EA24C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Resolution: The smallest change the sensor can detect in the quantity that it is measuring</a:t>
            </a:r>
          </a:p>
          <a:p>
            <a:endParaRPr lang="en-IN" dirty="0"/>
          </a:p>
          <a:p>
            <a:r>
              <a:rPr lang="en-IN" dirty="0"/>
              <a:t>The more the resolution of a sensor, the more accurate is its precision</a:t>
            </a:r>
          </a:p>
          <a:p>
            <a:endParaRPr lang="en-IN" dirty="0"/>
          </a:p>
          <a:p>
            <a:r>
              <a:rPr lang="en-IN" dirty="0"/>
              <a:t>Accuracy of a sensor is not dependent on the resolution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5E73B-A7B8-401E-98F8-BBFBD99E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09B3-1CCE-4CFE-A181-FF54EF09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10949</TotalTime>
  <Words>469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Nunito Sans Bold</vt:lpstr>
      <vt:lpstr>Office Theme</vt:lpstr>
      <vt:lpstr>Sensing</vt:lpstr>
      <vt:lpstr>Recap</vt:lpstr>
      <vt:lpstr>Upstream Information Flow in IoT</vt:lpstr>
      <vt:lpstr>What is a Sensor?</vt:lpstr>
      <vt:lpstr>Block Diagram</vt:lpstr>
      <vt:lpstr>Sensors</vt:lpstr>
      <vt:lpstr>Transducers</vt:lpstr>
      <vt:lpstr>Sensor Features</vt:lpstr>
      <vt:lpstr>Sensor Resolution</vt:lpstr>
      <vt:lpstr>Sensor Classes (Based on Output)</vt:lpstr>
      <vt:lpstr>Sensor Classes (Based on Data Type)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Deepak Gangadharan</cp:lastModifiedBy>
  <cp:revision>173</cp:revision>
  <dcterms:created xsi:type="dcterms:W3CDTF">2017-10-01T10:28:27Z</dcterms:created>
  <dcterms:modified xsi:type="dcterms:W3CDTF">2020-01-11T04:22:29Z</dcterms:modified>
</cp:coreProperties>
</file>