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4630400" cy="8229600"/>
  <p:notesSz cx="8229600" cy="14630400"/>
  <p:embeddedFontLst>
    <p:embeddedFont>
      <p:font typeface="Open Sans" panose="020B0606030504020204" pitchFamily="34" charset="0"/>
      <p:regular r:id="rId13"/>
    </p:embeddedFont>
    <p:embeddedFont>
      <p:font typeface="Unbounded" pitchFamily="2" charset="0"/>
      <p:regular r:id="rId14"/>
      <p:bold r:id="rId15"/>
    </p:embeddedFont>
    <p:embeddedFont>
      <p:font typeface="Unbounded Bold" pitchFamily="2" charset="0"/>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3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43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F7E95-7195-7690-C522-5411A7B75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CAD5E1-33D1-3D4D-2E93-ECCC33FD1A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12900B-C6C1-88D8-6454-E1329FDF4F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7ED72A-327F-CCCB-87EC-31A5FA79C330}"/>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77560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365534"/>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Planning an Alumni Meet</a:t>
            </a:r>
            <a:endParaRPr lang="en-US" sz="4450" dirty="0"/>
          </a:p>
        </p:txBody>
      </p:sp>
      <p:sp>
        <p:nvSpPr>
          <p:cNvPr id="4" name="Text 1"/>
          <p:cNvSpPr/>
          <p:nvPr/>
        </p:nvSpPr>
        <p:spPr>
          <a:xfrm>
            <a:off x="6280190" y="4123253"/>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This presentation outlines a comprehensive strategy for planning a successful alumni meet, covering key aspects from agenda planning to post-event follow-up.</a:t>
            </a:r>
            <a:endParaRPr lang="en-US" sz="1750" dirty="0"/>
          </a:p>
        </p:txBody>
      </p:sp>
      <p:sp>
        <p:nvSpPr>
          <p:cNvPr id="5" name="Shape 2"/>
          <p:cNvSpPr/>
          <p:nvPr/>
        </p:nvSpPr>
        <p:spPr>
          <a:xfrm>
            <a:off x="6280190" y="5484019"/>
            <a:ext cx="362903" cy="362903"/>
          </a:xfrm>
          <a:prstGeom prst="roundRect">
            <a:avLst>
              <a:gd name="adj" fmla="val 25194296"/>
            </a:avLst>
          </a:prstGeom>
          <a:noFill/>
          <a:ln w="7620">
            <a:solidFill>
              <a:srgbClr val="FFFFFF"/>
            </a:solidFill>
            <a:prstDash val="solid"/>
          </a:ln>
        </p:spPr>
      </p:sp>
      <p:sp>
        <p:nvSpPr>
          <p:cNvPr id="7" name="Text 3"/>
          <p:cNvSpPr/>
          <p:nvPr/>
        </p:nvSpPr>
        <p:spPr>
          <a:xfrm>
            <a:off x="6756440" y="5467112"/>
            <a:ext cx="1080492" cy="396835"/>
          </a:xfrm>
          <a:prstGeom prst="rect">
            <a:avLst/>
          </a:prstGeom>
          <a:noFill/>
          <a:ln/>
        </p:spPr>
        <p:txBody>
          <a:bodyPr wrap="none" lIns="0" tIns="0" rIns="0" bIns="0" rtlCol="0" anchor="t"/>
          <a:lstStyle/>
          <a:p>
            <a:pPr marL="0" indent="0" algn="l">
              <a:lnSpc>
                <a:spcPts val="3100"/>
              </a:lnSpc>
              <a:buNone/>
            </a:pPr>
            <a:endParaRPr lang="en-US" sz="2200" dirty="0"/>
          </a:p>
        </p:txBody>
      </p:sp>
      <p:sp>
        <p:nvSpPr>
          <p:cNvPr id="8" name="Rectangle 7">
            <a:extLst>
              <a:ext uri="{FF2B5EF4-FFF2-40B4-BE49-F238E27FC236}">
                <a16:creationId xmlns:a16="http://schemas.microsoft.com/office/drawing/2014/main" id="{C1B925A4-DD4E-4330-CB49-F75523647C09}"/>
              </a:ext>
            </a:extLst>
          </p:cNvPr>
          <p:cNvSpPr/>
          <p:nvPr/>
        </p:nvSpPr>
        <p:spPr>
          <a:xfrm>
            <a:off x="12664965" y="7588469"/>
            <a:ext cx="1849821"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23861" y="504111"/>
            <a:ext cx="6007656" cy="569238"/>
          </a:xfrm>
          <a:prstGeom prst="rect">
            <a:avLst/>
          </a:prstGeom>
          <a:noFill/>
          <a:ln/>
        </p:spPr>
        <p:txBody>
          <a:bodyPr wrap="none" lIns="0" tIns="0" rIns="0" bIns="0" rtlCol="0" anchor="t"/>
          <a:lstStyle/>
          <a:p>
            <a:pPr marL="0" indent="0">
              <a:lnSpc>
                <a:spcPts val="4450"/>
              </a:lnSpc>
              <a:buNone/>
            </a:pPr>
            <a:r>
              <a:rPr lang="en-US" sz="3550" b="1" dirty="0">
                <a:solidFill>
                  <a:srgbClr val="333F70"/>
                </a:solidFill>
                <a:latin typeface="Unbounded Bold" pitchFamily="34" charset="0"/>
                <a:ea typeface="Unbounded Bold" pitchFamily="34" charset="-122"/>
                <a:cs typeface="Unbounded Bold" pitchFamily="34" charset="-120"/>
              </a:rPr>
              <a:t>Post-Event Follow-up</a:t>
            </a:r>
            <a:endParaRPr lang="en-US" sz="3550" dirty="0"/>
          </a:p>
        </p:txBody>
      </p:sp>
      <p:sp>
        <p:nvSpPr>
          <p:cNvPr id="4" name="Text 1"/>
          <p:cNvSpPr/>
          <p:nvPr/>
        </p:nvSpPr>
        <p:spPr>
          <a:xfrm>
            <a:off x="6123861" y="1437442"/>
            <a:ext cx="3797975" cy="601028"/>
          </a:xfrm>
          <a:prstGeom prst="rect">
            <a:avLst/>
          </a:prstGeom>
          <a:noFill/>
          <a:ln/>
        </p:spPr>
        <p:txBody>
          <a:bodyPr wrap="none" lIns="0" tIns="0" rIns="0" bIns="0" rtlCol="0" anchor="t"/>
          <a:lstStyle/>
          <a:p>
            <a:pPr marL="0" indent="0" algn="ctr">
              <a:lnSpc>
                <a:spcPts val="4700"/>
              </a:lnSpc>
              <a:buNone/>
            </a:pPr>
            <a:r>
              <a:rPr lang="en-US" sz="4700" b="1" dirty="0">
                <a:solidFill>
                  <a:srgbClr val="333F70"/>
                </a:solidFill>
                <a:latin typeface="Unbounded Bold" pitchFamily="34" charset="0"/>
                <a:ea typeface="Unbounded Bold" pitchFamily="34" charset="-122"/>
                <a:cs typeface="Unbounded Bold" pitchFamily="34" charset="-120"/>
              </a:rPr>
              <a:t>1</a:t>
            </a:r>
            <a:endParaRPr lang="en-US" sz="4700" dirty="0"/>
          </a:p>
        </p:txBody>
      </p:sp>
      <p:sp>
        <p:nvSpPr>
          <p:cNvPr id="5" name="Text 2"/>
          <p:cNvSpPr/>
          <p:nvPr/>
        </p:nvSpPr>
        <p:spPr>
          <a:xfrm>
            <a:off x="6823710" y="2265997"/>
            <a:ext cx="2398157" cy="284559"/>
          </a:xfrm>
          <a:prstGeom prst="rect">
            <a:avLst/>
          </a:prstGeom>
          <a:noFill/>
          <a:ln/>
        </p:spPr>
        <p:txBody>
          <a:bodyPr wrap="none" lIns="0" tIns="0" rIns="0" bIns="0" rtlCol="0" anchor="t"/>
          <a:lstStyle/>
          <a:p>
            <a:pPr marL="0" indent="0" algn="ctr">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Thank You Notes</a:t>
            </a:r>
            <a:endParaRPr lang="en-US" sz="1750" dirty="0"/>
          </a:p>
        </p:txBody>
      </p:sp>
      <p:sp>
        <p:nvSpPr>
          <p:cNvPr id="6" name="Text 3"/>
          <p:cNvSpPr/>
          <p:nvPr/>
        </p:nvSpPr>
        <p:spPr>
          <a:xfrm>
            <a:off x="6123861" y="2659737"/>
            <a:ext cx="3797975" cy="1165860"/>
          </a:xfrm>
          <a:prstGeom prst="rect">
            <a:avLst/>
          </a:prstGeom>
          <a:noFill/>
          <a:ln/>
        </p:spPr>
        <p:txBody>
          <a:bodyPr wrap="square" lIns="0" tIns="0" rIns="0" bIns="0" rtlCol="0" anchor="t"/>
          <a:lstStyle/>
          <a:p>
            <a:pPr marL="0" indent="0" algn="ctr">
              <a:lnSpc>
                <a:spcPts val="2250"/>
              </a:lnSpc>
              <a:buNone/>
            </a:pPr>
            <a:r>
              <a:rPr lang="en-US" sz="1400" dirty="0">
                <a:solidFill>
                  <a:srgbClr val="333F70"/>
                </a:solidFill>
                <a:latin typeface="Open Sans" pitchFamily="34" charset="0"/>
                <a:ea typeface="Open Sans" pitchFamily="34" charset="-122"/>
                <a:cs typeface="Open Sans" pitchFamily="34" charset="-120"/>
              </a:rPr>
              <a:t>Send personalized thank-you notes to all attendees, acknowledging their participation and expressing appreciation for their engagement.</a:t>
            </a:r>
            <a:endParaRPr lang="en-US" sz="1400" dirty="0"/>
          </a:p>
        </p:txBody>
      </p:sp>
      <p:sp>
        <p:nvSpPr>
          <p:cNvPr id="7" name="Text 4"/>
          <p:cNvSpPr/>
          <p:nvPr/>
        </p:nvSpPr>
        <p:spPr>
          <a:xfrm>
            <a:off x="10194965" y="1437442"/>
            <a:ext cx="3797975" cy="601028"/>
          </a:xfrm>
          <a:prstGeom prst="rect">
            <a:avLst/>
          </a:prstGeom>
          <a:noFill/>
          <a:ln/>
        </p:spPr>
        <p:txBody>
          <a:bodyPr wrap="none" lIns="0" tIns="0" rIns="0" bIns="0" rtlCol="0" anchor="t"/>
          <a:lstStyle/>
          <a:p>
            <a:pPr marL="0" indent="0" algn="ctr">
              <a:lnSpc>
                <a:spcPts val="4700"/>
              </a:lnSpc>
              <a:buNone/>
            </a:pPr>
            <a:r>
              <a:rPr lang="en-US" sz="4700" b="1" dirty="0">
                <a:solidFill>
                  <a:srgbClr val="333F70"/>
                </a:solidFill>
                <a:latin typeface="Unbounded Bold" pitchFamily="34" charset="0"/>
                <a:ea typeface="Unbounded Bold" pitchFamily="34" charset="-122"/>
                <a:cs typeface="Unbounded Bold" pitchFamily="34" charset="-120"/>
              </a:rPr>
              <a:t>2</a:t>
            </a:r>
            <a:endParaRPr lang="en-US" sz="4700" dirty="0"/>
          </a:p>
        </p:txBody>
      </p:sp>
      <p:sp>
        <p:nvSpPr>
          <p:cNvPr id="8" name="Text 5"/>
          <p:cNvSpPr/>
          <p:nvPr/>
        </p:nvSpPr>
        <p:spPr>
          <a:xfrm>
            <a:off x="10955536" y="2265997"/>
            <a:ext cx="2276713" cy="284559"/>
          </a:xfrm>
          <a:prstGeom prst="rect">
            <a:avLst/>
          </a:prstGeom>
          <a:noFill/>
          <a:ln/>
        </p:spPr>
        <p:txBody>
          <a:bodyPr wrap="none" lIns="0" tIns="0" rIns="0" bIns="0" rtlCol="0" anchor="t"/>
          <a:lstStyle/>
          <a:p>
            <a:pPr marL="0" indent="0" algn="ctr">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Event Recap</a:t>
            </a:r>
            <a:endParaRPr lang="en-US" sz="1750" dirty="0"/>
          </a:p>
        </p:txBody>
      </p:sp>
      <p:sp>
        <p:nvSpPr>
          <p:cNvPr id="9" name="Text 6"/>
          <p:cNvSpPr/>
          <p:nvPr/>
        </p:nvSpPr>
        <p:spPr>
          <a:xfrm>
            <a:off x="10194965" y="2659737"/>
            <a:ext cx="3797975" cy="874395"/>
          </a:xfrm>
          <a:prstGeom prst="rect">
            <a:avLst/>
          </a:prstGeom>
          <a:noFill/>
          <a:ln/>
        </p:spPr>
        <p:txBody>
          <a:bodyPr wrap="square" lIns="0" tIns="0" rIns="0" bIns="0" rtlCol="0" anchor="t"/>
          <a:lstStyle/>
          <a:p>
            <a:pPr marL="0" indent="0" algn="ctr">
              <a:lnSpc>
                <a:spcPts val="2250"/>
              </a:lnSpc>
              <a:buNone/>
            </a:pPr>
            <a:r>
              <a:rPr lang="en-US" sz="1400" dirty="0">
                <a:solidFill>
                  <a:srgbClr val="333F70"/>
                </a:solidFill>
                <a:latin typeface="Open Sans" pitchFamily="34" charset="0"/>
                <a:ea typeface="Open Sans" pitchFamily="34" charset="-122"/>
                <a:cs typeface="Open Sans" pitchFamily="34" charset="-120"/>
              </a:rPr>
              <a:t>Share an event recap with photos, highlights, and key takeaways to keep alumni informed and connected.</a:t>
            </a:r>
            <a:endParaRPr lang="en-US" sz="1400" dirty="0"/>
          </a:p>
        </p:txBody>
      </p:sp>
      <p:sp>
        <p:nvSpPr>
          <p:cNvPr id="10" name="Text 7"/>
          <p:cNvSpPr/>
          <p:nvPr/>
        </p:nvSpPr>
        <p:spPr>
          <a:xfrm>
            <a:off x="6123861" y="4462939"/>
            <a:ext cx="3797975" cy="601028"/>
          </a:xfrm>
          <a:prstGeom prst="rect">
            <a:avLst/>
          </a:prstGeom>
          <a:noFill/>
          <a:ln/>
        </p:spPr>
        <p:txBody>
          <a:bodyPr wrap="none" lIns="0" tIns="0" rIns="0" bIns="0" rtlCol="0" anchor="t"/>
          <a:lstStyle/>
          <a:p>
            <a:pPr marL="0" indent="0" algn="ctr">
              <a:lnSpc>
                <a:spcPts val="4700"/>
              </a:lnSpc>
              <a:buNone/>
            </a:pPr>
            <a:r>
              <a:rPr lang="en-US" sz="4700" b="1" dirty="0">
                <a:solidFill>
                  <a:srgbClr val="333F70"/>
                </a:solidFill>
                <a:latin typeface="Unbounded Bold" pitchFamily="34" charset="0"/>
                <a:ea typeface="Unbounded Bold" pitchFamily="34" charset="-122"/>
                <a:cs typeface="Unbounded Bold" pitchFamily="34" charset="-120"/>
              </a:rPr>
              <a:t>3</a:t>
            </a:r>
            <a:endParaRPr lang="en-US" sz="4700" dirty="0"/>
          </a:p>
        </p:txBody>
      </p:sp>
      <p:sp>
        <p:nvSpPr>
          <p:cNvPr id="11" name="Text 8"/>
          <p:cNvSpPr/>
          <p:nvPr/>
        </p:nvSpPr>
        <p:spPr>
          <a:xfrm>
            <a:off x="6321504" y="5291495"/>
            <a:ext cx="3402568" cy="284559"/>
          </a:xfrm>
          <a:prstGeom prst="rect">
            <a:avLst/>
          </a:prstGeom>
          <a:noFill/>
          <a:ln/>
        </p:spPr>
        <p:txBody>
          <a:bodyPr wrap="none" lIns="0" tIns="0" rIns="0" bIns="0" rtlCol="0" anchor="t"/>
          <a:lstStyle/>
          <a:p>
            <a:pPr marL="0" indent="0" algn="ctr">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Feedback and Donation</a:t>
            </a:r>
            <a:endParaRPr lang="en-US" sz="1750" dirty="0"/>
          </a:p>
        </p:txBody>
      </p:sp>
      <p:sp>
        <p:nvSpPr>
          <p:cNvPr id="12" name="Text 9"/>
          <p:cNvSpPr/>
          <p:nvPr/>
        </p:nvSpPr>
        <p:spPr>
          <a:xfrm>
            <a:off x="6123861" y="5685234"/>
            <a:ext cx="3797975" cy="2040255"/>
          </a:xfrm>
          <a:prstGeom prst="rect">
            <a:avLst/>
          </a:prstGeom>
          <a:noFill/>
          <a:ln/>
        </p:spPr>
        <p:txBody>
          <a:bodyPr wrap="square" lIns="0" tIns="0" rIns="0" bIns="0" rtlCol="0" anchor="t"/>
          <a:lstStyle/>
          <a:p>
            <a:pPr marL="0" indent="0" algn="ctr">
              <a:lnSpc>
                <a:spcPts val="2250"/>
              </a:lnSpc>
              <a:buNone/>
            </a:pPr>
            <a:r>
              <a:rPr lang="en-US" sz="1400" dirty="0">
                <a:solidFill>
                  <a:srgbClr val="333F70"/>
                </a:solidFill>
                <a:latin typeface="Open Sans" pitchFamily="34" charset="0"/>
                <a:ea typeface="Open Sans" pitchFamily="34" charset="-122"/>
                <a:cs typeface="Open Sans" pitchFamily="34" charset="-120"/>
              </a:rPr>
              <a:t>We'll collect feedback through online surveys and post-event questionnaires. Participants can provide input on the program, venue, and catering. Those wishing to support future events can make tax-deductible donations through a secure online portal.</a:t>
            </a:r>
            <a:endParaRPr lang="en-US" sz="1400" dirty="0"/>
          </a:p>
        </p:txBody>
      </p:sp>
      <p:sp>
        <p:nvSpPr>
          <p:cNvPr id="13" name="Text 10"/>
          <p:cNvSpPr/>
          <p:nvPr/>
        </p:nvSpPr>
        <p:spPr>
          <a:xfrm>
            <a:off x="10194965" y="4462939"/>
            <a:ext cx="3797975" cy="601028"/>
          </a:xfrm>
          <a:prstGeom prst="rect">
            <a:avLst/>
          </a:prstGeom>
          <a:noFill/>
          <a:ln/>
        </p:spPr>
        <p:txBody>
          <a:bodyPr wrap="none" lIns="0" tIns="0" rIns="0" bIns="0" rtlCol="0" anchor="t"/>
          <a:lstStyle/>
          <a:p>
            <a:pPr marL="0" indent="0" algn="ctr">
              <a:lnSpc>
                <a:spcPts val="4700"/>
              </a:lnSpc>
              <a:buNone/>
            </a:pPr>
            <a:r>
              <a:rPr lang="en-US" sz="4700" b="1" dirty="0">
                <a:solidFill>
                  <a:srgbClr val="333F70"/>
                </a:solidFill>
                <a:latin typeface="Unbounded Bold" pitchFamily="34" charset="0"/>
                <a:ea typeface="Unbounded Bold" pitchFamily="34" charset="-122"/>
                <a:cs typeface="Unbounded Bold" pitchFamily="34" charset="-120"/>
              </a:rPr>
              <a:t>4</a:t>
            </a:r>
            <a:endParaRPr lang="en-US" sz="4700" dirty="0"/>
          </a:p>
        </p:txBody>
      </p:sp>
      <p:sp>
        <p:nvSpPr>
          <p:cNvPr id="14" name="Text 11"/>
          <p:cNvSpPr/>
          <p:nvPr/>
        </p:nvSpPr>
        <p:spPr>
          <a:xfrm>
            <a:off x="10650379" y="5291495"/>
            <a:ext cx="2887147" cy="284559"/>
          </a:xfrm>
          <a:prstGeom prst="rect">
            <a:avLst/>
          </a:prstGeom>
          <a:noFill/>
          <a:ln/>
        </p:spPr>
        <p:txBody>
          <a:bodyPr wrap="none" lIns="0" tIns="0" rIns="0" bIns="0" rtlCol="0" anchor="t"/>
          <a:lstStyle/>
          <a:p>
            <a:pPr marL="0" indent="0" algn="ctr">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Alumni Engagement</a:t>
            </a:r>
            <a:endParaRPr lang="en-US" sz="1750" dirty="0"/>
          </a:p>
        </p:txBody>
      </p:sp>
      <p:sp>
        <p:nvSpPr>
          <p:cNvPr id="15" name="Text 12"/>
          <p:cNvSpPr/>
          <p:nvPr/>
        </p:nvSpPr>
        <p:spPr>
          <a:xfrm>
            <a:off x="10194965" y="5685234"/>
            <a:ext cx="3797975" cy="1165860"/>
          </a:xfrm>
          <a:prstGeom prst="rect">
            <a:avLst/>
          </a:prstGeom>
          <a:noFill/>
          <a:ln/>
        </p:spPr>
        <p:txBody>
          <a:bodyPr wrap="square" lIns="0" tIns="0" rIns="0" bIns="0" rtlCol="0" anchor="t"/>
          <a:lstStyle/>
          <a:p>
            <a:pPr marL="0" indent="0" algn="ctr">
              <a:lnSpc>
                <a:spcPts val="2250"/>
              </a:lnSpc>
              <a:buNone/>
            </a:pPr>
            <a:r>
              <a:rPr lang="en-US" sz="1400" dirty="0">
                <a:solidFill>
                  <a:srgbClr val="333F70"/>
                </a:solidFill>
                <a:latin typeface="Open Sans" pitchFamily="34" charset="0"/>
                <a:ea typeface="Open Sans" pitchFamily="34" charset="-122"/>
                <a:cs typeface="Open Sans" pitchFamily="34" charset="-120"/>
              </a:rPr>
              <a:t>Utilize the event as an opportunity to foster ongoing engagement with alumni through newsletters, social media, and networking platforms.</a:t>
            </a:r>
            <a:endParaRPr lang="en-US" sz="1400" dirty="0"/>
          </a:p>
        </p:txBody>
      </p:sp>
      <p:sp>
        <p:nvSpPr>
          <p:cNvPr id="16" name="Rectangle 15">
            <a:extLst>
              <a:ext uri="{FF2B5EF4-FFF2-40B4-BE49-F238E27FC236}">
                <a16:creationId xmlns:a16="http://schemas.microsoft.com/office/drawing/2014/main" id="{99680933-B298-E94A-76C6-4B3168C73C95}"/>
              </a:ext>
            </a:extLst>
          </p:cNvPr>
          <p:cNvSpPr/>
          <p:nvPr/>
        </p:nvSpPr>
        <p:spPr>
          <a:xfrm>
            <a:off x="12780579" y="7620000"/>
            <a:ext cx="1849821"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99893"/>
            <a:ext cx="6018490"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Agenda Planning</a:t>
            </a:r>
            <a:endParaRPr lang="en-US" sz="4450" dirty="0"/>
          </a:p>
        </p:txBody>
      </p:sp>
      <p:sp>
        <p:nvSpPr>
          <p:cNvPr id="3" name="Text 1"/>
          <p:cNvSpPr/>
          <p:nvPr/>
        </p:nvSpPr>
        <p:spPr>
          <a:xfrm>
            <a:off x="793790" y="3275648"/>
            <a:ext cx="2845594"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Welcome and Introductions</a:t>
            </a:r>
            <a:endParaRPr lang="en-US" sz="2200" dirty="0"/>
          </a:p>
        </p:txBody>
      </p:sp>
      <p:sp>
        <p:nvSpPr>
          <p:cNvPr id="4" name="Text 2"/>
          <p:cNvSpPr/>
          <p:nvPr/>
        </p:nvSpPr>
        <p:spPr>
          <a:xfrm>
            <a:off x="793790" y="4211122"/>
            <a:ext cx="2845594"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Begin with a warm welcome, introduce key personnel, and clearly state the meet's purpose.</a:t>
            </a:r>
            <a:endParaRPr lang="en-US" sz="1750" dirty="0"/>
          </a:p>
        </p:txBody>
      </p:sp>
      <p:sp>
        <p:nvSpPr>
          <p:cNvPr id="5" name="Text 3"/>
          <p:cNvSpPr/>
          <p:nvPr/>
        </p:nvSpPr>
        <p:spPr>
          <a:xfrm>
            <a:off x="4200406" y="3275648"/>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Events</a:t>
            </a:r>
            <a:endParaRPr lang="en-US" sz="2200" dirty="0"/>
          </a:p>
        </p:txBody>
      </p:sp>
      <p:sp>
        <p:nvSpPr>
          <p:cNvPr id="6" name="Text 4"/>
          <p:cNvSpPr/>
          <p:nvPr/>
        </p:nvSpPr>
        <p:spPr>
          <a:xfrm>
            <a:off x="4200406" y="3856792"/>
            <a:ext cx="2845594" cy="108870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A series of engaging events will be held throughout 2 days.</a:t>
            </a:r>
            <a:endParaRPr lang="en-US" sz="1750" dirty="0"/>
          </a:p>
        </p:txBody>
      </p:sp>
      <p:sp>
        <p:nvSpPr>
          <p:cNvPr id="7" name="Text 5"/>
          <p:cNvSpPr/>
          <p:nvPr/>
        </p:nvSpPr>
        <p:spPr>
          <a:xfrm>
            <a:off x="7607022" y="3275648"/>
            <a:ext cx="2845594"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Mentor Sessions</a:t>
            </a:r>
            <a:endParaRPr lang="en-US" sz="2200" dirty="0"/>
          </a:p>
        </p:txBody>
      </p:sp>
      <p:sp>
        <p:nvSpPr>
          <p:cNvPr id="8" name="Text 6"/>
          <p:cNvSpPr/>
          <p:nvPr/>
        </p:nvSpPr>
        <p:spPr>
          <a:xfrm>
            <a:off x="7607022" y="4211122"/>
            <a:ext cx="2845594" cy="1814513"/>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Alumni from diverse fields will conduct mentor sessions, offering career guidance and advice to current students.</a:t>
            </a:r>
            <a:endParaRPr lang="en-US" sz="1750" dirty="0"/>
          </a:p>
        </p:txBody>
      </p:sp>
      <p:sp>
        <p:nvSpPr>
          <p:cNvPr id="9" name="Text 7"/>
          <p:cNvSpPr/>
          <p:nvPr/>
        </p:nvSpPr>
        <p:spPr>
          <a:xfrm>
            <a:off x="11013638" y="3275648"/>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Networking</a:t>
            </a:r>
            <a:endParaRPr lang="en-US" sz="2200" dirty="0"/>
          </a:p>
        </p:txBody>
      </p:sp>
      <p:sp>
        <p:nvSpPr>
          <p:cNvPr id="10" name="Text 8"/>
          <p:cNvSpPr/>
          <p:nvPr/>
        </p:nvSpPr>
        <p:spPr>
          <a:xfrm>
            <a:off x="11013638" y="3856792"/>
            <a:ext cx="2845594"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Dedicated time for networking through breakout sessions and informal gatherings.</a:t>
            </a:r>
            <a:endParaRPr lang="en-US" sz="1750" dirty="0"/>
          </a:p>
        </p:txBody>
      </p:sp>
      <p:sp>
        <p:nvSpPr>
          <p:cNvPr id="11" name="Rectangle 10">
            <a:extLst>
              <a:ext uri="{FF2B5EF4-FFF2-40B4-BE49-F238E27FC236}">
                <a16:creationId xmlns:a16="http://schemas.microsoft.com/office/drawing/2014/main" id="{37123F07-9234-2A41-677C-9BD45A7EBA4C}"/>
              </a:ext>
            </a:extLst>
          </p:cNvPr>
          <p:cNvSpPr/>
          <p:nvPr/>
        </p:nvSpPr>
        <p:spPr>
          <a:xfrm>
            <a:off x="12780579" y="7620000"/>
            <a:ext cx="1849821"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1726" y="598408"/>
            <a:ext cx="6336268" cy="629841"/>
          </a:xfrm>
          <a:prstGeom prst="rect">
            <a:avLst/>
          </a:prstGeom>
          <a:noFill/>
          <a:ln/>
        </p:spPr>
        <p:txBody>
          <a:bodyPr wrap="none" lIns="0" tIns="0" rIns="0" bIns="0" rtlCol="0" anchor="t"/>
          <a:lstStyle/>
          <a:p>
            <a:pPr marL="0" indent="0">
              <a:lnSpc>
                <a:spcPts val="4950"/>
              </a:lnSpc>
              <a:buNone/>
            </a:pPr>
            <a:r>
              <a:rPr lang="en-US" sz="3950" b="1" dirty="0">
                <a:solidFill>
                  <a:srgbClr val="333F70"/>
                </a:solidFill>
                <a:latin typeface="Unbounded Bold" pitchFamily="34" charset="0"/>
                <a:ea typeface="Unbounded Bold" pitchFamily="34" charset="-122"/>
                <a:cs typeface="Unbounded Bold" pitchFamily="34" charset="-120"/>
              </a:rPr>
              <a:t>Promotion Strategy</a:t>
            </a:r>
            <a:endParaRPr lang="en-US" sz="3950" dirty="0"/>
          </a:p>
        </p:txBody>
      </p:sp>
      <p:sp>
        <p:nvSpPr>
          <p:cNvPr id="4" name="Shape 1"/>
          <p:cNvSpPr/>
          <p:nvPr/>
        </p:nvSpPr>
        <p:spPr>
          <a:xfrm>
            <a:off x="6191726" y="1530429"/>
            <a:ext cx="3765947" cy="2755701"/>
          </a:xfrm>
          <a:prstGeom prst="roundRect">
            <a:avLst>
              <a:gd name="adj" fmla="val 3432"/>
            </a:avLst>
          </a:prstGeom>
          <a:solidFill>
            <a:srgbClr val="D6F5EE"/>
          </a:solidFill>
          <a:ln w="7620">
            <a:solidFill>
              <a:srgbClr val="BCDBD4"/>
            </a:solidFill>
            <a:prstDash val="solid"/>
          </a:ln>
        </p:spPr>
        <p:txBody>
          <a:bodyPr/>
          <a:lstStyle/>
          <a:p>
            <a:endParaRPr lang="en-IN" dirty="0"/>
          </a:p>
        </p:txBody>
      </p:sp>
      <p:sp>
        <p:nvSpPr>
          <p:cNvPr id="5" name="Text 2"/>
          <p:cNvSpPr/>
          <p:nvPr/>
        </p:nvSpPr>
        <p:spPr>
          <a:xfrm>
            <a:off x="6400800" y="1739503"/>
            <a:ext cx="2519005" cy="314920"/>
          </a:xfrm>
          <a:prstGeom prst="rect">
            <a:avLst/>
          </a:prstGeom>
          <a:noFill/>
          <a:ln/>
        </p:spPr>
        <p:txBody>
          <a:bodyPr wrap="none" lIns="0" tIns="0" rIns="0" bIns="0" rtlCol="0" anchor="t"/>
          <a:lstStyle/>
          <a:p>
            <a:pPr marL="0" indent="0">
              <a:lnSpc>
                <a:spcPts val="2450"/>
              </a:lnSpc>
              <a:buNone/>
            </a:pPr>
            <a:r>
              <a:rPr lang="en-US" sz="1950" b="1" dirty="0">
                <a:solidFill>
                  <a:srgbClr val="333F70"/>
                </a:solidFill>
                <a:latin typeface="Unbounded Bold" pitchFamily="34" charset="0"/>
                <a:ea typeface="Unbounded Bold" pitchFamily="34" charset="-122"/>
                <a:cs typeface="Unbounded Bold" pitchFamily="34" charset="-120"/>
              </a:rPr>
              <a:t>Social Media</a:t>
            </a:r>
            <a:endParaRPr lang="en-US" sz="1950" dirty="0"/>
          </a:p>
        </p:txBody>
      </p:sp>
      <p:sp>
        <p:nvSpPr>
          <p:cNvPr id="6" name="Text 3"/>
          <p:cNvSpPr/>
          <p:nvPr/>
        </p:nvSpPr>
        <p:spPr>
          <a:xfrm>
            <a:off x="6400800" y="2175272"/>
            <a:ext cx="3347799" cy="1612106"/>
          </a:xfrm>
          <a:prstGeom prst="rect">
            <a:avLst/>
          </a:prstGeom>
          <a:noFill/>
          <a:ln/>
        </p:spPr>
        <p:txBody>
          <a:bodyPr wrap="square" lIns="0" tIns="0" rIns="0" bIns="0" rtlCol="0" anchor="t"/>
          <a:lstStyle/>
          <a:p>
            <a:pPr marL="0" indent="0">
              <a:lnSpc>
                <a:spcPts val="2500"/>
              </a:lnSpc>
              <a:buNone/>
            </a:pPr>
            <a:r>
              <a:rPr lang="en-US" sz="1550" dirty="0">
                <a:solidFill>
                  <a:srgbClr val="333F70"/>
                </a:solidFill>
                <a:latin typeface="Open Sans" pitchFamily="34" charset="0"/>
                <a:ea typeface="Open Sans" pitchFamily="34" charset="-122"/>
                <a:cs typeface="Open Sans" pitchFamily="34" charset="-120"/>
              </a:rPr>
              <a:t>Utilize platforms like LinkedIn, Facebook, Twitter, and Instagram to promote the event through targeted campaigns and engaging content.</a:t>
            </a:r>
            <a:endParaRPr lang="en-US" sz="1550" dirty="0"/>
          </a:p>
        </p:txBody>
      </p:sp>
      <p:sp>
        <p:nvSpPr>
          <p:cNvPr id="7" name="Shape 4"/>
          <p:cNvSpPr/>
          <p:nvPr/>
        </p:nvSpPr>
        <p:spPr>
          <a:xfrm>
            <a:off x="10159127" y="1530429"/>
            <a:ext cx="3765947" cy="2755701"/>
          </a:xfrm>
          <a:prstGeom prst="roundRect">
            <a:avLst>
              <a:gd name="adj" fmla="val 3432"/>
            </a:avLst>
          </a:prstGeom>
          <a:solidFill>
            <a:srgbClr val="D6F5EE"/>
          </a:solidFill>
          <a:ln w="7620">
            <a:solidFill>
              <a:srgbClr val="BCDBD4"/>
            </a:solidFill>
            <a:prstDash val="solid"/>
          </a:ln>
        </p:spPr>
      </p:sp>
      <p:sp>
        <p:nvSpPr>
          <p:cNvPr id="8" name="Text 5"/>
          <p:cNvSpPr/>
          <p:nvPr/>
        </p:nvSpPr>
        <p:spPr>
          <a:xfrm>
            <a:off x="10368201" y="1739503"/>
            <a:ext cx="2584013" cy="314920"/>
          </a:xfrm>
          <a:prstGeom prst="rect">
            <a:avLst/>
          </a:prstGeom>
          <a:noFill/>
          <a:ln/>
        </p:spPr>
        <p:txBody>
          <a:bodyPr wrap="none" lIns="0" tIns="0" rIns="0" bIns="0" rtlCol="0" anchor="t"/>
          <a:lstStyle/>
          <a:p>
            <a:pPr marL="0" indent="0">
              <a:lnSpc>
                <a:spcPts val="2450"/>
              </a:lnSpc>
              <a:buNone/>
            </a:pPr>
            <a:r>
              <a:rPr lang="en-US" sz="1950" b="1" dirty="0">
                <a:solidFill>
                  <a:srgbClr val="333F70"/>
                </a:solidFill>
                <a:latin typeface="Unbounded Bold" pitchFamily="34" charset="0"/>
                <a:ea typeface="Unbounded Bold" pitchFamily="34" charset="-122"/>
                <a:cs typeface="Unbounded Bold" pitchFamily="34" charset="-120"/>
              </a:rPr>
              <a:t>Email Marketing</a:t>
            </a:r>
            <a:endParaRPr lang="en-US" sz="1950" dirty="0"/>
          </a:p>
        </p:txBody>
      </p:sp>
      <p:sp>
        <p:nvSpPr>
          <p:cNvPr id="9" name="Text 6"/>
          <p:cNvSpPr/>
          <p:nvPr/>
        </p:nvSpPr>
        <p:spPr>
          <a:xfrm>
            <a:off x="10368201" y="2175272"/>
            <a:ext cx="3347799" cy="1612106"/>
          </a:xfrm>
          <a:prstGeom prst="rect">
            <a:avLst/>
          </a:prstGeom>
          <a:noFill/>
          <a:ln/>
        </p:spPr>
        <p:txBody>
          <a:bodyPr wrap="square" lIns="0" tIns="0" rIns="0" bIns="0" rtlCol="0" anchor="t"/>
          <a:lstStyle/>
          <a:p>
            <a:pPr marL="0" indent="0">
              <a:lnSpc>
                <a:spcPts val="2500"/>
              </a:lnSpc>
              <a:buNone/>
            </a:pPr>
            <a:r>
              <a:rPr lang="en-US" sz="1550" dirty="0">
                <a:solidFill>
                  <a:srgbClr val="333F70"/>
                </a:solidFill>
                <a:latin typeface="Open Sans" pitchFamily="34" charset="0"/>
                <a:ea typeface="Open Sans" pitchFamily="34" charset="-122"/>
                <a:cs typeface="Open Sans" pitchFamily="34" charset="-120"/>
              </a:rPr>
              <a:t>Send invitation emails with event highlights, registration links, and reminders. Encourage alumni to share the event with their batchmates.</a:t>
            </a:r>
            <a:endParaRPr lang="en-US" sz="1550" dirty="0"/>
          </a:p>
        </p:txBody>
      </p:sp>
      <p:sp>
        <p:nvSpPr>
          <p:cNvPr id="10" name="Shape 7"/>
          <p:cNvSpPr/>
          <p:nvPr/>
        </p:nvSpPr>
        <p:spPr>
          <a:xfrm>
            <a:off x="6191726" y="4512826"/>
            <a:ext cx="3765947" cy="2788444"/>
          </a:xfrm>
          <a:prstGeom prst="roundRect">
            <a:avLst>
              <a:gd name="adj" fmla="val 2465"/>
            </a:avLst>
          </a:prstGeom>
          <a:solidFill>
            <a:srgbClr val="D6F5EE"/>
          </a:solidFill>
          <a:ln w="7620">
            <a:solidFill>
              <a:srgbClr val="BCDBD4"/>
            </a:solidFill>
            <a:prstDash val="solid"/>
          </a:ln>
        </p:spPr>
        <p:txBody>
          <a:bodyPr/>
          <a:lstStyle/>
          <a:p>
            <a:endParaRPr lang="en-IN" dirty="0"/>
          </a:p>
        </p:txBody>
      </p:sp>
      <p:sp>
        <p:nvSpPr>
          <p:cNvPr id="11" name="Text 8"/>
          <p:cNvSpPr/>
          <p:nvPr/>
        </p:nvSpPr>
        <p:spPr>
          <a:xfrm>
            <a:off x="6400800" y="4406979"/>
            <a:ext cx="2519005" cy="314920"/>
          </a:xfrm>
          <a:prstGeom prst="rect">
            <a:avLst/>
          </a:prstGeom>
          <a:noFill/>
          <a:ln/>
        </p:spPr>
        <p:txBody>
          <a:bodyPr wrap="none" lIns="0" tIns="0" rIns="0" bIns="0" rtlCol="0" anchor="t"/>
          <a:lstStyle/>
          <a:p>
            <a:pPr marL="0" indent="0">
              <a:lnSpc>
                <a:spcPts val="2450"/>
              </a:lnSpc>
              <a:buNone/>
            </a:pPr>
            <a:r>
              <a:rPr lang="en-US" dirty="0"/>
              <a:t>ls</a:t>
            </a:r>
            <a:endParaRPr lang="en-US" sz="1950" dirty="0"/>
          </a:p>
        </p:txBody>
      </p:sp>
      <p:sp>
        <p:nvSpPr>
          <p:cNvPr id="12" name="Text 9"/>
          <p:cNvSpPr/>
          <p:nvPr/>
        </p:nvSpPr>
        <p:spPr>
          <a:xfrm>
            <a:off x="6400800" y="4842748"/>
            <a:ext cx="3347799" cy="967264"/>
          </a:xfrm>
          <a:prstGeom prst="rect">
            <a:avLst/>
          </a:prstGeom>
          <a:noFill/>
          <a:ln/>
        </p:spPr>
        <p:txBody>
          <a:bodyPr wrap="square" lIns="0" tIns="0" rIns="0" bIns="0" rtlCol="0" anchor="t"/>
          <a:lstStyle/>
          <a:p>
            <a:pPr marL="0" indent="0">
              <a:lnSpc>
                <a:spcPts val="2500"/>
              </a:lnSpc>
              <a:buNone/>
            </a:pPr>
            <a:r>
              <a:rPr lang="en-US" sz="1550" dirty="0">
                <a:solidFill>
                  <a:srgbClr val="333F70"/>
                </a:solidFill>
                <a:latin typeface="Open Sans" pitchFamily="34" charset="0"/>
                <a:ea typeface="Open Sans" pitchFamily="34" charset="-122"/>
                <a:cs typeface="Open Sans" pitchFamily="34" charset="-120"/>
              </a:rPr>
              <a:t>Make phone calls to key alumni to personally invite them to the event and answer any questions.</a:t>
            </a:r>
            <a:endParaRPr lang="en-US" sz="1550" dirty="0"/>
          </a:p>
        </p:txBody>
      </p:sp>
      <p:sp>
        <p:nvSpPr>
          <p:cNvPr id="14" name="Text 11"/>
          <p:cNvSpPr/>
          <p:nvPr/>
        </p:nvSpPr>
        <p:spPr>
          <a:xfrm>
            <a:off x="10368201" y="4406979"/>
            <a:ext cx="2519005" cy="314920"/>
          </a:xfrm>
          <a:prstGeom prst="rect">
            <a:avLst/>
          </a:prstGeom>
          <a:noFill/>
          <a:ln/>
        </p:spPr>
        <p:txBody>
          <a:bodyPr wrap="none" lIns="0" tIns="0" rIns="0" bIns="0" rtlCol="0" anchor="t"/>
          <a:lstStyle/>
          <a:p>
            <a:pPr marL="0" indent="0">
              <a:lnSpc>
                <a:spcPts val="2450"/>
              </a:lnSpc>
              <a:buNone/>
            </a:pPr>
            <a:endParaRPr lang="en-US" sz="1950" dirty="0"/>
          </a:p>
        </p:txBody>
      </p:sp>
      <p:sp>
        <p:nvSpPr>
          <p:cNvPr id="15" name="Text 12"/>
          <p:cNvSpPr/>
          <p:nvPr/>
        </p:nvSpPr>
        <p:spPr>
          <a:xfrm>
            <a:off x="10368201" y="4842748"/>
            <a:ext cx="3347799" cy="2579370"/>
          </a:xfrm>
          <a:prstGeom prst="rect">
            <a:avLst/>
          </a:prstGeom>
          <a:noFill/>
          <a:ln/>
        </p:spPr>
        <p:txBody>
          <a:bodyPr wrap="square" lIns="0" tIns="0" rIns="0" bIns="0" rtlCol="0" anchor="t"/>
          <a:lstStyle/>
          <a:p>
            <a:pPr marL="0" indent="0">
              <a:lnSpc>
                <a:spcPts val="2500"/>
              </a:lnSpc>
              <a:buNone/>
            </a:pPr>
            <a:endParaRPr lang="en-US" sz="1550" dirty="0"/>
          </a:p>
        </p:txBody>
      </p:sp>
      <p:sp>
        <p:nvSpPr>
          <p:cNvPr id="16" name="Rectangle 15">
            <a:extLst>
              <a:ext uri="{FF2B5EF4-FFF2-40B4-BE49-F238E27FC236}">
                <a16:creationId xmlns:a16="http://schemas.microsoft.com/office/drawing/2014/main" id="{B4525272-E78E-C5FF-1FFF-7AB93DC3A678}"/>
              </a:ext>
            </a:extLst>
          </p:cNvPr>
          <p:cNvSpPr/>
          <p:nvPr/>
        </p:nvSpPr>
        <p:spPr>
          <a:xfrm>
            <a:off x="12622923" y="7752040"/>
            <a:ext cx="1849821" cy="47755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Shape 1">
            <a:extLst>
              <a:ext uri="{FF2B5EF4-FFF2-40B4-BE49-F238E27FC236}">
                <a16:creationId xmlns:a16="http://schemas.microsoft.com/office/drawing/2014/main" id="{27663D8F-047B-A26C-FAAD-E44C9653B655}"/>
              </a:ext>
            </a:extLst>
          </p:cNvPr>
          <p:cNvSpPr/>
          <p:nvPr/>
        </p:nvSpPr>
        <p:spPr>
          <a:xfrm>
            <a:off x="860226" y="1228249"/>
            <a:ext cx="3765947" cy="2755701"/>
          </a:xfrm>
          <a:prstGeom prst="roundRect">
            <a:avLst>
              <a:gd name="adj" fmla="val 3432"/>
            </a:avLst>
          </a:prstGeom>
          <a:solidFill>
            <a:srgbClr val="D6F5EE"/>
          </a:solidFill>
          <a:ln w="7620">
            <a:solidFill>
              <a:srgbClr val="BCDBD4"/>
            </a:solidFill>
            <a:prstDash val="solid"/>
          </a:ln>
        </p:spPr>
        <p:txBody>
          <a:bodyPr/>
          <a:lstStyle/>
          <a:p>
            <a:r>
              <a:rPr lang="en-US" sz="1800" b="1" dirty="0">
                <a:solidFill>
                  <a:srgbClr val="333F70"/>
                </a:solidFill>
                <a:latin typeface="Unbounded Bold" pitchFamily="34" charset="0"/>
                <a:ea typeface="Unbounded Bold" pitchFamily="34" charset="-122"/>
                <a:cs typeface="Unbounded Bold" pitchFamily="34" charset="-120"/>
              </a:rPr>
              <a:t>Campus Events</a:t>
            </a:r>
            <a:endParaRPr lang="en-US" sz="1800" dirty="0"/>
          </a:p>
          <a:p>
            <a:endParaRPr lang="en-US" sz="1800" dirty="0">
              <a:solidFill>
                <a:srgbClr val="333F70"/>
              </a:solidFill>
              <a:latin typeface="Open Sans" pitchFamily="34" charset="0"/>
              <a:ea typeface="Open Sans" pitchFamily="34" charset="-122"/>
              <a:cs typeface="Open Sans" pitchFamily="34" charset="-120"/>
            </a:endParaRPr>
          </a:p>
          <a:p>
            <a:r>
              <a:rPr lang="en-US" sz="1550" dirty="0">
                <a:solidFill>
                  <a:srgbClr val="333F70"/>
                </a:solidFill>
                <a:latin typeface="Open Sans" pitchFamily="34" charset="0"/>
                <a:ea typeface="Open Sans" pitchFamily="34" charset="-122"/>
                <a:cs typeface="Open Sans" pitchFamily="34" charset="-120"/>
              </a:rPr>
              <a:t>Organize campus events like information sessions to generate excitement and encourage current students to connect with alumni. These events should highlight the alumni meet and emphasize the value of the mentoring sessions offered.</a:t>
            </a:r>
            <a:endParaRPr lang="en-IN" sz="1550" dirty="0"/>
          </a:p>
        </p:txBody>
      </p:sp>
      <p:sp>
        <p:nvSpPr>
          <p:cNvPr id="19" name="Shape 1">
            <a:extLst>
              <a:ext uri="{FF2B5EF4-FFF2-40B4-BE49-F238E27FC236}">
                <a16:creationId xmlns:a16="http://schemas.microsoft.com/office/drawing/2014/main" id="{2D84C805-4F4F-6D57-5135-4D0C7393BE80}"/>
              </a:ext>
            </a:extLst>
          </p:cNvPr>
          <p:cNvSpPr/>
          <p:nvPr/>
        </p:nvSpPr>
        <p:spPr>
          <a:xfrm>
            <a:off x="10159127" y="4512826"/>
            <a:ext cx="3765947" cy="2755701"/>
          </a:xfrm>
          <a:prstGeom prst="roundRect">
            <a:avLst>
              <a:gd name="adj" fmla="val 3432"/>
            </a:avLst>
          </a:prstGeom>
          <a:solidFill>
            <a:srgbClr val="D6F5EE"/>
          </a:solidFill>
          <a:ln w="7620">
            <a:solidFill>
              <a:srgbClr val="BCDBD4"/>
            </a:solidFill>
            <a:prstDash val="solid"/>
          </a:ln>
        </p:spPr>
      </p:sp>
      <p:sp>
        <p:nvSpPr>
          <p:cNvPr id="20" name="Text 2">
            <a:extLst>
              <a:ext uri="{FF2B5EF4-FFF2-40B4-BE49-F238E27FC236}">
                <a16:creationId xmlns:a16="http://schemas.microsoft.com/office/drawing/2014/main" id="{7DDD25A2-87D0-1FE8-A534-FF4FA49B7F0B}"/>
              </a:ext>
            </a:extLst>
          </p:cNvPr>
          <p:cNvSpPr/>
          <p:nvPr/>
        </p:nvSpPr>
        <p:spPr>
          <a:xfrm>
            <a:off x="6553200" y="1891903"/>
            <a:ext cx="2519005" cy="314920"/>
          </a:xfrm>
          <a:prstGeom prst="rect">
            <a:avLst/>
          </a:prstGeom>
          <a:noFill/>
          <a:ln/>
        </p:spPr>
        <p:txBody>
          <a:bodyPr wrap="none" lIns="0" tIns="0" rIns="0" bIns="0" rtlCol="0" anchor="t"/>
          <a:lstStyle/>
          <a:p>
            <a:pPr marL="0" indent="0">
              <a:lnSpc>
                <a:spcPts val="2450"/>
              </a:lnSpc>
              <a:buNone/>
            </a:pPr>
            <a:endParaRPr lang="en-US" sz="1950" dirty="0"/>
          </a:p>
        </p:txBody>
      </p:sp>
      <p:sp>
        <p:nvSpPr>
          <p:cNvPr id="21" name="TextBox 20">
            <a:extLst>
              <a:ext uri="{FF2B5EF4-FFF2-40B4-BE49-F238E27FC236}">
                <a16:creationId xmlns:a16="http://schemas.microsoft.com/office/drawing/2014/main" id="{36C2ACBD-03FF-AFC4-B03D-F5014EE22F4E}"/>
              </a:ext>
            </a:extLst>
          </p:cNvPr>
          <p:cNvSpPr txBox="1"/>
          <p:nvPr/>
        </p:nvSpPr>
        <p:spPr>
          <a:xfrm>
            <a:off x="10368201" y="4645572"/>
            <a:ext cx="2727689" cy="369332"/>
          </a:xfrm>
          <a:prstGeom prst="rect">
            <a:avLst/>
          </a:prstGeom>
          <a:noFill/>
        </p:spPr>
        <p:txBody>
          <a:bodyPr wrap="square" rtlCol="0">
            <a:spAutoFit/>
          </a:bodyPr>
          <a:lstStyle/>
          <a:p>
            <a:r>
              <a:rPr lang="en-IN" b="1" dirty="0">
                <a:solidFill>
                  <a:srgbClr val="333F70"/>
                </a:solidFill>
                <a:latin typeface="Unbounded" pitchFamily="2" charset="0"/>
              </a:rPr>
              <a:t>Campus Events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2679" y="603409"/>
            <a:ext cx="7731443" cy="1261348"/>
          </a:xfrm>
          <a:prstGeom prst="rect">
            <a:avLst/>
          </a:prstGeom>
          <a:noFill/>
          <a:ln/>
        </p:spPr>
        <p:txBody>
          <a:bodyPr wrap="square" lIns="0" tIns="0" rIns="0" bIns="0" rtlCol="0" anchor="t"/>
          <a:lstStyle/>
          <a:p>
            <a:pPr marL="0" indent="0">
              <a:lnSpc>
                <a:spcPts val="4950"/>
              </a:lnSpc>
              <a:buNone/>
            </a:pPr>
            <a:r>
              <a:rPr lang="en-US" sz="3950" b="1" dirty="0">
                <a:solidFill>
                  <a:srgbClr val="333F70"/>
                </a:solidFill>
                <a:latin typeface="Unbounded Bold" pitchFamily="34" charset="0"/>
                <a:ea typeface="Unbounded Bold" pitchFamily="34" charset="-122"/>
                <a:cs typeface="Unbounded Bold" pitchFamily="34" charset="-120"/>
              </a:rPr>
              <a:t>Participation Engagement</a:t>
            </a:r>
            <a:endParaRPr lang="en-US" sz="3950" dirty="0"/>
          </a:p>
        </p:txBody>
      </p:sp>
      <p:pic>
        <p:nvPicPr>
          <p:cNvPr id="4" name="Image 1" descr="preencoded.png"/>
          <p:cNvPicPr>
            <a:picLocks noChangeAspect="1"/>
          </p:cNvPicPr>
          <p:nvPr/>
        </p:nvPicPr>
        <p:blipFill>
          <a:blip r:embed="rId4"/>
          <a:stretch>
            <a:fillRect/>
          </a:stretch>
        </p:blipFill>
        <p:spPr>
          <a:xfrm>
            <a:off x="6192679" y="2167414"/>
            <a:ext cx="504468" cy="504468"/>
          </a:xfrm>
          <a:prstGeom prst="rect">
            <a:avLst/>
          </a:prstGeom>
        </p:spPr>
      </p:pic>
      <p:sp>
        <p:nvSpPr>
          <p:cNvPr id="5" name="Text 1"/>
          <p:cNvSpPr/>
          <p:nvPr/>
        </p:nvSpPr>
        <p:spPr>
          <a:xfrm>
            <a:off x="6192679" y="2873693"/>
            <a:ext cx="2522696" cy="315278"/>
          </a:xfrm>
          <a:prstGeom prst="rect">
            <a:avLst/>
          </a:prstGeom>
          <a:noFill/>
          <a:ln/>
        </p:spPr>
        <p:txBody>
          <a:bodyPr wrap="none" lIns="0" tIns="0" rIns="0" bIns="0" rtlCol="0" anchor="t"/>
          <a:lstStyle/>
          <a:p>
            <a:pPr marL="0" indent="0" algn="l">
              <a:lnSpc>
                <a:spcPts val="2450"/>
              </a:lnSpc>
              <a:buNone/>
            </a:pPr>
            <a:r>
              <a:rPr lang="en-US" sz="1950" b="1" dirty="0">
                <a:solidFill>
                  <a:srgbClr val="333F70"/>
                </a:solidFill>
                <a:latin typeface="Unbounded Bold" pitchFamily="34" charset="0"/>
                <a:ea typeface="Unbounded Bold" pitchFamily="34" charset="-122"/>
                <a:cs typeface="Unbounded Bold" pitchFamily="34" charset="-120"/>
              </a:rPr>
              <a:t>Friend Meetups</a:t>
            </a:r>
            <a:endParaRPr lang="en-US" sz="1950" dirty="0"/>
          </a:p>
        </p:txBody>
      </p:sp>
      <p:sp>
        <p:nvSpPr>
          <p:cNvPr id="6" name="Text 2"/>
          <p:cNvSpPr/>
          <p:nvPr/>
        </p:nvSpPr>
        <p:spPr>
          <a:xfrm>
            <a:off x="6192679" y="3310057"/>
            <a:ext cx="3714393" cy="645795"/>
          </a:xfrm>
          <a:prstGeom prst="rect">
            <a:avLst/>
          </a:prstGeom>
          <a:noFill/>
          <a:ln/>
        </p:spPr>
        <p:txBody>
          <a:bodyPr wrap="square" lIns="0" tIns="0" rIns="0" bIns="0" rtlCol="0" anchor="t"/>
          <a:lstStyle/>
          <a:p>
            <a:pPr marL="0" indent="0" algn="l">
              <a:lnSpc>
                <a:spcPts val="2500"/>
              </a:lnSpc>
              <a:buNone/>
            </a:pPr>
            <a:r>
              <a:rPr lang="en-US" sz="1550" dirty="0">
                <a:solidFill>
                  <a:srgbClr val="333F70"/>
                </a:solidFill>
                <a:latin typeface="Open Sans" pitchFamily="34" charset="0"/>
                <a:ea typeface="Open Sans" pitchFamily="34" charset="-122"/>
                <a:cs typeface="Open Sans" pitchFamily="34" charset="-120"/>
              </a:rPr>
              <a:t>Reconnect with old friends and make new connections.</a:t>
            </a:r>
            <a:endParaRPr lang="en-US" sz="1550" dirty="0"/>
          </a:p>
        </p:txBody>
      </p:sp>
      <p:pic>
        <p:nvPicPr>
          <p:cNvPr id="7" name="Image 2" descr="preencoded.png"/>
          <p:cNvPicPr>
            <a:picLocks noChangeAspect="1"/>
          </p:cNvPicPr>
          <p:nvPr/>
        </p:nvPicPr>
        <p:blipFill>
          <a:blip r:embed="rId5"/>
          <a:stretch>
            <a:fillRect/>
          </a:stretch>
        </p:blipFill>
        <p:spPr>
          <a:xfrm>
            <a:off x="10209728" y="2167414"/>
            <a:ext cx="504468" cy="504468"/>
          </a:xfrm>
          <a:prstGeom prst="rect">
            <a:avLst/>
          </a:prstGeom>
        </p:spPr>
      </p:pic>
      <p:sp>
        <p:nvSpPr>
          <p:cNvPr id="8" name="Text 3"/>
          <p:cNvSpPr/>
          <p:nvPr/>
        </p:nvSpPr>
        <p:spPr>
          <a:xfrm>
            <a:off x="10209728" y="2873693"/>
            <a:ext cx="3714393" cy="630555"/>
          </a:xfrm>
          <a:prstGeom prst="rect">
            <a:avLst/>
          </a:prstGeom>
          <a:noFill/>
          <a:ln/>
        </p:spPr>
        <p:txBody>
          <a:bodyPr wrap="square" lIns="0" tIns="0" rIns="0" bIns="0" rtlCol="0" anchor="t"/>
          <a:lstStyle/>
          <a:p>
            <a:pPr marL="0" indent="0" algn="l">
              <a:lnSpc>
                <a:spcPts val="2450"/>
              </a:lnSpc>
              <a:buNone/>
            </a:pPr>
            <a:r>
              <a:rPr lang="en-US" sz="1950" b="1" dirty="0">
                <a:solidFill>
                  <a:srgbClr val="333F70"/>
                </a:solidFill>
                <a:latin typeface="Unbounded Bold" pitchFamily="34" charset="0"/>
                <a:ea typeface="Unbounded Bold" pitchFamily="34" charset="-122"/>
                <a:cs typeface="Unbounded Bold" pitchFamily="34" charset="-120"/>
              </a:rPr>
              <a:t>Networking Opportunities</a:t>
            </a:r>
            <a:endParaRPr lang="en-US" sz="1950" dirty="0"/>
          </a:p>
        </p:txBody>
      </p:sp>
      <p:sp>
        <p:nvSpPr>
          <p:cNvPr id="9" name="Text 4"/>
          <p:cNvSpPr/>
          <p:nvPr/>
        </p:nvSpPr>
        <p:spPr>
          <a:xfrm>
            <a:off x="10209728" y="3625334"/>
            <a:ext cx="3714393" cy="645795"/>
          </a:xfrm>
          <a:prstGeom prst="rect">
            <a:avLst/>
          </a:prstGeom>
          <a:noFill/>
          <a:ln/>
        </p:spPr>
        <p:txBody>
          <a:bodyPr wrap="square" lIns="0" tIns="0" rIns="0" bIns="0" rtlCol="0" anchor="t"/>
          <a:lstStyle/>
          <a:p>
            <a:pPr marL="0" indent="0" algn="l">
              <a:lnSpc>
                <a:spcPts val="2500"/>
              </a:lnSpc>
              <a:buNone/>
            </a:pPr>
            <a:r>
              <a:rPr lang="en-US" sz="1550" dirty="0">
                <a:solidFill>
                  <a:srgbClr val="333F70"/>
                </a:solidFill>
                <a:latin typeface="Open Sans" pitchFamily="34" charset="0"/>
                <a:ea typeface="Open Sans" pitchFamily="34" charset="-122"/>
                <a:cs typeface="Open Sans" pitchFamily="34" charset="-120"/>
              </a:rPr>
              <a:t>Expand your professional network and explore new collaborations.</a:t>
            </a:r>
            <a:endParaRPr lang="en-US" sz="1550" dirty="0"/>
          </a:p>
        </p:txBody>
      </p:sp>
      <p:pic>
        <p:nvPicPr>
          <p:cNvPr id="10" name="Image 3" descr="preencoded.png"/>
          <p:cNvPicPr>
            <a:picLocks noChangeAspect="1"/>
          </p:cNvPicPr>
          <p:nvPr/>
        </p:nvPicPr>
        <p:blipFill>
          <a:blip r:embed="rId6"/>
          <a:stretch>
            <a:fillRect/>
          </a:stretch>
        </p:blipFill>
        <p:spPr>
          <a:xfrm>
            <a:off x="6192679" y="4876562"/>
            <a:ext cx="504468" cy="504468"/>
          </a:xfrm>
          <a:prstGeom prst="rect">
            <a:avLst/>
          </a:prstGeom>
        </p:spPr>
      </p:pic>
      <p:sp>
        <p:nvSpPr>
          <p:cNvPr id="11" name="Text 5"/>
          <p:cNvSpPr/>
          <p:nvPr/>
        </p:nvSpPr>
        <p:spPr>
          <a:xfrm>
            <a:off x="6192679" y="5582841"/>
            <a:ext cx="3714393" cy="630555"/>
          </a:xfrm>
          <a:prstGeom prst="rect">
            <a:avLst/>
          </a:prstGeom>
          <a:noFill/>
          <a:ln/>
        </p:spPr>
        <p:txBody>
          <a:bodyPr wrap="square" lIns="0" tIns="0" rIns="0" bIns="0" rtlCol="0" anchor="t"/>
          <a:lstStyle/>
          <a:p>
            <a:pPr marL="0" indent="0" algn="l">
              <a:lnSpc>
                <a:spcPts val="2450"/>
              </a:lnSpc>
              <a:buNone/>
            </a:pPr>
            <a:r>
              <a:rPr lang="en-US" sz="1950" b="1" dirty="0">
                <a:solidFill>
                  <a:srgbClr val="333F70"/>
                </a:solidFill>
                <a:latin typeface="Unbounded Bold" pitchFamily="34" charset="0"/>
                <a:ea typeface="Unbounded Bold" pitchFamily="34" charset="-122"/>
                <a:cs typeface="Unbounded Bold" pitchFamily="34" charset="-120"/>
              </a:rPr>
              <a:t>Alumni Startup &amp; Company Promotion</a:t>
            </a:r>
            <a:endParaRPr lang="en-US" sz="1950" dirty="0"/>
          </a:p>
        </p:txBody>
      </p:sp>
      <p:sp>
        <p:nvSpPr>
          <p:cNvPr id="12" name="Text 6"/>
          <p:cNvSpPr/>
          <p:nvPr/>
        </p:nvSpPr>
        <p:spPr>
          <a:xfrm>
            <a:off x="6192679" y="6334482"/>
            <a:ext cx="3714393" cy="1291590"/>
          </a:xfrm>
          <a:prstGeom prst="rect">
            <a:avLst/>
          </a:prstGeom>
          <a:noFill/>
          <a:ln/>
        </p:spPr>
        <p:txBody>
          <a:bodyPr wrap="square" lIns="0" tIns="0" rIns="0" bIns="0" rtlCol="0" anchor="t"/>
          <a:lstStyle/>
          <a:p>
            <a:pPr marL="0" indent="0" algn="l">
              <a:lnSpc>
                <a:spcPts val="2500"/>
              </a:lnSpc>
              <a:buNone/>
            </a:pPr>
            <a:r>
              <a:rPr lang="en-US" sz="1550" dirty="0">
                <a:solidFill>
                  <a:srgbClr val="333F70"/>
                </a:solidFill>
                <a:latin typeface="Open Sans" pitchFamily="34" charset="0"/>
                <a:ea typeface="Open Sans" pitchFamily="34" charset="-122"/>
                <a:cs typeface="Open Sans" pitchFamily="34" charset="-120"/>
              </a:rPr>
              <a:t>Promote your venture to alumni, investors, and partners. Network, gain brand visibility, and explore funding opportunities.</a:t>
            </a:r>
            <a:endParaRPr lang="en-US" sz="1550" dirty="0"/>
          </a:p>
        </p:txBody>
      </p:sp>
      <p:pic>
        <p:nvPicPr>
          <p:cNvPr id="13" name="Image 4" descr="preencoded.png"/>
          <p:cNvPicPr>
            <a:picLocks noChangeAspect="1"/>
          </p:cNvPicPr>
          <p:nvPr/>
        </p:nvPicPr>
        <p:blipFill>
          <a:blip r:embed="rId7"/>
          <a:stretch>
            <a:fillRect/>
          </a:stretch>
        </p:blipFill>
        <p:spPr>
          <a:xfrm>
            <a:off x="10209728" y="4876562"/>
            <a:ext cx="504468" cy="504468"/>
          </a:xfrm>
          <a:prstGeom prst="rect">
            <a:avLst/>
          </a:prstGeom>
        </p:spPr>
      </p:pic>
      <p:sp>
        <p:nvSpPr>
          <p:cNvPr id="14" name="Text 7"/>
          <p:cNvSpPr/>
          <p:nvPr/>
        </p:nvSpPr>
        <p:spPr>
          <a:xfrm>
            <a:off x="10209728" y="5582841"/>
            <a:ext cx="3386733" cy="315278"/>
          </a:xfrm>
          <a:prstGeom prst="rect">
            <a:avLst/>
          </a:prstGeom>
          <a:noFill/>
          <a:ln/>
        </p:spPr>
        <p:txBody>
          <a:bodyPr wrap="none" lIns="0" tIns="0" rIns="0" bIns="0" rtlCol="0" anchor="t"/>
          <a:lstStyle/>
          <a:p>
            <a:pPr marL="0" indent="0" algn="l">
              <a:lnSpc>
                <a:spcPts val="2450"/>
              </a:lnSpc>
              <a:buNone/>
            </a:pPr>
            <a:r>
              <a:rPr lang="en-US" sz="1950" b="1" dirty="0">
                <a:solidFill>
                  <a:srgbClr val="333F70"/>
                </a:solidFill>
                <a:latin typeface="Unbounded Bold" pitchFamily="34" charset="0"/>
                <a:ea typeface="Unbounded Bold" pitchFamily="34" charset="-122"/>
                <a:cs typeface="Unbounded Bold" pitchFamily="34" charset="-120"/>
              </a:rPr>
              <a:t>Fun &amp; Cultural Events</a:t>
            </a:r>
            <a:endParaRPr lang="en-US" sz="1950" dirty="0"/>
          </a:p>
        </p:txBody>
      </p:sp>
      <p:sp>
        <p:nvSpPr>
          <p:cNvPr id="15" name="Text 8"/>
          <p:cNvSpPr/>
          <p:nvPr/>
        </p:nvSpPr>
        <p:spPr>
          <a:xfrm>
            <a:off x="10209728" y="6019205"/>
            <a:ext cx="3714393" cy="645795"/>
          </a:xfrm>
          <a:prstGeom prst="rect">
            <a:avLst/>
          </a:prstGeom>
          <a:noFill/>
          <a:ln/>
        </p:spPr>
        <p:txBody>
          <a:bodyPr wrap="square" lIns="0" tIns="0" rIns="0" bIns="0" rtlCol="0" anchor="t"/>
          <a:lstStyle/>
          <a:p>
            <a:pPr marL="0" indent="0" algn="l">
              <a:lnSpc>
                <a:spcPts val="2500"/>
              </a:lnSpc>
              <a:buNone/>
            </a:pPr>
            <a:r>
              <a:rPr lang="en-US" sz="1550" dirty="0">
                <a:solidFill>
                  <a:srgbClr val="333F70"/>
                </a:solidFill>
                <a:latin typeface="Open Sans" pitchFamily="34" charset="0"/>
                <a:ea typeface="Open Sans" pitchFamily="34" charset="-122"/>
                <a:cs typeface="Open Sans" pitchFamily="34" charset="-120"/>
              </a:rPr>
              <a:t>Enjoy engaging events organized by college students.</a:t>
            </a:r>
            <a:endParaRPr lang="en-US" sz="1550" dirty="0"/>
          </a:p>
        </p:txBody>
      </p:sp>
      <p:sp>
        <p:nvSpPr>
          <p:cNvPr id="16" name="Rectangle 15">
            <a:extLst>
              <a:ext uri="{FF2B5EF4-FFF2-40B4-BE49-F238E27FC236}">
                <a16:creationId xmlns:a16="http://schemas.microsoft.com/office/drawing/2014/main" id="{0866F50A-1591-D88A-E655-A20A9F4243A1}"/>
              </a:ext>
            </a:extLst>
          </p:cNvPr>
          <p:cNvSpPr/>
          <p:nvPr/>
        </p:nvSpPr>
        <p:spPr>
          <a:xfrm>
            <a:off x="12671550" y="7535917"/>
            <a:ext cx="1849821"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702118"/>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Registration and Payment Management (Alumni)</a:t>
            </a:r>
            <a:endParaRPr lang="en-US" sz="4450" dirty="0"/>
          </a:p>
        </p:txBody>
      </p:sp>
      <p:sp>
        <p:nvSpPr>
          <p:cNvPr id="3" name="Shape 1"/>
          <p:cNvSpPr/>
          <p:nvPr/>
        </p:nvSpPr>
        <p:spPr>
          <a:xfrm>
            <a:off x="793790" y="3828455"/>
            <a:ext cx="510302" cy="510302"/>
          </a:xfrm>
          <a:prstGeom prst="roundRect">
            <a:avLst>
              <a:gd name="adj" fmla="val 18669"/>
            </a:avLst>
          </a:prstGeom>
          <a:solidFill>
            <a:srgbClr val="D6F5EE"/>
          </a:solidFill>
          <a:ln w="7620">
            <a:solidFill>
              <a:srgbClr val="BCDBD4"/>
            </a:solidFill>
            <a:prstDash val="solid"/>
          </a:ln>
        </p:spPr>
      </p:sp>
      <p:sp>
        <p:nvSpPr>
          <p:cNvPr id="4" name="Text 2"/>
          <p:cNvSpPr/>
          <p:nvPr/>
        </p:nvSpPr>
        <p:spPr>
          <a:xfrm>
            <a:off x="960477" y="3913465"/>
            <a:ext cx="176927"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1</a:t>
            </a:r>
            <a:endParaRPr lang="en-US" sz="2650" dirty="0"/>
          </a:p>
        </p:txBody>
      </p:sp>
      <p:sp>
        <p:nvSpPr>
          <p:cNvPr id="5" name="Text 3"/>
          <p:cNvSpPr/>
          <p:nvPr/>
        </p:nvSpPr>
        <p:spPr>
          <a:xfrm>
            <a:off x="1530906" y="3828455"/>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Register using a simple Google Form, providing basic details and indicating mentoring session interest.</a:t>
            </a:r>
            <a:endParaRPr lang="en-US" sz="1750" dirty="0"/>
          </a:p>
        </p:txBody>
      </p:sp>
      <p:sp>
        <p:nvSpPr>
          <p:cNvPr id="6" name="Shape 4"/>
          <p:cNvSpPr/>
          <p:nvPr/>
        </p:nvSpPr>
        <p:spPr>
          <a:xfrm>
            <a:off x="5216962" y="3828455"/>
            <a:ext cx="510302" cy="510302"/>
          </a:xfrm>
          <a:prstGeom prst="roundRect">
            <a:avLst>
              <a:gd name="adj" fmla="val 18669"/>
            </a:avLst>
          </a:prstGeom>
          <a:solidFill>
            <a:srgbClr val="D6F5EE"/>
          </a:solidFill>
          <a:ln w="7620">
            <a:solidFill>
              <a:srgbClr val="BCDBD4"/>
            </a:solidFill>
            <a:prstDash val="solid"/>
          </a:ln>
        </p:spPr>
      </p:sp>
      <p:sp>
        <p:nvSpPr>
          <p:cNvPr id="7" name="Text 5"/>
          <p:cNvSpPr/>
          <p:nvPr/>
        </p:nvSpPr>
        <p:spPr>
          <a:xfrm>
            <a:off x="5330071" y="3913465"/>
            <a:ext cx="284083"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2</a:t>
            </a:r>
            <a:endParaRPr lang="en-US" sz="2650" dirty="0"/>
          </a:p>
        </p:txBody>
      </p:sp>
      <p:sp>
        <p:nvSpPr>
          <p:cNvPr id="8" name="Text 6"/>
          <p:cNvSpPr/>
          <p:nvPr/>
        </p:nvSpPr>
        <p:spPr>
          <a:xfrm>
            <a:off x="5954078" y="3828455"/>
            <a:ext cx="3459242" cy="108870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We'll send a confirmation email to your registered address after you complete the form.</a:t>
            </a:r>
            <a:endParaRPr lang="en-US" sz="1750" dirty="0"/>
          </a:p>
        </p:txBody>
      </p:sp>
      <p:sp>
        <p:nvSpPr>
          <p:cNvPr id="9" name="Shape 7"/>
          <p:cNvSpPr/>
          <p:nvPr/>
        </p:nvSpPr>
        <p:spPr>
          <a:xfrm>
            <a:off x="9640133" y="3828455"/>
            <a:ext cx="510302" cy="510302"/>
          </a:xfrm>
          <a:prstGeom prst="roundRect">
            <a:avLst>
              <a:gd name="adj" fmla="val 18669"/>
            </a:avLst>
          </a:prstGeom>
          <a:solidFill>
            <a:srgbClr val="D6F5EE"/>
          </a:solidFill>
          <a:ln w="7620">
            <a:solidFill>
              <a:srgbClr val="BCDBD4"/>
            </a:solidFill>
            <a:prstDash val="solid"/>
          </a:ln>
        </p:spPr>
      </p:sp>
      <p:sp>
        <p:nvSpPr>
          <p:cNvPr id="10" name="Text 8"/>
          <p:cNvSpPr/>
          <p:nvPr/>
        </p:nvSpPr>
        <p:spPr>
          <a:xfrm>
            <a:off x="9752528" y="3913465"/>
            <a:ext cx="285512"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3</a:t>
            </a:r>
            <a:endParaRPr lang="en-US" sz="2650" dirty="0"/>
          </a:p>
        </p:txBody>
      </p:sp>
      <p:sp>
        <p:nvSpPr>
          <p:cNvPr id="11" name="Text 9"/>
          <p:cNvSpPr/>
          <p:nvPr/>
        </p:nvSpPr>
        <p:spPr>
          <a:xfrm>
            <a:off x="10377249" y="3828455"/>
            <a:ext cx="3459242" cy="108870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The form allows you to indicate if you wish to participate in a mentoring session.</a:t>
            </a:r>
            <a:endParaRPr lang="en-US" sz="1750" dirty="0"/>
          </a:p>
        </p:txBody>
      </p:sp>
      <p:sp>
        <p:nvSpPr>
          <p:cNvPr id="12" name="Shape 10"/>
          <p:cNvSpPr/>
          <p:nvPr/>
        </p:nvSpPr>
        <p:spPr>
          <a:xfrm>
            <a:off x="793790" y="5762030"/>
            <a:ext cx="510302" cy="510302"/>
          </a:xfrm>
          <a:prstGeom prst="roundRect">
            <a:avLst>
              <a:gd name="adj" fmla="val 18669"/>
            </a:avLst>
          </a:prstGeom>
          <a:solidFill>
            <a:srgbClr val="D6F5EE"/>
          </a:solidFill>
          <a:ln w="7620">
            <a:solidFill>
              <a:srgbClr val="BCDBD4"/>
            </a:solidFill>
            <a:prstDash val="solid"/>
          </a:ln>
        </p:spPr>
      </p:sp>
      <p:sp>
        <p:nvSpPr>
          <p:cNvPr id="13" name="Text 11"/>
          <p:cNvSpPr/>
          <p:nvPr/>
        </p:nvSpPr>
        <p:spPr>
          <a:xfrm>
            <a:off x="902494" y="5847040"/>
            <a:ext cx="292894"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4</a:t>
            </a:r>
            <a:endParaRPr lang="en-US" sz="2650" dirty="0"/>
          </a:p>
        </p:txBody>
      </p:sp>
      <p:sp>
        <p:nvSpPr>
          <p:cNvPr id="14" name="Text 12"/>
          <p:cNvSpPr/>
          <p:nvPr/>
        </p:nvSpPr>
        <p:spPr>
          <a:xfrm>
            <a:off x="1530906" y="5762030"/>
            <a:ext cx="5670947" cy="362903"/>
          </a:xfrm>
          <a:prstGeom prst="rect">
            <a:avLst/>
          </a:prstGeom>
          <a:noFill/>
          <a:ln/>
        </p:spPr>
        <p:txBody>
          <a:bodyPr wrap="non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Various payment methods are available.</a:t>
            </a:r>
            <a:endParaRPr lang="en-US" sz="1750" dirty="0"/>
          </a:p>
        </p:txBody>
      </p:sp>
      <p:sp>
        <p:nvSpPr>
          <p:cNvPr id="15" name="Shape 13"/>
          <p:cNvSpPr/>
          <p:nvPr/>
        </p:nvSpPr>
        <p:spPr>
          <a:xfrm>
            <a:off x="7428667" y="5762030"/>
            <a:ext cx="510302" cy="510302"/>
          </a:xfrm>
          <a:prstGeom prst="roundRect">
            <a:avLst>
              <a:gd name="adj" fmla="val 18669"/>
            </a:avLst>
          </a:prstGeom>
          <a:solidFill>
            <a:srgbClr val="D6F5EE"/>
          </a:solidFill>
          <a:ln w="7620">
            <a:solidFill>
              <a:srgbClr val="BCDBD4"/>
            </a:solidFill>
            <a:prstDash val="solid"/>
          </a:ln>
        </p:spPr>
      </p:sp>
      <p:sp>
        <p:nvSpPr>
          <p:cNvPr id="16" name="Text 14"/>
          <p:cNvSpPr/>
          <p:nvPr/>
        </p:nvSpPr>
        <p:spPr>
          <a:xfrm>
            <a:off x="7546538" y="5847040"/>
            <a:ext cx="274558"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5</a:t>
            </a:r>
            <a:endParaRPr lang="en-US" sz="2650" dirty="0"/>
          </a:p>
        </p:txBody>
      </p:sp>
      <p:sp>
        <p:nvSpPr>
          <p:cNvPr id="17" name="Text 15"/>
          <p:cNvSpPr/>
          <p:nvPr/>
        </p:nvSpPr>
        <p:spPr>
          <a:xfrm>
            <a:off x="8165783" y="5762030"/>
            <a:ext cx="5670947" cy="725805"/>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Detailed instructions and FAQs are available on the registration page.</a:t>
            </a:r>
            <a:endParaRPr lang="en-US" sz="1750" dirty="0"/>
          </a:p>
        </p:txBody>
      </p:sp>
      <p:sp>
        <p:nvSpPr>
          <p:cNvPr id="18" name="Rectangle 17">
            <a:extLst>
              <a:ext uri="{FF2B5EF4-FFF2-40B4-BE49-F238E27FC236}">
                <a16:creationId xmlns:a16="http://schemas.microsoft.com/office/drawing/2014/main" id="{E7C323F8-B87E-0034-1804-EDF608FB3C1E}"/>
              </a:ext>
            </a:extLst>
          </p:cNvPr>
          <p:cNvSpPr/>
          <p:nvPr/>
        </p:nvSpPr>
        <p:spPr>
          <a:xfrm>
            <a:off x="12643943" y="7593627"/>
            <a:ext cx="1849821"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540431"/>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Registration and Payment Management (Students)</a:t>
            </a:r>
            <a:endParaRPr lang="en-US" sz="4450" dirty="0"/>
          </a:p>
        </p:txBody>
      </p:sp>
      <p:sp>
        <p:nvSpPr>
          <p:cNvPr id="3" name="Shape 1"/>
          <p:cNvSpPr/>
          <p:nvPr/>
        </p:nvSpPr>
        <p:spPr>
          <a:xfrm>
            <a:off x="793790" y="3666768"/>
            <a:ext cx="510302" cy="510302"/>
          </a:xfrm>
          <a:prstGeom prst="roundRect">
            <a:avLst>
              <a:gd name="adj" fmla="val 18669"/>
            </a:avLst>
          </a:prstGeom>
          <a:solidFill>
            <a:srgbClr val="D6F5EE"/>
          </a:solidFill>
          <a:ln w="7620">
            <a:solidFill>
              <a:srgbClr val="BCDBD4"/>
            </a:solidFill>
            <a:prstDash val="solid"/>
          </a:ln>
        </p:spPr>
      </p:sp>
      <p:sp>
        <p:nvSpPr>
          <p:cNvPr id="4" name="Text 2"/>
          <p:cNvSpPr/>
          <p:nvPr/>
        </p:nvSpPr>
        <p:spPr>
          <a:xfrm>
            <a:off x="960477" y="3751778"/>
            <a:ext cx="176927"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1</a:t>
            </a:r>
            <a:endParaRPr lang="en-US" sz="2650" dirty="0"/>
          </a:p>
        </p:txBody>
      </p:sp>
      <p:sp>
        <p:nvSpPr>
          <p:cNvPr id="5" name="Text 3"/>
          <p:cNvSpPr/>
          <p:nvPr/>
        </p:nvSpPr>
        <p:spPr>
          <a:xfrm>
            <a:off x="1530906" y="3666768"/>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Register using a simple Google Form, providing basic details and indicating your interest in any mentoring sessions.</a:t>
            </a:r>
            <a:endParaRPr lang="en-US" sz="1750" dirty="0"/>
          </a:p>
        </p:txBody>
      </p:sp>
      <p:sp>
        <p:nvSpPr>
          <p:cNvPr id="6" name="Shape 4"/>
          <p:cNvSpPr/>
          <p:nvPr/>
        </p:nvSpPr>
        <p:spPr>
          <a:xfrm>
            <a:off x="5216962" y="3666768"/>
            <a:ext cx="510302" cy="510302"/>
          </a:xfrm>
          <a:prstGeom prst="roundRect">
            <a:avLst>
              <a:gd name="adj" fmla="val 18669"/>
            </a:avLst>
          </a:prstGeom>
          <a:solidFill>
            <a:srgbClr val="D6F5EE"/>
          </a:solidFill>
          <a:ln w="7620">
            <a:solidFill>
              <a:srgbClr val="BCDBD4"/>
            </a:solidFill>
            <a:prstDash val="solid"/>
          </a:ln>
        </p:spPr>
      </p:sp>
      <p:sp>
        <p:nvSpPr>
          <p:cNvPr id="7" name="Text 5"/>
          <p:cNvSpPr/>
          <p:nvPr/>
        </p:nvSpPr>
        <p:spPr>
          <a:xfrm>
            <a:off x="5330071" y="3751778"/>
            <a:ext cx="284083"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2</a:t>
            </a:r>
            <a:endParaRPr lang="en-US" sz="2650" dirty="0"/>
          </a:p>
        </p:txBody>
      </p:sp>
      <p:sp>
        <p:nvSpPr>
          <p:cNvPr id="8" name="Text 6"/>
          <p:cNvSpPr/>
          <p:nvPr/>
        </p:nvSpPr>
        <p:spPr>
          <a:xfrm>
            <a:off x="5954078" y="3666768"/>
            <a:ext cx="3459242" cy="108870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If you select a mentoring session, you will be required to pay the entry fee.</a:t>
            </a:r>
            <a:endParaRPr lang="en-US" sz="1750" dirty="0"/>
          </a:p>
        </p:txBody>
      </p:sp>
      <p:sp>
        <p:nvSpPr>
          <p:cNvPr id="9" name="Shape 7"/>
          <p:cNvSpPr/>
          <p:nvPr/>
        </p:nvSpPr>
        <p:spPr>
          <a:xfrm>
            <a:off x="9640133" y="3666768"/>
            <a:ext cx="510302" cy="510302"/>
          </a:xfrm>
          <a:prstGeom prst="roundRect">
            <a:avLst>
              <a:gd name="adj" fmla="val 18669"/>
            </a:avLst>
          </a:prstGeom>
          <a:solidFill>
            <a:srgbClr val="D6F5EE"/>
          </a:solidFill>
          <a:ln w="7620">
            <a:solidFill>
              <a:srgbClr val="BCDBD4"/>
            </a:solidFill>
            <a:prstDash val="solid"/>
          </a:ln>
        </p:spPr>
      </p:sp>
      <p:sp>
        <p:nvSpPr>
          <p:cNvPr id="10" name="Text 8"/>
          <p:cNvSpPr/>
          <p:nvPr/>
        </p:nvSpPr>
        <p:spPr>
          <a:xfrm>
            <a:off x="9752528" y="3751778"/>
            <a:ext cx="285512"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3</a:t>
            </a:r>
            <a:endParaRPr lang="en-US" sz="2650" dirty="0"/>
          </a:p>
        </p:txBody>
      </p:sp>
      <p:sp>
        <p:nvSpPr>
          <p:cNvPr id="11" name="Text 9"/>
          <p:cNvSpPr/>
          <p:nvPr/>
        </p:nvSpPr>
        <p:spPr>
          <a:xfrm>
            <a:off x="10377249" y="3666768"/>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After completing the registration form, please attach a screenshot of your payment as proof of payment.</a:t>
            </a:r>
            <a:endParaRPr lang="en-US" sz="1750" dirty="0"/>
          </a:p>
        </p:txBody>
      </p:sp>
      <p:sp>
        <p:nvSpPr>
          <p:cNvPr id="12" name="Shape 10"/>
          <p:cNvSpPr/>
          <p:nvPr/>
        </p:nvSpPr>
        <p:spPr>
          <a:xfrm>
            <a:off x="793790" y="5600343"/>
            <a:ext cx="510302" cy="510302"/>
          </a:xfrm>
          <a:prstGeom prst="roundRect">
            <a:avLst>
              <a:gd name="adj" fmla="val 18669"/>
            </a:avLst>
          </a:prstGeom>
          <a:solidFill>
            <a:srgbClr val="D6F5EE"/>
          </a:solidFill>
          <a:ln w="7620">
            <a:solidFill>
              <a:srgbClr val="BCDBD4"/>
            </a:solidFill>
            <a:prstDash val="solid"/>
          </a:ln>
        </p:spPr>
      </p:sp>
      <p:sp>
        <p:nvSpPr>
          <p:cNvPr id="13" name="Text 11"/>
          <p:cNvSpPr/>
          <p:nvPr/>
        </p:nvSpPr>
        <p:spPr>
          <a:xfrm>
            <a:off x="902494" y="5685353"/>
            <a:ext cx="292894"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4</a:t>
            </a:r>
            <a:endParaRPr lang="en-US" sz="2650" dirty="0"/>
          </a:p>
        </p:txBody>
      </p:sp>
      <p:sp>
        <p:nvSpPr>
          <p:cNvPr id="14" name="Text 12"/>
          <p:cNvSpPr/>
          <p:nvPr/>
        </p:nvSpPr>
        <p:spPr>
          <a:xfrm>
            <a:off x="1530906" y="5600343"/>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We'll send a confirmation email to your registered address after you complete the form and submit your payment screenshot.</a:t>
            </a:r>
            <a:endParaRPr lang="en-US" sz="1750" dirty="0"/>
          </a:p>
        </p:txBody>
      </p:sp>
      <p:sp>
        <p:nvSpPr>
          <p:cNvPr id="15" name="Shape 13"/>
          <p:cNvSpPr/>
          <p:nvPr/>
        </p:nvSpPr>
        <p:spPr>
          <a:xfrm>
            <a:off x="7428667" y="5600343"/>
            <a:ext cx="510302" cy="510302"/>
          </a:xfrm>
          <a:prstGeom prst="roundRect">
            <a:avLst>
              <a:gd name="adj" fmla="val 18669"/>
            </a:avLst>
          </a:prstGeom>
          <a:solidFill>
            <a:srgbClr val="D6F5EE"/>
          </a:solidFill>
          <a:ln w="7620">
            <a:solidFill>
              <a:srgbClr val="BCDBD4"/>
            </a:solidFill>
            <a:prstDash val="solid"/>
          </a:ln>
        </p:spPr>
      </p:sp>
      <p:sp>
        <p:nvSpPr>
          <p:cNvPr id="16" name="Text 14"/>
          <p:cNvSpPr/>
          <p:nvPr/>
        </p:nvSpPr>
        <p:spPr>
          <a:xfrm>
            <a:off x="7546538" y="5685353"/>
            <a:ext cx="274558"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5</a:t>
            </a:r>
            <a:endParaRPr lang="en-US" sz="2650" dirty="0"/>
          </a:p>
        </p:txBody>
      </p:sp>
      <p:sp>
        <p:nvSpPr>
          <p:cNvPr id="17" name="Text 15"/>
          <p:cNvSpPr/>
          <p:nvPr/>
        </p:nvSpPr>
        <p:spPr>
          <a:xfrm>
            <a:off x="8165783" y="5600343"/>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Various payment methods are available. Detailed instructions and FAQs are available on the registration page.</a:t>
            </a:r>
            <a:endParaRPr lang="en-US" sz="1750" dirty="0"/>
          </a:p>
        </p:txBody>
      </p:sp>
      <p:sp>
        <p:nvSpPr>
          <p:cNvPr id="18" name="Rectangle 17">
            <a:extLst>
              <a:ext uri="{FF2B5EF4-FFF2-40B4-BE49-F238E27FC236}">
                <a16:creationId xmlns:a16="http://schemas.microsoft.com/office/drawing/2014/main" id="{DA476D0A-9EB7-B25A-D883-384F77470D11}"/>
              </a:ext>
            </a:extLst>
          </p:cNvPr>
          <p:cNvSpPr/>
          <p:nvPr/>
        </p:nvSpPr>
        <p:spPr>
          <a:xfrm>
            <a:off x="12664965" y="7533918"/>
            <a:ext cx="1849821"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53653" y="604838"/>
            <a:ext cx="5789414" cy="583644"/>
          </a:xfrm>
          <a:prstGeom prst="rect">
            <a:avLst/>
          </a:prstGeom>
          <a:noFill/>
          <a:ln/>
        </p:spPr>
        <p:txBody>
          <a:bodyPr wrap="none" lIns="0" tIns="0" rIns="0" bIns="0" rtlCol="0" anchor="t"/>
          <a:lstStyle/>
          <a:p>
            <a:pPr marL="0" indent="0">
              <a:lnSpc>
                <a:spcPts val="4550"/>
              </a:lnSpc>
              <a:buNone/>
            </a:pPr>
            <a:r>
              <a:rPr lang="en-US" sz="3650" b="1" dirty="0">
                <a:solidFill>
                  <a:srgbClr val="333F70"/>
                </a:solidFill>
                <a:latin typeface="Unbounded Bold" pitchFamily="34" charset="0"/>
                <a:ea typeface="Unbounded Bold" pitchFamily="34" charset="-122"/>
                <a:cs typeface="Unbounded Bold" pitchFamily="34" charset="-120"/>
              </a:rPr>
              <a:t>Event Management</a:t>
            </a:r>
            <a:endParaRPr lang="en-US" sz="3650" dirty="0"/>
          </a:p>
        </p:txBody>
      </p:sp>
      <p:pic>
        <p:nvPicPr>
          <p:cNvPr id="4" name="Image 1" descr="preencoded.png"/>
          <p:cNvPicPr>
            <a:picLocks noChangeAspect="1"/>
          </p:cNvPicPr>
          <p:nvPr/>
        </p:nvPicPr>
        <p:blipFill>
          <a:blip r:embed="rId4"/>
          <a:stretch>
            <a:fillRect/>
          </a:stretch>
        </p:blipFill>
        <p:spPr>
          <a:xfrm>
            <a:off x="653653" y="1468517"/>
            <a:ext cx="933807" cy="1494115"/>
          </a:xfrm>
          <a:prstGeom prst="rect">
            <a:avLst/>
          </a:prstGeom>
        </p:spPr>
      </p:pic>
      <p:sp>
        <p:nvSpPr>
          <p:cNvPr id="5" name="Text 1"/>
          <p:cNvSpPr/>
          <p:nvPr/>
        </p:nvSpPr>
        <p:spPr>
          <a:xfrm>
            <a:off x="1867495" y="1655207"/>
            <a:ext cx="4376023" cy="291822"/>
          </a:xfrm>
          <a:prstGeom prst="rect">
            <a:avLst/>
          </a:prstGeom>
          <a:noFill/>
          <a:ln/>
        </p:spPr>
        <p:txBody>
          <a:bodyPr wrap="none" lIns="0" tIns="0" rIns="0" bIns="0" rtlCol="0" anchor="t"/>
          <a:lstStyle/>
          <a:p>
            <a:pPr marL="0" indent="0" algn="l">
              <a:lnSpc>
                <a:spcPts val="2250"/>
              </a:lnSpc>
              <a:buNone/>
            </a:pPr>
            <a:r>
              <a:rPr lang="en-US" sz="1800" b="1" dirty="0">
                <a:solidFill>
                  <a:srgbClr val="333F70"/>
                </a:solidFill>
                <a:latin typeface="Unbounded Bold" pitchFamily="34" charset="0"/>
                <a:ea typeface="Unbounded Bold" pitchFamily="34" charset="-122"/>
                <a:cs typeface="Unbounded Bold" pitchFamily="34" charset="-120"/>
              </a:rPr>
              <a:t>Venue Selection and Logistics</a:t>
            </a:r>
            <a:endParaRPr lang="en-US" sz="1800" dirty="0"/>
          </a:p>
        </p:txBody>
      </p:sp>
      <p:sp>
        <p:nvSpPr>
          <p:cNvPr id="6" name="Text 2"/>
          <p:cNvSpPr/>
          <p:nvPr/>
        </p:nvSpPr>
        <p:spPr>
          <a:xfrm>
            <a:off x="1867495" y="2059067"/>
            <a:ext cx="6622852" cy="597694"/>
          </a:xfrm>
          <a:prstGeom prst="rect">
            <a:avLst/>
          </a:prstGeom>
          <a:noFill/>
          <a:ln/>
        </p:spPr>
        <p:txBody>
          <a:bodyPr wrap="square" lIns="0" tIns="0" rIns="0" bIns="0" rtlCol="0" anchor="t"/>
          <a:lstStyle/>
          <a:p>
            <a:pPr marL="0" indent="0" algn="l">
              <a:lnSpc>
                <a:spcPts val="2350"/>
              </a:lnSpc>
              <a:buNone/>
            </a:pPr>
            <a:r>
              <a:rPr lang="en-US" sz="1450" dirty="0">
                <a:solidFill>
                  <a:srgbClr val="333F70"/>
                </a:solidFill>
                <a:latin typeface="Open Sans" pitchFamily="34" charset="0"/>
                <a:ea typeface="Open Sans" pitchFamily="34" charset="-122"/>
                <a:cs typeface="Open Sans" pitchFamily="34" charset="-120"/>
              </a:rPr>
              <a:t>The venue for the Alumni Meet will be PDPU's campus, chosen for its nostalgic feel and familiarity to alumni and students.</a:t>
            </a:r>
            <a:endParaRPr lang="en-US" sz="1450" dirty="0"/>
          </a:p>
        </p:txBody>
      </p:sp>
      <p:pic>
        <p:nvPicPr>
          <p:cNvPr id="7" name="Image 2" descr="preencoded.png"/>
          <p:cNvPicPr>
            <a:picLocks noChangeAspect="1"/>
          </p:cNvPicPr>
          <p:nvPr/>
        </p:nvPicPr>
        <p:blipFill>
          <a:blip r:embed="rId5"/>
          <a:stretch>
            <a:fillRect/>
          </a:stretch>
        </p:blipFill>
        <p:spPr>
          <a:xfrm>
            <a:off x="653653" y="2962632"/>
            <a:ext cx="933807" cy="1494115"/>
          </a:xfrm>
          <a:prstGeom prst="rect">
            <a:avLst/>
          </a:prstGeom>
        </p:spPr>
      </p:pic>
      <p:sp>
        <p:nvSpPr>
          <p:cNvPr id="8" name="Text 3"/>
          <p:cNvSpPr/>
          <p:nvPr/>
        </p:nvSpPr>
        <p:spPr>
          <a:xfrm>
            <a:off x="1867495" y="3149322"/>
            <a:ext cx="3323153" cy="291822"/>
          </a:xfrm>
          <a:prstGeom prst="rect">
            <a:avLst/>
          </a:prstGeom>
          <a:noFill/>
          <a:ln/>
        </p:spPr>
        <p:txBody>
          <a:bodyPr wrap="none" lIns="0" tIns="0" rIns="0" bIns="0" rtlCol="0" anchor="t"/>
          <a:lstStyle/>
          <a:p>
            <a:pPr marL="0" indent="0" algn="l">
              <a:lnSpc>
                <a:spcPts val="2250"/>
              </a:lnSpc>
              <a:buNone/>
            </a:pPr>
            <a:r>
              <a:rPr lang="en-US" sz="1800" b="1" dirty="0">
                <a:solidFill>
                  <a:srgbClr val="333F70"/>
                </a:solidFill>
                <a:latin typeface="Unbounded Bold" pitchFamily="34" charset="0"/>
                <a:ea typeface="Unbounded Bold" pitchFamily="34" charset="-122"/>
                <a:cs typeface="Unbounded Bold" pitchFamily="34" charset="-120"/>
              </a:rPr>
              <a:t>Program and Schedule</a:t>
            </a:r>
            <a:endParaRPr lang="en-US" sz="1800" dirty="0"/>
          </a:p>
        </p:txBody>
      </p:sp>
      <p:sp>
        <p:nvSpPr>
          <p:cNvPr id="9" name="Text 4"/>
          <p:cNvSpPr/>
          <p:nvPr/>
        </p:nvSpPr>
        <p:spPr>
          <a:xfrm>
            <a:off x="1867495" y="3553182"/>
            <a:ext cx="6622852" cy="597694"/>
          </a:xfrm>
          <a:prstGeom prst="rect">
            <a:avLst/>
          </a:prstGeom>
          <a:noFill/>
          <a:ln/>
        </p:spPr>
        <p:txBody>
          <a:bodyPr wrap="square" lIns="0" tIns="0" rIns="0" bIns="0" rtlCol="0" anchor="t"/>
          <a:lstStyle/>
          <a:p>
            <a:pPr marL="0" indent="0" algn="l">
              <a:lnSpc>
                <a:spcPts val="2350"/>
              </a:lnSpc>
              <a:buNone/>
            </a:pPr>
            <a:r>
              <a:rPr lang="en-US" sz="1450" dirty="0">
                <a:solidFill>
                  <a:srgbClr val="333F70"/>
                </a:solidFill>
                <a:latin typeface="Open Sans" pitchFamily="34" charset="0"/>
                <a:ea typeface="Open Sans" pitchFamily="34" charset="-122"/>
                <a:cs typeface="Open Sans" pitchFamily="34" charset="-120"/>
              </a:rPr>
              <a:t>Fun activities, cultural events by college clubs, musical dineouts. DJ nights and mentoring sessions.</a:t>
            </a:r>
            <a:endParaRPr lang="en-US" sz="1450" dirty="0"/>
          </a:p>
        </p:txBody>
      </p:sp>
      <p:pic>
        <p:nvPicPr>
          <p:cNvPr id="10" name="Image 3" descr="preencoded.png"/>
          <p:cNvPicPr>
            <a:picLocks noChangeAspect="1"/>
          </p:cNvPicPr>
          <p:nvPr/>
        </p:nvPicPr>
        <p:blipFill>
          <a:blip r:embed="rId6"/>
          <a:stretch>
            <a:fillRect/>
          </a:stretch>
        </p:blipFill>
        <p:spPr>
          <a:xfrm>
            <a:off x="653653" y="4456748"/>
            <a:ext cx="933807" cy="1673781"/>
          </a:xfrm>
          <a:prstGeom prst="rect">
            <a:avLst/>
          </a:prstGeom>
        </p:spPr>
      </p:pic>
      <p:sp>
        <p:nvSpPr>
          <p:cNvPr id="11" name="Text 5"/>
          <p:cNvSpPr/>
          <p:nvPr/>
        </p:nvSpPr>
        <p:spPr>
          <a:xfrm>
            <a:off x="1867495" y="4643438"/>
            <a:ext cx="3482816" cy="291822"/>
          </a:xfrm>
          <a:prstGeom prst="rect">
            <a:avLst/>
          </a:prstGeom>
          <a:noFill/>
          <a:ln/>
        </p:spPr>
        <p:txBody>
          <a:bodyPr wrap="none" lIns="0" tIns="0" rIns="0" bIns="0" rtlCol="0" anchor="t"/>
          <a:lstStyle/>
          <a:p>
            <a:pPr marL="0" indent="0" algn="l">
              <a:lnSpc>
                <a:spcPts val="2250"/>
              </a:lnSpc>
              <a:buNone/>
            </a:pPr>
            <a:r>
              <a:rPr lang="en-US" sz="1800" b="1" dirty="0">
                <a:solidFill>
                  <a:srgbClr val="333F70"/>
                </a:solidFill>
                <a:latin typeface="Unbounded Bold" pitchFamily="34" charset="0"/>
                <a:ea typeface="Unbounded Bold" pitchFamily="34" charset="-122"/>
                <a:cs typeface="Unbounded Bold" pitchFamily="34" charset="-120"/>
              </a:rPr>
              <a:t>Audio-Visual Equipment</a:t>
            </a:r>
            <a:endParaRPr lang="en-US" sz="1800" dirty="0"/>
          </a:p>
        </p:txBody>
      </p:sp>
      <p:sp>
        <p:nvSpPr>
          <p:cNvPr id="12" name="Text 6"/>
          <p:cNvSpPr/>
          <p:nvPr/>
        </p:nvSpPr>
        <p:spPr>
          <a:xfrm>
            <a:off x="1867495" y="5047298"/>
            <a:ext cx="6622852" cy="896541"/>
          </a:xfrm>
          <a:prstGeom prst="rect">
            <a:avLst/>
          </a:prstGeom>
          <a:noFill/>
          <a:ln/>
        </p:spPr>
        <p:txBody>
          <a:bodyPr wrap="square" lIns="0" tIns="0" rIns="0" bIns="0" rtlCol="0" anchor="t"/>
          <a:lstStyle/>
          <a:p>
            <a:pPr marL="0" indent="0" algn="l">
              <a:lnSpc>
                <a:spcPts val="2350"/>
              </a:lnSpc>
              <a:buNone/>
            </a:pPr>
            <a:r>
              <a:rPr lang="en-US" sz="1450" dirty="0">
                <a:solidFill>
                  <a:srgbClr val="333F70"/>
                </a:solidFill>
                <a:latin typeface="Open Sans" pitchFamily="34" charset="0"/>
                <a:ea typeface="Open Sans" pitchFamily="34" charset="-122"/>
                <a:cs typeface="Open Sans" pitchFamily="34" charset="-120"/>
              </a:rPr>
              <a:t>Secure and test audio-visual equipment, including microphones, projectors, screens, and sound systems, for effective presentations and communication.</a:t>
            </a:r>
            <a:endParaRPr lang="en-US" sz="1450" dirty="0"/>
          </a:p>
        </p:txBody>
      </p:sp>
      <p:pic>
        <p:nvPicPr>
          <p:cNvPr id="13" name="Image 4" descr="preencoded.png"/>
          <p:cNvPicPr>
            <a:picLocks noChangeAspect="1"/>
          </p:cNvPicPr>
          <p:nvPr/>
        </p:nvPicPr>
        <p:blipFill>
          <a:blip r:embed="rId7"/>
          <a:stretch>
            <a:fillRect/>
          </a:stretch>
        </p:blipFill>
        <p:spPr>
          <a:xfrm>
            <a:off x="653653" y="6130528"/>
            <a:ext cx="933807" cy="1494115"/>
          </a:xfrm>
          <a:prstGeom prst="rect">
            <a:avLst/>
          </a:prstGeom>
        </p:spPr>
      </p:pic>
      <p:sp>
        <p:nvSpPr>
          <p:cNvPr id="14" name="Text 7"/>
          <p:cNvSpPr/>
          <p:nvPr/>
        </p:nvSpPr>
        <p:spPr>
          <a:xfrm>
            <a:off x="1867495" y="6317218"/>
            <a:ext cx="3617833" cy="291822"/>
          </a:xfrm>
          <a:prstGeom prst="rect">
            <a:avLst/>
          </a:prstGeom>
          <a:noFill/>
          <a:ln/>
        </p:spPr>
        <p:txBody>
          <a:bodyPr wrap="none" lIns="0" tIns="0" rIns="0" bIns="0" rtlCol="0" anchor="t"/>
          <a:lstStyle/>
          <a:p>
            <a:pPr marL="0" indent="0" algn="l">
              <a:lnSpc>
                <a:spcPts val="2250"/>
              </a:lnSpc>
              <a:buNone/>
            </a:pPr>
            <a:r>
              <a:rPr lang="en-US" sz="1800" b="1" dirty="0">
                <a:solidFill>
                  <a:srgbClr val="333F70"/>
                </a:solidFill>
                <a:latin typeface="Unbounded Bold" pitchFamily="34" charset="0"/>
                <a:ea typeface="Unbounded Bold" pitchFamily="34" charset="-122"/>
                <a:cs typeface="Unbounded Bold" pitchFamily="34" charset="-120"/>
              </a:rPr>
              <a:t>Catering and Hospitality</a:t>
            </a:r>
            <a:endParaRPr lang="en-US" sz="1800" dirty="0"/>
          </a:p>
        </p:txBody>
      </p:sp>
      <p:sp>
        <p:nvSpPr>
          <p:cNvPr id="15" name="Text 8"/>
          <p:cNvSpPr/>
          <p:nvPr/>
        </p:nvSpPr>
        <p:spPr>
          <a:xfrm>
            <a:off x="1867495" y="6721078"/>
            <a:ext cx="6622852" cy="597694"/>
          </a:xfrm>
          <a:prstGeom prst="rect">
            <a:avLst/>
          </a:prstGeom>
          <a:noFill/>
          <a:ln/>
        </p:spPr>
        <p:txBody>
          <a:bodyPr wrap="square" lIns="0" tIns="0" rIns="0" bIns="0" rtlCol="0" anchor="t"/>
          <a:lstStyle/>
          <a:p>
            <a:pPr marL="0" indent="0" algn="l">
              <a:lnSpc>
                <a:spcPts val="2350"/>
              </a:lnSpc>
              <a:buNone/>
            </a:pPr>
            <a:r>
              <a:rPr lang="en-US" sz="1450" dirty="0">
                <a:solidFill>
                  <a:srgbClr val="333F70"/>
                </a:solidFill>
                <a:latin typeface="Open Sans" pitchFamily="34" charset="0"/>
                <a:ea typeface="Open Sans" pitchFamily="34" charset="-122"/>
                <a:cs typeface="Open Sans" pitchFamily="34" charset="-120"/>
              </a:rPr>
              <a:t>Arrange for catering services, refreshments, and hospitality arrangements to enhance the overall experience and create a positive atmosphere.</a:t>
            </a:r>
            <a:endParaRPr lang="en-US" sz="1450" dirty="0"/>
          </a:p>
        </p:txBody>
      </p:sp>
      <p:sp>
        <p:nvSpPr>
          <p:cNvPr id="16" name="Rectangle 15">
            <a:extLst>
              <a:ext uri="{FF2B5EF4-FFF2-40B4-BE49-F238E27FC236}">
                <a16:creationId xmlns:a16="http://schemas.microsoft.com/office/drawing/2014/main" id="{E83F6ABB-C90C-E831-09A5-EEC1BDCB537D}"/>
              </a:ext>
            </a:extLst>
          </p:cNvPr>
          <p:cNvSpPr/>
          <p:nvPr/>
        </p:nvSpPr>
        <p:spPr>
          <a:xfrm>
            <a:off x="9144001" y="7620000"/>
            <a:ext cx="5486400"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413034"/>
            <a:ext cx="8252341"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Alumni Meet Highlights</a:t>
            </a:r>
            <a:endParaRPr lang="en-US" sz="4450" dirty="0"/>
          </a:p>
        </p:txBody>
      </p:sp>
      <p:sp>
        <p:nvSpPr>
          <p:cNvPr id="3" name="Shape 1"/>
          <p:cNvSpPr/>
          <p:nvPr/>
        </p:nvSpPr>
        <p:spPr>
          <a:xfrm>
            <a:off x="793790" y="2830592"/>
            <a:ext cx="510302" cy="510302"/>
          </a:xfrm>
          <a:prstGeom prst="roundRect">
            <a:avLst>
              <a:gd name="adj" fmla="val 18669"/>
            </a:avLst>
          </a:prstGeom>
          <a:solidFill>
            <a:srgbClr val="D6F5EE"/>
          </a:solidFill>
          <a:ln w="7620">
            <a:solidFill>
              <a:srgbClr val="BCDBD4"/>
            </a:solidFill>
            <a:prstDash val="solid"/>
          </a:ln>
        </p:spPr>
      </p:sp>
      <p:sp>
        <p:nvSpPr>
          <p:cNvPr id="4" name="Text 2"/>
          <p:cNvSpPr/>
          <p:nvPr/>
        </p:nvSpPr>
        <p:spPr>
          <a:xfrm>
            <a:off x="960477" y="2915603"/>
            <a:ext cx="176927"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1</a:t>
            </a:r>
            <a:endParaRPr lang="en-US" sz="2650" dirty="0"/>
          </a:p>
        </p:txBody>
      </p:sp>
      <p:sp>
        <p:nvSpPr>
          <p:cNvPr id="5" name="Text 3"/>
          <p:cNvSpPr/>
          <p:nvPr/>
        </p:nvSpPr>
        <p:spPr>
          <a:xfrm>
            <a:off x="1530906" y="2830592"/>
            <a:ext cx="3459242"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Welcome Ceremony</a:t>
            </a:r>
            <a:endParaRPr lang="en-US" sz="2200" dirty="0"/>
          </a:p>
        </p:txBody>
      </p:sp>
      <p:sp>
        <p:nvSpPr>
          <p:cNvPr id="6" name="Text 4"/>
          <p:cNvSpPr/>
          <p:nvPr/>
        </p:nvSpPr>
        <p:spPr>
          <a:xfrm>
            <a:off x="1530906" y="3675340"/>
            <a:ext cx="3459242" cy="725805"/>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A warm welcome by the college principal or dean sets the tone.</a:t>
            </a:r>
            <a:endParaRPr lang="en-US" sz="1750" dirty="0"/>
          </a:p>
        </p:txBody>
      </p:sp>
      <p:sp>
        <p:nvSpPr>
          <p:cNvPr id="7" name="Shape 5"/>
          <p:cNvSpPr/>
          <p:nvPr/>
        </p:nvSpPr>
        <p:spPr>
          <a:xfrm>
            <a:off x="5216962" y="2830592"/>
            <a:ext cx="510302" cy="510302"/>
          </a:xfrm>
          <a:prstGeom prst="roundRect">
            <a:avLst>
              <a:gd name="adj" fmla="val 18669"/>
            </a:avLst>
          </a:prstGeom>
          <a:solidFill>
            <a:srgbClr val="D6F5EE"/>
          </a:solidFill>
          <a:ln w="7620">
            <a:solidFill>
              <a:srgbClr val="BCDBD4"/>
            </a:solidFill>
            <a:prstDash val="solid"/>
          </a:ln>
        </p:spPr>
      </p:sp>
      <p:sp>
        <p:nvSpPr>
          <p:cNvPr id="8" name="Text 6"/>
          <p:cNvSpPr/>
          <p:nvPr/>
        </p:nvSpPr>
        <p:spPr>
          <a:xfrm>
            <a:off x="5330071" y="2915603"/>
            <a:ext cx="284083"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2</a:t>
            </a:r>
            <a:endParaRPr lang="en-US" sz="2650" dirty="0"/>
          </a:p>
        </p:txBody>
      </p:sp>
      <p:sp>
        <p:nvSpPr>
          <p:cNvPr id="9" name="Text 7"/>
          <p:cNvSpPr/>
          <p:nvPr/>
        </p:nvSpPr>
        <p:spPr>
          <a:xfrm>
            <a:off x="5954078" y="283059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Memory Video</a:t>
            </a:r>
            <a:endParaRPr lang="en-US" sz="2200" dirty="0"/>
          </a:p>
        </p:txBody>
      </p:sp>
      <p:sp>
        <p:nvSpPr>
          <p:cNvPr id="10" name="Text 8"/>
          <p:cNvSpPr/>
          <p:nvPr/>
        </p:nvSpPr>
        <p:spPr>
          <a:xfrm>
            <a:off x="5954078" y="3321010"/>
            <a:ext cx="3459242" cy="725805"/>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A nostalgic journey through photos and memories.</a:t>
            </a:r>
            <a:endParaRPr lang="en-US" sz="1750" dirty="0"/>
          </a:p>
        </p:txBody>
      </p:sp>
      <p:sp>
        <p:nvSpPr>
          <p:cNvPr id="11" name="Shape 9"/>
          <p:cNvSpPr/>
          <p:nvPr/>
        </p:nvSpPr>
        <p:spPr>
          <a:xfrm>
            <a:off x="9640133" y="2830592"/>
            <a:ext cx="510302" cy="510302"/>
          </a:xfrm>
          <a:prstGeom prst="roundRect">
            <a:avLst>
              <a:gd name="adj" fmla="val 18669"/>
            </a:avLst>
          </a:prstGeom>
          <a:solidFill>
            <a:srgbClr val="D6F5EE"/>
          </a:solidFill>
          <a:ln w="7620">
            <a:solidFill>
              <a:srgbClr val="BCDBD4"/>
            </a:solidFill>
            <a:prstDash val="solid"/>
          </a:ln>
        </p:spPr>
      </p:sp>
      <p:sp>
        <p:nvSpPr>
          <p:cNvPr id="12" name="Text 10"/>
          <p:cNvSpPr/>
          <p:nvPr/>
        </p:nvSpPr>
        <p:spPr>
          <a:xfrm>
            <a:off x="9752528" y="2915603"/>
            <a:ext cx="285512"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3</a:t>
            </a:r>
            <a:endParaRPr lang="en-US" sz="2650" dirty="0"/>
          </a:p>
        </p:txBody>
      </p:sp>
      <p:sp>
        <p:nvSpPr>
          <p:cNvPr id="13" name="Text 11"/>
          <p:cNvSpPr/>
          <p:nvPr/>
        </p:nvSpPr>
        <p:spPr>
          <a:xfrm>
            <a:off x="10377249" y="2830592"/>
            <a:ext cx="3459242"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Interactive Activities</a:t>
            </a:r>
            <a:endParaRPr lang="en-US" sz="2200" dirty="0"/>
          </a:p>
        </p:txBody>
      </p:sp>
      <p:sp>
        <p:nvSpPr>
          <p:cNvPr id="14" name="Text 12"/>
          <p:cNvSpPr/>
          <p:nvPr/>
        </p:nvSpPr>
        <p:spPr>
          <a:xfrm>
            <a:off x="10377249" y="3675340"/>
            <a:ext cx="3459242" cy="725805"/>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Engaging activities like open mic, batchmate finding, and trivia.</a:t>
            </a:r>
            <a:endParaRPr lang="en-US" sz="1750" dirty="0"/>
          </a:p>
        </p:txBody>
      </p:sp>
      <p:sp>
        <p:nvSpPr>
          <p:cNvPr id="15" name="Shape 13"/>
          <p:cNvSpPr/>
          <p:nvPr/>
        </p:nvSpPr>
        <p:spPr>
          <a:xfrm>
            <a:off x="793790" y="4883110"/>
            <a:ext cx="510302" cy="510302"/>
          </a:xfrm>
          <a:prstGeom prst="roundRect">
            <a:avLst>
              <a:gd name="adj" fmla="val 18669"/>
            </a:avLst>
          </a:prstGeom>
          <a:solidFill>
            <a:srgbClr val="D6F5EE"/>
          </a:solidFill>
          <a:ln w="7620">
            <a:solidFill>
              <a:srgbClr val="BCDBD4"/>
            </a:solidFill>
            <a:prstDash val="solid"/>
          </a:ln>
        </p:spPr>
      </p:sp>
      <p:sp>
        <p:nvSpPr>
          <p:cNvPr id="16" name="Text 14"/>
          <p:cNvSpPr/>
          <p:nvPr/>
        </p:nvSpPr>
        <p:spPr>
          <a:xfrm>
            <a:off x="902494" y="4968121"/>
            <a:ext cx="292894"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4</a:t>
            </a:r>
            <a:endParaRPr lang="en-US" sz="2650" dirty="0"/>
          </a:p>
        </p:txBody>
      </p:sp>
      <p:sp>
        <p:nvSpPr>
          <p:cNvPr id="17" name="Text 15"/>
          <p:cNvSpPr/>
          <p:nvPr/>
        </p:nvSpPr>
        <p:spPr>
          <a:xfrm>
            <a:off x="1530906" y="4883110"/>
            <a:ext cx="2914769"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Cultural Evening</a:t>
            </a:r>
            <a:endParaRPr lang="en-US" sz="2200" dirty="0"/>
          </a:p>
        </p:txBody>
      </p:sp>
      <p:sp>
        <p:nvSpPr>
          <p:cNvPr id="18" name="Text 16"/>
          <p:cNvSpPr/>
          <p:nvPr/>
        </p:nvSpPr>
        <p:spPr>
          <a:xfrm>
            <a:off x="1530906" y="5373529"/>
            <a:ext cx="3459242" cy="108870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A vibrant display of talent with music, dance, and drama performances.</a:t>
            </a:r>
            <a:endParaRPr lang="en-US" sz="1750" dirty="0"/>
          </a:p>
        </p:txBody>
      </p:sp>
      <p:sp>
        <p:nvSpPr>
          <p:cNvPr id="19" name="Shape 17"/>
          <p:cNvSpPr/>
          <p:nvPr/>
        </p:nvSpPr>
        <p:spPr>
          <a:xfrm>
            <a:off x="5216962" y="4883110"/>
            <a:ext cx="510302" cy="510302"/>
          </a:xfrm>
          <a:prstGeom prst="roundRect">
            <a:avLst>
              <a:gd name="adj" fmla="val 18669"/>
            </a:avLst>
          </a:prstGeom>
          <a:solidFill>
            <a:srgbClr val="D6F5EE"/>
          </a:solidFill>
          <a:ln w="7620">
            <a:solidFill>
              <a:srgbClr val="BCDBD4"/>
            </a:solidFill>
            <a:prstDash val="solid"/>
          </a:ln>
        </p:spPr>
      </p:sp>
      <p:sp>
        <p:nvSpPr>
          <p:cNvPr id="20" name="Text 18"/>
          <p:cNvSpPr/>
          <p:nvPr/>
        </p:nvSpPr>
        <p:spPr>
          <a:xfrm>
            <a:off x="5334833" y="4968121"/>
            <a:ext cx="274558"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5</a:t>
            </a:r>
            <a:endParaRPr lang="en-US" sz="2650" dirty="0"/>
          </a:p>
        </p:txBody>
      </p:sp>
      <p:sp>
        <p:nvSpPr>
          <p:cNvPr id="21" name="Text 19"/>
          <p:cNvSpPr/>
          <p:nvPr/>
        </p:nvSpPr>
        <p:spPr>
          <a:xfrm>
            <a:off x="5954078" y="4883110"/>
            <a:ext cx="3459242"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Mentoring Sessions</a:t>
            </a:r>
            <a:endParaRPr lang="en-US" sz="2200" dirty="0"/>
          </a:p>
        </p:txBody>
      </p:sp>
      <p:sp>
        <p:nvSpPr>
          <p:cNvPr id="22" name="Text 20"/>
          <p:cNvSpPr/>
          <p:nvPr/>
        </p:nvSpPr>
        <p:spPr>
          <a:xfrm>
            <a:off x="5954078" y="5727859"/>
            <a:ext cx="3459242" cy="725805"/>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Valuable insights and guidance from experienced alumni.</a:t>
            </a:r>
            <a:endParaRPr lang="en-US" sz="1750" dirty="0"/>
          </a:p>
        </p:txBody>
      </p:sp>
      <p:sp>
        <p:nvSpPr>
          <p:cNvPr id="23" name="Shape 21"/>
          <p:cNvSpPr/>
          <p:nvPr/>
        </p:nvSpPr>
        <p:spPr>
          <a:xfrm>
            <a:off x="9640133" y="4883110"/>
            <a:ext cx="510302" cy="510302"/>
          </a:xfrm>
          <a:prstGeom prst="roundRect">
            <a:avLst>
              <a:gd name="adj" fmla="val 18669"/>
            </a:avLst>
          </a:prstGeom>
          <a:solidFill>
            <a:srgbClr val="D6F5EE"/>
          </a:solidFill>
          <a:ln w="7620">
            <a:solidFill>
              <a:srgbClr val="BCDBD4"/>
            </a:solidFill>
            <a:prstDash val="solid"/>
          </a:ln>
        </p:spPr>
      </p:sp>
      <p:sp>
        <p:nvSpPr>
          <p:cNvPr id="24" name="Text 22"/>
          <p:cNvSpPr/>
          <p:nvPr/>
        </p:nvSpPr>
        <p:spPr>
          <a:xfrm>
            <a:off x="9749433" y="4968121"/>
            <a:ext cx="291584"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6</a:t>
            </a:r>
            <a:endParaRPr lang="en-US" sz="2650" dirty="0"/>
          </a:p>
        </p:txBody>
      </p:sp>
      <p:sp>
        <p:nvSpPr>
          <p:cNvPr id="25" name="Text 23"/>
          <p:cNvSpPr/>
          <p:nvPr/>
        </p:nvSpPr>
        <p:spPr>
          <a:xfrm>
            <a:off x="10377249" y="4883110"/>
            <a:ext cx="3459242"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Food and Beverages</a:t>
            </a:r>
            <a:endParaRPr lang="en-US" sz="2200" dirty="0"/>
          </a:p>
        </p:txBody>
      </p:sp>
      <p:sp>
        <p:nvSpPr>
          <p:cNvPr id="26" name="Text 24"/>
          <p:cNvSpPr/>
          <p:nvPr/>
        </p:nvSpPr>
        <p:spPr>
          <a:xfrm>
            <a:off x="10377249" y="5727859"/>
            <a:ext cx="3459242" cy="108870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Delicious food and refreshing beverages will be served throughout the evening.</a:t>
            </a:r>
            <a:endParaRPr lang="en-US" sz="1750" dirty="0"/>
          </a:p>
        </p:txBody>
      </p:sp>
      <p:sp>
        <p:nvSpPr>
          <p:cNvPr id="27" name="Rectangle 26">
            <a:extLst>
              <a:ext uri="{FF2B5EF4-FFF2-40B4-BE49-F238E27FC236}">
                <a16:creationId xmlns:a16="http://schemas.microsoft.com/office/drawing/2014/main" id="{4B62DF0A-3E61-8F79-2524-E385334BBDF3}"/>
              </a:ext>
            </a:extLst>
          </p:cNvPr>
          <p:cNvSpPr/>
          <p:nvPr/>
        </p:nvSpPr>
        <p:spPr>
          <a:xfrm>
            <a:off x="12664965" y="7620000"/>
            <a:ext cx="1849821"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AC159-F528-1975-DF58-F7782AB9171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EFD01BB-AC95-AB8F-0502-5051E7AC112F}"/>
              </a:ext>
            </a:extLst>
          </p:cNvPr>
          <p:cNvSpPr/>
          <p:nvPr/>
        </p:nvSpPr>
        <p:spPr>
          <a:xfrm>
            <a:off x="793790" y="1413034"/>
            <a:ext cx="8252341"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Value for the institute</a:t>
            </a:r>
            <a:endParaRPr lang="en-US" sz="4450" dirty="0"/>
          </a:p>
        </p:txBody>
      </p:sp>
      <p:sp>
        <p:nvSpPr>
          <p:cNvPr id="3" name="Shape 1">
            <a:extLst>
              <a:ext uri="{FF2B5EF4-FFF2-40B4-BE49-F238E27FC236}">
                <a16:creationId xmlns:a16="http://schemas.microsoft.com/office/drawing/2014/main" id="{52446DC7-AE47-F675-2117-0309B19457F0}"/>
              </a:ext>
            </a:extLst>
          </p:cNvPr>
          <p:cNvSpPr/>
          <p:nvPr/>
        </p:nvSpPr>
        <p:spPr>
          <a:xfrm>
            <a:off x="793790" y="2830592"/>
            <a:ext cx="510302" cy="510302"/>
          </a:xfrm>
          <a:prstGeom prst="roundRect">
            <a:avLst>
              <a:gd name="adj" fmla="val 18669"/>
            </a:avLst>
          </a:prstGeom>
          <a:solidFill>
            <a:srgbClr val="D6F5EE"/>
          </a:solidFill>
          <a:ln w="7620">
            <a:solidFill>
              <a:srgbClr val="BCDBD4"/>
            </a:solidFill>
            <a:prstDash val="solid"/>
          </a:ln>
        </p:spPr>
      </p:sp>
      <p:sp>
        <p:nvSpPr>
          <p:cNvPr id="4" name="Text 2">
            <a:extLst>
              <a:ext uri="{FF2B5EF4-FFF2-40B4-BE49-F238E27FC236}">
                <a16:creationId xmlns:a16="http://schemas.microsoft.com/office/drawing/2014/main" id="{87DFD861-2945-E646-C647-A9E22FCFEA6A}"/>
              </a:ext>
            </a:extLst>
          </p:cNvPr>
          <p:cNvSpPr/>
          <p:nvPr/>
        </p:nvSpPr>
        <p:spPr>
          <a:xfrm>
            <a:off x="960477" y="2915603"/>
            <a:ext cx="176927"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1</a:t>
            </a:r>
            <a:endParaRPr lang="en-US" sz="2650" dirty="0"/>
          </a:p>
        </p:txBody>
      </p:sp>
      <p:sp>
        <p:nvSpPr>
          <p:cNvPr id="5" name="Text 3">
            <a:extLst>
              <a:ext uri="{FF2B5EF4-FFF2-40B4-BE49-F238E27FC236}">
                <a16:creationId xmlns:a16="http://schemas.microsoft.com/office/drawing/2014/main" id="{1E35ACC3-8589-2275-4312-68F4C263CD01}"/>
              </a:ext>
            </a:extLst>
          </p:cNvPr>
          <p:cNvSpPr/>
          <p:nvPr/>
        </p:nvSpPr>
        <p:spPr>
          <a:xfrm>
            <a:off x="1530906" y="2830592"/>
            <a:ext cx="3459242"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Publicity of the college through various social media campaigns.</a:t>
            </a:r>
            <a:endParaRPr lang="en-US" sz="2200" dirty="0"/>
          </a:p>
        </p:txBody>
      </p:sp>
      <p:sp>
        <p:nvSpPr>
          <p:cNvPr id="6" name="Text 4">
            <a:extLst>
              <a:ext uri="{FF2B5EF4-FFF2-40B4-BE49-F238E27FC236}">
                <a16:creationId xmlns:a16="http://schemas.microsoft.com/office/drawing/2014/main" id="{9754CC84-4019-1174-9C7C-305E3D4FACCD}"/>
              </a:ext>
            </a:extLst>
          </p:cNvPr>
          <p:cNvSpPr/>
          <p:nvPr/>
        </p:nvSpPr>
        <p:spPr>
          <a:xfrm>
            <a:off x="5317295" y="5138261"/>
            <a:ext cx="3459242" cy="725805"/>
          </a:xfrm>
          <a:prstGeom prst="rect">
            <a:avLst/>
          </a:prstGeom>
          <a:noFill/>
          <a:ln/>
        </p:spPr>
        <p:txBody>
          <a:bodyPr wrap="square" lIns="0" tIns="0" rIns="0" bIns="0" rtlCol="0" anchor="t"/>
          <a:lstStyle/>
          <a:p>
            <a:pPr marL="0" indent="0">
              <a:lnSpc>
                <a:spcPts val="2850"/>
              </a:lnSpc>
              <a:buNone/>
            </a:pPr>
            <a:endParaRPr lang="en-US" sz="1750" dirty="0"/>
          </a:p>
        </p:txBody>
      </p:sp>
      <p:sp>
        <p:nvSpPr>
          <p:cNvPr id="7" name="Shape 5">
            <a:extLst>
              <a:ext uri="{FF2B5EF4-FFF2-40B4-BE49-F238E27FC236}">
                <a16:creationId xmlns:a16="http://schemas.microsoft.com/office/drawing/2014/main" id="{93895D2A-3E00-215D-CFBF-4A90F888C5A5}"/>
              </a:ext>
            </a:extLst>
          </p:cNvPr>
          <p:cNvSpPr/>
          <p:nvPr/>
        </p:nvSpPr>
        <p:spPr>
          <a:xfrm>
            <a:off x="5216962" y="2830592"/>
            <a:ext cx="510302" cy="510302"/>
          </a:xfrm>
          <a:prstGeom prst="roundRect">
            <a:avLst>
              <a:gd name="adj" fmla="val 18669"/>
            </a:avLst>
          </a:prstGeom>
          <a:solidFill>
            <a:srgbClr val="D6F5EE"/>
          </a:solidFill>
          <a:ln w="7620">
            <a:solidFill>
              <a:srgbClr val="BCDBD4"/>
            </a:solidFill>
            <a:prstDash val="solid"/>
          </a:ln>
        </p:spPr>
      </p:sp>
      <p:sp>
        <p:nvSpPr>
          <p:cNvPr id="8" name="Text 6">
            <a:extLst>
              <a:ext uri="{FF2B5EF4-FFF2-40B4-BE49-F238E27FC236}">
                <a16:creationId xmlns:a16="http://schemas.microsoft.com/office/drawing/2014/main" id="{382DF0C9-8867-515D-0589-252A0856143B}"/>
              </a:ext>
            </a:extLst>
          </p:cNvPr>
          <p:cNvSpPr/>
          <p:nvPr/>
        </p:nvSpPr>
        <p:spPr>
          <a:xfrm>
            <a:off x="5330071" y="2915603"/>
            <a:ext cx="284083"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2</a:t>
            </a:r>
            <a:endParaRPr lang="en-US" sz="2650" dirty="0"/>
          </a:p>
        </p:txBody>
      </p:sp>
      <p:sp>
        <p:nvSpPr>
          <p:cNvPr id="9" name="Text 7">
            <a:extLst>
              <a:ext uri="{FF2B5EF4-FFF2-40B4-BE49-F238E27FC236}">
                <a16:creationId xmlns:a16="http://schemas.microsoft.com/office/drawing/2014/main" id="{E6C7AE4F-8D01-0E38-8188-5286BFF91FB6}"/>
              </a:ext>
            </a:extLst>
          </p:cNvPr>
          <p:cNvSpPr/>
          <p:nvPr/>
        </p:nvSpPr>
        <p:spPr>
          <a:xfrm>
            <a:off x="5954078" y="283059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Gathering funds for</a:t>
            </a:r>
          </a:p>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 the betterment of </a:t>
            </a:r>
          </a:p>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college.</a:t>
            </a:r>
            <a:endParaRPr lang="en-US" sz="2200" dirty="0"/>
          </a:p>
        </p:txBody>
      </p:sp>
      <p:sp>
        <p:nvSpPr>
          <p:cNvPr id="11" name="Shape 9">
            <a:extLst>
              <a:ext uri="{FF2B5EF4-FFF2-40B4-BE49-F238E27FC236}">
                <a16:creationId xmlns:a16="http://schemas.microsoft.com/office/drawing/2014/main" id="{866FC3E6-63BB-5FE6-F623-15DCA4F6A1E1}"/>
              </a:ext>
            </a:extLst>
          </p:cNvPr>
          <p:cNvSpPr/>
          <p:nvPr/>
        </p:nvSpPr>
        <p:spPr>
          <a:xfrm>
            <a:off x="9640133" y="2830592"/>
            <a:ext cx="510302" cy="510302"/>
          </a:xfrm>
          <a:prstGeom prst="roundRect">
            <a:avLst>
              <a:gd name="adj" fmla="val 18669"/>
            </a:avLst>
          </a:prstGeom>
          <a:solidFill>
            <a:srgbClr val="D6F5EE"/>
          </a:solidFill>
          <a:ln w="7620">
            <a:solidFill>
              <a:srgbClr val="BCDBD4"/>
            </a:solidFill>
            <a:prstDash val="solid"/>
          </a:ln>
        </p:spPr>
      </p:sp>
      <p:sp>
        <p:nvSpPr>
          <p:cNvPr id="12" name="Text 10">
            <a:extLst>
              <a:ext uri="{FF2B5EF4-FFF2-40B4-BE49-F238E27FC236}">
                <a16:creationId xmlns:a16="http://schemas.microsoft.com/office/drawing/2014/main" id="{34C6D7C5-7516-26D4-5BB0-126318528139}"/>
              </a:ext>
            </a:extLst>
          </p:cNvPr>
          <p:cNvSpPr/>
          <p:nvPr/>
        </p:nvSpPr>
        <p:spPr>
          <a:xfrm>
            <a:off x="9752528" y="2915603"/>
            <a:ext cx="285512"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3</a:t>
            </a:r>
            <a:endParaRPr lang="en-US" sz="2650" dirty="0"/>
          </a:p>
        </p:txBody>
      </p:sp>
      <p:sp>
        <p:nvSpPr>
          <p:cNvPr id="13" name="Text 11">
            <a:extLst>
              <a:ext uri="{FF2B5EF4-FFF2-40B4-BE49-F238E27FC236}">
                <a16:creationId xmlns:a16="http://schemas.microsoft.com/office/drawing/2014/main" id="{A453712D-E083-A87E-5F91-6045CFF31A6E}"/>
              </a:ext>
            </a:extLst>
          </p:cNvPr>
          <p:cNvSpPr/>
          <p:nvPr/>
        </p:nvSpPr>
        <p:spPr>
          <a:xfrm>
            <a:off x="10377249" y="2830592"/>
            <a:ext cx="3459242" cy="708660"/>
          </a:xfrm>
          <a:prstGeom prst="rect">
            <a:avLst/>
          </a:prstGeom>
          <a:noFill/>
          <a:ln/>
        </p:spPr>
        <p:txBody>
          <a:bodyPr wrap="squar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Increasing the reputation of the college.</a:t>
            </a:r>
            <a:endParaRPr lang="en-US" sz="2200" dirty="0"/>
          </a:p>
        </p:txBody>
      </p:sp>
      <p:sp>
        <p:nvSpPr>
          <p:cNvPr id="15" name="Shape 13">
            <a:extLst>
              <a:ext uri="{FF2B5EF4-FFF2-40B4-BE49-F238E27FC236}">
                <a16:creationId xmlns:a16="http://schemas.microsoft.com/office/drawing/2014/main" id="{4B8B14AF-2800-3D7A-CC3B-A7B3E5500703}"/>
              </a:ext>
            </a:extLst>
          </p:cNvPr>
          <p:cNvSpPr/>
          <p:nvPr/>
        </p:nvSpPr>
        <p:spPr>
          <a:xfrm>
            <a:off x="793790" y="4883110"/>
            <a:ext cx="510302" cy="510302"/>
          </a:xfrm>
          <a:prstGeom prst="roundRect">
            <a:avLst>
              <a:gd name="adj" fmla="val 18669"/>
            </a:avLst>
          </a:prstGeom>
          <a:solidFill>
            <a:srgbClr val="D6F5EE"/>
          </a:solidFill>
          <a:ln w="7620">
            <a:solidFill>
              <a:srgbClr val="BCDBD4"/>
            </a:solidFill>
            <a:prstDash val="solid"/>
          </a:ln>
        </p:spPr>
      </p:sp>
      <p:sp>
        <p:nvSpPr>
          <p:cNvPr id="16" name="Text 14">
            <a:extLst>
              <a:ext uri="{FF2B5EF4-FFF2-40B4-BE49-F238E27FC236}">
                <a16:creationId xmlns:a16="http://schemas.microsoft.com/office/drawing/2014/main" id="{85659C5A-DEE7-B511-AEA4-940279152520}"/>
              </a:ext>
            </a:extLst>
          </p:cNvPr>
          <p:cNvSpPr/>
          <p:nvPr/>
        </p:nvSpPr>
        <p:spPr>
          <a:xfrm>
            <a:off x="902494" y="4968121"/>
            <a:ext cx="292894" cy="34028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latin typeface="Unbounded Bold" pitchFamily="34" charset="0"/>
                <a:ea typeface="Unbounded Bold" pitchFamily="34" charset="-122"/>
                <a:cs typeface="Unbounded Bold" pitchFamily="34" charset="-120"/>
              </a:rPr>
              <a:t>4</a:t>
            </a:r>
            <a:endParaRPr lang="en-US" sz="2650" dirty="0"/>
          </a:p>
        </p:txBody>
      </p:sp>
      <p:sp>
        <p:nvSpPr>
          <p:cNvPr id="17" name="Text 15">
            <a:extLst>
              <a:ext uri="{FF2B5EF4-FFF2-40B4-BE49-F238E27FC236}">
                <a16:creationId xmlns:a16="http://schemas.microsoft.com/office/drawing/2014/main" id="{C00ECFF6-6DA2-F92F-355C-36D4961E16DE}"/>
              </a:ext>
            </a:extLst>
          </p:cNvPr>
          <p:cNvSpPr/>
          <p:nvPr/>
        </p:nvSpPr>
        <p:spPr>
          <a:xfrm>
            <a:off x="1530906" y="4883110"/>
            <a:ext cx="2914769"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Strengthens the industry connections</a:t>
            </a:r>
          </a:p>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 and enhancing placement opportunities.</a:t>
            </a:r>
            <a:endParaRPr lang="en-US" sz="2200" dirty="0"/>
          </a:p>
        </p:txBody>
      </p:sp>
      <p:sp>
        <p:nvSpPr>
          <p:cNvPr id="27" name="Rectangle 26">
            <a:extLst>
              <a:ext uri="{FF2B5EF4-FFF2-40B4-BE49-F238E27FC236}">
                <a16:creationId xmlns:a16="http://schemas.microsoft.com/office/drawing/2014/main" id="{03E42685-AB67-AA58-38C0-875425CE6FF7}"/>
              </a:ext>
            </a:extLst>
          </p:cNvPr>
          <p:cNvSpPr/>
          <p:nvPr/>
        </p:nvSpPr>
        <p:spPr>
          <a:xfrm>
            <a:off x="12664965" y="7620000"/>
            <a:ext cx="1849821" cy="609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88684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801</Words>
  <Application>Microsoft Office PowerPoint</Application>
  <PresentationFormat>Custom</PresentationFormat>
  <Paragraphs>116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Unbounded Bold</vt:lpstr>
      <vt:lpstr>Arial</vt:lpstr>
      <vt:lpstr>Open Sans</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VinitPrajapati</cp:lastModifiedBy>
  <cp:revision>3</cp:revision>
  <dcterms:created xsi:type="dcterms:W3CDTF">2025-01-10T10:37:12Z</dcterms:created>
  <dcterms:modified xsi:type="dcterms:W3CDTF">2025-01-10T11:12:46Z</dcterms:modified>
</cp:coreProperties>
</file>