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4"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79A3431-3D75-6758-45FA-68356BD5A76B}" name="Bhupesh Baghel" initials="BB" userId="192f72cff1942cd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6:15:15.08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F39D8-62C2-4775-AA58-E078FD346C17}"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79051-18E2-4ED6-91DA-1B8906E49DFF}" type="slidenum">
              <a:rPr lang="en-IN" smtClean="0"/>
              <a:t>‹#›</a:t>
            </a:fld>
            <a:endParaRPr lang="en-IN"/>
          </a:p>
        </p:txBody>
      </p:sp>
    </p:spTree>
    <p:extLst>
      <p:ext uri="{BB962C8B-B14F-4D97-AF65-F5344CB8AC3E}">
        <p14:creationId xmlns:p14="http://schemas.microsoft.com/office/powerpoint/2010/main" val="313581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779051-18E2-4ED6-91DA-1B8906E49DFF}" type="slidenum">
              <a:rPr lang="en-IN" smtClean="0"/>
              <a:t>2</a:t>
            </a:fld>
            <a:endParaRPr lang="en-IN"/>
          </a:p>
        </p:txBody>
      </p:sp>
    </p:spTree>
    <p:extLst>
      <p:ext uri="{BB962C8B-B14F-4D97-AF65-F5344CB8AC3E}">
        <p14:creationId xmlns:p14="http://schemas.microsoft.com/office/powerpoint/2010/main" val="323156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779051-18E2-4ED6-91DA-1B8906E49DFF}" type="slidenum">
              <a:rPr lang="en-IN" smtClean="0"/>
              <a:t>5</a:t>
            </a:fld>
            <a:endParaRPr lang="en-IN"/>
          </a:p>
        </p:txBody>
      </p:sp>
    </p:spTree>
    <p:extLst>
      <p:ext uri="{BB962C8B-B14F-4D97-AF65-F5344CB8AC3E}">
        <p14:creationId xmlns:p14="http://schemas.microsoft.com/office/powerpoint/2010/main" val="1533977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7D91-ADD2-5188-E78F-3218E7E65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92F599-1A3A-8A83-73C9-216176866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B9141A-523E-347A-EF44-6EC6CE5E6DAC}"/>
              </a:ext>
            </a:extLst>
          </p:cNvPr>
          <p:cNvSpPr>
            <a:spLocks noGrp="1"/>
          </p:cNvSpPr>
          <p:nvPr>
            <p:ph type="dt" sz="half" idx="10"/>
          </p:nvPr>
        </p:nvSpPr>
        <p:spPr/>
        <p:txBody>
          <a:bodyPr/>
          <a:lstStyle/>
          <a:p>
            <a:fld id="{4557D5D5-734A-40B8-BDEF-3AAB6EED7490}" type="datetimeFigureOut">
              <a:rPr lang="en-IN" smtClean="0"/>
              <a:t>03-10-2024</a:t>
            </a:fld>
            <a:endParaRPr lang="en-IN"/>
          </a:p>
        </p:txBody>
      </p:sp>
      <p:sp>
        <p:nvSpPr>
          <p:cNvPr id="5" name="Footer Placeholder 4">
            <a:extLst>
              <a:ext uri="{FF2B5EF4-FFF2-40B4-BE49-F238E27FC236}">
                <a16:creationId xmlns:a16="http://schemas.microsoft.com/office/drawing/2014/main" id="{D53CFC81-4546-999B-1B1F-05FB245D7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187FEC-0CD9-F3B3-84A8-7D15C0E2B410}"/>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324666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C2D7-BE81-A7AA-3AEB-535C7FDAF1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43F30-CB3C-F172-F7F8-EC252F2EEE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8533C6-8B73-3873-1B6D-317C22770AFD}"/>
              </a:ext>
            </a:extLst>
          </p:cNvPr>
          <p:cNvSpPr>
            <a:spLocks noGrp="1"/>
          </p:cNvSpPr>
          <p:nvPr>
            <p:ph type="dt" sz="half" idx="10"/>
          </p:nvPr>
        </p:nvSpPr>
        <p:spPr/>
        <p:txBody>
          <a:bodyPr/>
          <a:lstStyle/>
          <a:p>
            <a:fld id="{4557D5D5-734A-40B8-BDEF-3AAB6EED7490}" type="datetimeFigureOut">
              <a:rPr lang="en-IN" smtClean="0"/>
              <a:t>03-10-2024</a:t>
            </a:fld>
            <a:endParaRPr lang="en-IN"/>
          </a:p>
        </p:txBody>
      </p:sp>
      <p:sp>
        <p:nvSpPr>
          <p:cNvPr id="5" name="Footer Placeholder 4">
            <a:extLst>
              <a:ext uri="{FF2B5EF4-FFF2-40B4-BE49-F238E27FC236}">
                <a16:creationId xmlns:a16="http://schemas.microsoft.com/office/drawing/2014/main" id="{4B46B0AC-B39D-FB88-6535-391C8C504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87DFB-F684-AB11-DC69-EE84F32C3777}"/>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124664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68302-98CD-A0E0-BE3D-0C107DFFFF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E9F58D-F088-957D-136D-45DFA8AE5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F93C6-993D-3D52-B88F-103E88E1B45F}"/>
              </a:ext>
            </a:extLst>
          </p:cNvPr>
          <p:cNvSpPr>
            <a:spLocks noGrp="1"/>
          </p:cNvSpPr>
          <p:nvPr>
            <p:ph type="dt" sz="half" idx="10"/>
          </p:nvPr>
        </p:nvSpPr>
        <p:spPr/>
        <p:txBody>
          <a:bodyPr/>
          <a:lstStyle/>
          <a:p>
            <a:fld id="{4557D5D5-734A-40B8-BDEF-3AAB6EED7490}" type="datetimeFigureOut">
              <a:rPr lang="en-IN" smtClean="0"/>
              <a:t>03-10-2024</a:t>
            </a:fld>
            <a:endParaRPr lang="en-IN"/>
          </a:p>
        </p:txBody>
      </p:sp>
      <p:sp>
        <p:nvSpPr>
          <p:cNvPr id="5" name="Footer Placeholder 4">
            <a:extLst>
              <a:ext uri="{FF2B5EF4-FFF2-40B4-BE49-F238E27FC236}">
                <a16:creationId xmlns:a16="http://schemas.microsoft.com/office/drawing/2014/main" id="{2B4756CA-4CBA-6E4A-A93D-7202ABF6E1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AFE9A-834E-97CF-C5DC-9F085CC887AC}"/>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418763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87FE-61C3-6BD9-C4A7-3AD9C4480D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6E68E6-7A2D-1DA0-F402-4EF32AFFEA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388455-2EB6-B89E-D513-A2A22F9FE787}"/>
              </a:ext>
            </a:extLst>
          </p:cNvPr>
          <p:cNvSpPr>
            <a:spLocks noGrp="1"/>
          </p:cNvSpPr>
          <p:nvPr>
            <p:ph type="dt" sz="half" idx="10"/>
          </p:nvPr>
        </p:nvSpPr>
        <p:spPr/>
        <p:txBody>
          <a:bodyPr/>
          <a:lstStyle/>
          <a:p>
            <a:fld id="{4557D5D5-734A-40B8-BDEF-3AAB6EED7490}" type="datetimeFigureOut">
              <a:rPr lang="en-IN" smtClean="0"/>
              <a:t>03-10-2024</a:t>
            </a:fld>
            <a:endParaRPr lang="en-IN"/>
          </a:p>
        </p:txBody>
      </p:sp>
      <p:sp>
        <p:nvSpPr>
          <p:cNvPr id="5" name="Footer Placeholder 4">
            <a:extLst>
              <a:ext uri="{FF2B5EF4-FFF2-40B4-BE49-F238E27FC236}">
                <a16:creationId xmlns:a16="http://schemas.microsoft.com/office/drawing/2014/main" id="{52D983E8-2176-86C4-09C4-D399A85A0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B6F3F-7CE2-1CBF-4DDA-07DC5EB953E4}"/>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2985976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3E76-3550-DF0E-328E-8440BCE44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BA7B5B-20CC-F6A8-EFEB-840663A4C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B6BB90-C749-9B3E-F5BA-265F60562596}"/>
              </a:ext>
            </a:extLst>
          </p:cNvPr>
          <p:cNvSpPr>
            <a:spLocks noGrp="1"/>
          </p:cNvSpPr>
          <p:nvPr>
            <p:ph type="dt" sz="half" idx="10"/>
          </p:nvPr>
        </p:nvSpPr>
        <p:spPr/>
        <p:txBody>
          <a:bodyPr/>
          <a:lstStyle/>
          <a:p>
            <a:fld id="{4557D5D5-734A-40B8-BDEF-3AAB6EED7490}" type="datetimeFigureOut">
              <a:rPr lang="en-IN" smtClean="0"/>
              <a:t>03-10-2024</a:t>
            </a:fld>
            <a:endParaRPr lang="en-IN"/>
          </a:p>
        </p:txBody>
      </p:sp>
      <p:sp>
        <p:nvSpPr>
          <p:cNvPr id="5" name="Footer Placeholder 4">
            <a:extLst>
              <a:ext uri="{FF2B5EF4-FFF2-40B4-BE49-F238E27FC236}">
                <a16:creationId xmlns:a16="http://schemas.microsoft.com/office/drawing/2014/main" id="{EE3DBA44-A33A-8D01-CBCF-7C7DF29915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9711B-2ED4-9C92-7A55-32F6E08AC9AE}"/>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423526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AF43-29D1-1DAC-D1FF-0B91D43CED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867C48-F10F-90C0-32BD-6BA470F7E0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0F7637-DC7F-28AA-F76D-E92113F388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66D60A-3D26-0F63-174D-822DE6EDA3B9}"/>
              </a:ext>
            </a:extLst>
          </p:cNvPr>
          <p:cNvSpPr>
            <a:spLocks noGrp="1"/>
          </p:cNvSpPr>
          <p:nvPr>
            <p:ph type="dt" sz="half" idx="10"/>
          </p:nvPr>
        </p:nvSpPr>
        <p:spPr/>
        <p:txBody>
          <a:bodyPr/>
          <a:lstStyle/>
          <a:p>
            <a:fld id="{4557D5D5-734A-40B8-BDEF-3AAB6EED7490}" type="datetimeFigureOut">
              <a:rPr lang="en-IN" smtClean="0"/>
              <a:t>03-10-2024</a:t>
            </a:fld>
            <a:endParaRPr lang="en-IN"/>
          </a:p>
        </p:txBody>
      </p:sp>
      <p:sp>
        <p:nvSpPr>
          <p:cNvPr id="6" name="Footer Placeholder 5">
            <a:extLst>
              <a:ext uri="{FF2B5EF4-FFF2-40B4-BE49-F238E27FC236}">
                <a16:creationId xmlns:a16="http://schemas.microsoft.com/office/drawing/2014/main" id="{77527E3A-22D3-9053-A0CF-B0CA50C6AD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09C90F-E29E-725F-E31E-B00557616C55}"/>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162091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9019-CBE8-1F9E-8EB1-1E3B946A37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4B6C2E-B174-97B7-A5BA-551CB6FDC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8EC7F4-006B-3AF4-8033-DC1D2A8B99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900256-9BB2-67D0-30EB-D6AD759A4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1930CD-CBAA-DBC2-98C2-6B96A3A2D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D3BDB1-57C1-903B-66BF-1095FDA41A3B}"/>
              </a:ext>
            </a:extLst>
          </p:cNvPr>
          <p:cNvSpPr>
            <a:spLocks noGrp="1"/>
          </p:cNvSpPr>
          <p:nvPr>
            <p:ph type="dt" sz="half" idx="10"/>
          </p:nvPr>
        </p:nvSpPr>
        <p:spPr/>
        <p:txBody>
          <a:bodyPr/>
          <a:lstStyle/>
          <a:p>
            <a:fld id="{4557D5D5-734A-40B8-BDEF-3AAB6EED7490}" type="datetimeFigureOut">
              <a:rPr lang="en-IN" smtClean="0"/>
              <a:t>03-10-2024</a:t>
            </a:fld>
            <a:endParaRPr lang="en-IN"/>
          </a:p>
        </p:txBody>
      </p:sp>
      <p:sp>
        <p:nvSpPr>
          <p:cNvPr id="8" name="Footer Placeholder 7">
            <a:extLst>
              <a:ext uri="{FF2B5EF4-FFF2-40B4-BE49-F238E27FC236}">
                <a16:creationId xmlns:a16="http://schemas.microsoft.com/office/drawing/2014/main" id="{F9011E0F-CEE5-B204-EB98-5069A1F60B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717503-A49E-2511-CCA5-819AC0EDB582}"/>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231218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67AD-F5BD-117B-41A2-760C6ED814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729A18-9C89-9C20-43E0-8690E7D287E2}"/>
              </a:ext>
            </a:extLst>
          </p:cNvPr>
          <p:cNvSpPr>
            <a:spLocks noGrp="1"/>
          </p:cNvSpPr>
          <p:nvPr>
            <p:ph type="dt" sz="half" idx="10"/>
          </p:nvPr>
        </p:nvSpPr>
        <p:spPr/>
        <p:txBody>
          <a:bodyPr/>
          <a:lstStyle/>
          <a:p>
            <a:fld id="{4557D5D5-734A-40B8-BDEF-3AAB6EED7490}" type="datetimeFigureOut">
              <a:rPr lang="en-IN" smtClean="0"/>
              <a:t>03-10-2024</a:t>
            </a:fld>
            <a:endParaRPr lang="en-IN"/>
          </a:p>
        </p:txBody>
      </p:sp>
      <p:sp>
        <p:nvSpPr>
          <p:cNvPr id="4" name="Footer Placeholder 3">
            <a:extLst>
              <a:ext uri="{FF2B5EF4-FFF2-40B4-BE49-F238E27FC236}">
                <a16:creationId xmlns:a16="http://schemas.microsoft.com/office/drawing/2014/main" id="{A1011BAF-5CDD-A4C9-5144-7CE9AC22EA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374183-7B07-1606-1155-ABB7179C2465}"/>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108079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E96D8-D7C6-58A2-C615-B3D76CE59247}"/>
              </a:ext>
            </a:extLst>
          </p:cNvPr>
          <p:cNvSpPr>
            <a:spLocks noGrp="1"/>
          </p:cNvSpPr>
          <p:nvPr>
            <p:ph type="dt" sz="half" idx="10"/>
          </p:nvPr>
        </p:nvSpPr>
        <p:spPr/>
        <p:txBody>
          <a:bodyPr/>
          <a:lstStyle/>
          <a:p>
            <a:fld id="{4557D5D5-734A-40B8-BDEF-3AAB6EED7490}" type="datetimeFigureOut">
              <a:rPr lang="en-IN" smtClean="0"/>
              <a:t>03-10-2024</a:t>
            </a:fld>
            <a:endParaRPr lang="en-IN"/>
          </a:p>
        </p:txBody>
      </p:sp>
      <p:sp>
        <p:nvSpPr>
          <p:cNvPr id="3" name="Footer Placeholder 2">
            <a:extLst>
              <a:ext uri="{FF2B5EF4-FFF2-40B4-BE49-F238E27FC236}">
                <a16:creationId xmlns:a16="http://schemas.microsoft.com/office/drawing/2014/main" id="{7DC17965-32AB-6E01-5462-BC3B262444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D1B26B-AD91-3F17-F0C7-408479AE8332}"/>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337386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433-F73C-D484-8380-8AE574AA2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61BCAA-9860-65D9-B7E0-4B1FCEF2F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79F4C1-DF87-DE10-D8E5-1D11B0E73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7C990-57A1-C162-9EA2-98628B6F1C25}"/>
              </a:ext>
            </a:extLst>
          </p:cNvPr>
          <p:cNvSpPr>
            <a:spLocks noGrp="1"/>
          </p:cNvSpPr>
          <p:nvPr>
            <p:ph type="dt" sz="half" idx="10"/>
          </p:nvPr>
        </p:nvSpPr>
        <p:spPr/>
        <p:txBody>
          <a:bodyPr/>
          <a:lstStyle/>
          <a:p>
            <a:fld id="{4557D5D5-734A-40B8-BDEF-3AAB6EED7490}" type="datetimeFigureOut">
              <a:rPr lang="en-IN" smtClean="0"/>
              <a:t>03-10-2024</a:t>
            </a:fld>
            <a:endParaRPr lang="en-IN"/>
          </a:p>
        </p:txBody>
      </p:sp>
      <p:sp>
        <p:nvSpPr>
          <p:cNvPr id="6" name="Footer Placeholder 5">
            <a:extLst>
              <a:ext uri="{FF2B5EF4-FFF2-40B4-BE49-F238E27FC236}">
                <a16:creationId xmlns:a16="http://schemas.microsoft.com/office/drawing/2014/main" id="{FF45D4B7-F93E-D80F-B73E-2C12CCF91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215FF9-39C9-14AE-CC30-D8BAC6DA66F5}"/>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96856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30A5-FC22-8544-0D04-3770B962C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B0E5A1-FD32-9400-9E0E-8FCC6FC318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8076B7-3EED-6728-5B8A-AC9B4F933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EDF03-DBBB-C05A-3F6C-B7BB8D81799D}"/>
              </a:ext>
            </a:extLst>
          </p:cNvPr>
          <p:cNvSpPr>
            <a:spLocks noGrp="1"/>
          </p:cNvSpPr>
          <p:nvPr>
            <p:ph type="dt" sz="half" idx="10"/>
          </p:nvPr>
        </p:nvSpPr>
        <p:spPr/>
        <p:txBody>
          <a:bodyPr/>
          <a:lstStyle/>
          <a:p>
            <a:fld id="{4557D5D5-734A-40B8-BDEF-3AAB6EED7490}" type="datetimeFigureOut">
              <a:rPr lang="en-IN" smtClean="0"/>
              <a:t>03-10-2024</a:t>
            </a:fld>
            <a:endParaRPr lang="en-IN"/>
          </a:p>
        </p:txBody>
      </p:sp>
      <p:sp>
        <p:nvSpPr>
          <p:cNvPr id="6" name="Footer Placeholder 5">
            <a:extLst>
              <a:ext uri="{FF2B5EF4-FFF2-40B4-BE49-F238E27FC236}">
                <a16:creationId xmlns:a16="http://schemas.microsoft.com/office/drawing/2014/main" id="{12F06EEB-4641-BA38-598D-D4ADB04739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910858-EF9F-CC8D-F3BA-9A3B9C0C5FEF}"/>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2939810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8AF03-F066-691E-4D82-6EBE6A628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C14F8C-6EBD-3AE9-27C0-271E7736C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F3125C-5335-DC69-8205-05579B0AD4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7D5D5-734A-40B8-BDEF-3AAB6EED7490}" type="datetimeFigureOut">
              <a:rPr lang="en-IN" smtClean="0"/>
              <a:t>03-10-2024</a:t>
            </a:fld>
            <a:endParaRPr lang="en-IN"/>
          </a:p>
        </p:txBody>
      </p:sp>
      <p:sp>
        <p:nvSpPr>
          <p:cNvPr id="5" name="Footer Placeholder 4">
            <a:extLst>
              <a:ext uri="{FF2B5EF4-FFF2-40B4-BE49-F238E27FC236}">
                <a16:creationId xmlns:a16="http://schemas.microsoft.com/office/drawing/2014/main" id="{654D83AC-2A4D-1768-C7F3-A7D5651A0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68E13-D93A-54D0-4F19-B5D57AF19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59D4B-937E-4A0B-84CE-E5BA09741455}" type="slidenum">
              <a:rPr lang="en-IN" smtClean="0"/>
              <a:t>‹#›</a:t>
            </a:fld>
            <a:endParaRPr lang="en-IN"/>
          </a:p>
        </p:txBody>
      </p:sp>
    </p:spTree>
    <p:extLst>
      <p:ext uri="{BB962C8B-B14F-4D97-AF65-F5344CB8AC3E}">
        <p14:creationId xmlns:p14="http://schemas.microsoft.com/office/powerpoint/2010/main" val="3730087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UNIT-1%20(1)Fy1s.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Deep%20Introduction%20to%20Computers.docx"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CPU___Processor___Core_of_Processor___Motherboard___Software_and_Hardware___Input_and_Output___7nm(360p).mp4"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hyperlink" Target="Generations.docx" TargetMode="External"/><Relationship Id="rId2" Type="http://schemas.openxmlformats.org/officeDocument/2006/relationships/hyperlink" Target="Types%20of%20Computers.docx"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Types%20of%20Programming%20Languages.doc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CPU___Processor___Core_of_Processor___Motherboard___Software_and_Hardware___Input_and_Output___7nm(360p).mp4" TargetMode="External"/><Relationship Id="rId3" Type="http://schemas.openxmlformats.org/officeDocument/2006/relationships/customXml" Target="../ink/ink1.xml"/><Relationship Id="rId7" Type="http://schemas.openxmlformats.org/officeDocument/2006/relationships/hyperlink" Target="What_is_ROM_and_RAM_and_CACHE_Memory___HDD_and_SSD___Graphic_Card___Primary_and_Secondary_Memory(360p).mp4"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 Id="rId10" Type="http://schemas.openxmlformats.org/officeDocument/2006/relationships/hyperlink" Target="CPU%20Memory.docx" TargetMode="External"/><Relationship Id="rId9" Type="http://schemas.openxmlformats.org/officeDocument/2006/relationships/hyperlink" Target="Data%20Organization.docx"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Input%20,%20Output%20Devices.docx"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Number%20Systems%20Introduction.docx"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11101-202D-C55F-B83C-7E0998AA8873}"/>
              </a:ext>
            </a:extLst>
          </p:cNvPr>
          <p:cNvSpPr>
            <a:spLocks noGrp="1"/>
          </p:cNvSpPr>
          <p:nvPr>
            <p:ph idx="1"/>
          </p:nvPr>
        </p:nvSpPr>
        <p:spPr>
          <a:xfrm>
            <a:off x="838200" y="265471"/>
            <a:ext cx="10515600" cy="5911492"/>
          </a:xfrm>
        </p:spPr>
        <p:txBody>
          <a:bodyPr>
            <a:normAutofit fontScale="92500" lnSpcReduction="10000"/>
          </a:bodyPr>
          <a:lstStyle/>
          <a:p>
            <a:r>
              <a:rPr lang="en-US" sz="3600" b="1" dirty="0">
                <a:hlinkClick r:id="rId2" action="ppaction://hlinkfile"/>
              </a:rPr>
              <a:t>Key Points</a:t>
            </a:r>
            <a:endParaRPr lang="en-US" sz="3600" b="1" dirty="0"/>
          </a:p>
          <a:p>
            <a:r>
              <a:rPr lang="en-US" sz="3600" b="1" dirty="0"/>
              <a:t>Introduction to Computers: </a:t>
            </a:r>
            <a:r>
              <a:rPr lang="en-US" sz="3600" dirty="0"/>
              <a:t>Introduction, Characteristics of Computers, Block diagram of computer. Types of computers and features, Mini Computers, Micro Computers, Mainframe Computers, Super Computers. Types of Programming Languages (Machine Languages, Assembly Languages, High Level Languages). Data Organization, Drives, Files, Directories. Types of Memory (Primary And Secondary) RAM ROM, PROM, and EPROM. Secondary Storage Devices (FD, CD, HD, Pen drive) I/O Devices (Scanners, Plotters, LCD, Plasma Display) Number Systems Introduction to Binary, Octal, Hexadecimal system Conversion, Simple Addition, Subtraction, Multiplication. </a:t>
            </a:r>
            <a:endParaRPr lang="en-IN" sz="3600" dirty="0"/>
          </a:p>
        </p:txBody>
      </p:sp>
    </p:spTree>
    <p:extLst>
      <p:ext uri="{BB962C8B-B14F-4D97-AF65-F5344CB8AC3E}">
        <p14:creationId xmlns:p14="http://schemas.microsoft.com/office/powerpoint/2010/main" val="104556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AEC082C-2CA9-BB8F-F889-E8409A5951B8}"/>
              </a:ext>
            </a:extLst>
          </p:cNvPr>
          <p:cNvSpPr/>
          <p:nvPr/>
        </p:nvSpPr>
        <p:spPr>
          <a:xfrm>
            <a:off x="4827314" y="185809"/>
            <a:ext cx="1966452" cy="1009036"/>
          </a:xfrm>
          <a:prstGeom prst="roundRect">
            <a:avLst>
              <a:gd name="adj" fmla="val 50000"/>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hlinkClick r:id="rId3" action="ppaction://hlinkfile"/>
              </a:rPr>
              <a:t>Introduction to computer</a:t>
            </a:r>
            <a:endParaRPr lang="en-IN" dirty="0"/>
          </a:p>
        </p:txBody>
      </p:sp>
      <p:sp>
        <p:nvSpPr>
          <p:cNvPr id="3" name="Oval 2">
            <a:extLst>
              <a:ext uri="{FF2B5EF4-FFF2-40B4-BE49-F238E27FC236}">
                <a16:creationId xmlns:a16="http://schemas.microsoft.com/office/drawing/2014/main" id="{D1B3A9C1-6C78-FE08-D663-451EDD20135A}"/>
              </a:ext>
            </a:extLst>
          </p:cNvPr>
          <p:cNvSpPr/>
          <p:nvPr/>
        </p:nvSpPr>
        <p:spPr>
          <a:xfrm>
            <a:off x="685189" y="1968475"/>
            <a:ext cx="2536722" cy="14097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b="1"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Characteristics of Computers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Rectangle 11">
            <a:extLst>
              <a:ext uri="{FF2B5EF4-FFF2-40B4-BE49-F238E27FC236}">
                <a16:creationId xmlns:a16="http://schemas.microsoft.com/office/drawing/2014/main" id="{AB5C4FBF-9C8B-EFE0-B9C7-0199B193FF3D}"/>
              </a:ext>
            </a:extLst>
          </p:cNvPr>
          <p:cNvSpPr/>
          <p:nvPr/>
        </p:nvSpPr>
        <p:spPr>
          <a:xfrm>
            <a:off x="793402" y="4047938"/>
            <a:ext cx="1809136" cy="242856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lvl="0" indent="-342900">
              <a:lnSpc>
                <a:spcPts val="2100"/>
              </a:lnSpc>
              <a:spcAft>
                <a:spcPts val="800"/>
              </a:spcAft>
              <a:buSzPts val="1000"/>
              <a:buFont typeface="Symbol" panose="05050102010706020507" pitchFamily="18" charset="2"/>
              <a:buChar char=""/>
              <a:tabLst>
                <a:tab pos="457200" algn="l"/>
              </a:tabLst>
            </a:pPr>
            <a:r>
              <a:rPr lang="en-IN" sz="1800" b="1"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High-Speed Calculation</a:t>
            </a:r>
            <a:r>
              <a:rPr lang="en-IN" sz="1800"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a:t>
            </a:r>
            <a:endParaRPr lang="en-IN" sz="18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ts val="2100"/>
              </a:lnSpc>
              <a:spcAft>
                <a:spcPts val="800"/>
              </a:spcAft>
              <a:buSzPts val="1000"/>
              <a:buFont typeface="Symbol" panose="05050102010706020507" pitchFamily="18" charset="2"/>
              <a:buChar char=""/>
              <a:tabLst>
                <a:tab pos="457200" algn="l"/>
              </a:tabLst>
            </a:pPr>
            <a:r>
              <a:rPr lang="en-IN" sz="1800" b="1"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Automatic Execution</a:t>
            </a:r>
            <a:endParaRPr lang="en-IN" b="1" kern="0" dirty="0">
              <a:solidFill>
                <a:srgbClr val="1F1F1F"/>
              </a:solidFill>
              <a:latin typeface="Calibri Light" panose="020F0302020204030204" pitchFamily="34" charset="0"/>
              <a:ea typeface="Times New Roman" panose="02020603050405020304" pitchFamily="18" charset="0"/>
              <a:cs typeface="Mangal" panose="02040503050203030202" pitchFamily="18" charset="0"/>
            </a:endParaRPr>
          </a:p>
          <a:p>
            <a:pPr marL="342900" lvl="0" indent="-342900">
              <a:lnSpc>
                <a:spcPts val="2100"/>
              </a:lnSpc>
              <a:spcAft>
                <a:spcPts val="800"/>
              </a:spcAft>
              <a:buSzPts val="1000"/>
              <a:buFont typeface="Symbol" panose="05050102010706020507" pitchFamily="18" charset="2"/>
              <a:buChar char=""/>
              <a:tabLst>
                <a:tab pos="457200" algn="l"/>
              </a:tabLst>
            </a:pPr>
            <a:r>
              <a:rPr lang="en-IN" sz="1800"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 </a:t>
            </a:r>
            <a:r>
              <a:rPr lang="en-IN" sz="1800" b="1"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Versatility</a:t>
            </a:r>
            <a:endParaRPr lang="en-IN" sz="18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ts val="2100"/>
              </a:lnSpc>
              <a:spcAft>
                <a:spcPts val="800"/>
              </a:spcAft>
              <a:buSzPts val="1000"/>
              <a:buFont typeface="Symbol" panose="05050102010706020507" pitchFamily="18" charset="2"/>
              <a:buChar char=""/>
              <a:tabLst>
                <a:tab pos="457200" algn="l"/>
              </a:tabLst>
            </a:pPr>
            <a:r>
              <a:rPr lang="en-IN" sz="1800" b="1"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Data Storage</a:t>
            </a:r>
          </a:p>
          <a:p>
            <a:pPr marL="342900" lvl="0" indent="-342900">
              <a:lnSpc>
                <a:spcPts val="2100"/>
              </a:lnSpc>
              <a:spcAft>
                <a:spcPts val="800"/>
              </a:spcAft>
              <a:buSzPts val="1000"/>
              <a:buFont typeface="Symbol" panose="05050102010706020507" pitchFamily="18" charset="2"/>
              <a:buChar char=""/>
              <a:tabLst>
                <a:tab pos="457200" algn="l"/>
              </a:tabLst>
            </a:pPr>
            <a:r>
              <a:rPr lang="en-IN" sz="1800"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 </a:t>
            </a:r>
            <a:r>
              <a:rPr lang="en-IN" sz="1800" b="1" kern="0" dirty="0">
                <a:solidFill>
                  <a:srgbClr val="1F1F1F"/>
                </a:solidFill>
                <a:effectLst/>
                <a:latin typeface="Calibri Light" panose="020F0302020204030204" pitchFamily="34" charset="0"/>
                <a:ea typeface="Times New Roman" panose="02020603050405020304" pitchFamily="18" charset="0"/>
              </a:rPr>
              <a:t>Accuracy</a:t>
            </a:r>
            <a:endParaRPr lang="en-IN" dirty="0"/>
          </a:p>
        </p:txBody>
      </p:sp>
      <p:pic>
        <p:nvPicPr>
          <p:cNvPr id="6" name="Picture 5">
            <a:extLst>
              <a:ext uri="{FF2B5EF4-FFF2-40B4-BE49-F238E27FC236}">
                <a16:creationId xmlns:a16="http://schemas.microsoft.com/office/drawing/2014/main" id="{0A39F909-F50D-6EC2-778F-A4A8C9BFEC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1283" y="2723535"/>
            <a:ext cx="8254164" cy="4134465"/>
          </a:xfrm>
          <a:prstGeom prst="rect">
            <a:avLst/>
          </a:prstGeom>
        </p:spPr>
      </p:pic>
      <p:sp>
        <p:nvSpPr>
          <p:cNvPr id="34" name="TextBox 33">
            <a:extLst>
              <a:ext uri="{FF2B5EF4-FFF2-40B4-BE49-F238E27FC236}">
                <a16:creationId xmlns:a16="http://schemas.microsoft.com/office/drawing/2014/main" id="{135D3CF0-0BF9-8DDD-5F27-8C06520D65D7}"/>
              </a:ext>
            </a:extLst>
          </p:cNvPr>
          <p:cNvSpPr txBox="1"/>
          <p:nvPr/>
        </p:nvSpPr>
        <p:spPr>
          <a:xfrm>
            <a:off x="6096000" y="2154553"/>
            <a:ext cx="3730098" cy="369332"/>
          </a:xfrm>
          <a:prstGeom prst="rect">
            <a:avLst/>
          </a:prstGeom>
          <a:noFill/>
        </p:spPr>
        <p:txBody>
          <a:bodyPr wrap="square" rtlCol="0">
            <a:spAutoFit/>
          </a:bodyPr>
          <a:lstStyle/>
          <a:p>
            <a:r>
              <a:rPr lang="en-IN" dirty="0"/>
              <a:t>Block Diagram of computer system</a:t>
            </a:r>
          </a:p>
        </p:txBody>
      </p:sp>
      <p:sp>
        <p:nvSpPr>
          <p:cNvPr id="16" name="TextBox 15">
            <a:hlinkClick r:id="rId5" action="ppaction://hlinkfile"/>
            <a:extLst>
              <a:ext uri="{FF2B5EF4-FFF2-40B4-BE49-F238E27FC236}">
                <a16:creationId xmlns:a16="http://schemas.microsoft.com/office/drawing/2014/main" id="{5FA99493-368E-15C1-8392-FC5D5C47C50B}"/>
              </a:ext>
            </a:extLst>
          </p:cNvPr>
          <p:cNvSpPr txBox="1"/>
          <p:nvPr/>
        </p:nvSpPr>
        <p:spPr>
          <a:xfrm>
            <a:off x="7669161" y="3458871"/>
            <a:ext cx="566208" cy="369332"/>
          </a:xfrm>
          <a:prstGeom prst="rect">
            <a:avLst/>
          </a:prstGeom>
          <a:noFill/>
        </p:spPr>
        <p:txBody>
          <a:bodyPr wrap="square" rtlCol="0">
            <a:spAutoFit/>
          </a:bodyPr>
          <a:lstStyle/>
          <a:p>
            <a:r>
              <a:rPr lang="en-IN" dirty="0">
                <a:hlinkClick r:id="rId5" action="ppaction://hlinkfile"/>
              </a:rPr>
              <a:t> </a:t>
            </a:r>
            <a:endParaRPr lang="en-IN" dirty="0"/>
          </a:p>
        </p:txBody>
      </p:sp>
      <p:cxnSp>
        <p:nvCxnSpPr>
          <p:cNvPr id="5" name="Straight Arrow Connector 4">
            <a:extLst>
              <a:ext uri="{FF2B5EF4-FFF2-40B4-BE49-F238E27FC236}">
                <a16:creationId xmlns:a16="http://schemas.microsoft.com/office/drawing/2014/main" id="{88D3A46F-0373-2271-C860-D6D0EA903ABE}"/>
              </a:ext>
            </a:extLst>
          </p:cNvPr>
          <p:cNvCxnSpPr>
            <a:cxnSpLocks/>
            <a:stCxn id="2" idx="1"/>
            <a:endCxn id="3" idx="0"/>
          </p:cNvCxnSpPr>
          <p:nvPr/>
        </p:nvCxnSpPr>
        <p:spPr>
          <a:xfrm flipH="1">
            <a:off x="1953550" y="690327"/>
            <a:ext cx="2873764" cy="1278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85B9E5-9CBC-8F1D-DAE1-D88B13B158DE}"/>
              </a:ext>
            </a:extLst>
          </p:cNvPr>
          <p:cNvCxnSpPr>
            <a:cxnSpLocks/>
            <a:stCxn id="2" idx="2"/>
            <a:endCxn id="34" idx="0"/>
          </p:cNvCxnSpPr>
          <p:nvPr/>
        </p:nvCxnSpPr>
        <p:spPr>
          <a:xfrm>
            <a:off x="5810540" y="1194845"/>
            <a:ext cx="2150509" cy="95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FFC6A55-C6D6-3BEC-D876-8FE9F8345D79}"/>
              </a:ext>
            </a:extLst>
          </p:cNvPr>
          <p:cNvCxnSpPr>
            <a:cxnSpLocks/>
            <a:stCxn id="34" idx="2"/>
            <a:endCxn id="6" idx="0"/>
          </p:cNvCxnSpPr>
          <p:nvPr/>
        </p:nvCxnSpPr>
        <p:spPr>
          <a:xfrm>
            <a:off x="7961049" y="2523885"/>
            <a:ext cx="7316" cy="19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7A6E60-B13E-8025-AB27-8AF4AA90F133}"/>
              </a:ext>
            </a:extLst>
          </p:cNvPr>
          <p:cNvCxnSpPr>
            <a:cxnSpLocks/>
            <a:stCxn id="3" idx="4"/>
            <a:endCxn id="12" idx="0"/>
          </p:cNvCxnSpPr>
          <p:nvPr/>
        </p:nvCxnSpPr>
        <p:spPr>
          <a:xfrm flipH="1">
            <a:off x="1697970" y="3378175"/>
            <a:ext cx="255580" cy="66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54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5ED5F7C7-FF95-DE4A-5A28-81A48C8BBDE4}"/>
              </a:ext>
            </a:extLst>
          </p:cNvPr>
          <p:cNvCxnSpPr>
            <a:cxnSpLocks/>
            <a:stCxn id="6" idx="2"/>
            <a:endCxn id="14" idx="1"/>
          </p:cNvCxnSpPr>
          <p:nvPr/>
        </p:nvCxnSpPr>
        <p:spPr>
          <a:xfrm flipH="1">
            <a:off x="10011694" y="1504335"/>
            <a:ext cx="956190" cy="77674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F26E572-3739-C382-A676-A20F774DA680}"/>
              </a:ext>
            </a:extLst>
          </p:cNvPr>
          <p:cNvCxnSpPr>
            <a:cxnSpLocks/>
            <a:stCxn id="5" idx="2"/>
            <a:endCxn id="11" idx="1"/>
          </p:cNvCxnSpPr>
          <p:nvPr/>
        </p:nvCxnSpPr>
        <p:spPr>
          <a:xfrm flipH="1">
            <a:off x="4906296" y="1420759"/>
            <a:ext cx="1189703" cy="86032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CE137EA-BEEF-BDBD-887F-AECA2A3EACD6}"/>
              </a:ext>
            </a:extLst>
          </p:cNvPr>
          <p:cNvCxnSpPr>
            <a:cxnSpLocks/>
            <a:stCxn id="4" idx="2"/>
            <a:endCxn id="2" idx="1"/>
          </p:cNvCxnSpPr>
          <p:nvPr/>
        </p:nvCxnSpPr>
        <p:spPr>
          <a:xfrm flipH="1">
            <a:off x="285135" y="1582994"/>
            <a:ext cx="884904" cy="69809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1B354384-0A90-879C-8738-7B3E2C90FD09}"/>
              </a:ext>
            </a:extLst>
          </p:cNvPr>
          <p:cNvCxnSpPr>
            <a:cxnSpLocks/>
            <a:stCxn id="6" idx="2"/>
            <a:endCxn id="15" idx="1"/>
          </p:cNvCxnSpPr>
          <p:nvPr/>
        </p:nvCxnSpPr>
        <p:spPr>
          <a:xfrm flipH="1">
            <a:off x="10011694" y="1504335"/>
            <a:ext cx="956190" cy="1611016"/>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F8EECF2-874B-FB28-6442-C682B1FDBA77}"/>
              </a:ext>
            </a:extLst>
          </p:cNvPr>
          <p:cNvCxnSpPr>
            <a:cxnSpLocks/>
            <a:stCxn id="5" idx="2"/>
            <a:endCxn id="12" idx="1"/>
          </p:cNvCxnSpPr>
          <p:nvPr/>
        </p:nvCxnSpPr>
        <p:spPr>
          <a:xfrm flipH="1">
            <a:off x="4952014" y="1420759"/>
            <a:ext cx="1143985" cy="164444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CF7E129-3A78-A263-0652-00C459AFA742}"/>
              </a:ext>
            </a:extLst>
          </p:cNvPr>
          <p:cNvCxnSpPr>
            <a:cxnSpLocks/>
            <a:stCxn id="5" idx="2"/>
            <a:endCxn id="13" idx="1"/>
          </p:cNvCxnSpPr>
          <p:nvPr/>
        </p:nvCxnSpPr>
        <p:spPr>
          <a:xfrm flipH="1">
            <a:off x="4970697" y="1420759"/>
            <a:ext cx="1125302" cy="237203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02CCED9-8A55-C44C-5168-0878307F3C9A}"/>
              </a:ext>
            </a:extLst>
          </p:cNvPr>
          <p:cNvCxnSpPr>
            <a:cxnSpLocks/>
            <a:stCxn id="4" idx="2"/>
            <a:endCxn id="10" idx="1"/>
          </p:cNvCxnSpPr>
          <p:nvPr/>
        </p:nvCxnSpPr>
        <p:spPr>
          <a:xfrm flipH="1">
            <a:off x="285133" y="1582994"/>
            <a:ext cx="884906" cy="288085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926D3C-8976-E240-C6BE-779EA6660F12}"/>
              </a:ext>
            </a:extLst>
          </p:cNvPr>
          <p:cNvCxnSpPr>
            <a:cxnSpLocks/>
            <a:stCxn id="4" idx="2"/>
            <a:endCxn id="8" idx="1"/>
          </p:cNvCxnSpPr>
          <p:nvPr/>
        </p:nvCxnSpPr>
        <p:spPr>
          <a:xfrm flipH="1">
            <a:off x="285133" y="1582994"/>
            <a:ext cx="884906" cy="215326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C4BDF3-497F-11F6-0CA6-B10AD6AA7E9D}"/>
              </a:ext>
            </a:extLst>
          </p:cNvPr>
          <p:cNvCxnSpPr>
            <a:cxnSpLocks/>
            <a:stCxn id="4" idx="2"/>
            <a:endCxn id="7" idx="1"/>
          </p:cNvCxnSpPr>
          <p:nvPr/>
        </p:nvCxnSpPr>
        <p:spPr>
          <a:xfrm flipH="1">
            <a:off x="285134" y="1582994"/>
            <a:ext cx="884905" cy="1425678"/>
          </a:xfrm>
          <a:prstGeom prst="line">
            <a:avLst/>
          </a:prstGeom>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A0D48806-2DCD-0F5E-D14F-72135CA5B524}"/>
              </a:ext>
            </a:extLst>
          </p:cNvPr>
          <p:cNvSpPr/>
          <p:nvPr/>
        </p:nvSpPr>
        <p:spPr>
          <a:xfrm>
            <a:off x="4617797" y="117986"/>
            <a:ext cx="2956405" cy="652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t>Types of Computers</a:t>
            </a:r>
          </a:p>
        </p:txBody>
      </p:sp>
      <p:sp>
        <p:nvSpPr>
          <p:cNvPr id="4" name="Rectangle 3">
            <a:extLst>
              <a:ext uri="{FF2B5EF4-FFF2-40B4-BE49-F238E27FC236}">
                <a16:creationId xmlns:a16="http://schemas.microsoft.com/office/drawing/2014/main" id="{E82C7140-2166-1930-D59C-57A7EF149728}"/>
              </a:ext>
            </a:extLst>
          </p:cNvPr>
          <p:cNvSpPr/>
          <p:nvPr/>
        </p:nvSpPr>
        <p:spPr>
          <a:xfrm>
            <a:off x="285135" y="1042219"/>
            <a:ext cx="1769807" cy="540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hlinkClick r:id="rId2" action="ppaction://hlinkfile"/>
              </a:rPr>
              <a:t>By size</a:t>
            </a:r>
            <a:endParaRPr lang="en-IN" dirty="0"/>
          </a:p>
        </p:txBody>
      </p:sp>
      <p:sp>
        <p:nvSpPr>
          <p:cNvPr id="5" name="Rectangle 4">
            <a:extLst>
              <a:ext uri="{FF2B5EF4-FFF2-40B4-BE49-F238E27FC236}">
                <a16:creationId xmlns:a16="http://schemas.microsoft.com/office/drawing/2014/main" id="{C3C0D1CA-5B1B-3257-CF57-54B815E23BAF}"/>
              </a:ext>
            </a:extLst>
          </p:cNvPr>
          <p:cNvSpPr/>
          <p:nvPr/>
        </p:nvSpPr>
        <p:spPr>
          <a:xfrm>
            <a:off x="4906296" y="958643"/>
            <a:ext cx="2379406" cy="4621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By mechanism</a:t>
            </a:r>
          </a:p>
        </p:txBody>
      </p:sp>
      <p:sp>
        <p:nvSpPr>
          <p:cNvPr id="6" name="Rectangle 5">
            <a:extLst>
              <a:ext uri="{FF2B5EF4-FFF2-40B4-BE49-F238E27FC236}">
                <a16:creationId xmlns:a16="http://schemas.microsoft.com/office/drawing/2014/main" id="{555779A3-CD00-07EF-C541-D207A857C9DD}"/>
              </a:ext>
            </a:extLst>
          </p:cNvPr>
          <p:cNvSpPr/>
          <p:nvPr/>
        </p:nvSpPr>
        <p:spPr>
          <a:xfrm>
            <a:off x="9743768" y="963560"/>
            <a:ext cx="2448232" cy="540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By purpose / Use</a:t>
            </a:r>
          </a:p>
        </p:txBody>
      </p:sp>
      <p:sp>
        <p:nvSpPr>
          <p:cNvPr id="2" name="Arrow: Right 1">
            <a:extLst>
              <a:ext uri="{FF2B5EF4-FFF2-40B4-BE49-F238E27FC236}">
                <a16:creationId xmlns:a16="http://schemas.microsoft.com/office/drawing/2014/main" id="{FAF248E1-BB9B-AD4B-01D7-605B053BF54D}"/>
              </a:ext>
            </a:extLst>
          </p:cNvPr>
          <p:cNvSpPr/>
          <p:nvPr/>
        </p:nvSpPr>
        <p:spPr>
          <a:xfrm>
            <a:off x="285135" y="1917291"/>
            <a:ext cx="1574144"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Super</a:t>
            </a:r>
          </a:p>
        </p:txBody>
      </p:sp>
      <p:sp>
        <p:nvSpPr>
          <p:cNvPr id="7" name="Arrow: Right 6">
            <a:extLst>
              <a:ext uri="{FF2B5EF4-FFF2-40B4-BE49-F238E27FC236}">
                <a16:creationId xmlns:a16="http://schemas.microsoft.com/office/drawing/2014/main" id="{26F19C66-6ED2-A45A-C6D1-78A39C1FF8C9}"/>
              </a:ext>
            </a:extLst>
          </p:cNvPr>
          <p:cNvSpPr/>
          <p:nvPr/>
        </p:nvSpPr>
        <p:spPr>
          <a:xfrm>
            <a:off x="285134" y="2644878"/>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Mainframe</a:t>
            </a:r>
          </a:p>
        </p:txBody>
      </p:sp>
      <p:sp>
        <p:nvSpPr>
          <p:cNvPr id="8" name="Arrow: Right 7">
            <a:extLst>
              <a:ext uri="{FF2B5EF4-FFF2-40B4-BE49-F238E27FC236}">
                <a16:creationId xmlns:a16="http://schemas.microsoft.com/office/drawing/2014/main" id="{228928A8-FA5D-FE62-7760-F3068A25C854}"/>
              </a:ext>
            </a:extLst>
          </p:cNvPr>
          <p:cNvSpPr/>
          <p:nvPr/>
        </p:nvSpPr>
        <p:spPr>
          <a:xfrm>
            <a:off x="285133" y="3372465"/>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Mini</a:t>
            </a:r>
          </a:p>
        </p:txBody>
      </p:sp>
      <p:sp>
        <p:nvSpPr>
          <p:cNvPr id="10" name="Arrow: Right 9">
            <a:extLst>
              <a:ext uri="{FF2B5EF4-FFF2-40B4-BE49-F238E27FC236}">
                <a16:creationId xmlns:a16="http://schemas.microsoft.com/office/drawing/2014/main" id="{FCCAB1FE-2153-F335-42DF-ABF4EB7D561E}"/>
              </a:ext>
            </a:extLst>
          </p:cNvPr>
          <p:cNvSpPr/>
          <p:nvPr/>
        </p:nvSpPr>
        <p:spPr>
          <a:xfrm>
            <a:off x="285133" y="4100052"/>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Micro</a:t>
            </a:r>
          </a:p>
        </p:txBody>
      </p:sp>
      <p:sp>
        <p:nvSpPr>
          <p:cNvPr id="11" name="Arrow: Right 10">
            <a:extLst>
              <a:ext uri="{FF2B5EF4-FFF2-40B4-BE49-F238E27FC236}">
                <a16:creationId xmlns:a16="http://schemas.microsoft.com/office/drawing/2014/main" id="{2BAD2FE6-113E-B151-1409-6F4948DF41A2}"/>
              </a:ext>
            </a:extLst>
          </p:cNvPr>
          <p:cNvSpPr/>
          <p:nvPr/>
        </p:nvSpPr>
        <p:spPr>
          <a:xfrm>
            <a:off x="4906296" y="1917290"/>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Analog</a:t>
            </a:r>
          </a:p>
        </p:txBody>
      </p:sp>
      <p:sp>
        <p:nvSpPr>
          <p:cNvPr id="12" name="Arrow: Right 11">
            <a:extLst>
              <a:ext uri="{FF2B5EF4-FFF2-40B4-BE49-F238E27FC236}">
                <a16:creationId xmlns:a16="http://schemas.microsoft.com/office/drawing/2014/main" id="{2AFB4B3E-D302-1747-6386-FB35A31169D5}"/>
              </a:ext>
            </a:extLst>
          </p:cNvPr>
          <p:cNvSpPr/>
          <p:nvPr/>
        </p:nvSpPr>
        <p:spPr>
          <a:xfrm>
            <a:off x="4952014" y="2701413"/>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Digital</a:t>
            </a:r>
          </a:p>
        </p:txBody>
      </p:sp>
      <p:sp>
        <p:nvSpPr>
          <p:cNvPr id="13" name="Arrow: Right 12">
            <a:extLst>
              <a:ext uri="{FF2B5EF4-FFF2-40B4-BE49-F238E27FC236}">
                <a16:creationId xmlns:a16="http://schemas.microsoft.com/office/drawing/2014/main" id="{B77D150F-C479-452A-71C1-DD9A48ED839B}"/>
              </a:ext>
            </a:extLst>
          </p:cNvPr>
          <p:cNvSpPr/>
          <p:nvPr/>
        </p:nvSpPr>
        <p:spPr>
          <a:xfrm>
            <a:off x="4970697" y="3429000"/>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Hybrid</a:t>
            </a:r>
          </a:p>
        </p:txBody>
      </p:sp>
      <p:sp>
        <p:nvSpPr>
          <p:cNvPr id="14" name="Arrow: Right 13">
            <a:extLst>
              <a:ext uri="{FF2B5EF4-FFF2-40B4-BE49-F238E27FC236}">
                <a16:creationId xmlns:a16="http://schemas.microsoft.com/office/drawing/2014/main" id="{500F2251-0E60-EBBE-62D8-AC31C0D734B0}"/>
              </a:ext>
            </a:extLst>
          </p:cNvPr>
          <p:cNvSpPr/>
          <p:nvPr/>
        </p:nvSpPr>
        <p:spPr>
          <a:xfrm>
            <a:off x="10011694" y="1917289"/>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General</a:t>
            </a:r>
          </a:p>
        </p:txBody>
      </p:sp>
      <p:sp>
        <p:nvSpPr>
          <p:cNvPr id="15" name="Arrow: Right 14">
            <a:extLst>
              <a:ext uri="{FF2B5EF4-FFF2-40B4-BE49-F238E27FC236}">
                <a16:creationId xmlns:a16="http://schemas.microsoft.com/office/drawing/2014/main" id="{F0BD9F94-7D2A-4963-0871-43F03E444FB5}"/>
              </a:ext>
            </a:extLst>
          </p:cNvPr>
          <p:cNvSpPr/>
          <p:nvPr/>
        </p:nvSpPr>
        <p:spPr>
          <a:xfrm>
            <a:off x="10011694" y="2751557"/>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Special</a:t>
            </a:r>
          </a:p>
        </p:txBody>
      </p:sp>
      <p:cxnSp>
        <p:nvCxnSpPr>
          <p:cNvPr id="16" name="Straight Arrow Connector 15">
            <a:extLst>
              <a:ext uri="{FF2B5EF4-FFF2-40B4-BE49-F238E27FC236}">
                <a16:creationId xmlns:a16="http://schemas.microsoft.com/office/drawing/2014/main" id="{1E3EF22C-B72F-4513-697B-D3272C712EB0}"/>
              </a:ext>
            </a:extLst>
          </p:cNvPr>
          <p:cNvCxnSpPr>
            <a:cxnSpLocks/>
            <a:stCxn id="3" idx="1"/>
            <a:endCxn id="4" idx="0"/>
          </p:cNvCxnSpPr>
          <p:nvPr/>
        </p:nvCxnSpPr>
        <p:spPr>
          <a:xfrm flipH="1">
            <a:off x="1170039" y="444004"/>
            <a:ext cx="3447758" cy="598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18F3C99-D757-D5F8-D9A1-6C01A4D5D573}"/>
              </a:ext>
            </a:extLst>
          </p:cNvPr>
          <p:cNvCxnSpPr>
            <a:cxnSpLocks/>
            <a:stCxn id="3" idx="3"/>
            <a:endCxn id="6" idx="0"/>
          </p:cNvCxnSpPr>
          <p:nvPr/>
        </p:nvCxnSpPr>
        <p:spPr>
          <a:xfrm>
            <a:off x="7574202" y="444004"/>
            <a:ext cx="3393682" cy="519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22DB78-B7AA-07B3-60CF-D512F9610345}"/>
              </a:ext>
            </a:extLst>
          </p:cNvPr>
          <p:cNvCxnSpPr>
            <a:cxnSpLocks/>
            <a:stCxn id="3" idx="2"/>
            <a:endCxn id="5" idx="0"/>
          </p:cNvCxnSpPr>
          <p:nvPr/>
        </p:nvCxnSpPr>
        <p:spPr>
          <a:xfrm flipH="1">
            <a:off x="6095999" y="770021"/>
            <a:ext cx="1" cy="18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D2D9F64-BE39-F1CA-F862-7B0E9BD679ED}"/>
              </a:ext>
            </a:extLst>
          </p:cNvPr>
          <p:cNvSpPr/>
          <p:nvPr/>
        </p:nvSpPr>
        <p:spPr>
          <a:xfrm>
            <a:off x="2181471" y="3554357"/>
            <a:ext cx="1574145" cy="4621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hlinkClick r:id="rId3" action="ppaction://hlinkfile"/>
              </a:rPr>
              <a:t>Generation</a:t>
            </a:r>
            <a:endParaRPr lang="en-IN" dirty="0"/>
          </a:p>
        </p:txBody>
      </p:sp>
      <p:sp>
        <p:nvSpPr>
          <p:cNvPr id="17" name="Rectangle 16">
            <a:extLst>
              <a:ext uri="{FF2B5EF4-FFF2-40B4-BE49-F238E27FC236}">
                <a16:creationId xmlns:a16="http://schemas.microsoft.com/office/drawing/2014/main" id="{9FA95644-3535-D423-E0A9-B26B4F76835E}"/>
              </a:ext>
            </a:extLst>
          </p:cNvPr>
          <p:cNvSpPr/>
          <p:nvPr/>
        </p:nvSpPr>
        <p:spPr>
          <a:xfrm>
            <a:off x="49162" y="5279922"/>
            <a:ext cx="3447758" cy="2721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07000"/>
              </a:lnSpc>
              <a:spcAft>
                <a:spcPts val="800"/>
              </a:spcAft>
            </a:pPr>
            <a:r>
              <a:rPr lang="en-IN" sz="1800" b="1" kern="100" dirty="0">
                <a:solidFill>
                  <a:srgbClr val="5B9BD5"/>
                </a:solidFill>
                <a:effectLst/>
                <a:latin typeface="Aptos Display" panose="020B0004020202020204" pitchFamily="34" charset="0"/>
                <a:ea typeface="Calibri" panose="020F0502020204030204" pitchFamily="34" charset="0"/>
                <a:cs typeface="Calibri" panose="020F0502020204030204" pitchFamily="34" charset="0"/>
              </a:rPr>
              <a:t>First Generation (1940s-1950s)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cxnSp>
        <p:nvCxnSpPr>
          <p:cNvPr id="19" name="Straight Arrow Connector 18">
            <a:extLst>
              <a:ext uri="{FF2B5EF4-FFF2-40B4-BE49-F238E27FC236}">
                <a16:creationId xmlns:a16="http://schemas.microsoft.com/office/drawing/2014/main" id="{0510A884-0002-018E-89EF-65498E6B6382}"/>
              </a:ext>
            </a:extLst>
          </p:cNvPr>
          <p:cNvCxnSpPr>
            <a:cxnSpLocks/>
            <a:stCxn id="9" idx="1"/>
            <a:endCxn id="17" idx="0"/>
          </p:cNvCxnSpPr>
          <p:nvPr/>
        </p:nvCxnSpPr>
        <p:spPr>
          <a:xfrm flipH="1">
            <a:off x="1773041" y="3785415"/>
            <a:ext cx="408430" cy="1494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1A550A7-634D-E391-7AB6-B24C61AAE992}"/>
              </a:ext>
            </a:extLst>
          </p:cNvPr>
          <p:cNvSpPr/>
          <p:nvPr/>
        </p:nvSpPr>
        <p:spPr>
          <a:xfrm>
            <a:off x="118968" y="5732205"/>
            <a:ext cx="2309600" cy="10495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Vacuum Tubes</a:t>
            </a:r>
          </a:p>
          <a:p>
            <a:pPr algn="ctr"/>
            <a:r>
              <a:rPr lang="en-IN" dirty="0"/>
              <a:t>Magnetic Drums</a:t>
            </a:r>
          </a:p>
          <a:p>
            <a:pPr algn="ctr"/>
            <a:r>
              <a:rPr lang="en-IN" dirty="0"/>
              <a:t>Punched Cards</a:t>
            </a:r>
          </a:p>
          <a:p>
            <a:pPr algn="ctr"/>
            <a:r>
              <a:rPr lang="en-IN" dirty="0"/>
              <a:t>0 &amp; 1</a:t>
            </a:r>
          </a:p>
        </p:txBody>
      </p:sp>
      <p:cxnSp>
        <p:nvCxnSpPr>
          <p:cNvPr id="25" name="Straight Arrow Connector 24">
            <a:extLst>
              <a:ext uri="{FF2B5EF4-FFF2-40B4-BE49-F238E27FC236}">
                <a16:creationId xmlns:a16="http://schemas.microsoft.com/office/drawing/2014/main" id="{BE0562C0-BDAB-9AC9-657E-9216002066F5}"/>
              </a:ext>
            </a:extLst>
          </p:cNvPr>
          <p:cNvCxnSpPr>
            <a:cxnSpLocks/>
            <a:stCxn id="17" idx="2"/>
            <a:endCxn id="23" idx="0"/>
          </p:cNvCxnSpPr>
          <p:nvPr/>
        </p:nvCxnSpPr>
        <p:spPr>
          <a:xfrm flipH="1">
            <a:off x="1273768" y="5552120"/>
            <a:ext cx="499273" cy="180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3A7F5AD-7BB7-B20F-9FD0-66CCD762870F}"/>
              </a:ext>
            </a:extLst>
          </p:cNvPr>
          <p:cNvSpPr/>
          <p:nvPr/>
        </p:nvSpPr>
        <p:spPr>
          <a:xfrm>
            <a:off x="2006489" y="4555320"/>
            <a:ext cx="4041422" cy="3865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kern="100" dirty="0">
                <a:solidFill>
                  <a:srgbClr val="5B9BD5"/>
                </a:solidFill>
                <a:effectLst/>
                <a:latin typeface="Aptos Display" panose="020B0004020202020204" pitchFamily="34" charset="0"/>
                <a:ea typeface="Calibri" panose="020F0502020204030204" pitchFamily="34" charset="0"/>
                <a:cs typeface="Calibri" panose="020F0502020204030204" pitchFamily="34" charset="0"/>
              </a:rPr>
              <a:t>Second Generation (1950s-1960s)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0" name="Rectangle 19">
            <a:extLst>
              <a:ext uri="{FF2B5EF4-FFF2-40B4-BE49-F238E27FC236}">
                <a16:creationId xmlns:a16="http://schemas.microsoft.com/office/drawing/2014/main" id="{948AF5E5-7E76-6B24-D559-0E61F0BAD24B}"/>
              </a:ext>
            </a:extLst>
          </p:cNvPr>
          <p:cNvSpPr/>
          <p:nvPr/>
        </p:nvSpPr>
        <p:spPr>
          <a:xfrm>
            <a:off x="4970697" y="5031882"/>
            <a:ext cx="3285454" cy="3637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07000"/>
              </a:lnSpc>
              <a:spcAft>
                <a:spcPts val="800"/>
              </a:spcAft>
            </a:pPr>
            <a:r>
              <a:rPr lang="en-IN" sz="1800" kern="100" dirty="0">
                <a:solidFill>
                  <a:srgbClr val="5B9BD5"/>
                </a:solidFill>
                <a:effectLst/>
                <a:latin typeface="Aptos Display" panose="020B000402020202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kern="100" dirty="0">
                <a:solidFill>
                  <a:srgbClr val="5B9BD5"/>
                </a:solidFill>
                <a:effectLst/>
                <a:latin typeface="Aptos Display" panose="020B0004020202020204" pitchFamily="34" charset="0"/>
                <a:ea typeface="Calibri" panose="020F0502020204030204" pitchFamily="34" charset="0"/>
                <a:cs typeface="Calibri" panose="020F0502020204030204" pitchFamily="34" charset="0"/>
              </a:rPr>
              <a:t>Third Generation (1960s-1970s)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ctr"/>
            <a:endParaRPr lang="en-IN" dirty="0"/>
          </a:p>
        </p:txBody>
      </p:sp>
      <p:sp>
        <p:nvSpPr>
          <p:cNvPr id="21" name="Rectangle 20">
            <a:extLst>
              <a:ext uri="{FF2B5EF4-FFF2-40B4-BE49-F238E27FC236}">
                <a16:creationId xmlns:a16="http://schemas.microsoft.com/office/drawing/2014/main" id="{928FF702-1EFB-EA74-9BA7-2B1AA6FECCCA}"/>
              </a:ext>
            </a:extLst>
          </p:cNvPr>
          <p:cNvSpPr/>
          <p:nvPr/>
        </p:nvSpPr>
        <p:spPr>
          <a:xfrm>
            <a:off x="2775994" y="5658269"/>
            <a:ext cx="2615564" cy="1149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Transistors for circuitry</a:t>
            </a:r>
          </a:p>
          <a:p>
            <a:pPr algn="ctr"/>
            <a:r>
              <a:rPr lang="en-IN" dirty="0"/>
              <a:t>Magnetic Drums</a:t>
            </a:r>
          </a:p>
          <a:p>
            <a:pPr algn="ctr"/>
            <a:r>
              <a:rPr lang="en-IN" dirty="0"/>
              <a:t>Punched Cards</a:t>
            </a:r>
          </a:p>
          <a:p>
            <a:pPr algn="ctr"/>
            <a:r>
              <a:rPr lang="en-IN" dirty="0"/>
              <a:t>Assembly Language</a:t>
            </a:r>
          </a:p>
        </p:txBody>
      </p:sp>
      <p:sp>
        <p:nvSpPr>
          <p:cNvPr id="24" name="Rectangle 23">
            <a:extLst>
              <a:ext uri="{FF2B5EF4-FFF2-40B4-BE49-F238E27FC236}">
                <a16:creationId xmlns:a16="http://schemas.microsoft.com/office/drawing/2014/main" id="{D5AF81DF-12E5-6685-0FB4-B124C7BCE372}"/>
              </a:ext>
            </a:extLst>
          </p:cNvPr>
          <p:cNvSpPr/>
          <p:nvPr/>
        </p:nvSpPr>
        <p:spPr>
          <a:xfrm>
            <a:off x="5914266" y="5535524"/>
            <a:ext cx="1772356" cy="12904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IC’s</a:t>
            </a:r>
          </a:p>
          <a:p>
            <a:pPr algn="ctr"/>
            <a:r>
              <a:rPr lang="en-IN" dirty="0"/>
              <a:t>Silicon</a:t>
            </a:r>
          </a:p>
          <a:p>
            <a:pPr algn="ctr"/>
            <a:r>
              <a:rPr lang="en-IN" dirty="0"/>
              <a:t>Keyboards </a:t>
            </a:r>
          </a:p>
          <a:p>
            <a:pPr algn="ctr"/>
            <a:r>
              <a:rPr lang="en-IN" dirty="0"/>
              <a:t>monitor </a:t>
            </a:r>
          </a:p>
        </p:txBody>
      </p:sp>
      <p:cxnSp>
        <p:nvCxnSpPr>
          <p:cNvPr id="36" name="Straight Arrow Connector 35">
            <a:extLst>
              <a:ext uri="{FF2B5EF4-FFF2-40B4-BE49-F238E27FC236}">
                <a16:creationId xmlns:a16="http://schemas.microsoft.com/office/drawing/2014/main" id="{0D1C0FEE-7DEC-EF28-872D-EF3F4D5BAAB4}"/>
              </a:ext>
            </a:extLst>
          </p:cNvPr>
          <p:cNvCxnSpPr>
            <a:cxnSpLocks/>
            <a:stCxn id="9" idx="2"/>
            <a:endCxn id="18" idx="0"/>
          </p:cNvCxnSpPr>
          <p:nvPr/>
        </p:nvCxnSpPr>
        <p:spPr>
          <a:xfrm>
            <a:off x="2968544" y="4016473"/>
            <a:ext cx="1058656" cy="538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DB35D05-4639-C48B-16E3-5E8DA34B5873}"/>
              </a:ext>
            </a:extLst>
          </p:cNvPr>
          <p:cNvCxnSpPr>
            <a:cxnSpLocks/>
            <a:stCxn id="9" idx="2"/>
            <a:endCxn id="20" idx="0"/>
          </p:cNvCxnSpPr>
          <p:nvPr/>
        </p:nvCxnSpPr>
        <p:spPr>
          <a:xfrm>
            <a:off x="2968544" y="4016473"/>
            <a:ext cx="3644880" cy="101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7EEEB69-5AB9-6366-C621-DC39D90E4556}"/>
              </a:ext>
            </a:extLst>
          </p:cNvPr>
          <p:cNvCxnSpPr>
            <a:cxnSpLocks/>
            <a:stCxn id="18" idx="2"/>
            <a:endCxn id="21" idx="0"/>
          </p:cNvCxnSpPr>
          <p:nvPr/>
        </p:nvCxnSpPr>
        <p:spPr>
          <a:xfrm>
            <a:off x="4027200" y="4941879"/>
            <a:ext cx="56576" cy="716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BBB7AD1-8EE2-F89D-7AF8-8C4ACCDAD93C}"/>
              </a:ext>
            </a:extLst>
          </p:cNvPr>
          <p:cNvCxnSpPr>
            <a:cxnSpLocks/>
            <a:stCxn id="20" idx="2"/>
            <a:endCxn id="24" idx="0"/>
          </p:cNvCxnSpPr>
          <p:nvPr/>
        </p:nvCxnSpPr>
        <p:spPr>
          <a:xfrm>
            <a:off x="6613424" y="5395629"/>
            <a:ext cx="187020" cy="139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5AC547F-C44E-60EF-915A-10472D7D2D99}"/>
              </a:ext>
            </a:extLst>
          </p:cNvPr>
          <p:cNvSpPr/>
          <p:nvPr/>
        </p:nvSpPr>
        <p:spPr>
          <a:xfrm>
            <a:off x="8957938" y="4726866"/>
            <a:ext cx="2278383" cy="689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kern="100" dirty="0">
                <a:solidFill>
                  <a:srgbClr val="5B9BD5"/>
                </a:solidFill>
                <a:effectLst/>
                <a:latin typeface="Aptos Display" panose="020B0004020202020204" pitchFamily="34" charset="0"/>
                <a:ea typeface="Calibri" panose="020F0502020204030204" pitchFamily="34" charset="0"/>
                <a:cs typeface="Calibri" panose="020F0502020204030204" pitchFamily="34" charset="0"/>
              </a:rPr>
              <a:t>Fourth Generation (1970s-Present)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1" name="Rectangle 50">
            <a:extLst>
              <a:ext uri="{FF2B5EF4-FFF2-40B4-BE49-F238E27FC236}">
                <a16:creationId xmlns:a16="http://schemas.microsoft.com/office/drawing/2014/main" id="{8587BAF7-A73B-5E8B-3354-9B82FD131A47}"/>
              </a:ext>
            </a:extLst>
          </p:cNvPr>
          <p:cNvSpPr/>
          <p:nvPr/>
        </p:nvSpPr>
        <p:spPr>
          <a:xfrm>
            <a:off x="7732146" y="3690768"/>
            <a:ext cx="2278383" cy="776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kern="100" dirty="0">
                <a:solidFill>
                  <a:srgbClr val="5B9BD5"/>
                </a:solidFill>
                <a:effectLst/>
                <a:latin typeface="Aptos Display" panose="020B0004020202020204" pitchFamily="34" charset="0"/>
                <a:ea typeface="Calibri" panose="020F0502020204030204" pitchFamily="34" charset="0"/>
                <a:cs typeface="Calibri" panose="020F0502020204030204" pitchFamily="34" charset="0"/>
              </a:rPr>
              <a:t>Fifth Generation (Present and Beyond)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1" name="Rectangle 60">
            <a:extLst>
              <a:ext uri="{FF2B5EF4-FFF2-40B4-BE49-F238E27FC236}">
                <a16:creationId xmlns:a16="http://schemas.microsoft.com/office/drawing/2014/main" id="{31BDFBA9-2534-0305-D1EC-DE0B6F1E579B}"/>
              </a:ext>
            </a:extLst>
          </p:cNvPr>
          <p:cNvSpPr/>
          <p:nvPr/>
        </p:nvSpPr>
        <p:spPr>
          <a:xfrm>
            <a:off x="8105555" y="5608332"/>
            <a:ext cx="3612312" cy="12176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Microprocessors</a:t>
            </a:r>
          </a:p>
          <a:p>
            <a:pPr algn="ctr"/>
            <a:r>
              <a:rPr lang="en-IN" dirty="0"/>
              <a:t>Semiconductor Memory</a:t>
            </a:r>
          </a:p>
          <a:p>
            <a:pPr algn="ctr"/>
            <a:r>
              <a:rPr lang="en-IN" dirty="0"/>
              <a:t>IC’s</a:t>
            </a:r>
          </a:p>
          <a:p>
            <a:pPr algn="ctr"/>
            <a:r>
              <a:rPr lang="en-IN" dirty="0"/>
              <a:t>GUI</a:t>
            </a:r>
          </a:p>
        </p:txBody>
      </p:sp>
      <p:sp>
        <p:nvSpPr>
          <p:cNvPr id="62" name="Rectangle 61">
            <a:extLst>
              <a:ext uri="{FF2B5EF4-FFF2-40B4-BE49-F238E27FC236}">
                <a16:creationId xmlns:a16="http://schemas.microsoft.com/office/drawing/2014/main" id="{328A8583-50D6-9DDE-0AC5-F462F8047ACA}"/>
              </a:ext>
            </a:extLst>
          </p:cNvPr>
          <p:cNvSpPr/>
          <p:nvPr/>
        </p:nvSpPr>
        <p:spPr>
          <a:xfrm>
            <a:off x="10280643" y="3578568"/>
            <a:ext cx="1911357" cy="9838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Mega Chips</a:t>
            </a:r>
          </a:p>
          <a:p>
            <a:pPr algn="ctr"/>
            <a:r>
              <a:rPr lang="en-IN" dirty="0"/>
              <a:t>Parallel Processing</a:t>
            </a:r>
          </a:p>
          <a:p>
            <a:pPr algn="ctr"/>
            <a:r>
              <a:rPr lang="en-IN" dirty="0"/>
              <a:t>AI</a:t>
            </a:r>
          </a:p>
        </p:txBody>
      </p:sp>
      <p:cxnSp>
        <p:nvCxnSpPr>
          <p:cNvPr id="64" name="Straight Arrow Connector 63">
            <a:extLst>
              <a:ext uri="{FF2B5EF4-FFF2-40B4-BE49-F238E27FC236}">
                <a16:creationId xmlns:a16="http://schemas.microsoft.com/office/drawing/2014/main" id="{77520859-12EC-7C49-F8B6-6F9B9E8BB8C8}"/>
              </a:ext>
            </a:extLst>
          </p:cNvPr>
          <p:cNvCxnSpPr>
            <a:cxnSpLocks/>
            <a:stCxn id="49" idx="2"/>
            <a:endCxn id="61" idx="0"/>
          </p:cNvCxnSpPr>
          <p:nvPr/>
        </p:nvCxnSpPr>
        <p:spPr>
          <a:xfrm flipH="1">
            <a:off x="9911711" y="5416021"/>
            <a:ext cx="185419" cy="192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C933851-F72B-91E9-874B-F2CA766BD49E}"/>
              </a:ext>
            </a:extLst>
          </p:cNvPr>
          <p:cNvCxnSpPr>
            <a:cxnSpLocks/>
            <a:stCxn id="51" idx="3"/>
            <a:endCxn id="62" idx="0"/>
          </p:cNvCxnSpPr>
          <p:nvPr/>
        </p:nvCxnSpPr>
        <p:spPr>
          <a:xfrm flipV="1">
            <a:off x="10010529" y="3578568"/>
            <a:ext cx="1225793" cy="500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B4D06DE-0557-C3DD-3A9F-FFF37C86CBE4}"/>
              </a:ext>
            </a:extLst>
          </p:cNvPr>
          <p:cNvCxnSpPr>
            <a:cxnSpLocks/>
            <a:stCxn id="9" idx="3"/>
            <a:endCxn id="49" idx="1"/>
          </p:cNvCxnSpPr>
          <p:nvPr/>
        </p:nvCxnSpPr>
        <p:spPr>
          <a:xfrm>
            <a:off x="3755616" y="3785415"/>
            <a:ext cx="5202322" cy="1286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E0E381D-073D-9129-7C13-49F4BCDDA094}"/>
              </a:ext>
            </a:extLst>
          </p:cNvPr>
          <p:cNvCxnSpPr>
            <a:cxnSpLocks/>
            <a:stCxn id="9" idx="2"/>
            <a:endCxn id="51" idx="2"/>
          </p:cNvCxnSpPr>
          <p:nvPr/>
        </p:nvCxnSpPr>
        <p:spPr>
          <a:xfrm>
            <a:off x="2968544" y="4016473"/>
            <a:ext cx="5902794" cy="451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10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837C8C-34B4-C562-7A55-B063719EB27B}"/>
              </a:ext>
            </a:extLst>
          </p:cNvPr>
          <p:cNvSpPr/>
          <p:nvPr/>
        </p:nvSpPr>
        <p:spPr>
          <a:xfrm>
            <a:off x="3662680" y="294640"/>
            <a:ext cx="4866640" cy="6705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hlinkClick r:id="rId2" action="ppaction://hlinkfile"/>
              </a:rPr>
              <a:t> Types of Programming Languages</a:t>
            </a:r>
            <a:endParaRPr lang="en-IN" dirty="0"/>
          </a:p>
        </p:txBody>
      </p:sp>
      <p:sp>
        <p:nvSpPr>
          <p:cNvPr id="3" name="Rectangle 2">
            <a:extLst>
              <a:ext uri="{FF2B5EF4-FFF2-40B4-BE49-F238E27FC236}">
                <a16:creationId xmlns:a16="http://schemas.microsoft.com/office/drawing/2014/main" id="{CD53025A-BC8F-BC5E-4245-F86A66EB73CC}"/>
              </a:ext>
            </a:extLst>
          </p:cNvPr>
          <p:cNvSpPr/>
          <p:nvPr/>
        </p:nvSpPr>
        <p:spPr>
          <a:xfrm>
            <a:off x="101600" y="1513840"/>
            <a:ext cx="3017520" cy="833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 Machine Languages</a:t>
            </a:r>
            <a:endParaRPr lang="en-IN" dirty="0"/>
          </a:p>
        </p:txBody>
      </p:sp>
      <p:sp>
        <p:nvSpPr>
          <p:cNvPr id="4" name="Rectangle 3">
            <a:extLst>
              <a:ext uri="{FF2B5EF4-FFF2-40B4-BE49-F238E27FC236}">
                <a16:creationId xmlns:a16="http://schemas.microsoft.com/office/drawing/2014/main" id="{50FB86AD-DE06-24E7-51B4-17DE2A7A895F}"/>
              </a:ext>
            </a:extLst>
          </p:cNvPr>
          <p:cNvSpPr/>
          <p:nvPr/>
        </p:nvSpPr>
        <p:spPr>
          <a:xfrm>
            <a:off x="4536440" y="1513840"/>
            <a:ext cx="3119120" cy="833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a:effectLst/>
                <a:latin typeface="Calibri" panose="020F0502020204030204" pitchFamily="34" charset="0"/>
                <a:ea typeface="Calibri" panose="020F0502020204030204" pitchFamily="34" charset="0"/>
                <a:cs typeface="Mangal" panose="02040503050203030202" pitchFamily="18" charset="0"/>
              </a:rPr>
              <a:t>Assembly Languages</a:t>
            </a:r>
            <a:endParaRPr lang="en-IN" dirty="0"/>
          </a:p>
        </p:txBody>
      </p:sp>
      <p:sp>
        <p:nvSpPr>
          <p:cNvPr id="5" name="Rectangle 4">
            <a:extLst>
              <a:ext uri="{FF2B5EF4-FFF2-40B4-BE49-F238E27FC236}">
                <a16:creationId xmlns:a16="http://schemas.microsoft.com/office/drawing/2014/main" id="{B559906A-C964-3665-A99F-DE49E675BBE8}"/>
              </a:ext>
            </a:extLst>
          </p:cNvPr>
          <p:cNvSpPr/>
          <p:nvPr/>
        </p:nvSpPr>
        <p:spPr>
          <a:xfrm>
            <a:off x="8818880" y="1513840"/>
            <a:ext cx="3119120" cy="833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High-Level Languages</a:t>
            </a:r>
            <a:endParaRPr lang="en-IN" dirty="0"/>
          </a:p>
        </p:txBody>
      </p:sp>
      <p:cxnSp>
        <p:nvCxnSpPr>
          <p:cNvPr id="10" name="Straight Arrow Connector 9">
            <a:extLst>
              <a:ext uri="{FF2B5EF4-FFF2-40B4-BE49-F238E27FC236}">
                <a16:creationId xmlns:a16="http://schemas.microsoft.com/office/drawing/2014/main" id="{35570486-F1DB-B87E-E29E-BE5C15D6DC75}"/>
              </a:ext>
            </a:extLst>
          </p:cNvPr>
          <p:cNvCxnSpPr>
            <a:cxnSpLocks/>
            <a:stCxn id="2" idx="2"/>
            <a:endCxn id="3" idx="0"/>
          </p:cNvCxnSpPr>
          <p:nvPr/>
        </p:nvCxnSpPr>
        <p:spPr>
          <a:xfrm flipH="1">
            <a:off x="1610360" y="965200"/>
            <a:ext cx="448564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6243911-900B-B6FB-853D-473C24EB6AAA}"/>
              </a:ext>
            </a:extLst>
          </p:cNvPr>
          <p:cNvCxnSpPr>
            <a:cxnSpLocks/>
            <a:stCxn id="2" idx="2"/>
            <a:endCxn id="5" idx="0"/>
          </p:cNvCxnSpPr>
          <p:nvPr/>
        </p:nvCxnSpPr>
        <p:spPr>
          <a:xfrm>
            <a:off x="6096000" y="965200"/>
            <a:ext cx="428244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7AB1CE-DA58-B438-EB42-4C71217F009F}"/>
              </a:ext>
            </a:extLst>
          </p:cNvPr>
          <p:cNvCxnSpPr>
            <a:cxnSpLocks/>
            <a:stCxn id="2" idx="2"/>
            <a:endCxn id="4" idx="0"/>
          </p:cNvCxnSpPr>
          <p:nvPr/>
        </p:nvCxnSpPr>
        <p:spPr>
          <a:xfrm>
            <a:off x="6096000" y="965200"/>
            <a:ext cx="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D4FFB6-AE39-8690-6589-3E964CE2F68F}"/>
              </a:ext>
            </a:extLst>
          </p:cNvPr>
          <p:cNvSpPr/>
          <p:nvPr/>
        </p:nvSpPr>
        <p:spPr>
          <a:xfrm>
            <a:off x="101600" y="2545080"/>
            <a:ext cx="3017520" cy="3449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1800" kern="100" dirty="0">
                <a:effectLst/>
                <a:latin typeface="Calibri" panose="020F0502020204030204" pitchFamily="34" charset="0"/>
                <a:ea typeface="Calibri" panose="020F0502020204030204" pitchFamily="34" charset="0"/>
                <a:cs typeface="Mangal" panose="02040503050203030202" pitchFamily="18" charset="0"/>
              </a:rPr>
              <a:t>: Binary code like `11001001`.</a:t>
            </a:r>
          </a:p>
          <a:p>
            <a:pPr algn="ctr"/>
            <a:endParaRPr lang="en-IN" dirty="0"/>
          </a:p>
        </p:txBody>
      </p:sp>
      <p:sp>
        <p:nvSpPr>
          <p:cNvPr id="19" name="Rectangle 18">
            <a:extLst>
              <a:ext uri="{FF2B5EF4-FFF2-40B4-BE49-F238E27FC236}">
                <a16:creationId xmlns:a16="http://schemas.microsoft.com/office/drawing/2014/main" id="{BC07B859-FBAE-9145-4886-95BBA5F37F59}"/>
              </a:ext>
            </a:extLst>
          </p:cNvPr>
          <p:cNvSpPr/>
          <p:nvPr/>
        </p:nvSpPr>
        <p:spPr>
          <a:xfrm>
            <a:off x="4521200" y="2545080"/>
            <a:ext cx="3134360" cy="3449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 Example: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x86 assembly language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Used for Intel and AMD processors.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ARM assembly language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(used for ARM processors)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PowerPC assembly language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(used for PowerPC processors)</a:t>
            </a:r>
          </a:p>
          <a:p>
            <a:pPr algn="ctr"/>
            <a:endParaRPr lang="en-IN" dirty="0"/>
          </a:p>
        </p:txBody>
      </p:sp>
      <p:sp>
        <p:nvSpPr>
          <p:cNvPr id="20" name="Rectangle 19">
            <a:extLst>
              <a:ext uri="{FF2B5EF4-FFF2-40B4-BE49-F238E27FC236}">
                <a16:creationId xmlns:a16="http://schemas.microsoft.com/office/drawing/2014/main" id="{24277EA6-86ED-3352-10BC-C0911972FF76}"/>
              </a:ext>
            </a:extLst>
          </p:cNvPr>
          <p:cNvSpPr/>
          <p:nvPr/>
        </p:nvSpPr>
        <p:spPr>
          <a:xfrm>
            <a:off x="7955280" y="2545080"/>
            <a:ext cx="3997960" cy="4221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b="1" kern="100" dirty="0">
                <a:effectLst/>
                <a:latin typeface="Calibri" panose="020F0502020204030204" pitchFamily="34" charset="0"/>
                <a:ea typeface="Calibri" panose="020F0502020204030204" pitchFamily="34" charset="0"/>
                <a:cs typeface="Mangal" panose="02040503050203030202" pitchFamily="18" charset="0"/>
              </a:rPr>
              <a:t> Examples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b="1" kern="100" dirty="0">
                <a:effectLst/>
                <a:latin typeface="Calibri" panose="020F0502020204030204" pitchFamily="34" charset="0"/>
                <a:ea typeface="Calibri" panose="020F0502020204030204" pitchFamily="34" charset="0"/>
                <a:cs typeface="Mangal" panose="02040503050203030202" pitchFamily="18" charset="0"/>
              </a:rPr>
              <a:t>Procedural Languages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(C, python, Java, JavaScript, </a:t>
            </a:r>
            <a:r>
              <a:rPr lang="en-IN" kern="100" dirty="0">
                <a:latin typeface="Calibri" panose="020F0502020204030204" pitchFamily="34" charset="0"/>
                <a:ea typeface="Calibri" panose="020F0502020204030204" pitchFamily="34" charset="0"/>
                <a:cs typeface="Mangal" panose="02040503050203030202" pitchFamily="18" charset="0"/>
              </a:rPr>
              <a:t>C</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285750" indent="-285750">
              <a:lnSpc>
                <a:spcPct val="107000"/>
              </a:lnSpc>
              <a:spcAft>
                <a:spcPts val="800"/>
              </a:spcAft>
              <a:buFontTx/>
              <a:buChar char="-"/>
            </a:pPr>
            <a:r>
              <a:rPr lang="en-IN" sz="1800" b="1" kern="100" dirty="0">
                <a:effectLst/>
                <a:latin typeface="Calibri" panose="020F0502020204030204" pitchFamily="34" charset="0"/>
                <a:ea typeface="Calibri" panose="020F0502020204030204" pitchFamily="34" charset="0"/>
                <a:cs typeface="Mangal" panose="02040503050203030202" pitchFamily="18" charset="0"/>
              </a:rPr>
              <a:t>Object-Oriented Languages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(Smalltalk, Java, python JavaScript, C++)</a:t>
            </a:r>
          </a:p>
          <a:p>
            <a:pPr marL="285750" indent="-285750">
              <a:lnSpc>
                <a:spcPct val="107000"/>
              </a:lnSpc>
              <a:spcAft>
                <a:spcPts val="800"/>
              </a:spcAft>
              <a:buFontTx/>
              <a:buChar char="-"/>
            </a:pPr>
            <a:r>
              <a:rPr lang="en-IN" sz="1800" b="1" kern="100" dirty="0">
                <a:effectLst/>
                <a:latin typeface="Calibri" panose="020F0502020204030204" pitchFamily="34" charset="0"/>
                <a:ea typeface="Calibri" panose="020F0502020204030204" pitchFamily="34" charset="0"/>
                <a:cs typeface="Mangal" panose="02040503050203030202" pitchFamily="18" charset="0"/>
              </a:rPr>
              <a:t>Scripting Languages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(Bash, JavaScript, </a:t>
            </a:r>
            <a:r>
              <a:rPr lang="en-IN" kern="100" dirty="0">
                <a:latin typeface="Calibri" panose="020F0502020204030204" pitchFamily="34" charset="0"/>
                <a:ea typeface="Calibri" panose="020F0502020204030204" pitchFamily="34" charset="0"/>
                <a:cs typeface="Mangal" panose="02040503050203030202" pitchFamily="18" charset="0"/>
              </a:rPr>
              <a:t>python, </a:t>
            </a:r>
            <a:r>
              <a:rPr lang="en-IN" sz="1800" kern="100" dirty="0">
                <a:effectLst/>
                <a:latin typeface="Calibri" panose="020F0502020204030204" pitchFamily="34" charset="0"/>
                <a:ea typeface="Calibri" panose="020F0502020204030204" pitchFamily="34" charset="0"/>
                <a:cs typeface="Mangal" panose="02040503050203030202" pitchFamily="18" charset="0"/>
              </a:rPr>
              <a:t>java, C++)</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b="1" kern="100" dirty="0">
                <a:effectLst/>
                <a:latin typeface="Calibri" panose="020F0502020204030204" pitchFamily="34" charset="0"/>
                <a:ea typeface="Calibri" panose="020F0502020204030204" pitchFamily="34" charset="0"/>
                <a:cs typeface="Mangal" panose="02040503050203030202" pitchFamily="18" charset="0"/>
              </a:rPr>
              <a:t>Functional Languages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(Haskell, python, java, JavaScript, C++ )</a:t>
            </a:r>
          </a:p>
        </p:txBody>
      </p:sp>
      <p:cxnSp>
        <p:nvCxnSpPr>
          <p:cNvPr id="25" name="Straight Arrow Connector 24">
            <a:extLst>
              <a:ext uri="{FF2B5EF4-FFF2-40B4-BE49-F238E27FC236}">
                <a16:creationId xmlns:a16="http://schemas.microsoft.com/office/drawing/2014/main" id="{6C1CC6C0-A47F-E9C0-BE9A-BA540F9688A6}"/>
              </a:ext>
            </a:extLst>
          </p:cNvPr>
          <p:cNvCxnSpPr>
            <a:cxnSpLocks/>
            <a:stCxn id="3" idx="2"/>
            <a:endCxn id="18" idx="0"/>
          </p:cNvCxnSpPr>
          <p:nvPr/>
        </p:nvCxnSpPr>
        <p:spPr>
          <a:xfrm>
            <a:off x="1610360" y="2346960"/>
            <a:ext cx="0" cy="19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D86CEC3-E9C0-D4BC-C489-B039FFCF15CC}"/>
              </a:ext>
            </a:extLst>
          </p:cNvPr>
          <p:cNvCxnSpPr>
            <a:cxnSpLocks/>
            <a:stCxn id="4" idx="2"/>
            <a:endCxn id="19" idx="0"/>
          </p:cNvCxnSpPr>
          <p:nvPr/>
        </p:nvCxnSpPr>
        <p:spPr>
          <a:xfrm flipH="1">
            <a:off x="6088380" y="2346960"/>
            <a:ext cx="7620" cy="19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431ED11-AB25-1225-EB1C-A86CECCEB7E0}"/>
              </a:ext>
            </a:extLst>
          </p:cNvPr>
          <p:cNvCxnSpPr>
            <a:cxnSpLocks/>
            <a:stCxn id="5" idx="2"/>
            <a:endCxn id="20" idx="0"/>
          </p:cNvCxnSpPr>
          <p:nvPr/>
        </p:nvCxnSpPr>
        <p:spPr>
          <a:xfrm flipH="1">
            <a:off x="9954260" y="2346960"/>
            <a:ext cx="424180" cy="19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73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403C55-F137-FD0C-0AAF-241CC4FE84A5}"/>
              </a:ext>
            </a:extLst>
          </p:cNvPr>
          <p:cNvSpPr/>
          <p:nvPr/>
        </p:nvSpPr>
        <p:spPr>
          <a:xfrm>
            <a:off x="2144648" y="5078103"/>
            <a:ext cx="1785643" cy="1331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(Non-volatile</a:t>
            </a:r>
            <a:r>
              <a:rPr lang="en-US" b="1" dirty="0"/>
              <a:t>)</a:t>
            </a:r>
            <a:endParaRPr lang="en-US" dirty="0"/>
          </a:p>
          <a:p>
            <a:pPr algn="ctr"/>
            <a:r>
              <a:rPr lang="en-US" dirty="0"/>
              <a:t>SSD</a:t>
            </a:r>
          </a:p>
          <a:p>
            <a:pPr algn="ctr"/>
            <a:r>
              <a:rPr lang="en-US" dirty="0"/>
              <a:t> HDD</a:t>
            </a:r>
          </a:p>
          <a:p>
            <a:pPr algn="ctr"/>
            <a:r>
              <a:rPr lang="en-US" dirty="0"/>
              <a:t>Pen drive</a:t>
            </a:r>
          </a:p>
          <a:p>
            <a:pPr algn="ctr"/>
            <a:r>
              <a:rPr lang="en-IN" sz="1800" kern="0" dirty="0">
                <a:effectLst/>
                <a:latin typeface="Calibri" panose="020F0502020204030204" pitchFamily="34" charset="0"/>
                <a:ea typeface="Times New Roman" panose="02020603050405020304" pitchFamily="18" charset="0"/>
              </a:rPr>
              <a:t>USB Flash Drives</a:t>
            </a:r>
            <a:endParaRPr lang="en-US" dirty="0"/>
          </a:p>
          <a:p>
            <a:pPr algn="ctr"/>
            <a:r>
              <a:rPr lang="en-US" dirty="0"/>
              <a:t> CD</a:t>
            </a:r>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02" name="Ink 101">
                <a:extLst>
                  <a:ext uri="{FF2B5EF4-FFF2-40B4-BE49-F238E27FC236}">
                    <a16:creationId xmlns:a16="http://schemas.microsoft.com/office/drawing/2014/main" id="{D5F9CCC3-4295-4684-014B-1F74CDE5E777}"/>
                  </a:ext>
                </a:extLst>
              </p14:cNvPr>
              <p14:cNvContentPartPr/>
              <p14:nvPr/>
            </p14:nvContentPartPr>
            <p14:xfrm>
              <a:off x="815690" y="2300628"/>
              <a:ext cx="360" cy="360"/>
            </p14:xfrm>
          </p:contentPart>
        </mc:Choice>
        <mc:Fallback xmlns="">
          <p:pic>
            <p:nvPicPr>
              <p:cNvPr id="102" name="Ink 101">
                <a:extLst>
                  <a:ext uri="{FF2B5EF4-FFF2-40B4-BE49-F238E27FC236}">
                    <a16:creationId xmlns:a16="http://schemas.microsoft.com/office/drawing/2014/main" id="{D5F9CCC3-4295-4684-014B-1F74CDE5E777}"/>
                  </a:ext>
                </a:extLst>
              </p:cNvPr>
              <p:cNvPicPr/>
              <p:nvPr/>
            </p:nvPicPr>
            <p:blipFill>
              <a:blip r:embed="rId6"/>
              <a:stretch>
                <a:fillRect/>
              </a:stretch>
            </p:blipFill>
            <p:spPr>
              <a:xfrm>
                <a:off x="753050" y="2237628"/>
                <a:ext cx="126000" cy="126000"/>
              </a:xfrm>
              <a:prstGeom prst="rect">
                <a:avLst/>
              </a:prstGeom>
            </p:spPr>
          </p:pic>
        </mc:Fallback>
      </mc:AlternateContent>
      <p:sp>
        <p:nvSpPr>
          <p:cNvPr id="4" name="Rectangle 3">
            <a:extLst>
              <a:ext uri="{FF2B5EF4-FFF2-40B4-BE49-F238E27FC236}">
                <a16:creationId xmlns:a16="http://schemas.microsoft.com/office/drawing/2014/main" id="{505BF4EE-C923-28C7-F46B-E3EB2BD639D8}"/>
              </a:ext>
            </a:extLst>
          </p:cNvPr>
          <p:cNvSpPr/>
          <p:nvPr/>
        </p:nvSpPr>
        <p:spPr>
          <a:xfrm>
            <a:off x="381607" y="1363382"/>
            <a:ext cx="1170699" cy="382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hlinkClick r:id="rId7" action="ppaction://hlinkfile"/>
              </a:rPr>
              <a:t>Memory</a:t>
            </a:r>
            <a:r>
              <a:rPr lang="en-US" dirty="0"/>
              <a:t>  </a:t>
            </a:r>
            <a:endParaRPr lang="en-IN" dirty="0"/>
          </a:p>
        </p:txBody>
      </p:sp>
      <p:sp>
        <p:nvSpPr>
          <p:cNvPr id="8" name="Rectangle 7">
            <a:extLst>
              <a:ext uri="{FF2B5EF4-FFF2-40B4-BE49-F238E27FC236}">
                <a16:creationId xmlns:a16="http://schemas.microsoft.com/office/drawing/2014/main" id="{25773D93-8059-5978-28FC-329B248B9E7D}"/>
              </a:ext>
            </a:extLst>
          </p:cNvPr>
          <p:cNvSpPr/>
          <p:nvPr/>
        </p:nvSpPr>
        <p:spPr>
          <a:xfrm>
            <a:off x="6154242" y="1320959"/>
            <a:ext cx="1837024" cy="8136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t>
            </a:r>
            <a:r>
              <a:rPr lang="en-IN" sz="1800" kern="0" dirty="0">
                <a:effectLst/>
                <a:latin typeface="Calibri" panose="020F0502020204030204" pitchFamily="34" charset="0"/>
                <a:ea typeface="Times New Roman" panose="02020603050405020304" pitchFamily="18" charset="0"/>
              </a:rPr>
              <a:t>Volatile</a:t>
            </a:r>
            <a:r>
              <a:rPr lang="en-US" b="1" dirty="0"/>
              <a:t>)</a:t>
            </a:r>
          </a:p>
          <a:p>
            <a:pPr algn="ctr"/>
            <a:r>
              <a:rPr lang="en-US" b="1" dirty="0"/>
              <a:t>RAM</a:t>
            </a:r>
          </a:p>
          <a:p>
            <a:pPr algn="ctr"/>
            <a:r>
              <a:rPr lang="en-IN" dirty="0"/>
              <a:t>DRAM</a:t>
            </a:r>
          </a:p>
          <a:p>
            <a:pPr algn="ctr"/>
            <a:r>
              <a:rPr lang="en-IN" dirty="0"/>
              <a:t>SRAM</a:t>
            </a:r>
          </a:p>
          <a:p>
            <a:pPr algn="ctr"/>
            <a:endParaRPr lang="en-US" b="1" dirty="0"/>
          </a:p>
        </p:txBody>
      </p:sp>
      <p:sp>
        <p:nvSpPr>
          <p:cNvPr id="9" name="Rectangle 8">
            <a:extLst>
              <a:ext uri="{FF2B5EF4-FFF2-40B4-BE49-F238E27FC236}">
                <a16:creationId xmlns:a16="http://schemas.microsoft.com/office/drawing/2014/main" id="{E9BB8524-680A-847A-11D7-C79B4403FF56}"/>
              </a:ext>
            </a:extLst>
          </p:cNvPr>
          <p:cNvSpPr/>
          <p:nvPr/>
        </p:nvSpPr>
        <p:spPr>
          <a:xfrm>
            <a:off x="381607" y="3458871"/>
            <a:ext cx="1396964" cy="1074620"/>
          </a:xfrm>
          <a:prstGeom prst="rect">
            <a:avLst/>
          </a:prstGeom>
          <a:solidFill>
            <a:schemeClr val="accent1">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Devices</a:t>
            </a:r>
            <a:endParaRPr lang="en-IN" b="1" dirty="0"/>
          </a:p>
        </p:txBody>
      </p:sp>
      <p:sp>
        <p:nvSpPr>
          <p:cNvPr id="51" name="Rectangle 50">
            <a:extLst>
              <a:ext uri="{FF2B5EF4-FFF2-40B4-BE49-F238E27FC236}">
                <a16:creationId xmlns:a16="http://schemas.microsoft.com/office/drawing/2014/main" id="{60757889-9617-88C8-2691-A2D83A34DCCF}"/>
              </a:ext>
            </a:extLst>
          </p:cNvPr>
          <p:cNvSpPr/>
          <p:nvPr/>
        </p:nvSpPr>
        <p:spPr>
          <a:xfrm>
            <a:off x="10193382" y="377088"/>
            <a:ext cx="1561072" cy="10241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t>
            </a:r>
            <a:r>
              <a:rPr lang="en-IN" dirty="0"/>
              <a:t>Non-volatile</a:t>
            </a:r>
            <a:r>
              <a:rPr lang="en-US" b="1" dirty="0"/>
              <a:t>)</a:t>
            </a:r>
          </a:p>
          <a:p>
            <a:pPr algn="ctr"/>
            <a:r>
              <a:rPr lang="en-US" b="1" dirty="0"/>
              <a:t>ROM </a:t>
            </a:r>
          </a:p>
          <a:p>
            <a:pPr algn="ctr"/>
            <a:r>
              <a:rPr lang="en-US" dirty="0"/>
              <a:t>PROM</a:t>
            </a:r>
          </a:p>
          <a:p>
            <a:pPr algn="ctr"/>
            <a:r>
              <a:rPr lang="en-US" dirty="0"/>
              <a:t>EPROM</a:t>
            </a:r>
          </a:p>
          <a:p>
            <a:pPr algn="ctr"/>
            <a:r>
              <a:rPr lang="en-US" dirty="0"/>
              <a:t>EEPROM</a:t>
            </a:r>
          </a:p>
          <a:p>
            <a:pPr algn="ctr"/>
            <a:endParaRPr lang="en-US" dirty="0"/>
          </a:p>
        </p:txBody>
      </p:sp>
      <p:sp>
        <p:nvSpPr>
          <p:cNvPr id="112" name="Rectangle 111">
            <a:extLst>
              <a:ext uri="{FF2B5EF4-FFF2-40B4-BE49-F238E27FC236}">
                <a16:creationId xmlns:a16="http://schemas.microsoft.com/office/drawing/2014/main" id="{5F5AC9F2-FCF0-542C-86FF-B2B507BDD33D}"/>
              </a:ext>
            </a:extLst>
          </p:cNvPr>
          <p:cNvSpPr/>
          <p:nvPr/>
        </p:nvSpPr>
        <p:spPr>
          <a:xfrm>
            <a:off x="4166238" y="729587"/>
            <a:ext cx="1140197" cy="607181"/>
          </a:xfrm>
          <a:prstGeom prst="rect">
            <a:avLst/>
          </a:prstGeom>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Primary Storage</a:t>
            </a:r>
            <a:endParaRPr lang="en-IN" dirty="0"/>
          </a:p>
        </p:txBody>
      </p:sp>
      <p:sp>
        <p:nvSpPr>
          <p:cNvPr id="119" name="Rectangle 118">
            <a:extLst>
              <a:ext uri="{FF2B5EF4-FFF2-40B4-BE49-F238E27FC236}">
                <a16:creationId xmlns:a16="http://schemas.microsoft.com/office/drawing/2014/main" id="{51098B21-CC15-FD20-F782-2C245D89E1E6}"/>
              </a:ext>
            </a:extLst>
          </p:cNvPr>
          <p:cNvSpPr/>
          <p:nvPr/>
        </p:nvSpPr>
        <p:spPr>
          <a:xfrm>
            <a:off x="229734" y="2349450"/>
            <a:ext cx="1546688" cy="504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Secondary Storage</a:t>
            </a:r>
            <a:endParaRPr lang="en-IN" dirty="0"/>
          </a:p>
        </p:txBody>
      </p:sp>
      <p:sp>
        <p:nvSpPr>
          <p:cNvPr id="16" name="TextBox 15">
            <a:hlinkClick r:id="rId8" action="ppaction://hlinkfile"/>
            <a:extLst>
              <a:ext uri="{FF2B5EF4-FFF2-40B4-BE49-F238E27FC236}">
                <a16:creationId xmlns:a16="http://schemas.microsoft.com/office/drawing/2014/main" id="{5FA99493-368E-15C1-8392-FC5D5C47C50B}"/>
              </a:ext>
            </a:extLst>
          </p:cNvPr>
          <p:cNvSpPr txBox="1"/>
          <p:nvPr/>
        </p:nvSpPr>
        <p:spPr>
          <a:xfrm>
            <a:off x="7669161" y="3458871"/>
            <a:ext cx="566208" cy="369332"/>
          </a:xfrm>
          <a:prstGeom prst="rect">
            <a:avLst/>
          </a:prstGeom>
          <a:noFill/>
        </p:spPr>
        <p:txBody>
          <a:bodyPr wrap="square" rtlCol="0">
            <a:spAutoFit/>
          </a:bodyPr>
          <a:lstStyle/>
          <a:p>
            <a:r>
              <a:rPr lang="en-IN" dirty="0">
                <a:hlinkClick r:id="rId8" action="ppaction://hlinkfile"/>
              </a:rPr>
              <a:t> </a:t>
            </a:r>
            <a:endParaRPr lang="en-IN" dirty="0"/>
          </a:p>
        </p:txBody>
      </p:sp>
      <p:sp>
        <p:nvSpPr>
          <p:cNvPr id="30" name="Oval 29">
            <a:extLst>
              <a:ext uri="{FF2B5EF4-FFF2-40B4-BE49-F238E27FC236}">
                <a16:creationId xmlns:a16="http://schemas.microsoft.com/office/drawing/2014/main" id="{8F41A753-8447-6B0F-FCF4-1FF8ACE370EB}"/>
              </a:ext>
            </a:extLst>
          </p:cNvPr>
          <p:cNvSpPr/>
          <p:nvPr/>
        </p:nvSpPr>
        <p:spPr>
          <a:xfrm>
            <a:off x="5176946" y="3136595"/>
            <a:ext cx="2814320" cy="1013883"/>
          </a:xfrm>
          <a:prstGeom prst="ellipse">
            <a:avLst/>
          </a:prstGeom>
          <a:solidFill>
            <a:schemeClr val="accent4">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hlinkClick r:id="rId9" action="ppaction://hlinkfile"/>
              </a:rPr>
              <a:t>Data organization</a:t>
            </a:r>
            <a:r>
              <a:rPr lang="en-IN" sz="1800" dirty="0">
                <a:effectLst/>
                <a:latin typeface="Calibri" panose="020F0502020204030204" pitchFamily="34" charset="0"/>
                <a:ea typeface="Calibri" panose="020F0502020204030204" pitchFamily="34" charset="0"/>
                <a:cs typeface="Mangal" panose="02040503050203030202" pitchFamily="18" charset="0"/>
                <a:hlinkClick r:id="rId9" action="ppaction://hlinkfile"/>
              </a:rPr>
              <a:t> </a:t>
            </a:r>
            <a:endParaRPr lang="en-IN" dirty="0"/>
          </a:p>
        </p:txBody>
      </p:sp>
      <p:cxnSp>
        <p:nvCxnSpPr>
          <p:cNvPr id="32" name="Straight Arrow Connector 31">
            <a:extLst>
              <a:ext uri="{FF2B5EF4-FFF2-40B4-BE49-F238E27FC236}">
                <a16:creationId xmlns:a16="http://schemas.microsoft.com/office/drawing/2014/main" id="{947C34CE-61E4-1FBC-6A3E-662CDD8E20CF}"/>
              </a:ext>
            </a:extLst>
          </p:cNvPr>
          <p:cNvCxnSpPr>
            <a:cxnSpLocks/>
            <a:stCxn id="30" idx="2"/>
            <a:endCxn id="9" idx="3"/>
          </p:cNvCxnSpPr>
          <p:nvPr/>
        </p:nvCxnSpPr>
        <p:spPr>
          <a:xfrm flipH="1">
            <a:off x="1778571" y="3643537"/>
            <a:ext cx="3398375" cy="35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ardrop 1">
            <a:extLst>
              <a:ext uri="{FF2B5EF4-FFF2-40B4-BE49-F238E27FC236}">
                <a16:creationId xmlns:a16="http://schemas.microsoft.com/office/drawing/2014/main" id="{952059BB-6F6D-E9A6-3C79-5CE276D747E4}"/>
              </a:ext>
            </a:extLst>
          </p:cNvPr>
          <p:cNvSpPr/>
          <p:nvPr/>
        </p:nvSpPr>
        <p:spPr>
          <a:xfrm>
            <a:off x="6504068" y="5395894"/>
            <a:ext cx="1432560" cy="1013883"/>
          </a:xfrm>
          <a:prstGeom prst="teardrop">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Files</a:t>
            </a:r>
            <a:endParaRPr lang="en-IN" dirty="0"/>
          </a:p>
        </p:txBody>
      </p:sp>
      <p:cxnSp>
        <p:nvCxnSpPr>
          <p:cNvPr id="5" name="Straight Arrow Connector 4">
            <a:extLst>
              <a:ext uri="{FF2B5EF4-FFF2-40B4-BE49-F238E27FC236}">
                <a16:creationId xmlns:a16="http://schemas.microsoft.com/office/drawing/2014/main" id="{53E37763-B6EB-0CA1-D319-3458744AEC56}"/>
              </a:ext>
            </a:extLst>
          </p:cNvPr>
          <p:cNvCxnSpPr>
            <a:cxnSpLocks/>
            <a:stCxn id="30" idx="4"/>
            <a:endCxn id="2" idx="6"/>
          </p:cNvCxnSpPr>
          <p:nvPr/>
        </p:nvCxnSpPr>
        <p:spPr>
          <a:xfrm>
            <a:off x="6584106" y="4150478"/>
            <a:ext cx="636242" cy="124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ardrop 9">
            <a:extLst>
              <a:ext uri="{FF2B5EF4-FFF2-40B4-BE49-F238E27FC236}">
                <a16:creationId xmlns:a16="http://schemas.microsoft.com/office/drawing/2014/main" id="{1F3375C3-05CD-5004-8F56-CE564FE006AD}"/>
              </a:ext>
            </a:extLst>
          </p:cNvPr>
          <p:cNvSpPr/>
          <p:nvPr/>
        </p:nvSpPr>
        <p:spPr>
          <a:xfrm>
            <a:off x="9913571" y="2890928"/>
            <a:ext cx="2120694" cy="1381578"/>
          </a:xfrm>
          <a:prstGeom prst="teardrop">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kern="100" dirty="0">
                <a:effectLst/>
                <a:latin typeface="Calibri" panose="020F0502020204030204" pitchFamily="34" charset="0"/>
                <a:ea typeface="Calibri" panose="020F0502020204030204" pitchFamily="34" charset="0"/>
                <a:cs typeface="Mangal" panose="02040503050203030202" pitchFamily="18" charset="0"/>
              </a:rPr>
              <a:t>Directories (Folders)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ctr"/>
            <a:endParaRPr lang="en-IN" dirty="0"/>
          </a:p>
        </p:txBody>
      </p:sp>
      <p:cxnSp>
        <p:nvCxnSpPr>
          <p:cNvPr id="14" name="Straight Arrow Connector 13">
            <a:extLst>
              <a:ext uri="{FF2B5EF4-FFF2-40B4-BE49-F238E27FC236}">
                <a16:creationId xmlns:a16="http://schemas.microsoft.com/office/drawing/2014/main" id="{2221033B-0550-03FF-8107-401F7802328D}"/>
              </a:ext>
            </a:extLst>
          </p:cNvPr>
          <p:cNvCxnSpPr>
            <a:cxnSpLocks/>
            <a:stCxn id="30" idx="6"/>
            <a:endCxn id="10" idx="4"/>
          </p:cNvCxnSpPr>
          <p:nvPr/>
        </p:nvCxnSpPr>
        <p:spPr>
          <a:xfrm flipV="1">
            <a:off x="7991266" y="3581717"/>
            <a:ext cx="1922305" cy="61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1411A62-BDDD-1589-0E31-D812BC1CFF3B}"/>
              </a:ext>
            </a:extLst>
          </p:cNvPr>
          <p:cNvCxnSpPr>
            <a:cxnSpLocks/>
            <a:stCxn id="112" idx="2"/>
            <a:endCxn id="8" idx="0"/>
          </p:cNvCxnSpPr>
          <p:nvPr/>
        </p:nvCxnSpPr>
        <p:spPr>
          <a:xfrm flipV="1">
            <a:off x="4736337" y="1320959"/>
            <a:ext cx="2336417" cy="15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8CE1C66-4924-3909-A3DD-E4E5C6F7042C}"/>
              </a:ext>
            </a:extLst>
          </p:cNvPr>
          <p:cNvCxnSpPr>
            <a:cxnSpLocks/>
            <a:stCxn id="4" idx="3"/>
            <a:endCxn id="112" idx="1"/>
          </p:cNvCxnSpPr>
          <p:nvPr/>
        </p:nvCxnSpPr>
        <p:spPr>
          <a:xfrm flipV="1">
            <a:off x="1552306" y="1033178"/>
            <a:ext cx="2613932" cy="52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96DAD4E-A3FA-32E1-85EC-DFC8BF3F114B}"/>
              </a:ext>
            </a:extLst>
          </p:cNvPr>
          <p:cNvCxnSpPr>
            <a:cxnSpLocks/>
            <a:stCxn id="4" idx="2"/>
            <a:endCxn id="119" idx="0"/>
          </p:cNvCxnSpPr>
          <p:nvPr/>
        </p:nvCxnSpPr>
        <p:spPr>
          <a:xfrm>
            <a:off x="966957" y="1745917"/>
            <a:ext cx="36121" cy="60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FAFC0B4-55E5-4151-ECFE-16B26FCCE2AF}"/>
              </a:ext>
            </a:extLst>
          </p:cNvPr>
          <p:cNvCxnSpPr>
            <a:cxnSpLocks/>
            <a:stCxn id="119" idx="2"/>
            <a:endCxn id="9" idx="0"/>
          </p:cNvCxnSpPr>
          <p:nvPr/>
        </p:nvCxnSpPr>
        <p:spPr>
          <a:xfrm>
            <a:off x="1003078" y="2853968"/>
            <a:ext cx="77011" cy="604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EC5167C-EA56-A040-4AD2-F5D63F6666EB}"/>
              </a:ext>
            </a:extLst>
          </p:cNvPr>
          <p:cNvCxnSpPr>
            <a:cxnSpLocks/>
            <a:stCxn id="9" idx="2"/>
            <a:endCxn id="11" idx="0"/>
          </p:cNvCxnSpPr>
          <p:nvPr/>
        </p:nvCxnSpPr>
        <p:spPr>
          <a:xfrm>
            <a:off x="1080089" y="4533491"/>
            <a:ext cx="1957381" cy="544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4FD92C-C801-F02E-4B2F-3788519C1D1A}"/>
              </a:ext>
            </a:extLst>
          </p:cNvPr>
          <p:cNvCxnSpPr>
            <a:cxnSpLocks/>
            <a:stCxn id="112" idx="3"/>
            <a:endCxn id="51" idx="1"/>
          </p:cNvCxnSpPr>
          <p:nvPr/>
        </p:nvCxnSpPr>
        <p:spPr>
          <a:xfrm flipV="1">
            <a:off x="5306435" y="889178"/>
            <a:ext cx="4886947" cy="14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B390A6E-F5B6-54A5-27D0-B841D65DA3C2}"/>
              </a:ext>
            </a:extLst>
          </p:cNvPr>
          <p:cNvSpPr/>
          <p:nvPr/>
        </p:nvSpPr>
        <p:spPr>
          <a:xfrm>
            <a:off x="2970211" y="1666973"/>
            <a:ext cx="1086691" cy="3526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I.P.M</a:t>
            </a:r>
          </a:p>
        </p:txBody>
      </p:sp>
      <p:cxnSp>
        <p:nvCxnSpPr>
          <p:cNvPr id="7" name="Straight Arrow Connector 6">
            <a:extLst>
              <a:ext uri="{FF2B5EF4-FFF2-40B4-BE49-F238E27FC236}">
                <a16:creationId xmlns:a16="http://schemas.microsoft.com/office/drawing/2014/main" id="{6EE96D44-631B-1901-BB4E-84FA38EEE35B}"/>
              </a:ext>
            </a:extLst>
          </p:cNvPr>
          <p:cNvCxnSpPr>
            <a:cxnSpLocks/>
            <a:stCxn id="4" idx="3"/>
            <a:endCxn id="3" idx="1"/>
          </p:cNvCxnSpPr>
          <p:nvPr/>
        </p:nvCxnSpPr>
        <p:spPr>
          <a:xfrm>
            <a:off x="1552306" y="1554650"/>
            <a:ext cx="1417905" cy="288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45D96EA-8471-FAFD-3368-73DD938E39B1}"/>
              </a:ext>
            </a:extLst>
          </p:cNvPr>
          <p:cNvSpPr/>
          <p:nvPr/>
        </p:nvSpPr>
        <p:spPr>
          <a:xfrm>
            <a:off x="3642062" y="2632077"/>
            <a:ext cx="1460941" cy="5045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Cash</a:t>
            </a:r>
          </a:p>
          <a:p>
            <a:pPr algn="ctr"/>
            <a:r>
              <a:rPr lang="en-IN" dirty="0"/>
              <a:t>reserve</a:t>
            </a:r>
          </a:p>
        </p:txBody>
      </p:sp>
      <p:cxnSp>
        <p:nvCxnSpPr>
          <p:cNvPr id="20" name="Straight Arrow Connector 19">
            <a:extLst>
              <a:ext uri="{FF2B5EF4-FFF2-40B4-BE49-F238E27FC236}">
                <a16:creationId xmlns:a16="http://schemas.microsoft.com/office/drawing/2014/main" id="{8A4F1B5F-8486-C196-3500-D71C00C8DD61}"/>
              </a:ext>
            </a:extLst>
          </p:cNvPr>
          <p:cNvCxnSpPr>
            <a:cxnSpLocks/>
            <a:stCxn id="3" idx="2"/>
            <a:endCxn id="17" idx="1"/>
          </p:cNvCxnSpPr>
          <p:nvPr/>
        </p:nvCxnSpPr>
        <p:spPr>
          <a:xfrm>
            <a:off x="3513557" y="2019617"/>
            <a:ext cx="128505" cy="864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403AD50-4C51-BEAC-0651-2B4EE65ACFDE}"/>
              </a:ext>
            </a:extLst>
          </p:cNvPr>
          <p:cNvSpPr/>
          <p:nvPr/>
        </p:nvSpPr>
        <p:spPr>
          <a:xfrm>
            <a:off x="157316" y="225069"/>
            <a:ext cx="1261920" cy="50451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hlinkClick r:id="rId10" action="ppaction://hlinkfile"/>
              </a:rPr>
              <a:t>C.P.U</a:t>
            </a:r>
            <a:endParaRPr lang="en-IN" dirty="0"/>
          </a:p>
        </p:txBody>
      </p:sp>
      <p:cxnSp>
        <p:nvCxnSpPr>
          <p:cNvPr id="41" name="Straight Arrow Connector 40">
            <a:extLst>
              <a:ext uri="{FF2B5EF4-FFF2-40B4-BE49-F238E27FC236}">
                <a16:creationId xmlns:a16="http://schemas.microsoft.com/office/drawing/2014/main" id="{7C8C8C28-63F1-8D05-719D-B05F5C55B8C0}"/>
              </a:ext>
            </a:extLst>
          </p:cNvPr>
          <p:cNvCxnSpPr>
            <a:cxnSpLocks/>
            <a:stCxn id="38" idx="3"/>
            <a:endCxn id="4" idx="0"/>
          </p:cNvCxnSpPr>
          <p:nvPr/>
        </p:nvCxnSpPr>
        <p:spPr>
          <a:xfrm flipH="1">
            <a:off x="966957" y="477328"/>
            <a:ext cx="452279" cy="88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BB416F15-3AC9-5F78-031F-4830F0EE61F2}"/>
              </a:ext>
            </a:extLst>
          </p:cNvPr>
          <p:cNvSpPr/>
          <p:nvPr/>
        </p:nvSpPr>
        <p:spPr>
          <a:xfrm>
            <a:off x="2192940" y="51537"/>
            <a:ext cx="1261920" cy="252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A.L.U</a:t>
            </a:r>
          </a:p>
        </p:txBody>
      </p:sp>
      <p:sp>
        <p:nvSpPr>
          <p:cNvPr id="59" name="Rectangle 58">
            <a:extLst>
              <a:ext uri="{FF2B5EF4-FFF2-40B4-BE49-F238E27FC236}">
                <a16:creationId xmlns:a16="http://schemas.microsoft.com/office/drawing/2014/main" id="{F5FCC039-733B-A8BB-D30F-6AA7A4FA72F7}"/>
              </a:ext>
            </a:extLst>
          </p:cNvPr>
          <p:cNvSpPr/>
          <p:nvPr/>
        </p:nvSpPr>
        <p:spPr>
          <a:xfrm>
            <a:off x="2192940" y="740656"/>
            <a:ext cx="1261920" cy="252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C.U</a:t>
            </a:r>
          </a:p>
        </p:txBody>
      </p:sp>
      <p:cxnSp>
        <p:nvCxnSpPr>
          <p:cNvPr id="61" name="Straight Arrow Connector 60">
            <a:extLst>
              <a:ext uri="{FF2B5EF4-FFF2-40B4-BE49-F238E27FC236}">
                <a16:creationId xmlns:a16="http://schemas.microsoft.com/office/drawing/2014/main" id="{FC54CCA6-DD56-6E0C-811F-EFAE0E06D133}"/>
              </a:ext>
            </a:extLst>
          </p:cNvPr>
          <p:cNvCxnSpPr>
            <a:cxnSpLocks/>
            <a:stCxn id="38" idx="3"/>
            <a:endCxn id="58" idx="1"/>
          </p:cNvCxnSpPr>
          <p:nvPr/>
        </p:nvCxnSpPr>
        <p:spPr>
          <a:xfrm flipV="1">
            <a:off x="1419236" y="177667"/>
            <a:ext cx="773704" cy="29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F05E5FF-F784-C5BB-FD02-5CD269CDFD66}"/>
              </a:ext>
            </a:extLst>
          </p:cNvPr>
          <p:cNvCxnSpPr>
            <a:cxnSpLocks/>
            <a:stCxn id="38" idx="3"/>
            <a:endCxn id="59" idx="1"/>
          </p:cNvCxnSpPr>
          <p:nvPr/>
        </p:nvCxnSpPr>
        <p:spPr>
          <a:xfrm>
            <a:off x="1419236" y="477328"/>
            <a:ext cx="773704" cy="389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55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a:extLst>
              <a:ext uri="{FF2B5EF4-FFF2-40B4-BE49-F238E27FC236}">
                <a16:creationId xmlns:a16="http://schemas.microsoft.com/office/drawing/2014/main" id="{3CA4E651-2616-76CE-AE40-7BCC88D9DF04}"/>
              </a:ext>
            </a:extLst>
          </p:cNvPr>
          <p:cNvCxnSpPr>
            <a:cxnSpLocks/>
            <a:stCxn id="4" idx="2"/>
            <a:endCxn id="13" idx="0"/>
          </p:cNvCxnSpPr>
          <p:nvPr/>
        </p:nvCxnSpPr>
        <p:spPr>
          <a:xfrm>
            <a:off x="8268929" y="2808324"/>
            <a:ext cx="1897626" cy="1423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FC05EE9-E97E-BA3E-402F-93929FB1E2BA}"/>
              </a:ext>
            </a:extLst>
          </p:cNvPr>
          <p:cNvCxnSpPr>
            <a:cxnSpLocks/>
            <a:stCxn id="4" idx="2"/>
          </p:cNvCxnSpPr>
          <p:nvPr/>
        </p:nvCxnSpPr>
        <p:spPr>
          <a:xfrm>
            <a:off x="8268929" y="2808324"/>
            <a:ext cx="766916" cy="271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C39FD3C-53DE-393D-364C-C25C1BB17FDF}"/>
              </a:ext>
            </a:extLst>
          </p:cNvPr>
          <p:cNvSpPr txBox="1"/>
          <p:nvPr/>
        </p:nvSpPr>
        <p:spPr>
          <a:xfrm>
            <a:off x="4911213" y="1445341"/>
            <a:ext cx="1484671" cy="36933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Mangal" panose="02040503050203030202" pitchFamily="18" charset="0"/>
                <a:hlinkClick r:id="rId2" action="ppaction://hlinkfile"/>
              </a:rPr>
              <a:t>I/O Devices </a:t>
            </a:r>
            <a:endParaRPr lang="en-IN" dirty="0"/>
          </a:p>
        </p:txBody>
      </p:sp>
      <p:sp>
        <p:nvSpPr>
          <p:cNvPr id="3" name="Rectangle 2">
            <a:extLst>
              <a:ext uri="{FF2B5EF4-FFF2-40B4-BE49-F238E27FC236}">
                <a16:creationId xmlns:a16="http://schemas.microsoft.com/office/drawing/2014/main" id="{AA0B9E10-8FFD-124A-2145-C815D1A80A2A}"/>
              </a:ext>
            </a:extLst>
          </p:cNvPr>
          <p:cNvSpPr/>
          <p:nvPr/>
        </p:nvSpPr>
        <p:spPr>
          <a:xfrm>
            <a:off x="2005781" y="2595716"/>
            <a:ext cx="1700980" cy="83328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 (Input Devices)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Rectangle 3">
            <a:extLst>
              <a:ext uri="{FF2B5EF4-FFF2-40B4-BE49-F238E27FC236}">
                <a16:creationId xmlns:a16="http://schemas.microsoft.com/office/drawing/2014/main" id="{71B3A143-7D3F-44A7-066E-CF0DB75E0229}"/>
              </a:ext>
            </a:extLst>
          </p:cNvPr>
          <p:cNvSpPr/>
          <p:nvPr/>
        </p:nvSpPr>
        <p:spPr>
          <a:xfrm>
            <a:off x="7344697" y="1975040"/>
            <a:ext cx="1848464" cy="83328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(Output Devices)</a:t>
            </a:r>
            <a:endParaRPr lang="en-IN" dirty="0"/>
          </a:p>
        </p:txBody>
      </p:sp>
      <p:cxnSp>
        <p:nvCxnSpPr>
          <p:cNvPr id="6" name="Straight Arrow Connector 5">
            <a:extLst>
              <a:ext uri="{FF2B5EF4-FFF2-40B4-BE49-F238E27FC236}">
                <a16:creationId xmlns:a16="http://schemas.microsoft.com/office/drawing/2014/main" id="{AE9C60CC-98B0-10C3-CEF7-B0949057F3E1}"/>
              </a:ext>
            </a:extLst>
          </p:cNvPr>
          <p:cNvCxnSpPr>
            <a:cxnSpLocks/>
            <a:stCxn id="2" idx="2"/>
            <a:endCxn id="4" idx="0"/>
          </p:cNvCxnSpPr>
          <p:nvPr/>
        </p:nvCxnSpPr>
        <p:spPr>
          <a:xfrm>
            <a:off x="5653549" y="1814673"/>
            <a:ext cx="2615380" cy="160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367C5AD-306B-0112-4547-CAC21061FABC}"/>
              </a:ext>
            </a:extLst>
          </p:cNvPr>
          <p:cNvCxnSpPr>
            <a:cxnSpLocks/>
            <a:stCxn id="2" idx="2"/>
            <a:endCxn id="3" idx="0"/>
          </p:cNvCxnSpPr>
          <p:nvPr/>
        </p:nvCxnSpPr>
        <p:spPr>
          <a:xfrm flipH="1">
            <a:off x="2856271" y="1814673"/>
            <a:ext cx="2797278" cy="781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6A1F6560-FAEA-FAEA-AC3A-4FAB64E59704}"/>
              </a:ext>
            </a:extLst>
          </p:cNvPr>
          <p:cNvSpPr/>
          <p:nvPr/>
        </p:nvSpPr>
        <p:spPr>
          <a:xfrm>
            <a:off x="2005781" y="4021394"/>
            <a:ext cx="1848463" cy="10028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Scanners</a:t>
            </a:r>
            <a:endParaRPr lang="en-IN" dirty="0"/>
          </a:p>
        </p:txBody>
      </p:sp>
      <p:sp>
        <p:nvSpPr>
          <p:cNvPr id="12" name="Arrow: Right 11">
            <a:extLst>
              <a:ext uri="{FF2B5EF4-FFF2-40B4-BE49-F238E27FC236}">
                <a16:creationId xmlns:a16="http://schemas.microsoft.com/office/drawing/2014/main" id="{0C168265-5DD9-2B9E-D7FC-219798C00F5B}"/>
              </a:ext>
            </a:extLst>
          </p:cNvPr>
          <p:cNvSpPr/>
          <p:nvPr/>
        </p:nvSpPr>
        <p:spPr>
          <a:xfrm>
            <a:off x="7413526" y="3018504"/>
            <a:ext cx="1848464" cy="10028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Plotters </a:t>
            </a:r>
            <a:endParaRPr lang="en-IN" dirty="0"/>
          </a:p>
        </p:txBody>
      </p:sp>
      <p:sp>
        <p:nvSpPr>
          <p:cNvPr id="13" name="Arrow: Right 12">
            <a:extLst>
              <a:ext uri="{FF2B5EF4-FFF2-40B4-BE49-F238E27FC236}">
                <a16:creationId xmlns:a16="http://schemas.microsoft.com/office/drawing/2014/main" id="{05A0C09D-305F-0828-D5D8-12459187D3E2}"/>
              </a:ext>
            </a:extLst>
          </p:cNvPr>
          <p:cNvSpPr/>
          <p:nvPr/>
        </p:nvSpPr>
        <p:spPr>
          <a:xfrm>
            <a:off x="7413526" y="4231574"/>
            <a:ext cx="3254474" cy="10028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LCD (Liquid Crystal Display) </a:t>
            </a:r>
            <a:endParaRPr lang="en-IN" dirty="0"/>
          </a:p>
        </p:txBody>
      </p:sp>
      <p:sp>
        <p:nvSpPr>
          <p:cNvPr id="14" name="Arrow: Right 13">
            <a:extLst>
              <a:ext uri="{FF2B5EF4-FFF2-40B4-BE49-F238E27FC236}">
                <a16:creationId xmlns:a16="http://schemas.microsoft.com/office/drawing/2014/main" id="{5B049BC9-24A9-BA29-9AFD-21F5A55B765E}"/>
              </a:ext>
            </a:extLst>
          </p:cNvPr>
          <p:cNvSpPr/>
          <p:nvPr/>
        </p:nvSpPr>
        <p:spPr>
          <a:xfrm>
            <a:off x="7413525" y="5373330"/>
            <a:ext cx="2113933" cy="10028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Plasma Displays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cxnSp>
        <p:nvCxnSpPr>
          <p:cNvPr id="17" name="Straight Arrow Connector 16">
            <a:extLst>
              <a:ext uri="{FF2B5EF4-FFF2-40B4-BE49-F238E27FC236}">
                <a16:creationId xmlns:a16="http://schemas.microsoft.com/office/drawing/2014/main" id="{A8E83990-3CBE-DC02-E189-9FEC948A723B}"/>
              </a:ext>
            </a:extLst>
          </p:cNvPr>
          <p:cNvCxnSpPr>
            <a:cxnSpLocks/>
            <a:stCxn id="4" idx="2"/>
            <a:endCxn id="12" idx="0"/>
          </p:cNvCxnSpPr>
          <p:nvPr/>
        </p:nvCxnSpPr>
        <p:spPr>
          <a:xfrm>
            <a:off x="8268929" y="2808324"/>
            <a:ext cx="491616" cy="210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61DF52-E95D-C2C0-865F-256FFABFBEC3}"/>
              </a:ext>
            </a:extLst>
          </p:cNvPr>
          <p:cNvCxnSpPr>
            <a:stCxn id="3" idx="2"/>
            <a:endCxn id="3" idx="2"/>
          </p:cNvCxnSpPr>
          <p:nvPr/>
        </p:nvCxnSpPr>
        <p:spPr>
          <a:xfrm>
            <a:off x="2856271" y="34290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6B8279B-A8F7-9A64-54FF-1184DB670E89}"/>
              </a:ext>
            </a:extLst>
          </p:cNvPr>
          <p:cNvCxnSpPr>
            <a:cxnSpLocks/>
            <a:stCxn id="3" idx="2"/>
            <a:endCxn id="11" idx="0"/>
          </p:cNvCxnSpPr>
          <p:nvPr/>
        </p:nvCxnSpPr>
        <p:spPr>
          <a:xfrm>
            <a:off x="2856271" y="3429000"/>
            <a:ext cx="496528" cy="592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a:extLst>
              <a:ext uri="{FF2B5EF4-FFF2-40B4-BE49-F238E27FC236}">
                <a16:creationId xmlns:a16="http://schemas.microsoft.com/office/drawing/2014/main" id="{ADA53A84-BF4B-4E19-BE0E-49B221853B84}"/>
              </a:ext>
            </a:extLst>
          </p:cNvPr>
          <p:cNvCxnSpPr>
            <a:cxnSpLocks/>
            <a:stCxn id="7" idx="2"/>
            <a:endCxn id="20" idx="4"/>
          </p:cNvCxnSpPr>
          <p:nvPr/>
        </p:nvCxnSpPr>
        <p:spPr>
          <a:xfrm flipV="1">
            <a:off x="1607577" y="5923872"/>
            <a:ext cx="5225842" cy="95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75FEDB6-D51C-E689-10BD-9B183B679025}"/>
              </a:ext>
            </a:extLst>
          </p:cNvPr>
          <p:cNvSpPr txBox="1"/>
          <p:nvPr/>
        </p:nvSpPr>
        <p:spPr>
          <a:xfrm>
            <a:off x="6445050" y="2701757"/>
            <a:ext cx="3549446" cy="36933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Mangal" panose="02040503050203030202" pitchFamily="18" charset="0"/>
                <a:hlinkClick r:id="rId2" action="ppaction://hlinkfile"/>
              </a:rPr>
              <a:t>Number Systems Introduction </a:t>
            </a:r>
            <a:endParaRPr lang="en-IN" dirty="0"/>
          </a:p>
        </p:txBody>
      </p:sp>
      <p:sp>
        <p:nvSpPr>
          <p:cNvPr id="3" name="Rectangle 2">
            <a:extLst>
              <a:ext uri="{FF2B5EF4-FFF2-40B4-BE49-F238E27FC236}">
                <a16:creationId xmlns:a16="http://schemas.microsoft.com/office/drawing/2014/main" id="{83C9AD1F-525B-5002-D294-469F39615FA6}"/>
              </a:ext>
            </a:extLst>
          </p:cNvPr>
          <p:cNvSpPr/>
          <p:nvPr/>
        </p:nvSpPr>
        <p:spPr>
          <a:xfrm>
            <a:off x="0" y="5287856"/>
            <a:ext cx="2782531" cy="52110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Decimal System (Base 10)</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Rectangle 4">
            <a:extLst>
              <a:ext uri="{FF2B5EF4-FFF2-40B4-BE49-F238E27FC236}">
                <a16:creationId xmlns:a16="http://schemas.microsoft.com/office/drawing/2014/main" id="{EA82887E-010C-BC7F-7774-73B1EAC3C74B}"/>
              </a:ext>
            </a:extLst>
          </p:cNvPr>
          <p:cNvSpPr/>
          <p:nvPr/>
        </p:nvSpPr>
        <p:spPr>
          <a:xfrm>
            <a:off x="0" y="4774300"/>
            <a:ext cx="2782531" cy="52110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Binary System (Base 2)</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Rectangle 5">
            <a:extLst>
              <a:ext uri="{FF2B5EF4-FFF2-40B4-BE49-F238E27FC236}">
                <a16:creationId xmlns:a16="http://schemas.microsoft.com/office/drawing/2014/main" id="{11F4604E-84AE-FBF8-9953-59AC6DC36682}"/>
              </a:ext>
            </a:extLst>
          </p:cNvPr>
          <p:cNvSpPr/>
          <p:nvPr/>
        </p:nvSpPr>
        <p:spPr>
          <a:xfrm>
            <a:off x="0" y="5824070"/>
            <a:ext cx="2782531" cy="52110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Octal System (Base 8)</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Rectangle 6">
            <a:extLst>
              <a:ext uri="{FF2B5EF4-FFF2-40B4-BE49-F238E27FC236}">
                <a16:creationId xmlns:a16="http://schemas.microsoft.com/office/drawing/2014/main" id="{F6CE3EA9-FBA8-F1D1-6F7D-BBC95407358F}"/>
              </a:ext>
            </a:extLst>
          </p:cNvPr>
          <p:cNvSpPr/>
          <p:nvPr/>
        </p:nvSpPr>
        <p:spPr>
          <a:xfrm>
            <a:off x="0" y="6355013"/>
            <a:ext cx="3215153" cy="52110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Hexadecimal System (Base 16)</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cxnSp>
        <p:nvCxnSpPr>
          <p:cNvPr id="9" name="Straight Arrow Connector 8">
            <a:extLst>
              <a:ext uri="{FF2B5EF4-FFF2-40B4-BE49-F238E27FC236}">
                <a16:creationId xmlns:a16="http://schemas.microsoft.com/office/drawing/2014/main" id="{0DF78706-7EC5-5157-15AB-02F1F959AD6E}"/>
              </a:ext>
            </a:extLst>
          </p:cNvPr>
          <p:cNvCxnSpPr>
            <a:cxnSpLocks/>
            <a:stCxn id="2" idx="2"/>
            <a:endCxn id="3" idx="3"/>
          </p:cNvCxnSpPr>
          <p:nvPr/>
        </p:nvCxnSpPr>
        <p:spPr>
          <a:xfrm flipH="1">
            <a:off x="2782531" y="3071089"/>
            <a:ext cx="5437242" cy="2477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573913-5BD0-4F74-6ECD-20B8B8C7CDB7}"/>
              </a:ext>
            </a:extLst>
          </p:cNvPr>
          <p:cNvCxnSpPr>
            <a:cxnSpLocks/>
            <a:stCxn id="2" idx="2"/>
            <a:endCxn id="7" idx="3"/>
          </p:cNvCxnSpPr>
          <p:nvPr/>
        </p:nvCxnSpPr>
        <p:spPr>
          <a:xfrm flipH="1">
            <a:off x="3215153" y="3071089"/>
            <a:ext cx="5004620" cy="354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BCFE59B-C984-5543-9BDC-F2D1A587CA47}"/>
              </a:ext>
            </a:extLst>
          </p:cNvPr>
          <p:cNvCxnSpPr>
            <a:cxnSpLocks/>
            <a:stCxn id="2" idx="2"/>
            <a:endCxn id="6" idx="3"/>
          </p:cNvCxnSpPr>
          <p:nvPr/>
        </p:nvCxnSpPr>
        <p:spPr>
          <a:xfrm flipH="1">
            <a:off x="2782531" y="3071089"/>
            <a:ext cx="5437242" cy="3013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CFE932-651F-F873-C5B5-06960744CC50}"/>
              </a:ext>
            </a:extLst>
          </p:cNvPr>
          <p:cNvCxnSpPr>
            <a:cxnSpLocks/>
            <a:stCxn id="2" idx="2"/>
            <a:endCxn id="5" idx="3"/>
          </p:cNvCxnSpPr>
          <p:nvPr/>
        </p:nvCxnSpPr>
        <p:spPr>
          <a:xfrm flipH="1">
            <a:off x="2782531" y="3071089"/>
            <a:ext cx="5437242" cy="1963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14709AEE-864B-1B7A-6E65-C312EF14E107}"/>
              </a:ext>
            </a:extLst>
          </p:cNvPr>
          <p:cNvSpPr/>
          <p:nvPr/>
        </p:nvSpPr>
        <p:spPr>
          <a:xfrm>
            <a:off x="5845277" y="5287856"/>
            <a:ext cx="1976284" cy="63601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800" b="1" kern="100" dirty="0">
                <a:effectLst/>
                <a:latin typeface="Calibri" panose="020F0502020204030204" pitchFamily="34" charset="0"/>
                <a:ea typeface="Calibri" panose="020F0502020204030204" pitchFamily="34" charset="0"/>
                <a:cs typeface="Mangal" panose="02040503050203030202" pitchFamily="18" charset="0"/>
              </a:rPr>
              <a:t> Conversion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cxnSp>
        <p:nvCxnSpPr>
          <p:cNvPr id="22" name="Straight Arrow Connector 21">
            <a:extLst>
              <a:ext uri="{FF2B5EF4-FFF2-40B4-BE49-F238E27FC236}">
                <a16:creationId xmlns:a16="http://schemas.microsoft.com/office/drawing/2014/main" id="{D936E5A0-680A-2567-A2F4-11FAF6838AFE}"/>
              </a:ext>
            </a:extLst>
          </p:cNvPr>
          <p:cNvCxnSpPr>
            <a:cxnSpLocks/>
            <a:stCxn id="3" idx="3"/>
            <a:endCxn id="20" idx="2"/>
          </p:cNvCxnSpPr>
          <p:nvPr/>
        </p:nvCxnSpPr>
        <p:spPr>
          <a:xfrm>
            <a:off x="2782531" y="5548411"/>
            <a:ext cx="3062746" cy="57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005E675-72B3-E1BD-8866-ABE3393AE709}"/>
              </a:ext>
            </a:extLst>
          </p:cNvPr>
          <p:cNvCxnSpPr>
            <a:cxnSpLocks/>
            <a:stCxn id="5" idx="3"/>
            <a:endCxn id="20" idx="1"/>
          </p:cNvCxnSpPr>
          <p:nvPr/>
        </p:nvCxnSpPr>
        <p:spPr>
          <a:xfrm>
            <a:off x="2782531" y="5034855"/>
            <a:ext cx="3352166" cy="346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CE26E23-09A4-BD05-A4AF-24DF4CD7BF1E}"/>
              </a:ext>
            </a:extLst>
          </p:cNvPr>
          <p:cNvCxnSpPr>
            <a:cxnSpLocks/>
            <a:stCxn id="6" idx="2"/>
            <a:endCxn id="20" idx="3"/>
          </p:cNvCxnSpPr>
          <p:nvPr/>
        </p:nvCxnSpPr>
        <p:spPr>
          <a:xfrm flipV="1">
            <a:off x="1391266" y="5830730"/>
            <a:ext cx="4743431" cy="514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6D6B04-9F1B-6D9F-6B9E-BF656E60F3B6}"/>
              </a:ext>
            </a:extLst>
          </p:cNvPr>
          <p:cNvCxnSpPr>
            <a:cxnSpLocks/>
            <a:stCxn id="20" idx="0"/>
            <a:endCxn id="37" idx="0"/>
          </p:cNvCxnSpPr>
          <p:nvPr/>
        </p:nvCxnSpPr>
        <p:spPr>
          <a:xfrm flipV="1">
            <a:off x="6833419" y="2365017"/>
            <a:ext cx="4338491" cy="29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D7B0E64-3D9C-4209-E630-9093CAD28038}"/>
              </a:ext>
            </a:extLst>
          </p:cNvPr>
          <p:cNvSpPr/>
          <p:nvPr/>
        </p:nvSpPr>
        <p:spPr>
          <a:xfrm>
            <a:off x="10245217" y="2365017"/>
            <a:ext cx="1853385" cy="437102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IN" sz="800" b="1" kern="100" dirty="0">
                <a:effectLst/>
                <a:latin typeface="Calibri" panose="020F0502020204030204" pitchFamily="34" charset="0"/>
                <a:ea typeface="Calibri" panose="020F0502020204030204" pitchFamily="34" charset="0"/>
                <a:cs typeface="Mangal" panose="02040503050203030202" pitchFamily="18" charset="0"/>
              </a:rPr>
              <a:t>Decimal to Binary</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800" kern="100" dirty="0">
                <a:effectLst/>
                <a:latin typeface="Calibri" panose="020F0502020204030204" pitchFamily="34" charset="0"/>
                <a:ea typeface="Calibri" panose="020F0502020204030204" pitchFamily="34" charset="0"/>
                <a:cs typeface="Mangal" panose="02040503050203030202" pitchFamily="18" charset="0"/>
              </a:rPr>
              <a:t> Convert 13 to binary.</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13 ÷ 2 = 6 remainder 1</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6 ÷ 2 = 3 remainder 0</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3 ÷ 2 = 1 remainder 1</a:t>
            </a:r>
          </a:p>
          <a:p>
            <a:pPr marL="342900" lvl="0" indent="-342900">
              <a:lnSpc>
                <a:spcPct val="107000"/>
              </a:lnSpc>
              <a:spcAft>
                <a:spcPts val="800"/>
              </a:spcAft>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1 ÷ 2 = 0 remainder 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So, 13 in binary is 1101.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 </a:t>
            </a:r>
            <a:r>
              <a:rPr lang="en-IN" sz="800" b="1" kern="100" dirty="0">
                <a:effectLst/>
                <a:latin typeface="Calibri" panose="020F0502020204030204" pitchFamily="34" charset="0"/>
                <a:ea typeface="Calibri" panose="020F0502020204030204" pitchFamily="34" charset="0"/>
                <a:cs typeface="Mangal" panose="02040503050203030202" pitchFamily="18" charset="0"/>
              </a:rPr>
              <a:t>Binary to Decimal</a:t>
            </a: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800" kern="100" dirty="0">
                <a:effectLst/>
                <a:latin typeface="Calibri" panose="020F0502020204030204" pitchFamily="34" charset="0"/>
                <a:ea typeface="Calibri" panose="020F0502020204030204" pitchFamily="34" charset="0"/>
                <a:cs typeface="Mangal" panose="02040503050203030202" pitchFamily="18" charset="0"/>
              </a:rPr>
              <a:t> Convert 1101 to decimal.</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1 × 2</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3 </a:t>
            </a:r>
            <a:r>
              <a:rPr lang="en-IN" sz="800" kern="100" dirty="0">
                <a:effectLst/>
                <a:latin typeface="Calibri" panose="020F0502020204030204" pitchFamily="34" charset="0"/>
                <a:ea typeface="Calibri" panose="020F0502020204030204" pitchFamily="34" charset="0"/>
                <a:cs typeface="Mangal" panose="02040503050203030202" pitchFamily="18" charset="0"/>
              </a:rPr>
              <a:t>+ 1 × 2</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2 </a:t>
            </a:r>
            <a:r>
              <a:rPr lang="en-IN" sz="800" kern="100" dirty="0">
                <a:effectLst/>
                <a:latin typeface="Calibri" panose="020F0502020204030204" pitchFamily="34" charset="0"/>
                <a:ea typeface="Calibri" panose="020F0502020204030204" pitchFamily="34" charset="0"/>
                <a:cs typeface="Mangal" panose="02040503050203030202" pitchFamily="18" charset="0"/>
              </a:rPr>
              <a:t>+ 0 × 2</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1</a:t>
            </a:r>
            <a:r>
              <a:rPr lang="en-IN" sz="800" kern="100" dirty="0">
                <a:effectLst/>
                <a:latin typeface="Calibri" panose="020F0502020204030204" pitchFamily="34" charset="0"/>
                <a:ea typeface="Calibri" panose="020F0502020204030204" pitchFamily="34" charset="0"/>
                <a:cs typeface="Mangal" panose="02040503050203030202" pitchFamily="18" charset="0"/>
              </a:rPr>
              <a:t> +  </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 </a:t>
            </a:r>
            <a:r>
              <a:rPr lang="en-IN" sz="800" kern="100" dirty="0">
                <a:effectLst/>
                <a:latin typeface="Calibri" panose="020F0502020204030204" pitchFamily="34" charset="0"/>
                <a:ea typeface="Calibri" panose="020F0502020204030204" pitchFamily="34" charset="0"/>
                <a:cs typeface="Mangal" panose="02040503050203030202" pitchFamily="18" charset="0"/>
              </a:rPr>
              <a:t>1 × 2</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0</a:t>
            </a:r>
            <a:r>
              <a:rPr lang="en-IN" sz="800" kern="100" dirty="0">
                <a:effectLst/>
                <a:latin typeface="Calibri" panose="020F0502020204030204" pitchFamily="34" charset="0"/>
                <a:ea typeface="Calibri" panose="020F0502020204030204" pitchFamily="34" charset="0"/>
                <a:cs typeface="Mangal" panose="02040503050203030202" pitchFamily="18" charset="0"/>
              </a:rPr>
              <a:t> </a:t>
            </a:r>
          </a:p>
          <a:p>
            <a:pPr marL="342900" lvl="0" indent="-342900">
              <a:lnSpc>
                <a:spcPct val="107000"/>
              </a:lnSpc>
              <a:spcAft>
                <a:spcPts val="800"/>
              </a:spcAft>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8 + 4 + 0 + 1 = 13</a:t>
            </a: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Decimal to Octal</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 </a:t>
            </a: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800" kern="100" dirty="0">
                <a:effectLst/>
                <a:latin typeface="Calibri" panose="020F0502020204030204" pitchFamily="34" charset="0"/>
                <a:ea typeface="Calibri" panose="020F0502020204030204" pitchFamily="34" charset="0"/>
                <a:cs typeface="Mangal" panose="02040503050203030202" pitchFamily="18" charset="0"/>
              </a:rPr>
              <a:t>: Convert 65 to octal.</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65 ÷ 8 = 8 remainder 1</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8 ÷ 8 = 1 remainder 0</a:t>
            </a:r>
          </a:p>
          <a:p>
            <a:pPr marL="342900" lvl="0" indent="-342900">
              <a:lnSpc>
                <a:spcPct val="107000"/>
              </a:lnSpc>
              <a:spcAft>
                <a:spcPts val="800"/>
              </a:spcAft>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1 ÷ 8 = 0 remainder 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So, 65 in octal is 101.</a:t>
            </a: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Octal to Decimal</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800" kern="100" dirty="0">
                <a:effectLst/>
                <a:latin typeface="Calibri" panose="020F0502020204030204" pitchFamily="34" charset="0"/>
                <a:ea typeface="Calibri" panose="020F0502020204030204" pitchFamily="34" charset="0"/>
                <a:cs typeface="Mangal" panose="02040503050203030202" pitchFamily="18" charset="0"/>
              </a:rPr>
              <a:t> Convert 101 to decimal.</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1 × 8</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2</a:t>
            </a:r>
            <a:r>
              <a:rPr lang="en-IN" sz="800" kern="100" dirty="0">
                <a:effectLst/>
                <a:latin typeface="Calibri" panose="020F0502020204030204" pitchFamily="34" charset="0"/>
                <a:ea typeface="Calibri" panose="020F0502020204030204" pitchFamily="34" charset="0"/>
                <a:cs typeface="Mangal" panose="02040503050203030202" pitchFamily="18" charset="0"/>
              </a:rPr>
              <a:t> + 0 × 8</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1 </a:t>
            </a:r>
            <a:r>
              <a:rPr lang="en-IN" sz="800" kern="100" dirty="0">
                <a:effectLst/>
                <a:latin typeface="Calibri" panose="020F0502020204030204" pitchFamily="34" charset="0"/>
                <a:ea typeface="Calibri" panose="020F0502020204030204" pitchFamily="34" charset="0"/>
                <a:cs typeface="Mangal" panose="02040503050203030202" pitchFamily="18" charset="0"/>
              </a:rPr>
              <a:t>+ 1 × 8</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0</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64 + 0 + 1 = 65</a:t>
            </a:r>
          </a:p>
          <a:p>
            <a:pPr lvl="0">
              <a:lnSpc>
                <a:spcPct val="107000"/>
              </a:lnSpc>
              <a:spcAft>
                <a:spcPts val="800"/>
              </a:spcAft>
            </a:pP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5" name="Rectangle 44">
            <a:extLst>
              <a:ext uri="{FF2B5EF4-FFF2-40B4-BE49-F238E27FC236}">
                <a16:creationId xmlns:a16="http://schemas.microsoft.com/office/drawing/2014/main" id="{761BCE8E-719C-697F-904B-010E6CFAD028}"/>
              </a:ext>
            </a:extLst>
          </p:cNvPr>
          <p:cNvSpPr/>
          <p:nvPr/>
        </p:nvSpPr>
        <p:spPr>
          <a:xfrm>
            <a:off x="8131276" y="4623028"/>
            <a:ext cx="1986116" cy="211301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IN" sz="800" b="1" kern="100" dirty="0">
                <a:effectLst/>
                <a:latin typeface="Calibri" panose="020F0502020204030204" pitchFamily="34" charset="0"/>
                <a:ea typeface="Calibri" panose="020F0502020204030204" pitchFamily="34" charset="0"/>
                <a:cs typeface="Mangal" panose="02040503050203030202" pitchFamily="18" charset="0"/>
              </a:rPr>
              <a:t>Decimal to Hexadecimal</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800" kern="100" dirty="0">
                <a:effectLst/>
                <a:latin typeface="Calibri" panose="020F0502020204030204" pitchFamily="34" charset="0"/>
                <a:ea typeface="Calibri" panose="020F0502020204030204" pitchFamily="34" charset="0"/>
                <a:cs typeface="Mangal" panose="02040503050203030202" pitchFamily="18" charset="0"/>
              </a:rPr>
              <a:t> Convert 255 to hexadecimal.</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255 ÷ 16 = 15 remainder 15 (F)</a:t>
            </a:r>
          </a:p>
          <a:p>
            <a:pPr marL="342900" lvl="0" indent="-342900">
              <a:lnSpc>
                <a:spcPct val="107000"/>
              </a:lnSpc>
              <a:spcAft>
                <a:spcPts val="800"/>
              </a:spcAft>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15 ÷ 16 = 0 remainder 15 (F)</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So, 255 in hexadecimal is FF.</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 </a:t>
            </a:r>
            <a:r>
              <a:rPr lang="en-IN" sz="800" b="1" kern="100" dirty="0">
                <a:effectLst/>
                <a:latin typeface="Calibri" panose="020F0502020204030204" pitchFamily="34" charset="0"/>
                <a:ea typeface="Calibri" panose="020F0502020204030204" pitchFamily="34" charset="0"/>
                <a:cs typeface="Mangal" panose="02040503050203030202" pitchFamily="18" charset="0"/>
              </a:rPr>
              <a:t>Hexadecimal to Decimal</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800" kern="100" dirty="0">
                <a:effectLst/>
                <a:latin typeface="Calibri" panose="020F0502020204030204" pitchFamily="34" charset="0"/>
                <a:ea typeface="Calibri" panose="020F0502020204030204" pitchFamily="34" charset="0"/>
                <a:cs typeface="Mangal" panose="02040503050203030202" pitchFamily="18" charset="0"/>
              </a:rPr>
              <a:t>: Convert 2F to decimal.</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2 × 16</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1</a:t>
            </a:r>
            <a:r>
              <a:rPr lang="en-IN" sz="800" kern="100" dirty="0">
                <a:effectLst/>
                <a:latin typeface="Calibri" panose="020F0502020204030204" pitchFamily="34" charset="0"/>
                <a:ea typeface="Calibri" panose="020F0502020204030204" pitchFamily="34" charset="0"/>
                <a:cs typeface="Mangal" panose="02040503050203030202" pitchFamily="18" charset="0"/>
              </a:rPr>
              <a:t> + F ×16</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0</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2 × 16 + 15 × 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32 + 15 =  47</a:t>
            </a:r>
          </a:p>
        </p:txBody>
      </p:sp>
      <p:cxnSp>
        <p:nvCxnSpPr>
          <p:cNvPr id="50" name="Straight Arrow Connector 49">
            <a:extLst>
              <a:ext uri="{FF2B5EF4-FFF2-40B4-BE49-F238E27FC236}">
                <a16:creationId xmlns:a16="http://schemas.microsoft.com/office/drawing/2014/main" id="{BDDA8F28-0755-511B-FDE7-4F4E218AB453}"/>
              </a:ext>
            </a:extLst>
          </p:cNvPr>
          <p:cNvCxnSpPr>
            <a:cxnSpLocks/>
            <a:stCxn id="20" idx="7"/>
            <a:endCxn id="45" idx="1"/>
          </p:cNvCxnSpPr>
          <p:nvPr/>
        </p:nvCxnSpPr>
        <p:spPr>
          <a:xfrm>
            <a:off x="7532141" y="5380998"/>
            <a:ext cx="599135" cy="29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E00612F5-DCE7-B87D-D94B-6E5FEDB69568}"/>
              </a:ext>
            </a:extLst>
          </p:cNvPr>
          <p:cNvSpPr/>
          <p:nvPr/>
        </p:nvSpPr>
        <p:spPr>
          <a:xfrm>
            <a:off x="329379" y="283429"/>
            <a:ext cx="1676408" cy="369598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Binary Addition:</a:t>
            </a:r>
          </a:p>
          <a:p>
            <a:pPr>
              <a:lnSpc>
                <a:spcPct val="107000"/>
              </a:lnSpc>
              <a:spcAft>
                <a:spcPts val="800"/>
              </a:spcAft>
            </a:pPr>
            <a:r>
              <a:rPr lang="en-IN" sz="900" b="1" kern="100" dirty="0">
                <a:effectLst/>
                <a:latin typeface="Calibri" panose="020F0502020204030204" pitchFamily="34" charset="0"/>
                <a:ea typeface="Calibri" panose="020F0502020204030204" pitchFamily="34" charset="0"/>
                <a:cs typeface="Mangal" panose="02040503050203030202" pitchFamily="18" charset="0"/>
              </a:rPr>
              <a:t>Example:</a:t>
            </a:r>
            <a:endParaRPr lang="en-IN" sz="9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0+0 =0</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0+1=1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1+1=0 (carry 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1+1+1=0 (carry 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And so on……...</a:t>
            </a:r>
          </a:p>
          <a:p>
            <a:pPr>
              <a:lnSpc>
                <a:spcPct val="107000"/>
              </a:lnSpc>
              <a:spcAft>
                <a:spcPts val="800"/>
              </a:spcAft>
            </a:pPr>
            <a:r>
              <a:rPr lang="en-IN" sz="9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900" kern="100" dirty="0">
                <a:effectLst/>
                <a:latin typeface="Calibri" panose="020F0502020204030204" pitchFamily="34" charset="0"/>
                <a:ea typeface="Calibri" panose="020F0502020204030204" pitchFamily="34" charset="0"/>
                <a:cs typeface="Mangal" panose="02040503050203030202" pitchFamily="18" charset="0"/>
              </a:rPr>
              <a:t> 1011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              + 1101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 1 + 1 = 10 (0 carry 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 1 + 0 + 1 (carry) = 10 (0 carry 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 0 + 1 + 1 (carry) = 10 (0 carry 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 1 + 1 (carry) = 10 (0 carry 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Final result: 11000</a:t>
            </a:r>
          </a:p>
        </p:txBody>
      </p:sp>
      <p:sp>
        <p:nvSpPr>
          <p:cNvPr id="63" name="Rectangle 62">
            <a:extLst>
              <a:ext uri="{FF2B5EF4-FFF2-40B4-BE49-F238E27FC236}">
                <a16:creationId xmlns:a16="http://schemas.microsoft.com/office/drawing/2014/main" id="{5FB7FEB6-B8D5-7A44-40F5-AC4421981ED3}"/>
              </a:ext>
            </a:extLst>
          </p:cNvPr>
          <p:cNvSpPr/>
          <p:nvPr/>
        </p:nvSpPr>
        <p:spPr>
          <a:xfrm>
            <a:off x="3040624" y="79038"/>
            <a:ext cx="2546560" cy="24536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Binary Subtraction:</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Example: 1101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               - 1011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1 - 1 = 0</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0 - 1 = -1 (borrow 1 from next digit: becomes 10 - 1 = 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                        ( </a:t>
            </a:r>
            <a:r>
              <a:rPr lang="en-IN" sz="800" strike="sngStrike" kern="100" dirty="0">
                <a:effectLst/>
                <a:latin typeface="Calibri" panose="020F0502020204030204" pitchFamily="34" charset="0"/>
                <a:ea typeface="Calibri" panose="020F0502020204030204" pitchFamily="34" charset="0"/>
                <a:cs typeface="Mangal" panose="02040503050203030202" pitchFamily="18" charset="0"/>
              </a:rPr>
              <a:t>1 </a:t>
            </a:r>
            <a:r>
              <a:rPr lang="en-IN" sz="800" kern="100" dirty="0">
                <a:effectLst/>
                <a:latin typeface="Calibri" panose="020F0502020204030204" pitchFamily="34" charset="0"/>
                <a:ea typeface="Calibri" panose="020F0502020204030204" pitchFamily="34" charset="0"/>
                <a:cs typeface="Mangal" panose="02040503050203030202" pitchFamily="18" charset="0"/>
              </a:rPr>
              <a:t> = 0) = borrow 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0 - 0 = 0</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 1 - 1 = 0</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Final result: 0010 (or simply 10)</a:t>
            </a:r>
          </a:p>
          <a:p>
            <a:pPr algn="ctr"/>
            <a:endParaRPr lang="en-IN" sz="800" dirty="0"/>
          </a:p>
        </p:txBody>
      </p:sp>
      <p:sp>
        <p:nvSpPr>
          <p:cNvPr id="91" name="Rectangle 90">
            <a:extLst>
              <a:ext uri="{FF2B5EF4-FFF2-40B4-BE49-F238E27FC236}">
                <a16:creationId xmlns:a16="http://schemas.microsoft.com/office/drawing/2014/main" id="{4B4FEE42-EB5D-FD09-8227-4A8FF8C92D14}"/>
              </a:ext>
            </a:extLst>
          </p:cNvPr>
          <p:cNvSpPr/>
          <p:nvPr/>
        </p:nvSpPr>
        <p:spPr>
          <a:xfrm>
            <a:off x="6833419" y="260200"/>
            <a:ext cx="2285999" cy="156860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Multiplication</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Binary Multiplication:</a:t>
            </a: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 </a:t>
            </a:r>
            <a:r>
              <a:rPr lang="en-IN" sz="800" kern="100" dirty="0">
                <a:effectLst/>
                <a:latin typeface="Calibri" panose="020F0502020204030204" pitchFamily="34" charset="0"/>
                <a:ea typeface="Calibri" panose="020F0502020204030204" pitchFamily="34" charset="0"/>
                <a:cs typeface="Mangal" panose="02040503050203030202" pitchFamily="18" charset="0"/>
              </a:rPr>
              <a:t> 101 * 11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101 × 1 = 101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101 × 10 = 1010</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Add the results: 101 + 1010 = 1111</a:t>
            </a:r>
          </a:p>
          <a:p>
            <a:pPr algn="ctr"/>
            <a:endParaRPr lang="en-IN" sz="800" dirty="0"/>
          </a:p>
        </p:txBody>
      </p:sp>
      <p:cxnSp>
        <p:nvCxnSpPr>
          <p:cNvPr id="97" name="Straight Arrow Connector 96">
            <a:extLst>
              <a:ext uri="{FF2B5EF4-FFF2-40B4-BE49-F238E27FC236}">
                <a16:creationId xmlns:a16="http://schemas.microsoft.com/office/drawing/2014/main" id="{3CF17E69-9117-5E07-A29D-4394CE1C8FBF}"/>
              </a:ext>
            </a:extLst>
          </p:cNvPr>
          <p:cNvCxnSpPr>
            <a:cxnSpLocks/>
            <a:stCxn id="5" idx="0"/>
            <a:endCxn id="62" idx="2"/>
          </p:cNvCxnSpPr>
          <p:nvPr/>
        </p:nvCxnSpPr>
        <p:spPr>
          <a:xfrm flipH="1" flipV="1">
            <a:off x="1167583" y="3979410"/>
            <a:ext cx="223683" cy="794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D01B2A4-B34E-4E86-FA3A-F6832EE91BAF}"/>
              </a:ext>
            </a:extLst>
          </p:cNvPr>
          <p:cNvCxnSpPr>
            <a:cxnSpLocks/>
            <a:stCxn id="5" idx="0"/>
            <a:endCxn id="63" idx="2"/>
          </p:cNvCxnSpPr>
          <p:nvPr/>
        </p:nvCxnSpPr>
        <p:spPr>
          <a:xfrm flipV="1">
            <a:off x="1391266" y="2532694"/>
            <a:ext cx="2922638" cy="2241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B09D3D3-A9DF-1FB7-919D-BBA891B5D948}"/>
              </a:ext>
            </a:extLst>
          </p:cNvPr>
          <p:cNvCxnSpPr>
            <a:cxnSpLocks/>
            <a:stCxn id="5" idx="0"/>
            <a:endCxn id="91" idx="2"/>
          </p:cNvCxnSpPr>
          <p:nvPr/>
        </p:nvCxnSpPr>
        <p:spPr>
          <a:xfrm flipV="1">
            <a:off x="1391266" y="1828803"/>
            <a:ext cx="6585153" cy="2945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345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2843</TotalTime>
  <Words>852</Words>
  <Application>Microsoft Office PowerPoint</Application>
  <PresentationFormat>Widescreen</PresentationFormat>
  <Paragraphs>175</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 Display</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Bhupesh Baghel</dc:creator>
  <cp:lastModifiedBy>Bhupesh Baghel</cp:lastModifiedBy>
  <cp:revision>36</cp:revision>
  <dcterms:created xsi:type="dcterms:W3CDTF">2024-06-22T11:03:42Z</dcterms:created>
  <dcterms:modified xsi:type="dcterms:W3CDTF">2024-10-03T13:00:15Z</dcterms:modified>
</cp:coreProperties>
</file>