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95" r:id="rId25"/>
    <p:sldId id="277" r:id="rId26"/>
    <p:sldId id="278" r:id="rId27"/>
    <p:sldId id="279" r:id="rId28"/>
    <p:sldId id="296"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x="9144000" cy="6858000"/>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291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D72BC19-DEFD-45E1-95A1-FD7A756EB10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60"/>
        <p:guide pos="2911"/>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p1:notes"/>
          <p:cNvSpPr txBox="1"/>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82" name="Google Shape;82;p1:notes"/>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p7:notes"/>
          <p:cNvSpPr txBox="1"/>
          <p:nvPr>
            <p:ph type="body" idx="1"/>
          </p:nvPr>
        </p:nvSpPr>
        <p:spPr>
          <a:xfrm>
            <a:off x="731500" y="4560550"/>
            <a:ext cx="5852100" cy="432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34" name="Google Shape;134;p7:notes"/>
          <p:cNvSpPr/>
          <p:nvPr>
            <p:ph type="sldImg" idx="2"/>
          </p:nvPr>
        </p:nvSpPr>
        <p:spPr>
          <a:xfrm>
            <a:off x="1219425" y="720075"/>
            <a:ext cx="4877100" cy="3600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8" name="Shape 138"/>
        <p:cNvGrpSpPr/>
        <p:nvPr/>
      </p:nvGrpSpPr>
      <p:grpSpPr>
        <a:xfrm>
          <a:off x="0" y="0"/>
          <a:ext cx="0" cy="0"/>
          <a:chOff x="0" y="0"/>
          <a:chExt cx="0" cy="0"/>
        </a:xfrm>
      </p:grpSpPr>
      <p:sp>
        <p:nvSpPr>
          <p:cNvPr id="139" name="Google Shape;139;p8:notes"/>
          <p:cNvSpPr txBox="1"/>
          <p:nvPr>
            <p:ph type="body" idx="1"/>
          </p:nvPr>
        </p:nvSpPr>
        <p:spPr>
          <a:xfrm>
            <a:off x="731500" y="4560550"/>
            <a:ext cx="5852100" cy="432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40" name="Google Shape;140;p8: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 name="Shape 144"/>
        <p:cNvGrpSpPr/>
        <p:nvPr/>
      </p:nvGrpSpPr>
      <p:grpSpPr>
        <a:xfrm>
          <a:off x="0" y="0"/>
          <a:ext cx="0" cy="0"/>
          <a:chOff x="0" y="0"/>
          <a:chExt cx="0" cy="0"/>
        </a:xfrm>
      </p:grpSpPr>
      <p:sp>
        <p:nvSpPr>
          <p:cNvPr id="145" name="Google Shape;145;g2e71552a12c_0_15:notes"/>
          <p:cNvSpPr/>
          <p:nvPr>
            <p:ph type="sldImg" idx="2"/>
          </p:nvPr>
        </p:nvSpPr>
        <p:spPr>
          <a:xfrm>
            <a:off x="1219425" y="720075"/>
            <a:ext cx="48771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e71552a12c_0_15:notes"/>
          <p:cNvSpPr txBox="1"/>
          <p:nvPr>
            <p:ph type="body" idx="1"/>
          </p:nvPr>
        </p:nvSpPr>
        <p:spPr>
          <a:xfrm>
            <a:off x="731500" y="456055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9" name="Shape 149"/>
        <p:cNvGrpSpPr/>
        <p:nvPr/>
      </p:nvGrpSpPr>
      <p:grpSpPr>
        <a:xfrm>
          <a:off x="0" y="0"/>
          <a:ext cx="0" cy="0"/>
          <a:chOff x="0" y="0"/>
          <a:chExt cx="0" cy="0"/>
        </a:xfrm>
      </p:grpSpPr>
      <p:sp>
        <p:nvSpPr>
          <p:cNvPr id="150" name="Google Shape;150;p9:notes"/>
          <p:cNvSpPr txBox="1"/>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51" name="Google Shape;151;p9:notes"/>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5" name="Shape 155"/>
        <p:cNvGrpSpPr/>
        <p:nvPr/>
      </p:nvGrpSpPr>
      <p:grpSpPr>
        <a:xfrm>
          <a:off x="0" y="0"/>
          <a:ext cx="0" cy="0"/>
          <a:chOff x="0" y="0"/>
          <a:chExt cx="0" cy="0"/>
        </a:xfrm>
      </p:grpSpPr>
      <p:sp>
        <p:nvSpPr>
          <p:cNvPr id="156" name="Google Shape;156;g2e71552a12c_0_52:notes"/>
          <p:cNvSpPr/>
          <p:nvPr>
            <p:ph type="sldImg" idx="2"/>
          </p:nvPr>
        </p:nvSpPr>
        <p:spPr>
          <a:xfrm>
            <a:off x="1219425" y="720075"/>
            <a:ext cx="48771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e71552a12c_0_52:notes"/>
          <p:cNvSpPr txBox="1"/>
          <p:nvPr>
            <p:ph type="body" idx="1"/>
          </p:nvPr>
        </p:nvSpPr>
        <p:spPr>
          <a:xfrm>
            <a:off x="731500" y="456055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1" name="Shape 161"/>
        <p:cNvGrpSpPr/>
        <p:nvPr/>
      </p:nvGrpSpPr>
      <p:grpSpPr>
        <a:xfrm>
          <a:off x="0" y="0"/>
          <a:ext cx="0" cy="0"/>
          <a:chOff x="0" y="0"/>
          <a:chExt cx="0" cy="0"/>
        </a:xfrm>
      </p:grpSpPr>
      <p:sp>
        <p:nvSpPr>
          <p:cNvPr id="162" name="Google Shape;162;g2e71552a12c_0_58:notes"/>
          <p:cNvSpPr/>
          <p:nvPr>
            <p:ph type="sldImg" idx="2"/>
          </p:nvPr>
        </p:nvSpPr>
        <p:spPr>
          <a:xfrm>
            <a:off x="1219425" y="720075"/>
            <a:ext cx="48771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e71552a12c_0_58:notes"/>
          <p:cNvSpPr txBox="1"/>
          <p:nvPr>
            <p:ph type="body" idx="1"/>
          </p:nvPr>
        </p:nvSpPr>
        <p:spPr>
          <a:xfrm>
            <a:off x="731500" y="456055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7" name="Shape 167"/>
        <p:cNvGrpSpPr/>
        <p:nvPr/>
      </p:nvGrpSpPr>
      <p:grpSpPr>
        <a:xfrm>
          <a:off x="0" y="0"/>
          <a:ext cx="0" cy="0"/>
          <a:chOff x="0" y="0"/>
          <a:chExt cx="0" cy="0"/>
        </a:xfrm>
      </p:grpSpPr>
      <p:sp>
        <p:nvSpPr>
          <p:cNvPr id="168" name="Google Shape;168;g2e71552a12c_0_64:notes"/>
          <p:cNvSpPr/>
          <p:nvPr>
            <p:ph type="sldImg" idx="2"/>
          </p:nvPr>
        </p:nvSpPr>
        <p:spPr>
          <a:xfrm>
            <a:off x="1219425" y="720075"/>
            <a:ext cx="48771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e71552a12c_0_64:notes"/>
          <p:cNvSpPr txBox="1"/>
          <p:nvPr>
            <p:ph type="body" idx="1"/>
          </p:nvPr>
        </p:nvSpPr>
        <p:spPr>
          <a:xfrm>
            <a:off x="731500" y="456055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172"/>
        <p:cNvGrpSpPr/>
        <p:nvPr/>
      </p:nvGrpSpPr>
      <p:grpSpPr>
        <a:xfrm>
          <a:off x="0" y="0"/>
          <a:ext cx="0" cy="0"/>
          <a:chOff x="0" y="0"/>
          <a:chExt cx="0" cy="0"/>
        </a:xfrm>
      </p:grpSpPr>
      <p:sp>
        <p:nvSpPr>
          <p:cNvPr id="173" name="Google Shape;173;g2e71552a12c_0_40:notes"/>
          <p:cNvSpPr/>
          <p:nvPr>
            <p:ph type="sldImg" idx="2"/>
          </p:nvPr>
        </p:nvSpPr>
        <p:spPr>
          <a:xfrm>
            <a:off x="1219425" y="720075"/>
            <a:ext cx="48771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e71552a12c_0_40:notes"/>
          <p:cNvSpPr txBox="1"/>
          <p:nvPr>
            <p:ph type="body" idx="1"/>
          </p:nvPr>
        </p:nvSpPr>
        <p:spPr>
          <a:xfrm>
            <a:off x="731500" y="456055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8" name="Shape 178"/>
        <p:cNvGrpSpPr/>
        <p:nvPr/>
      </p:nvGrpSpPr>
      <p:grpSpPr>
        <a:xfrm>
          <a:off x="0" y="0"/>
          <a:ext cx="0" cy="0"/>
          <a:chOff x="0" y="0"/>
          <a:chExt cx="0" cy="0"/>
        </a:xfrm>
      </p:grpSpPr>
      <p:sp>
        <p:nvSpPr>
          <p:cNvPr id="179" name="Google Shape;179;g2e71552a12c_0_47:notes"/>
          <p:cNvSpPr/>
          <p:nvPr>
            <p:ph type="sldImg" idx="2"/>
          </p:nvPr>
        </p:nvSpPr>
        <p:spPr>
          <a:xfrm>
            <a:off x="1219425" y="720075"/>
            <a:ext cx="48771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e71552a12c_0_47:notes"/>
          <p:cNvSpPr txBox="1"/>
          <p:nvPr>
            <p:ph type="body" idx="1"/>
          </p:nvPr>
        </p:nvSpPr>
        <p:spPr>
          <a:xfrm>
            <a:off x="731500" y="456055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4" name="Shape 184"/>
        <p:cNvGrpSpPr/>
        <p:nvPr/>
      </p:nvGrpSpPr>
      <p:grpSpPr>
        <a:xfrm>
          <a:off x="0" y="0"/>
          <a:ext cx="0" cy="0"/>
          <a:chOff x="0" y="0"/>
          <a:chExt cx="0" cy="0"/>
        </a:xfrm>
      </p:grpSpPr>
      <p:sp>
        <p:nvSpPr>
          <p:cNvPr id="185" name="Google Shape;185;p11:notes"/>
          <p:cNvSpPr txBox="1"/>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86" name="Google Shape;186;p11:notes"/>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 name="Shape 87"/>
        <p:cNvGrpSpPr/>
        <p:nvPr/>
      </p:nvGrpSpPr>
      <p:grpSpPr>
        <a:xfrm>
          <a:off x="0" y="0"/>
          <a:ext cx="0" cy="0"/>
          <a:chOff x="0" y="0"/>
          <a:chExt cx="0" cy="0"/>
        </a:xfrm>
      </p:grpSpPr>
      <p:sp>
        <p:nvSpPr>
          <p:cNvPr id="88" name="Google Shape;88;p2:notes"/>
          <p:cNvSpPr txBox="1"/>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89" name="Google Shape;89;p2:notes"/>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0" name="Shape 190"/>
        <p:cNvGrpSpPr/>
        <p:nvPr/>
      </p:nvGrpSpPr>
      <p:grpSpPr>
        <a:xfrm>
          <a:off x="0" y="0"/>
          <a:ext cx="0" cy="0"/>
          <a:chOff x="0" y="0"/>
          <a:chExt cx="0" cy="0"/>
        </a:xfrm>
      </p:grpSpPr>
      <p:sp>
        <p:nvSpPr>
          <p:cNvPr id="191" name="Google Shape;191;g2e71552a12c_0_27:notes"/>
          <p:cNvSpPr/>
          <p:nvPr>
            <p:ph type="sldImg" idx="2"/>
          </p:nvPr>
        </p:nvSpPr>
        <p:spPr>
          <a:xfrm>
            <a:off x="1219425" y="720075"/>
            <a:ext cx="48771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e71552a12c_0_27:notes"/>
          <p:cNvSpPr txBox="1"/>
          <p:nvPr>
            <p:ph type="body" idx="1"/>
          </p:nvPr>
        </p:nvSpPr>
        <p:spPr>
          <a:xfrm>
            <a:off x="731500" y="456055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5" name="Shape 195"/>
        <p:cNvGrpSpPr/>
        <p:nvPr/>
      </p:nvGrpSpPr>
      <p:grpSpPr>
        <a:xfrm>
          <a:off x="0" y="0"/>
          <a:ext cx="0" cy="0"/>
          <a:chOff x="0" y="0"/>
          <a:chExt cx="0" cy="0"/>
        </a:xfrm>
      </p:grpSpPr>
      <p:sp>
        <p:nvSpPr>
          <p:cNvPr id="196" name="Google Shape;196;g2e71552a12c_0_33:notes"/>
          <p:cNvSpPr/>
          <p:nvPr>
            <p:ph type="sldImg" idx="2"/>
          </p:nvPr>
        </p:nvSpPr>
        <p:spPr>
          <a:xfrm>
            <a:off x="1219425" y="720075"/>
            <a:ext cx="48771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e71552a12c_0_33:notes"/>
          <p:cNvSpPr txBox="1"/>
          <p:nvPr>
            <p:ph type="body" idx="1"/>
          </p:nvPr>
        </p:nvSpPr>
        <p:spPr>
          <a:xfrm>
            <a:off x="731500" y="456055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1" name="Shape 201"/>
        <p:cNvGrpSpPr/>
        <p:nvPr/>
      </p:nvGrpSpPr>
      <p:grpSpPr>
        <a:xfrm>
          <a:off x="0" y="0"/>
          <a:ext cx="0" cy="0"/>
          <a:chOff x="0" y="0"/>
          <a:chExt cx="0" cy="0"/>
        </a:xfrm>
      </p:grpSpPr>
      <p:sp>
        <p:nvSpPr>
          <p:cNvPr id="202" name="Google Shape;202;p13:notes"/>
          <p:cNvSpPr txBox="1"/>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03" name="Google Shape;203;p13:notes"/>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7" name="Shape 207"/>
        <p:cNvGrpSpPr/>
        <p:nvPr/>
      </p:nvGrpSpPr>
      <p:grpSpPr>
        <a:xfrm>
          <a:off x="0" y="0"/>
          <a:ext cx="0" cy="0"/>
          <a:chOff x="0" y="0"/>
          <a:chExt cx="0" cy="0"/>
        </a:xfrm>
      </p:grpSpPr>
      <p:sp>
        <p:nvSpPr>
          <p:cNvPr id="208" name="Google Shape;208;g2e71552a12c_0_72:notes"/>
          <p:cNvSpPr/>
          <p:nvPr>
            <p:ph type="sldImg" idx="2"/>
          </p:nvPr>
        </p:nvSpPr>
        <p:spPr>
          <a:xfrm>
            <a:off x="1219425" y="720075"/>
            <a:ext cx="48771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e71552a12c_0_72:notes"/>
          <p:cNvSpPr txBox="1"/>
          <p:nvPr>
            <p:ph type="body" idx="1"/>
          </p:nvPr>
        </p:nvSpPr>
        <p:spPr>
          <a:xfrm>
            <a:off x="731500" y="456055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3" name="Shape 213"/>
        <p:cNvGrpSpPr/>
        <p:nvPr/>
      </p:nvGrpSpPr>
      <p:grpSpPr>
        <a:xfrm>
          <a:off x="0" y="0"/>
          <a:ext cx="0" cy="0"/>
          <a:chOff x="0" y="0"/>
          <a:chExt cx="0" cy="0"/>
        </a:xfrm>
      </p:grpSpPr>
      <p:sp>
        <p:nvSpPr>
          <p:cNvPr id="214" name="Google Shape;214;g2e71552a12c_0_78:notes"/>
          <p:cNvSpPr/>
          <p:nvPr>
            <p:ph type="sldImg" idx="2"/>
          </p:nvPr>
        </p:nvSpPr>
        <p:spPr>
          <a:xfrm>
            <a:off x="1219425" y="720075"/>
            <a:ext cx="48771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e71552a12c_0_78:notes"/>
          <p:cNvSpPr txBox="1"/>
          <p:nvPr>
            <p:ph type="body" idx="1"/>
          </p:nvPr>
        </p:nvSpPr>
        <p:spPr>
          <a:xfrm>
            <a:off x="731500" y="456055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8" name="Shape 218"/>
        <p:cNvGrpSpPr/>
        <p:nvPr/>
      </p:nvGrpSpPr>
      <p:grpSpPr>
        <a:xfrm>
          <a:off x="0" y="0"/>
          <a:ext cx="0" cy="0"/>
          <a:chOff x="0" y="0"/>
          <a:chExt cx="0" cy="0"/>
        </a:xfrm>
      </p:grpSpPr>
      <p:sp>
        <p:nvSpPr>
          <p:cNvPr id="219" name="Google Shape;219;p14:notes"/>
          <p:cNvSpPr txBox="1"/>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20" name="Google Shape;220;p14:notes"/>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4" name="Shape 224"/>
        <p:cNvGrpSpPr/>
        <p:nvPr/>
      </p:nvGrpSpPr>
      <p:grpSpPr>
        <a:xfrm>
          <a:off x="0" y="0"/>
          <a:ext cx="0" cy="0"/>
          <a:chOff x="0" y="0"/>
          <a:chExt cx="0" cy="0"/>
        </a:xfrm>
      </p:grpSpPr>
      <p:sp>
        <p:nvSpPr>
          <p:cNvPr id="225" name="Google Shape;225;p15:notes"/>
          <p:cNvSpPr txBox="1"/>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26" name="Google Shape;226;p15:notes"/>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0" name="Shape 230"/>
        <p:cNvGrpSpPr/>
        <p:nvPr/>
      </p:nvGrpSpPr>
      <p:grpSpPr>
        <a:xfrm>
          <a:off x="0" y="0"/>
          <a:ext cx="0" cy="0"/>
          <a:chOff x="0" y="0"/>
          <a:chExt cx="0" cy="0"/>
        </a:xfrm>
      </p:grpSpPr>
      <p:sp>
        <p:nvSpPr>
          <p:cNvPr id="231" name="Google Shape;231;p16:notes"/>
          <p:cNvSpPr txBox="1"/>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32" name="Google Shape;232;p16:notes"/>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6" name="Shape 236"/>
        <p:cNvGrpSpPr/>
        <p:nvPr/>
      </p:nvGrpSpPr>
      <p:grpSpPr>
        <a:xfrm>
          <a:off x="0" y="0"/>
          <a:ext cx="0" cy="0"/>
          <a:chOff x="0" y="0"/>
          <a:chExt cx="0" cy="0"/>
        </a:xfrm>
      </p:grpSpPr>
      <p:sp>
        <p:nvSpPr>
          <p:cNvPr id="237" name="Google Shape;237;g2e71552a12c_0_93:notes"/>
          <p:cNvSpPr/>
          <p:nvPr>
            <p:ph type="sldImg" idx="2"/>
          </p:nvPr>
        </p:nvSpPr>
        <p:spPr>
          <a:xfrm>
            <a:off x="1219425" y="720075"/>
            <a:ext cx="48771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e71552a12c_0_93:notes"/>
          <p:cNvSpPr txBox="1"/>
          <p:nvPr>
            <p:ph type="body" idx="1"/>
          </p:nvPr>
        </p:nvSpPr>
        <p:spPr>
          <a:xfrm>
            <a:off x="731500" y="456055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2" name="Shape 242"/>
        <p:cNvGrpSpPr/>
        <p:nvPr/>
      </p:nvGrpSpPr>
      <p:grpSpPr>
        <a:xfrm>
          <a:off x="0" y="0"/>
          <a:ext cx="0" cy="0"/>
          <a:chOff x="0" y="0"/>
          <a:chExt cx="0" cy="0"/>
        </a:xfrm>
      </p:grpSpPr>
      <p:sp>
        <p:nvSpPr>
          <p:cNvPr id="243" name="Google Shape;243;g2e71552a12c_0_99:notes"/>
          <p:cNvSpPr/>
          <p:nvPr>
            <p:ph type="sldImg" idx="2"/>
          </p:nvPr>
        </p:nvSpPr>
        <p:spPr>
          <a:xfrm>
            <a:off x="1219425" y="720075"/>
            <a:ext cx="48771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e71552a12c_0_99:notes"/>
          <p:cNvSpPr txBox="1"/>
          <p:nvPr>
            <p:ph type="body" idx="1"/>
          </p:nvPr>
        </p:nvSpPr>
        <p:spPr>
          <a:xfrm>
            <a:off x="731500" y="456055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93"/>
        <p:cNvGrpSpPr/>
        <p:nvPr/>
      </p:nvGrpSpPr>
      <p:grpSpPr>
        <a:xfrm>
          <a:off x="0" y="0"/>
          <a:ext cx="0" cy="0"/>
          <a:chOff x="0" y="0"/>
          <a:chExt cx="0" cy="0"/>
        </a:xfrm>
      </p:grpSpPr>
      <p:sp>
        <p:nvSpPr>
          <p:cNvPr id="94" name="Google Shape;94;p3:notes"/>
          <p:cNvSpPr txBox="1"/>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95" name="Google Shape;95;p3:notes"/>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8" name="Shape 248"/>
        <p:cNvGrpSpPr/>
        <p:nvPr/>
      </p:nvGrpSpPr>
      <p:grpSpPr>
        <a:xfrm>
          <a:off x="0" y="0"/>
          <a:ext cx="0" cy="0"/>
          <a:chOff x="0" y="0"/>
          <a:chExt cx="0" cy="0"/>
        </a:xfrm>
      </p:grpSpPr>
      <p:sp>
        <p:nvSpPr>
          <p:cNvPr id="249" name="Google Shape;249;g2e71552a12c_0_105:notes"/>
          <p:cNvSpPr/>
          <p:nvPr>
            <p:ph type="sldImg" idx="2"/>
          </p:nvPr>
        </p:nvSpPr>
        <p:spPr>
          <a:xfrm>
            <a:off x="1219425" y="720075"/>
            <a:ext cx="48771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2e71552a12c_0_105:notes"/>
          <p:cNvSpPr txBox="1"/>
          <p:nvPr>
            <p:ph type="body" idx="1"/>
          </p:nvPr>
        </p:nvSpPr>
        <p:spPr>
          <a:xfrm>
            <a:off x="731500" y="456055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4" name="Shape 254"/>
        <p:cNvGrpSpPr/>
        <p:nvPr/>
      </p:nvGrpSpPr>
      <p:grpSpPr>
        <a:xfrm>
          <a:off x="0" y="0"/>
          <a:ext cx="0" cy="0"/>
          <a:chOff x="0" y="0"/>
          <a:chExt cx="0" cy="0"/>
        </a:xfrm>
      </p:grpSpPr>
      <p:sp>
        <p:nvSpPr>
          <p:cNvPr id="255" name="Google Shape;255;g2e71552a12c_0_112:notes"/>
          <p:cNvSpPr/>
          <p:nvPr>
            <p:ph type="sldImg" idx="2"/>
          </p:nvPr>
        </p:nvSpPr>
        <p:spPr>
          <a:xfrm>
            <a:off x="1219425" y="720075"/>
            <a:ext cx="48771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e71552a12c_0_112:notes"/>
          <p:cNvSpPr txBox="1"/>
          <p:nvPr>
            <p:ph type="body" idx="1"/>
          </p:nvPr>
        </p:nvSpPr>
        <p:spPr>
          <a:xfrm>
            <a:off x="731500" y="456055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0" name="Shape 260"/>
        <p:cNvGrpSpPr/>
        <p:nvPr/>
      </p:nvGrpSpPr>
      <p:grpSpPr>
        <a:xfrm>
          <a:off x="0" y="0"/>
          <a:ext cx="0" cy="0"/>
          <a:chOff x="0" y="0"/>
          <a:chExt cx="0" cy="0"/>
        </a:xfrm>
      </p:grpSpPr>
      <p:sp>
        <p:nvSpPr>
          <p:cNvPr id="261" name="Google Shape;261;p17:notes"/>
          <p:cNvSpPr txBox="1"/>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62" name="Google Shape;262;p17:notes"/>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6" name="Shape 266"/>
        <p:cNvGrpSpPr/>
        <p:nvPr/>
      </p:nvGrpSpPr>
      <p:grpSpPr>
        <a:xfrm>
          <a:off x="0" y="0"/>
          <a:ext cx="0" cy="0"/>
          <a:chOff x="0" y="0"/>
          <a:chExt cx="0" cy="0"/>
        </a:xfrm>
      </p:grpSpPr>
      <p:sp>
        <p:nvSpPr>
          <p:cNvPr id="267" name="Google Shape;267;p18:notes"/>
          <p:cNvSpPr txBox="1"/>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68" name="Google Shape;268;p18:notes"/>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2" name="Shape 272"/>
        <p:cNvGrpSpPr/>
        <p:nvPr/>
      </p:nvGrpSpPr>
      <p:grpSpPr>
        <a:xfrm>
          <a:off x="0" y="0"/>
          <a:ext cx="0" cy="0"/>
          <a:chOff x="0" y="0"/>
          <a:chExt cx="0" cy="0"/>
        </a:xfrm>
      </p:grpSpPr>
      <p:sp>
        <p:nvSpPr>
          <p:cNvPr id="273" name="Google Shape;273;p19:notes"/>
          <p:cNvSpPr txBox="1"/>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74" name="Google Shape;274;p19:notes"/>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8" name="Shape 278"/>
        <p:cNvGrpSpPr/>
        <p:nvPr/>
      </p:nvGrpSpPr>
      <p:grpSpPr>
        <a:xfrm>
          <a:off x="0" y="0"/>
          <a:ext cx="0" cy="0"/>
          <a:chOff x="0" y="0"/>
          <a:chExt cx="0" cy="0"/>
        </a:xfrm>
      </p:grpSpPr>
      <p:sp>
        <p:nvSpPr>
          <p:cNvPr id="279" name="Google Shape;279;p20:notes"/>
          <p:cNvSpPr txBox="1"/>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80" name="Google Shape;280;p20:notes"/>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4" name="Shape 284"/>
        <p:cNvGrpSpPr/>
        <p:nvPr/>
      </p:nvGrpSpPr>
      <p:grpSpPr>
        <a:xfrm>
          <a:off x="0" y="0"/>
          <a:ext cx="0" cy="0"/>
          <a:chOff x="0" y="0"/>
          <a:chExt cx="0" cy="0"/>
        </a:xfrm>
      </p:grpSpPr>
      <p:sp>
        <p:nvSpPr>
          <p:cNvPr id="285" name="Google Shape;285;p21:notes"/>
          <p:cNvSpPr txBox="1"/>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86" name="Google Shape;286;p21:notes"/>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0" name="Shape 290"/>
        <p:cNvGrpSpPr/>
        <p:nvPr/>
      </p:nvGrpSpPr>
      <p:grpSpPr>
        <a:xfrm>
          <a:off x="0" y="0"/>
          <a:ext cx="0" cy="0"/>
          <a:chOff x="0" y="0"/>
          <a:chExt cx="0" cy="0"/>
        </a:xfrm>
      </p:grpSpPr>
      <p:sp>
        <p:nvSpPr>
          <p:cNvPr id="291" name="Google Shape;291;p22:notes"/>
          <p:cNvSpPr txBox="1"/>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92" name="Google Shape;292;p22:notes"/>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99"/>
        <p:cNvGrpSpPr/>
        <p:nvPr/>
      </p:nvGrpSpPr>
      <p:grpSpPr>
        <a:xfrm>
          <a:off x="0" y="0"/>
          <a:ext cx="0" cy="0"/>
          <a:chOff x="0" y="0"/>
          <a:chExt cx="0" cy="0"/>
        </a:xfrm>
      </p:grpSpPr>
      <p:sp>
        <p:nvSpPr>
          <p:cNvPr id="100" name="Google Shape;100;p4:notes"/>
          <p:cNvSpPr txBox="1"/>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01" name="Google Shape;101;p4:notes"/>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 name="Shape 105"/>
        <p:cNvGrpSpPr/>
        <p:nvPr/>
      </p:nvGrpSpPr>
      <p:grpSpPr>
        <a:xfrm>
          <a:off x="0" y="0"/>
          <a:ext cx="0" cy="0"/>
          <a:chOff x="0" y="0"/>
          <a:chExt cx="0" cy="0"/>
        </a:xfrm>
      </p:grpSpPr>
      <p:sp>
        <p:nvSpPr>
          <p:cNvPr id="106" name="Google Shape;106;p5:notes"/>
          <p:cNvSpPr txBox="1"/>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07" name="Google Shape;107;p5:notes"/>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1" name="Shape 111"/>
        <p:cNvGrpSpPr/>
        <p:nvPr/>
      </p:nvGrpSpPr>
      <p:grpSpPr>
        <a:xfrm>
          <a:off x="0" y="0"/>
          <a:ext cx="0" cy="0"/>
          <a:chOff x="0" y="0"/>
          <a:chExt cx="0" cy="0"/>
        </a:xfrm>
      </p:grpSpPr>
      <p:sp>
        <p:nvSpPr>
          <p:cNvPr id="112" name="Google Shape;112;p6:notes"/>
          <p:cNvSpPr txBox="1"/>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13" name="Google Shape;113;p6:notes"/>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 name="Shape 117"/>
        <p:cNvGrpSpPr/>
        <p:nvPr/>
      </p:nvGrpSpPr>
      <p:grpSpPr>
        <a:xfrm>
          <a:off x="0" y="0"/>
          <a:ext cx="0" cy="0"/>
          <a:chOff x="0" y="0"/>
          <a:chExt cx="0" cy="0"/>
        </a:xfrm>
      </p:grpSpPr>
      <p:sp>
        <p:nvSpPr>
          <p:cNvPr id="118" name="Google Shape;118;g2e71552a12c_0_126:notes"/>
          <p:cNvSpPr/>
          <p:nvPr>
            <p:ph type="sldImg" idx="2"/>
          </p:nvPr>
        </p:nvSpPr>
        <p:spPr>
          <a:xfrm>
            <a:off x="1219425" y="720075"/>
            <a:ext cx="48771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e71552a12c_0_126:notes"/>
          <p:cNvSpPr txBox="1"/>
          <p:nvPr>
            <p:ph type="body" idx="1"/>
          </p:nvPr>
        </p:nvSpPr>
        <p:spPr>
          <a:xfrm>
            <a:off x="731500" y="456055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g2e73515f134_0_5:notes"/>
          <p:cNvSpPr/>
          <p:nvPr>
            <p:ph type="sldImg" idx="2"/>
          </p:nvPr>
        </p:nvSpPr>
        <p:spPr>
          <a:xfrm>
            <a:off x="1219425" y="720075"/>
            <a:ext cx="48771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e73515f134_0_5:notes"/>
          <p:cNvSpPr txBox="1"/>
          <p:nvPr>
            <p:ph type="body" idx="1"/>
          </p:nvPr>
        </p:nvSpPr>
        <p:spPr>
          <a:xfrm>
            <a:off x="731500" y="456055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 name="Shape 127"/>
        <p:cNvGrpSpPr/>
        <p:nvPr/>
      </p:nvGrpSpPr>
      <p:grpSpPr>
        <a:xfrm>
          <a:off x="0" y="0"/>
          <a:ext cx="0" cy="0"/>
          <a:chOff x="0" y="0"/>
          <a:chExt cx="0" cy="0"/>
        </a:xfrm>
      </p:grpSpPr>
      <p:sp>
        <p:nvSpPr>
          <p:cNvPr id="128" name="Google Shape;128;g2e73515f134_0_10:notes"/>
          <p:cNvSpPr/>
          <p:nvPr>
            <p:ph type="sldImg" idx="2"/>
          </p:nvPr>
        </p:nvSpPr>
        <p:spPr>
          <a:xfrm>
            <a:off x="1219425" y="720075"/>
            <a:ext cx="48771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e73515f134_0_10:notes"/>
          <p:cNvSpPr txBox="1"/>
          <p:nvPr>
            <p:ph type="body" idx="1"/>
          </p:nvPr>
        </p:nvSpPr>
        <p:spPr>
          <a:xfrm>
            <a:off x="731500" y="456055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 name="Google Shape;13;p2"/>
          <p:cNvSpPr txBox="1"/>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0" name="Google Shape;70;p11"/>
          <p:cNvSpPr txBox="1"/>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71" name="Google Shape;71;p11"/>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6" name="Google Shape;76;p12"/>
          <p:cNvSpPr txBox="1"/>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77" name="Google Shape;77;p12"/>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 name="Google Shape;19;p3"/>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20" name="Google Shape;20;p3"/>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 name="Google Shape;25;p4"/>
          <p:cNvSpPr txBox="1"/>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 name="Google Shape;31;p5"/>
          <p:cNvSpPr txBox="1"/>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p:txBody>
      </p:sp>
      <p:sp>
        <p:nvSpPr>
          <p:cNvPr id="32" name="Google Shape;32;p5"/>
          <p:cNvSpPr txBox="1"/>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p:txBody>
      </p:sp>
      <p:sp>
        <p:nvSpPr>
          <p:cNvPr id="33" name="Google Shape;33;p5"/>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 name="Google Shape;38;p6"/>
          <p:cNvSpPr txBox="1"/>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p:txBody>
      </p:sp>
      <p:sp>
        <p:nvSpPr>
          <p:cNvPr id="39" name="Google Shape;39;p6"/>
          <p:cNvSpPr txBox="1"/>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p:txBody>
      </p:sp>
      <p:sp>
        <p:nvSpPr>
          <p:cNvPr id="40" name="Google Shape;40;p6"/>
          <p:cNvSpPr txBox="1"/>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p:txBody>
      </p:sp>
      <p:sp>
        <p:nvSpPr>
          <p:cNvPr id="41" name="Google Shape;41;p6"/>
          <p:cNvSpPr txBox="1"/>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p:txBody>
      </p:sp>
      <p:sp>
        <p:nvSpPr>
          <p:cNvPr id="42" name="Google Shape;42;p6"/>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7" name="Google Shape;47;p7"/>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0" name="Shape 50"/>
        <p:cNvGrpSpPr/>
        <p:nvPr/>
      </p:nvGrpSpPr>
      <p:grpSpPr>
        <a:xfrm>
          <a:off x="0" y="0"/>
          <a:ext cx="0" cy="0"/>
          <a:chOff x="0" y="0"/>
          <a:chExt cx="0" cy="0"/>
        </a:xfrm>
      </p:grpSpPr>
      <p:sp>
        <p:nvSpPr>
          <p:cNvPr id="51" name="Google Shape;51;p8"/>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6" name="Google Shape;56;p9"/>
          <p:cNvSpPr txBox="1"/>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p:txBody>
      </p:sp>
      <p:sp>
        <p:nvSpPr>
          <p:cNvPr id="57" name="Google Shape;57;p9"/>
          <p:cNvSpPr txBox="1"/>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p:txBody>
      </p:sp>
      <p:sp>
        <p:nvSpPr>
          <p:cNvPr id="58" name="Google Shape;58;p9"/>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3" name="Google Shape;63;p10"/>
          <p:cNvSpPr/>
          <p:nvPr>
            <p:ph type="pic" idx="2"/>
          </p:nvPr>
        </p:nvSpPr>
        <p:spPr>
          <a:xfrm>
            <a:off x="1792288" y="612775"/>
            <a:ext cx="5486400" cy="4114800"/>
          </a:xfrm>
          <a:prstGeom prst="rect">
            <a:avLst/>
          </a:prstGeom>
          <a:noFill/>
          <a:ln>
            <a:noFill/>
          </a:ln>
        </p:spPr>
      </p:sp>
      <p:sp>
        <p:nvSpPr>
          <p:cNvPr id="64" name="Google Shape;64;p10"/>
          <p:cNvSpPr txBox="1"/>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p:txBody>
      </p:sp>
      <p:sp>
        <p:nvSpPr>
          <p:cNvPr id="65" name="Google Shape;65;p10"/>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stretch>
            <a:fillRect/>
          </a:stretch>
        </a:blip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p1"/>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9" name="Google Shape;9;p1"/>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0" name="Google Shape;10;p1"/>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Final Year Project</a:t>
            </a:r>
            <a:endParaRPr lang="en-US"/>
          </a:p>
        </p:txBody>
      </p:sp>
      <p:sp>
        <p:nvSpPr>
          <p:cNvPr id="85" name="Google Shape;85;p13"/>
          <p:cNvSpPr txBox="1"/>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63500" lvl="0" indent="0" algn="ctr" rtl="0">
              <a:lnSpc>
                <a:spcPct val="100000"/>
              </a:lnSpc>
              <a:spcBef>
                <a:spcPts val="0"/>
              </a:spcBef>
              <a:spcAft>
                <a:spcPts val="0"/>
              </a:spcAft>
              <a:buClr>
                <a:srgbClr val="888888"/>
              </a:buClr>
              <a:buSzPts val="3200"/>
              <a:buFont typeface="Arial" panose="020B0604020202020204"/>
              <a:buNone/>
            </a:pPr>
            <a:r>
              <a:rPr lang="en-US" sz="3400">
                <a:solidFill>
                  <a:schemeClr val="dk1"/>
                </a:solidFill>
              </a:rPr>
              <a:t>Sell-Ease</a:t>
            </a:r>
            <a:endParaRPr sz="3400">
              <a:solidFill>
                <a:schemeClr val="dk1"/>
              </a:solidFill>
            </a:endParaRPr>
          </a:p>
          <a:p>
            <a:pPr marL="63500" lvl="0" indent="0" algn="ctr" rtl="0">
              <a:lnSpc>
                <a:spcPct val="100000"/>
              </a:lnSpc>
              <a:spcBef>
                <a:spcPts val="280"/>
              </a:spcBef>
              <a:spcAft>
                <a:spcPts val="0"/>
              </a:spcAft>
              <a:buClr>
                <a:srgbClr val="888888"/>
              </a:buClr>
              <a:buSzPts val="1400"/>
              <a:buFont typeface="Arial" panose="020B0604020202020204"/>
              <a:buNone/>
            </a:pPr>
            <a:r>
              <a:rPr lang="en-US" sz="1400">
                <a:solidFill>
                  <a:schemeClr val="dk1"/>
                </a:solidFill>
              </a:rPr>
              <a:t>Supervised By: </a:t>
            </a:r>
            <a:r>
              <a:rPr lang="en-US" sz="1400">
                <a:solidFill>
                  <a:schemeClr val="dk1"/>
                </a:solidFill>
              </a:rPr>
              <a:t> </a:t>
            </a:r>
            <a:endParaRPr sz="1400">
              <a:solidFill>
                <a:schemeClr val="dk1"/>
              </a:solidFill>
            </a:endParaRPr>
          </a:p>
          <a:p>
            <a:pPr marL="63500" lvl="0" indent="0" algn="ctr" rtl="0">
              <a:lnSpc>
                <a:spcPct val="100000"/>
              </a:lnSpc>
              <a:spcBef>
                <a:spcPts val="280"/>
              </a:spcBef>
              <a:spcAft>
                <a:spcPts val="0"/>
              </a:spcAft>
              <a:buClr>
                <a:srgbClr val="888888"/>
              </a:buClr>
              <a:buSzPts val="1400"/>
              <a:buFont typeface="Arial" panose="020B0604020202020204"/>
              <a:buNone/>
            </a:pPr>
            <a:r>
              <a:rPr lang="en-US" sz="1800" b="1">
                <a:solidFill>
                  <a:schemeClr val="dk1"/>
                </a:solidFill>
              </a:rPr>
              <a:t>Dr Muhammad Mansoor Alam</a:t>
            </a:r>
            <a:endParaRPr sz="3600" b="1">
              <a:solidFill>
                <a:schemeClr val="dk1"/>
              </a:solidFill>
            </a:endParaRPr>
          </a:p>
        </p:txBody>
      </p:sp>
      <p:pic>
        <p:nvPicPr>
          <p:cNvPr id="86" name="Google Shape;86;p13" descr="Riphah.jpg"/>
          <p:cNvPicPr preferRelativeResize="0"/>
          <p:nvPr/>
        </p:nvPicPr>
        <p:blipFill rotWithShape="1">
          <a:blip r:embed="rId2"/>
          <a:srcRect l="3033" t="4065" r="6926" b="4925"/>
          <a:stretch>
            <a:fillRect/>
          </a:stretch>
        </p:blipFill>
        <p:spPr>
          <a:xfrm>
            <a:off x="4076700" y="1295400"/>
            <a:ext cx="990600" cy="1295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Problem Statement</a:t>
            </a:r>
            <a:endParaRPr lang="en-US"/>
          </a:p>
        </p:txBody>
      </p:sp>
      <p:sp>
        <p:nvSpPr>
          <p:cNvPr id="137" name="Google Shape;137;p22"/>
          <p:cNvSpPr txBox="1"/>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457200" lvl="0" indent="-304800" algn="l" rtl="0">
              <a:lnSpc>
                <a:spcPct val="150000"/>
              </a:lnSpc>
              <a:spcBef>
                <a:spcPts val="1200"/>
              </a:spcBef>
              <a:spcAft>
                <a:spcPts val="0"/>
              </a:spcAft>
              <a:buSzPts val="1200"/>
              <a:buChar char="●"/>
            </a:pPr>
            <a:r>
              <a:rPr lang="en-US" sz="2600"/>
              <a:t>Traditional methods of pricing real estate face difficulties in adjusting to changes in the market, making it hard for property owners determine exact prices. </a:t>
            </a:r>
            <a:endParaRPr sz="2600"/>
          </a:p>
          <a:p>
            <a:pPr marL="457200" lvl="0" indent="-304800" algn="l" rtl="0">
              <a:lnSpc>
                <a:spcPct val="150000"/>
              </a:lnSpc>
              <a:spcBef>
                <a:spcPts val="0"/>
              </a:spcBef>
              <a:spcAft>
                <a:spcPts val="0"/>
              </a:spcAft>
              <a:buSzPts val="1200"/>
              <a:buChar char="●"/>
            </a:pPr>
            <a:r>
              <a:rPr lang="en-US" sz="2600"/>
              <a:t>We need a method/mechanism to analyze data for accurately predicting property prices and adapting to changing market conditions.</a:t>
            </a:r>
            <a:endParaRPr sz="2600"/>
          </a:p>
          <a:p>
            <a:pPr marL="0" lvl="0" indent="0" algn="l" rtl="0">
              <a:lnSpc>
                <a:spcPct val="100000"/>
              </a:lnSpc>
              <a:spcBef>
                <a:spcPts val="1200"/>
              </a:spcBef>
              <a:spcAft>
                <a:spcPts val="0"/>
              </a:spcAft>
              <a:buNone/>
            </a:p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Methodology</a:t>
            </a:r>
            <a:endParaRPr lang="en-US"/>
          </a:p>
        </p:txBody>
      </p:sp>
      <p:sp>
        <p:nvSpPr>
          <p:cNvPr id="143" name="Google Shape;143;p23"/>
          <p:cNvSpPr txBox="1"/>
          <p:nvPr>
            <p:ph type="body" idx="1"/>
          </p:nvPr>
        </p:nvSpPr>
        <p:spPr>
          <a:xfrm>
            <a:off x="457200" y="1417650"/>
            <a:ext cx="8229600" cy="4708800"/>
          </a:xfrm>
          <a:prstGeom prst="rect">
            <a:avLst/>
          </a:prstGeom>
          <a:noFill/>
          <a:ln>
            <a:noFill/>
          </a:ln>
        </p:spPr>
        <p:txBody>
          <a:bodyPr spcFirstLastPara="1" wrap="square" lIns="91425" tIns="45700" rIns="91425" bIns="45700" anchor="t" anchorCtr="0">
            <a:noAutofit/>
          </a:bodyPr>
          <a:lstStyle/>
          <a:p>
            <a:pPr marL="457200" lvl="0" indent="-330200" algn="l" rtl="0">
              <a:lnSpc>
                <a:spcPct val="150000"/>
              </a:lnSpc>
              <a:spcBef>
                <a:spcPts val="0"/>
              </a:spcBef>
              <a:spcAft>
                <a:spcPts val="0"/>
              </a:spcAft>
              <a:buSzPts val="1600"/>
              <a:buFont typeface="Times New Roman" panose="02020603050405020304"/>
              <a:buChar char="➔"/>
            </a:pPr>
            <a:r>
              <a:rPr lang="en-US" sz="1600" b="1">
                <a:latin typeface="Times New Roman" panose="02020603050405020304"/>
                <a:ea typeface="Times New Roman" panose="02020603050405020304"/>
                <a:cs typeface="Times New Roman" panose="02020603050405020304"/>
                <a:sym typeface="Times New Roman" panose="02020603050405020304"/>
              </a:rPr>
              <a:t>Data Collection and Preprocessing</a:t>
            </a:r>
            <a:endParaRPr sz="1600" b="1">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50000"/>
              </a:lnSpc>
              <a:spcBef>
                <a:spcPts val="0"/>
              </a:spcBef>
              <a:spcAft>
                <a:spcPts val="0"/>
              </a:spcAft>
              <a:buNone/>
            </a:pPr>
            <a:r>
              <a:rPr lang="en-US" sz="1600">
                <a:latin typeface="Times New Roman" panose="02020603050405020304"/>
                <a:ea typeface="Times New Roman" panose="02020603050405020304"/>
                <a:cs typeface="Times New Roman" panose="02020603050405020304"/>
                <a:sym typeface="Times New Roman" panose="02020603050405020304"/>
              </a:rPr>
              <a:t>•</a:t>
            </a:r>
            <a:r>
              <a:rPr lang="en-US" sz="1700" b="1">
                <a:latin typeface="Times New Roman" panose="02020603050405020304"/>
                <a:ea typeface="Times New Roman" panose="02020603050405020304"/>
                <a:cs typeface="Times New Roman" panose="02020603050405020304"/>
                <a:sym typeface="Times New Roman" panose="02020603050405020304"/>
              </a:rPr>
              <a:t> Data Collection: </a:t>
            </a:r>
            <a:r>
              <a:rPr lang="en-US" sz="1700">
                <a:latin typeface="Times New Roman" panose="02020603050405020304"/>
                <a:ea typeface="Times New Roman" panose="02020603050405020304"/>
                <a:cs typeface="Times New Roman" panose="02020603050405020304"/>
                <a:sym typeface="Times New Roman" panose="02020603050405020304"/>
              </a:rPr>
              <a:t>Gather historical property data from reliable sources, including property features and market prices. </a:t>
            </a:r>
            <a:endParaRPr sz="1700">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50000"/>
              </a:lnSpc>
              <a:spcBef>
                <a:spcPts val="0"/>
              </a:spcBef>
              <a:spcAft>
                <a:spcPts val="0"/>
              </a:spcAft>
              <a:buNone/>
            </a:pPr>
            <a:r>
              <a:rPr lang="en-US" sz="1700" b="1">
                <a:latin typeface="Times New Roman" panose="02020603050405020304"/>
                <a:ea typeface="Times New Roman" panose="02020603050405020304"/>
                <a:cs typeface="Times New Roman" panose="02020603050405020304"/>
                <a:sym typeface="Times New Roman" panose="02020603050405020304"/>
              </a:rPr>
              <a:t>• Data Preprocessing: </a:t>
            </a:r>
            <a:r>
              <a:rPr lang="en-US" sz="1700">
                <a:latin typeface="Times New Roman" panose="02020603050405020304"/>
                <a:ea typeface="Times New Roman" panose="02020603050405020304"/>
                <a:cs typeface="Times New Roman" panose="02020603050405020304"/>
                <a:sym typeface="Times New Roman" panose="02020603050405020304"/>
              </a:rPr>
              <a:t>Clean and preprocess the data to remove outliers, handle missing values, and normalize features to ensure high-quality input for the machine learning models.</a:t>
            </a:r>
            <a:endParaRPr sz="1700">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l" rtl="0">
              <a:lnSpc>
                <a:spcPct val="150000"/>
              </a:lnSpc>
              <a:spcBef>
                <a:spcPts val="0"/>
              </a:spcBef>
              <a:spcAft>
                <a:spcPts val="0"/>
              </a:spcAft>
              <a:buSzPts val="1600"/>
              <a:buFont typeface="Times New Roman" panose="02020603050405020304"/>
              <a:buChar char="➔"/>
            </a:pPr>
            <a:r>
              <a:rPr lang="en-US" sz="1600" b="1">
                <a:latin typeface="Times New Roman" panose="02020603050405020304"/>
                <a:ea typeface="Times New Roman" panose="02020603050405020304"/>
                <a:cs typeface="Times New Roman" panose="02020603050405020304"/>
                <a:sym typeface="Times New Roman" panose="02020603050405020304"/>
              </a:rPr>
              <a:t>Feature Engineering </a:t>
            </a:r>
            <a:endParaRPr sz="1600" b="1">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50000"/>
              </a:lnSpc>
              <a:spcBef>
                <a:spcPts val="0"/>
              </a:spcBef>
              <a:spcAft>
                <a:spcPts val="0"/>
              </a:spcAft>
              <a:buNone/>
            </a:pPr>
            <a:r>
              <a:rPr lang="en-US" sz="1600" b="1">
                <a:latin typeface="Times New Roman" panose="02020603050405020304"/>
                <a:ea typeface="Times New Roman" panose="02020603050405020304"/>
                <a:cs typeface="Times New Roman" panose="02020603050405020304"/>
                <a:sym typeface="Times New Roman" panose="02020603050405020304"/>
              </a:rPr>
              <a:t>• </a:t>
            </a:r>
            <a:r>
              <a:rPr lang="en-US" sz="1700" b="1">
                <a:latin typeface="Times New Roman" panose="02020603050405020304"/>
                <a:ea typeface="Times New Roman" panose="02020603050405020304"/>
                <a:cs typeface="Times New Roman" panose="02020603050405020304"/>
                <a:sym typeface="Times New Roman" panose="02020603050405020304"/>
              </a:rPr>
              <a:t>Feature Selection: </a:t>
            </a:r>
            <a:r>
              <a:rPr lang="en-US" sz="1700">
                <a:latin typeface="Times New Roman" panose="02020603050405020304"/>
                <a:ea typeface="Times New Roman" panose="02020603050405020304"/>
                <a:cs typeface="Times New Roman" panose="02020603050405020304"/>
                <a:sym typeface="Times New Roman" panose="02020603050405020304"/>
              </a:rPr>
              <a:t>Identify and select relevant features that significantly impact property prices, such as location, number of bedrooms, and furnishing status. </a:t>
            </a:r>
            <a:endParaRPr sz="1700">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50000"/>
              </a:lnSpc>
              <a:spcBef>
                <a:spcPts val="0"/>
              </a:spcBef>
              <a:spcAft>
                <a:spcPts val="0"/>
              </a:spcAft>
              <a:buNone/>
            </a:pPr>
            <a:r>
              <a:rPr lang="en-US" sz="1700" b="1">
                <a:latin typeface="Times New Roman" panose="02020603050405020304"/>
                <a:ea typeface="Times New Roman" panose="02020603050405020304"/>
                <a:cs typeface="Times New Roman" panose="02020603050405020304"/>
                <a:sym typeface="Times New Roman" panose="02020603050405020304"/>
              </a:rPr>
              <a:t>• Feature Transformation: </a:t>
            </a:r>
            <a:r>
              <a:rPr lang="en-US" sz="1700">
                <a:latin typeface="Times New Roman" panose="02020603050405020304"/>
                <a:ea typeface="Times New Roman" panose="02020603050405020304"/>
                <a:cs typeface="Times New Roman" panose="02020603050405020304"/>
                <a:sym typeface="Times New Roman" panose="02020603050405020304"/>
              </a:rPr>
              <a:t>Transform selected features to enhance model performance and accuracy.</a:t>
            </a:r>
            <a:endParaRPr sz="17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50000"/>
              </a:lnSpc>
              <a:spcBef>
                <a:spcPts val="0"/>
              </a:spcBef>
              <a:spcAft>
                <a:spcPts val="0"/>
              </a:spcAft>
              <a:buNone/>
            </a:pPr>
            <a:endParaRPr sz="17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47" name="Shape 147"/>
        <p:cNvGrpSpPr/>
        <p:nvPr/>
      </p:nvGrpSpPr>
      <p:grpSpPr>
        <a:xfrm>
          <a:off x="0" y="0"/>
          <a:ext cx="0" cy="0"/>
          <a:chOff x="0" y="0"/>
          <a:chExt cx="0" cy="0"/>
        </a:xfrm>
      </p:grpSpPr>
      <p:sp>
        <p:nvSpPr>
          <p:cNvPr id="148" name="Google Shape;148;p24"/>
          <p:cNvSpPr txBox="1"/>
          <p:nvPr>
            <p:ph type="body" idx="1"/>
          </p:nvPr>
        </p:nvSpPr>
        <p:spPr>
          <a:xfrm>
            <a:off x="457200" y="718975"/>
            <a:ext cx="8229600" cy="5407500"/>
          </a:xfrm>
          <a:prstGeom prst="rect">
            <a:avLst/>
          </a:prstGeom>
        </p:spPr>
        <p:txBody>
          <a:bodyPr spcFirstLastPara="1" wrap="square" lIns="91425" tIns="45700" rIns="91425" bIns="45700" anchor="t" anchorCtr="0">
            <a:noAutofit/>
          </a:bodyPr>
          <a:lstStyle/>
          <a:p>
            <a:pPr marL="457200" lvl="0" indent="-330200" algn="l" rtl="0">
              <a:lnSpc>
                <a:spcPct val="115000"/>
              </a:lnSpc>
              <a:spcBef>
                <a:spcPts val="360"/>
              </a:spcBef>
              <a:spcAft>
                <a:spcPts val="0"/>
              </a:spcAft>
              <a:buSzPts val="1600"/>
              <a:buFont typeface="Times New Roman" panose="02020603050405020304"/>
              <a:buChar char="➔"/>
            </a:pPr>
            <a:r>
              <a:rPr lang="en-US" sz="1600" b="1">
                <a:latin typeface="Times New Roman" panose="02020603050405020304"/>
                <a:ea typeface="Times New Roman" panose="02020603050405020304"/>
                <a:cs typeface="Times New Roman" panose="02020603050405020304"/>
                <a:sym typeface="Times New Roman" panose="02020603050405020304"/>
              </a:rPr>
              <a:t>Model Training and Evaluation </a:t>
            </a:r>
            <a:endParaRPr sz="1600" b="1">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50000"/>
              </a:lnSpc>
              <a:spcBef>
                <a:spcPts val="360"/>
              </a:spcBef>
              <a:spcAft>
                <a:spcPts val="0"/>
              </a:spcAft>
              <a:buNone/>
            </a:pPr>
            <a:r>
              <a:rPr lang="en-US" sz="1600" b="1">
                <a:latin typeface="Times New Roman" panose="02020603050405020304"/>
                <a:ea typeface="Times New Roman" panose="02020603050405020304"/>
                <a:cs typeface="Times New Roman" panose="02020603050405020304"/>
                <a:sym typeface="Times New Roman" panose="02020603050405020304"/>
              </a:rPr>
              <a:t>•</a:t>
            </a:r>
            <a:r>
              <a:rPr lang="en-US" sz="1500" b="1">
                <a:latin typeface="Times New Roman" panose="02020603050405020304"/>
                <a:ea typeface="Times New Roman" panose="02020603050405020304"/>
                <a:cs typeface="Times New Roman" panose="02020603050405020304"/>
                <a:sym typeface="Times New Roman" panose="02020603050405020304"/>
              </a:rPr>
              <a:t> Model Selection:</a:t>
            </a:r>
            <a:r>
              <a:rPr lang="en-US" sz="1500">
                <a:latin typeface="Times New Roman" panose="02020603050405020304"/>
                <a:ea typeface="Times New Roman" panose="02020603050405020304"/>
                <a:cs typeface="Times New Roman" panose="02020603050405020304"/>
                <a:sym typeface="Times New Roman" panose="02020603050405020304"/>
              </a:rPr>
              <a:t> Experiment with various machine learning models, including linear regression and gradient boosting, to determine the best-performing model for property price prediction. </a:t>
            </a:r>
            <a:endParaRPr sz="1500">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50000"/>
              </a:lnSpc>
              <a:spcBef>
                <a:spcPts val="360"/>
              </a:spcBef>
              <a:spcAft>
                <a:spcPts val="0"/>
              </a:spcAft>
              <a:buNone/>
            </a:pPr>
            <a:r>
              <a:rPr lang="en-US" sz="1500" b="1">
                <a:latin typeface="Times New Roman" panose="02020603050405020304"/>
                <a:ea typeface="Times New Roman" panose="02020603050405020304"/>
                <a:cs typeface="Times New Roman" panose="02020603050405020304"/>
                <a:sym typeface="Times New Roman" panose="02020603050405020304"/>
              </a:rPr>
              <a:t>• Training Process: </a:t>
            </a:r>
            <a:r>
              <a:rPr lang="en-US" sz="1500">
                <a:latin typeface="Times New Roman" panose="02020603050405020304"/>
                <a:ea typeface="Times New Roman" panose="02020603050405020304"/>
                <a:cs typeface="Times New Roman" panose="02020603050405020304"/>
                <a:sym typeface="Times New Roman" panose="02020603050405020304"/>
              </a:rPr>
              <a:t>Train the selected models on the preprocessed dataset using appropriate algorithms and hyperparameters. </a:t>
            </a:r>
            <a:endParaRPr sz="1500">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50000"/>
              </a:lnSpc>
              <a:spcBef>
                <a:spcPts val="360"/>
              </a:spcBef>
              <a:spcAft>
                <a:spcPts val="0"/>
              </a:spcAft>
              <a:buNone/>
            </a:pPr>
            <a:r>
              <a:rPr lang="en-US" sz="1500" b="1">
                <a:latin typeface="Times New Roman" panose="02020603050405020304"/>
                <a:ea typeface="Times New Roman" panose="02020603050405020304"/>
                <a:cs typeface="Times New Roman" panose="02020603050405020304"/>
                <a:sym typeface="Times New Roman" panose="02020603050405020304"/>
              </a:rPr>
              <a:t>• Evaluation Metrics: </a:t>
            </a:r>
            <a:r>
              <a:rPr lang="en-US" sz="1500">
                <a:latin typeface="Times New Roman" panose="02020603050405020304"/>
                <a:ea typeface="Times New Roman" panose="02020603050405020304"/>
                <a:cs typeface="Times New Roman" panose="02020603050405020304"/>
                <a:sym typeface="Times New Roman" panose="02020603050405020304"/>
              </a:rPr>
              <a:t>Evaluate model performance using metrics such as mean squared error (MSE) and R-squared to ensure accuracy and reliability.</a:t>
            </a:r>
            <a:endParaRPr sz="1500">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l" rtl="0">
              <a:lnSpc>
                <a:spcPct val="115000"/>
              </a:lnSpc>
              <a:spcBef>
                <a:spcPts val="360"/>
              </a:spcBef>
              <a:spcAft>
                <a:spcPts val="0"/>
              </a:spcAft>
              <a:buSzPts val="1600"/>
              <a:buFont typeface="Times New Roman" panose="02020603050405020304"/>
              <a:buChar char="➔"/>
            </a:pPr>
            <a:r>
              <a:rPr lang="en-US" sz="1600" b="1">
                <a:latin typeface="Times New Roman" panose="02020603050405020304"/>
                <a:ea typeface="Times New Roman" panose="02020603050405020304"/>
                <a:cs typeface="Times New Roman" panose="02020603050405020304"/>
                <a:sym typeface="Times New Roman" panose="02020603050405020304"/>
              </a:rPr>
              <a:t>System Integration </a:t>
            </a:r>
            <a:endParaRPr sz="1600" b="1">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50000"/>
              </a:lnSpc>
              <a:spcBef>
                <a:spcPts val="360"/>
              </a:spcBef>
              <a:spcAft>
                <a:spcPts val="0"/>
              </a:spcAft>
              <a:buNone/>
            </a:pPr>
            <a:r>
              <a:rPr lang="en-US" sz="1500" b="1">
                <a:latin typeface="Times New Roman" panose="02020603050405020304"/>
                <a:ea typeface="Times New Roman" panose="02020603050405020304"/>
                <a:cs typeface="Times New Roman" panose="02020603050405020304"/>
                <a:sym typeface="Times New Roman" panose="02020603050405020304"/>
              </a:rPr>
              <a:t>• Backend Integration: </a:t>
            </a:r>
            <a:r>
              <a:rPr lang="en-US" sz="1500">
                <a:latin typeface="Times New Roman" panose="02020603050405020304"/>
                <a:ea typeface="Times New Roman" panose="02020603050405020304"/>
                <a:cs typeface="Times New Roman" panose="02020603050405020304"/>
                <a:sym typeface="Times New Roman" panose="02020603050405020304"/>
              </a:rPr>
              <a:t>Integrate the trained machine learning model into the backend server for real-time price predictions. </a:t>
            </a:r>
            <a:endParaRPr sz="1500">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50000"/>
              </a:lnSpc>
              <a:spcBef>
                <a:spcPts val="360"/>
              </a:spcBef>
              <a:spcAft>
                <a:spcPts val="0"/>
              </a:spcAft>
              <a:buNone/>
            </a:pPr>
            <a:r>
              <a:rPr lang="en-US" sz="1500" b="1">
                <a:latin typeface="Times New Roman" panose="02020603050405020304"/>
                <a:ea typeface="Times New Roman" panose="02020603050405020304"/>
                <a:cs typeface="Times New Roman" panose="02020603050405020304"/>
                <a:sym typeface="Times New Roman" panose="02020603050405020304"/>
              </a:rPr>
              <a:t>• Frontend Integration: </a:t>
            </a:r>
            <a:r>
              <a:rPr lang="en-US" sz="1500">
                <a:latin typeface="Times New Roman" panose="02020603050405020304"/>
                <a:ea typeface="Times New Roman" panose="02020603050405020304"/>
                <a:cs typeface="Times New Roman" panose="02020603050405020304"/>
                <a:sym typeface="Times New Roman" panose="02020603050405020304"/>
              </a:rPr>
              <a:t>Develop a user-friendly interface for users to input property details and view predicted prices. </a:t>
            </a:r>
            <a:endParaRPr sz="1500">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50000"/>
              </a:lnSpc>
              <a:spcBef>
                <a:spcPts val="360"/>
              </a:spcBef>
              <a:spcAft>
                <a:spcPts val="0"/>
              </a:spcAft>
              <a:buNone/>
            </a:pPr>
            <a:r>
              <a:rPr lang="en-US" sz="1500" b="1">
                <a:latin typeface="Times New Roman" panose="02020603050405020304"/>
                <a:ea typeface="Times New Roman" panose="02020603050405020304"/>
                <a:cs typeface="Times New Roman" panose="02020603050405020304"/>
                <a:sym typeface="Times New Roman" panose="02020603050405020304"/>
              </a:rPr>
              <a:t>• Deployment: </a:t>
            </a:r>
            <a:r>
              <a:rPr lang="en-US" sz="1500">
                <a:latin typeface="Times New Roman" panose="02020603050405020304"/>
                <a:ea typeface="Times New Roman" panose="02020603050405020304"/>
                <a:cs typeface="Times New Roman" panose="02020603050405020304"/>
                <a:sym typeface="Times New Roman" panose="02020603050405020304"/>
              </a:rPr>
              <a:t>Deploy the platform on a reliable hosting service, ensuring scalability, security, and availability.</a:t>
            </a:r>
            <a:endParaRPr sz="15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722313" y="4406900"/>
            <a:ext cx="7772400" cy="13620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PROGRESS REPORT</a:t>
            </a:r>
            <a:br>
              <a:rPr lang="en-US"/>
            </a:br>
            <a:r>
              <a:rPr lang="en-US"/>
              <a:t>SUMMARY</a:t>
            </a:r>
            <a:endParaRPr lang="en-US"/>
          </a:p>
        </p:txBody>
      </p:sp>
      <p:sp>
        <p:nvSpPr>
          <p:cNvPr id="154" name="Google Shape;154;p25"/>
          <p:cNvSpPr txBox="1"/>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lnSpc>
                <a:spcPct val="100000"/>
              </a:lnSpc>
              <a:spcBef>
                <a:spcPts val="0"/>
              </a:spcBef>
              <a:spcAft>
                <a:spcPts val="0"/>
              </a:spcAft>
              <a:buClr>
                <a:srgbClr val="888888"/>
              </a:buClr>
              <a:buSzPts val="2000"/>
              <a:buFont typeface="Arial" panose="020B0604020202020204"/>
              <a:buNone/>
            </a:p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ctr" rtl="0">
              <a:lnSpc>
                <a:spcPct val="150000"/>
              </a:lnSpc>
              <a:spcBef>
                <a:spcPts val="1200"/>
              </a:spcBef>
              <a:spcAft>
                <a:spcPts val="1200"/>
              </a:spcAft>
              <a:buClr>
                <a:schemeClr val="dk1"/>
              </a:buClr>
              <a:buSzPts val="1100"/>
              <a:buFont typeface="Arial" panose="020B0604020202020204"/>
              <a:buNone/>
            </a:pPr>
            <a:r>
              <a:rPr lang="en-US" sz="4000" b="1">
                <a:latin typeface="Times New Roman" panose="02020603050405020304"/>
                <a:ea typeface="Times New Roman" panose="02020603050405020304"/>
                <a:cs typeface="Times New Roman" panose="02020603050405020304"/>
                <a:sym typeface="Times New Roman" panose="02020603050405020304"/>
              </a:rPr>
              <a:t>List of Different Users:</a:t>
            </a:r>
            <a:endParaRPr sz="4000">
              <a:latin typeface="Times New Roman" panose="02020603050405020304"/>
              <a:ea typeface="Times New Roman" panose="02020603050405020304"/>
              <a:cs typeface="Times New Roman" panose="02020603050405020304"/>
              <a:sym typeface="Times New Roman" panose="02020603050405020304"/>
            </a:endParaRPr>
          </a:p>
        </p:txBody>
      </p:sp>
      <p:sp>
        <p:nvSpPr>
          <p:cNvPr id="160" name="Google Shape;160;p26"/>
          <p:cNvSpPr txBox="1"/>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0" lvl="0" indent="0" algn="l" rtl="0">
              <a:lnSpc>
                <a:spcPct val="150000"/>
              </a:lnSpc>
              <a:spcBef>
                <a:spcPts val="1200"/>
              </a:spcBef>
              <a:spcAft>
                <a:spcPts val="0"/>
              </a:spcAft>
              <a:buClr>
                <a:schemeClr val="dk1"/>
              </a:buClr>
              <a:buSzPts val="1100"/>
              <a:buFont typeface="Arial" panose="020B0604020202020204"/>
              <a:buNone/>
            </a:pPr>
            <a:r>
              <a:rPr lang="en-US" sz="1800">
                <a:latin typeface="Times New Roman" panose="02020603050405020304"/>
                <a:ea typeface="Times New Roman" panose="02020603050405020304"/>
                <a:cs typeface="Times New Roman" panose="02020603050405020304"/>
                <a:sym typeface="Times New Roman" panose="02020603050405020304"/>
              </a:rPr>
              <a:t>Sell-Ease caters to various users involved in property transactions, including:</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150000"/>
              </a:lnSpc>
              <a:spcBef>
                <a:spcPts val="1200"/>
              </a:spcBef>
              <a:spcAft>
                <a:spcPts val="0"/>
              </a:spcAft>
              <a:buSzPts val="1800"/>
              <a:buAutoNum type="arabicPeriod"/>
            </a:pPr>
            <a:r>
              <a:rPr lang="en-US" sz="1800" b="1">
                <a:latin typeface="Times New Roman" panose="02020603050405020304"/>
                <a:ea typeface="Times New Roman" panose="02020603050405020304"/>
                <a:cs typeface="Times New Roman" panose="02020603050405020304"/>
                <a:sym typeface="Times New Roman" panose="02020603050405020304"/>
              </a:rPr>
              <a:t>Property Owners</a:t>
            </a:r>
            <a:r>
              <a:rPr lang="en-US" sz="1800">
                <a:latin typeface="Times New Roman" panose="02020603050405020304"/>
                <a:ea typeface="Times New Roman" panose="02020603050405020304"/>
                <a:cs typeface="Times New Roman" panose="02020603050405020304"/>
                <a:sym typeface="Times New Roman" panose="02020603050405020304"/>
              </a:rPr>
              <a:t>: Input property details and seek accurate price predictions.</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150000"/>
              </a:lnSpc>
              <a:spcBef>
                <a:spcPts val="0"/>
              </a:spcBef>
              <a:spcAft>
                <a:spcPts val="0"/>
              </a:spcAft>
              <a:buSzPts val="1800"/>
              <a:buAutoNum type="arabicPeriod"/>
            </a:pPr>
            <a:r>
              <a:rPr lang="en-US" sz="1800" b="1">
                <a:latin typeface="Times New Roman" panose="02020603050405020304"/>
                <a:ea typeface="Times New Roman" panose="02020603050405020304"/>
                <a:cs typeface="Times New Roman" panose="02020603050405020304"/>
                <a:sym typeface="Times New Roman" panose="02020603050405020304"/>
              </a:rPr>
              <a:t>Potential Buyers</a:t>
            </a:r>
            <a:r>
              <a:rPr lang="en-US" sz="1800">
                <a:latin typeface="Times New Roman" panose="02020603050405020304"/>
                <a:ea typeface="Times New Roman" panose="02020603050405020304"/>
                <a:cs typeface="Times New Roman" panose="02020603050405020304"/>
                <a:sym typeface="Times New Roman" panose="02020603050405020304"/>
              </a:rPr>
              <a:t>: Use predicted prices and property details to make informed purchase decisions.</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150000"/>
              </a:lnSpc>
              <a:spcBef>
                <a:spcPts val="0"/>
              </a:spcBef>
              <a:spcAft>
                <a:spcPts val="0"/>
              </a:spcAft>
              <a:buSzPts val="1800"/>
              <a:buAutoNum type="arabicPeriod"/>
            </a:pPr>
            <a:r>
              <a:rPr lang="en-US" sz="1800" b="1">
                <a:latin typeface="Times New Roman" panose="02020603050405020304"/>
                <a:ea typeface="Times New Roman" panose="02020603050405020304"/>
                <a:cs typeface="Times New Roman" panose="02020603050405020304"/>
                <a:sym typeface="Times New Roman" panose="02020603050405020304"/>
              </a:rPr>
              <a:t>Administrators</a:t>
            </a:r>
            <a:r>
              <a:rPr lang="en-US" sz="1800">
                <a:latin typeface="Times New Roman" panose="02020603050405020304"/>
                <a:ea typeface="Times New Roman" panose="02020603050405020304"/>
                <a:cs typeface="Times New Roman" panose="02020603050405020304"/>
                <a:sym typeface="Times New Roman" panose="02020603050405020304"/>
              </a:rPr>
              <a:t>: Manage user accounts, oversee system functionality, and ensure data security.</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0"/>
              </a:spcAft>
              <a:buNone/>
            </a:pP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457200" lvl="0" indent="0" algn="ctr" rtl="0">
              <a:spcBef>
                <a:spcPts val="640"/>
              </a:spcBef>
              <a:spcAft>
                <a:spcPts val="0"/>
              </a:spcAft>
              <a:buNone/>
            </a:pPr>
            <a:r>
              <a:rPr lang="en-US" sz="4000" b="1">
                <a:latin typeface="Times New Roman" panose="02020603050405020304"/>
                <a:ea typeface="Times New Roman" panose="02020603050405020304"/>
                <a:cs typeface="Times New Roman" panose="02020603050405020304"/>
                <a:sym typeface="Times New Roman" panose="02020603050405020304"/>
              </a:rPr>
              <a:t>Use Cases / User Stories:</a:t>
            </a:r>
            <a:endParaRPr sz="4000" b="1">
              <a:latin typeface="Times New Roman" panose="02020603050405020304"/>
              <a:ea typeface="Times New Roman" panose="02020603050405020304"/>
              <a:cs typeface="Times New Roman" panose="02020603050405020304"/>
              <a:sym typeface="Times New Roman" panose="02020603050405020304"/>
            </a:endParaRPr>
          </a:p>
        </p:txBody>
      </p:sp>
      <p:sp>
        <p:nvSpPr>
          <p:cNvPr id="166" name="Google Shape;166;p27"/>
          <p:cNvSpPr txBox="1"/>
          <p:nvPr>
            <p:ph type="body" idx="1"/>
          </p:nvPr>
        </p:nvSpPr>
        <p:spPr>
          <a:xfrm>
            <a:off x="457200" y="1417650"/>
            <a:ext cx="8229600" cy="4708800"/>
          </a:xfrm>
          <a:prstGeom prst="rect">
            <a:avLst/>
          </a:prstGeom>
        </p:spPr>
        <p:txBody>
          <a:bodyPr spcFirstLastPara="1" wrap="square" lIns="91425" tIns="45700" rIns="91425" bIns="45700" anchor="t" anchorCtr="0">
            <a:noAutofit/>
          </a:bodyPr>
          <a:lstStyle/>
          <a:p>
            <a:pPr marL="0" lvl="0" indent="0" algn="l" rtl="0">
              <a:lnSpc>
                <a:spcPct val="115000"/>
              </a:lnSpc>
              <a:spcBef>
                <a:spcPts val="360"/>
              </a:spcBef>
              <a:spcAft>
                <a:spcPts val="0"/>
              </a:spcAft>
              <a:buClr>
                <a:schemeClr val="dk1"/>
              </a:buClr>
              <a:buSzPts val="1100"/>
              <a:buFont typeface="Arial" panose="020B0604020202020204"/>
              <a:buNone/>
            </a:pPr>
            <a:r>
              <a:rPr lang="en-US" sz="1600" b="1">
                <a:latin typeface="Times New Roman" panose="02020603050405020304"/>
                <a:ea typeface="Times New Roman" panose="02020603050405020304"/>
                <a:cs typeface="Times New Roman" panose="02020603050405020304"/>
                <a:sym typeface="Times New Roman" panose="02020603050405020304"/>
              </a:rPr>
              <a:t>Property Owner (Seller):</a:t>
            </a:r>
            <a:endParaRPr sz="1600" b="1">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l" rtl="0">
              <a:lnSpc>
                <a:spcPct val="115000"/>
              </a:lnSpc>
              <a:spcBef>
                <a:spcPts val="1200"/>
              </a:spcBef>
              <a:spcAft>
                <a:spcPts val="0"/>
              </a:spcAft>
              <a:buSzPts val="1600"/>
              <a:buFont typeface="Times New Roman" panose="02020603050405020304"/>
              <a:buChar char="●"/>
            </a:pPr>
            <a:r>
              <a:rPr lang="en-US" sz="1600">
                <a:latin typeface="Times New Roman" panose="02020603050405020304"/>
                <a:ea typeface="Times New Roman" panose="02020603050405020304"/>
                <a:cs typeface="Times New Roman" panose="02020603050405020304"/>
                <a:sym typeface="Times New Roman" panose="02020603050405020304"/>
              </a:rPr>
              <a:t>As a property owner, I want to input details about my property including location, furnishing status, number of bedrooms, and total rooms.</a:t>
            </a: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l" rtl="0">
              <a:lnSpc>
                <a:spcPct val="115000"/>
              </a:lnSpc>
              <a:spcBef>
                <a:spcPts val="0"/>
              </a:spcBef>
              <a:spcAft>
                <a:spcPts val="0"/>
              </a:spcAft>
              <a:buSzPts val="1600"/>
              <a:buFont typeface="Times New Roman" panose="02020603050405020304"/>
              <a:buChar char="●"/>
            </a:pPr>
            <a:r>
              <a:rPr lang="en-US" sz="1600">
                <a:latin typeface="Times New Roman" panose="02020603050405020304"/>
                <a:ea typeface="Times New Roman" panose="02020603050405020304"/>
                <a:cs typeface="Times New Roman" panose="02020603050405020304"/>
                <a:sym typeface="Times New Roman" panose="02020603050405020304"/>
              </a:rPr>
              <a:t>As a property owner, I want the system to analyze these details and predict an accurate selling price based on market trends and historical data.</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Clr>
                <a:schemeClr val="dk1"/>
              </a:buClr>
              <a:buSzPts val="1100"/>
              <a:buFont typeface="Arial" panose="020B0604020202020204"/>
              <a:buNone/>
            </a:pPr>
            <a:r>
              <a:rPr lang="en-US" sz="1600" b="1">
                <a:latin typeface="Times New Roman" panose="02020603050405020304"/>
                <a:ea typeface="Times New Roman" panose="02020603050405020304"/>
                <a:cs typeface="Times New Roman" panose="02020603050405020304"/>
                <a:sym typeface="Times New Roman" panose="02020603050405020304"/>
              </a:rPr>
              <a:t>Potential Buyer:</a:t>
            </a:r>
            <a:endParaRPr sz="1600" b="1">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l" rtl="0">
              <a:lnSpc>
                <a:spcPct val="115000"/>
              </a:lnSpc>
              <a:spcBef>
                <a:spcPts val="1200"/>
              </a:spcBef>
              <a:spcAft>
                <a:spcPts val="0"/>
              </a:spcAft>
              <a:buSzPts val="1600"/>
              <a:buFont typeface="Times New Roman" panose="02020603050405020304"/>
              <a:buChar char="●"/>
            </a:pPr>
            <a:r>
              <a:rPr lang="en-US" sz="1600">
                <a:latin typeface="Times New Roman" panose="02020603050405020304"/>
                <a:ea typeface="Times New Roman" panose="02020603050405020304"/>
                <a:cs typeface="Times New Roman" panose="02020603050405020304"/>
                <a:sym typeface="Times New Roman" panose="02020603050405020304"/>
              </a:rPr>
              <a:t>As a potential buyer, I want to search for properties based on specific criteria such as location, number of bedrooms, and price range.</a:t>
            </a: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l" rtl="0">
              <a:lnSpc>
                <a:spcPct val="115000"/>
              </a:lnSpc>
              <a:spcBef>
                <a:spcPts val="0"/>
              </a:spcBef>
              <a:spcAft>
                <a:spcPts val="0"/>
              </a:spcAft>
              <a:buSzPts val="1600"/>
              <a:buFont typeface="Times New Roman" panose="02020603050405020304"/>
              <a:buChar char="●"/>
            </a:pPr>
            <a:r>
              <a:rPr lang="en-US" sz="1600">
                <a:latin typeface="Times New Roman" panose="02020603050405020304"/>
                <a:ea typeface="Times New Roman" panose="02020603050405020304"/>
                <a:cs typeface="Times New Roman" panose="02020603050405020304"/>
                <a:sym typeface="Times New Roman" panose="02020603050405020304"/>
              </a:rPr>
              <a:t>As a potential buyer, I want to see detailed property listings, including predicted prices and historical data.</a:t>
            </a:r>
            <a:endParaRPr lang="en-US" sz="16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70" name="Shape 170"/>
        <p:cNvGrpSpPr/>
        <p:nvPr/>
      </p:nvGrpSpPr>
      <p:grpSpPr>
        <a:xfrm>
          <a:off x="0" y="0"/>
          <a:ext cx="0" cy="0"/>
          <a:chOff x="0" y="0"/>
          <a:chExt cx="0" cy="0"/>
        </a:xfrm>
      </p:grpSpPr>
      <p:sp>
        <p:nvSpPr>
          <p:cNvPr id="171" name="Google Shape;171;p28"/>
          <p:cNvSpPr txBox="1"/>
          <p:nvPr>
            <p:ph type="body" idx="1"/>
          </p:nvPr>
        </p:nvSpPr>
        <p:spPr>
          <a:xfrm>
            <a:off x="457200" y="891300"/>
            <a:ext cx="8229600" cy="50754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r>
              <a:rPr lang="en-US" sz="1600" b="1">
                <a:latin typeface="Times New Roman" panose="02020603050405020304"/>
                <a:ea typeface="Times New Roman" panose="02020603050405020304"/>
                <a:cs typeface="Times New Roman" panose="02020603050405020304"/>
                <a:sym typeface="Times New Roman" panose="02020603050405020304"/>
              </a:rPr>
              <a:t>Administrator:</a:t>
            </a:r>
            <a:endParaRPr sz="1600" b="1">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l" rtl="0">
              <a:lnSpc>
                <a:spcPct val="115000"/>
              </a:lnSpc>
              <a:spcBef>
                <a:spcPts val="1200"/>
              </a:spcBef>
              <a:spcAft>
                <a:spcPts val="0"/>
              </a:spcAft>
              <a:buSzPts val="1600"/>
              <a:buFont typeface="Times New Roman" panose="02020603050405020304"/>
              <a:buChar char="●"/>
            </a:pPr>
            <a:r>
              <a:rPr lang="en-US" sz="1600">
                <a:latin typeface="Times New Roman" panose="02020603050405020304"/>
                <a:ea typeface="Times New Roman" panose="02020603050405020304"/>
                <a:cs typeface="Times New Roman" panose="02020603050405020304"/>
                <a:sym typeface="Times New Roman" panose="02020603050405020304"/>
              </a:rPr>
              <a:t>As an administrator, I want to manage user accounts, including registration, login, and access permissions.</a:t>
            </a: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l" rtl="0">
              <a:lnSpc>
                <a:spcPct val="115000"/>
              </a:lnSpc>
              <a:spcBef>
                <a:spcPts val="0"/>
              </a:spcBef>
              <a:spcAft>
                <a:spcPts val="0"/>
              </a:spcAft>
              <a:buSzPts val="1600"/>
              <a:buFont typeface="Times New Roman" panose="02020603050405020304"/>
              <a:buChar char="●"/>
            </a:pPr>
            <a:r>
              <a:rPr lang="en-US" sz="1600">
                <a:latin typeface="Times New Roman" panose="02020603050405020304"/>
                <a:ea typeface="Times New Roman" panose="02020603050405020304"/>
                <a:cs typeface="Times New Roman" panose="02020603050405020304"/>
                <a:sym typeface="Times New Roman" panose="02020603050405020304"/>
              </a:rPr>
              <a:t>As an administrator, I want to ensure the security and integrity of user data by implementing robust authentication and data protection measures.</a:t>
            </a: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l" rtl="0">
              <a:lnSpc>
                <a:spcPct val="115000"/>
              </a:lnSpc>
              <a:spcBef>
                <a:spcPts val="0"/>
              </a:spcBef>
              <a:spcAft>
                <a:spcPts val="0"/>
              </a:spcAft>
              <a:buSzPts val="1600"/>
              <a:buFont typeface="Times New Roman" panose="02020603050405020304"/>
              <a:buChar char="●"/>
            </a:pPr>
            <a:r>
              <a:rPr lang="en-US" sz="1600">
                <a:latin typeface="Times New Roman" panose="02020603050405020304"/>
                <a:ea typeface="Times New Roman" panose="02020603050405020304"/>
                <a:cs typeface="Times New Roman" panose="02020603050405020304"/>
                <a:sym typeface="Times New Roman" panose="02020603050405020304"/>
              </a:rPr>
              <a:t>As an administrator, I want to monitor system performance, handle maintenance tasks, and resolve any technical issues promptly to ensure uninterrupted service.</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0"/>
              </a:spcAft>
              <a:buNone/>
            </a:p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457200" y="316113"/>
            <a:ext cx="8229600" cy="1143000"/>
          </a:xfrm>
          <a:prstGeom prst="rect">
            <a:avLst/>
          </a:prstGeom>
        </p:spPr>
        <p:txBody>
          <a:bodyPr spcFirstLastPara="1" wrap="square" lIns="91425" tIns="45700" rIns="91425" bIns="45700" anchor="ctr" anchorCtr="0">
            <a:noAutofit/>
          </a:bodyPr>
          <a:lstStyle/>
          <a:p>
            <a:pPr marL="0" lvl="0" indent="0" algn="ctr" rtl="0">
              <a:spcBef>
                <a:spcPts val="360"/>
              </a:spcBef>
              <a:spcAft>
                <a:spcPts val="0"/>
              </a:spcAft>
              <a:buClr>
                <a:schemeClr val="dk1"/>
              </a:buClr>
              <a:buSzPts val="1100"/>
              <a:buFont typeface="Arial" panose="020B0604020202020204"/>
              <a:buNone/>
            </a:pPr>
            <a:r>
              <a:rPr lang="en-US" sz="4000" b="1">
                <a:latin typeface="Times New Roman" panose="02020603050405020304"/>
                <a:ea typeface="Times New Roman" panose="02020603050405020304"/>
                <a:cs typeface="Times New Roman" panose="02020603050405020304"/>
                <a:sym typeface="Times New Roman" panose="02020603050405020304"/>
              </a:rPr>
              <a:t>Functional Requirements</a:t>
            </a:r>
            <a:endParaRPr sz="4000" b="1">
              <a:latin typeface="Times New Roman" panose="02020603050405020304"/>
              <a:ea typeface="Times New Roman" panose="02020603050405020304"/>
              <a:cs typeface="Times New Roman" panose="02020603050405020304"/>
              <a:sym typeface="Times New Roman" panose="02020603050405020304"/>
            </a:endParaRPr>
          </a:p>
        </p:txBody>
      </p:sp>
      <p:sp>
        <p:nvSpPr>
          <p:cNvPr id="177" name="Google Shape;177;p29"/>
          <p:cNvSpPr txBox="1"/>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457200" lvl="0" indent="-330200" algn="l" rtl="0">
              <a:lnSpc>
                <a:spcPct val="150000"/>
              </a:lnSpc>
              <a:spcBef>
                <a:spcPts val="360"/>
              </a:spcBef>
              <a:spcAft>
                <a:spcPts val="0"/>
              </a:spcAft>
              <a:buSzPts val="1600"/>
              <a:buFont typeface="Times New Roman" panose="02020603050405020304"/>
              <a:buChar char="●"/>
            </a:pPr>
            <a:r>
              <a:rPr lang="en-US" sz="1600" b="1">
                <a:latin typeface="Times New Roman" panose="02020603050405020304"/>
                <a:ea typeface="Times New Roman" panose="02020603050405020304"/>
                <a:cs typeface="Times New Roman" panose="02020603050405020304"/>
                <a:sym typeface="Times New Roman" panose="02020603050405020304"/>
              </a:rPr>
              <a:t>User Authentication (Login and Signup)</a:t>
            </a:r>
            <a:r>
              <a:rPr lang="en-US" sz="1600">
                <a:latin typeface="Times New Roman" panose="02020603050405020304"/>
                <a:ea typeface="Times New Roman" panose="02020603050405020304"/>
                <a:cs typeface="Times New Roman" panose="02020603050405020304"/>
                <a:sym typeface="Times New Roman" panose="02020603050405020304"/>
              </a:rPr>
              <a:t>: Implement secure user authentication mechanisms to allow users to register (signup) and securely access their accounts (login). Ensure robust security measures such as password hashing and encryption to protect user credentials and personal information.</a:t>
            </a: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l" rtl="0">
              <a:lnSpc>
                <a:spcPct val="150000"/>
              </a:lnSpc>
              <a:spcBef>
                <a:spcPts val="0"/>
              </a:spcBef>
              <a:spcAft>
                <a:spcPts val="0"/>
              </a:spcAft>
              <a:buSzPts val="1600"/>
              <a:buFont typeface="Times New Roman" panose="02020603050405020304"/>
              <a:buChar char="●"/>
            </a:pPr>
            <a:r>
              <a:rPr lang="en-US" sz="1600" b="1">
                <a:latin typeface="Times New Roman" panose="02020603050405020304"/>
                <a:ea typeface="Times New Roman" panose="02020603050405020304"/>
                <a:cs typeface="Times New Roman" panose="02020603050405020304"/>
                <a:sym typeface="Times New Roman" panose="02020603050405020304"/>
              </a:rPr>
              <a:t>Dashboard:</a:t>
            </a:r>
            <a:r>
              <a:rPr lang="en-US" sz="1600">
                <a:latin typeface="Times New Roman" panose="02020603050405020304"/>
                <a:ea typeface="Times New Roman" panose="02020603050405020304"/>
                <a:cs typeface="Times New Roman" panose="02020603050405020304"/>
                <a:sym typeface="Times New Roman" panose="02020603050405020304"/>
              </a:rPr>
              <a:t> A user-friendly dashboard must display property details, predicted prices, and historical data. </a:t>
            </a: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l" rtl="0">
              <a:lnSpc>
                <a:spcPct val="150000"/>
              </a:lnSpc>
              <a:spcBef>
                <a:spcPts val="0"/>
              </a:spcBef>
              <a:spcAft>
                <a:spcPts val="0"/>
              </a:spcAft>
              <a:buSzPts val="1600"/>
              <a:buFont typeface="Times New Roman" panose="02020603050405020304"/>
              <a:buChar char="●"/>
            </a:pPr>
            <a:r>
              <a:rPr lang="en-US" sz="1600" b="1">
                <a:latin typeface="Times New Roman" panose="02020603050405020304"/>
                <a:ea typeface="Times New Roman" panose="02020603050405020304"/>
                <a:cs typeface="Times New Roman" panose="02020603050405020304"/>
                <a:sym typeface="Times New Roman" panose="02020603050405020304"/>
              </a:rPr>
              <a:t>Property Data Input:</a:t>
            </a:r>
            <a:r>
              <a:rPr lang="en-US" sz="1600">
                <a:latin typeface="Times New Roman" panose="02020603050405020304"/>
                <a:ea typeface="Times New Roman" panose="02020603050405020304"/>
                <a:cs typeface="Times New Roman" panose="02020603050405020304"/>
                <a:sym typeface="Times New Roman" panose="02020603050405020304"/>
              </a:rPr>
              <a:t> Users must be able to input various property features (location, furnishing status, number of bedrooms, total rooms, etc.). </a:t>
            </a: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l" rtl="0">
              <a:lnSpc>
                <a:spcPct val="150000"/>
              </a:lnSpc>
              <a:spcBef>
                <a:spcPts val="0"/>
              </a:spcBef>
              <a:spcAft>
                <a:spcPts val="0"/>
              </a:spcAft>
              <a:buSzPts val="1600"/>
              <a:buFont typeface="Times New Roman" panose="02020603050405020304"/>
              <a:buChar char="●"/>
            </a:pPr>
            <a:r>
              <a:rPr lang="en-US" sz="1600" b="1">
                <a:latin typeface="Times New Roman" panose="02020603050405020304"/>
                <a:ea typeface="Times New Roman" panose="02020603050405020304"/>
                <a:cs typeface="Times New Roman" panose="02020603050405020304"/>
                <a:sym typeface="Times New Roman" panose="02020603050405020304"/>
              </a:rPr>
              <a:t>Price Prediction: </a:t>
            </a:r>
            <a:r>
              <a:rPr lang="en-US" sz="1600">
                <a:latin typeface="Times New Roman" panose="02020603050405020304"/>
                <a:ea typeface="Times New Roman" panose="02020603050405020304"/>
                <a:cs typeface="Times New Roman" panose="02020603050405020304"/>
                <a:sym typeface="Times New Roman" panose="02020603050405020304"/>
              </a:rPr>
              <a:t>The system must analyze the input data and provide an accurate property price prediction. </a:t>
            </a: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50000"/>
              </a:lnSpc>
              <a:spcBef>
                <a:spcPts val="360"/>
              </a:spcBef>
              <a:spcAft>
                <a:spcPts val="0"/>
              </a:spcAft>
              <a:buNone/>
            </a:pPr>
            <a:endParaRPr sz="16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457200" lvl="0" indent="0" algn="ctr" rtl="0">
              <a:spcBef>
                <a:spcPts val="640"/>
              </a:spcBef>
              <a:spcAft>
                <a:spcPts val="0"/>
              </a:spcAft>
              <a:buNone/>
            </a:pPr>
            <a:r>
              <a:rPr lang="en-US" sz="4000" b="1">
                <a:latin typeface="Times New Roman" panose="02020603050405020304"/>
                <a:ea typeface="Times New Roman" panose="02020603050405020304"/>
                <a:cs typeface="Times New Roman" panose="02020603050405020304"/>
                <a:sym typeface="Times New Roman" panose="02020603050405020304"/>
              </a:rPr>
              <a:t>Non Functional Requirements</a:t>
            </a:r>
            <a:endParaRPr sz="4000" b="1">
              <a:latin typeface="Times New Roman" panose="02020603050405020304"/>
              <a:ea typeface="Times New Roman" panose="02020603050405020304"/>
              <a:cs typeface="Times New Roman" panose="02020603050405020304"/>
              <a:sym typeface="Times New Roman" panose="02020603050405020304"/>
            </a:endParaRPr>
          </a:p>
        </p:txBody>
      </p:sp>
      <p:sp>
        <p:nvSpPr>
          <p:cNvPr id="183" name="Google Shape;183;p30"/>
          <p:cNvSpPr txBox="1"/>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457200" lvl="0" indent="-342900" algn="l" rtl="0">
              <a:lnSpc>
                <a:spcPct val="150000"/>
              </a:lnSpc>
              <a:spcBef>
                <a:spcPts val="360"/>
              </a:spcBef>
              <a:spcAft>
                <a:spcPts val="0"/>
              </a:spcAft>
              <a:buSzPts val="1800"/>
              <a:buFont typeface="Times New Roman" panose="02020603050405020304"/>
              <a:buChar char="●"/>
            </a:pPr>
            <a:r>
              <a:rPr lang="en-US" sz="1800" b="1">
                <a:latin typeface="Times New Roman" panose="02020603050405020304"/>
                <a:ea typeface="Times New Roman" panose="02020603050405020304"/>
                <a:cs typeface="Times New Roman" panose="02020603050405020304"/>
                <a:sym typeface="Times New Roman" panose="02020603050405020304"/>
              </a:rPr>
              <a:t>Performance: </a:t>
            </a:r>
            <a:r>
              <a:rPr lang="en-US" sz="1800">
                <a:latin typeface="Times New Roman" panose="02020603050405020304"/>
                <a:ea typeface="Times New Roman" panose="02020603050405020304"/>
                <a:cs typeface="Times New Roman" panose="02020603050405020304"/>
                <a:sym typeface="Times New Roman" panose="02020603050405020304"/>
              </a:rPr>
              <a:t>The system must provide fast and accurate price predictions with minimal latency. </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150000"/>
              </a:lnSpc>
              <a:spcBef>
                <a:spcPts val="0"/>
              </a:spcBef>
              <a:spcAft>
                <a:spcPts val="0"/>
              </a:spcAft>
              <a:buSzPts val="1800"/>
              <a:buFont typeface="Times New Roman" panose="02020603050405020304"/>
              <a:buChar char="●"/>
            </a:pPr>
            <a:r>
              <a:rPr lang="en-US" sz="1800" b="1">
                <a:latin typeface="Times New Roman" panose="02020603050405020304"/>
                <a:ea typeface="Times New Roman" panose="02020603050405020304"/>
                <a:cs typeface="Times New Roman" panose="02020603050405020304"/>
                <a:sym typeface="Times New Roman" panose="02020603050405020304"/>
              </a:rPr>
              <a:t>Scalability: </a:t>
            </a:r>
            <a:r>
              <a:rPr lang="en-US" sz="1800">
                <a:latin typeface="Times New Roman" panose="02020603050405020304"/>
                <a:ea typeface="Times New Roman" panose="02020603050405020304"/>
                <a:cs typeface="Times New Roman" panose="02020603050405020304"/>
                <a:sym typeface="Times New Roman" panose="02020603050405020304"/>
              </a:rPr>
              <a:t>The platform must handle a growing number of users and property data without performance degradation. </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150000"/>
              </a:lnSpc>
              <a:spcBef>
                <a:spcPts val="0"/>
              </a:spcBef>
              <a:spcAft>
                <a:spcPts val="0"/>
              </a:spcAft>
              <a:buSzPts val="1800"/>
              <a:buFont typeface="Times New Roman" panose="02020603050405020304"/>
              <a:buChar char="●"/>
            </a:pPr>
            <a:r>
              <a:rPr lang="en-US" sz="1800" b="1">
                <a:latin typeface="Times New Roman" panose="02020603050405020304"/>
                <a:ea typeface="Times New Roman" panose="02020603050405020304"/>
                <a:cs typeface="Times New Roman" panose="02020603050405020304"/>
                <a:sym typeface="Times New Roman" panose="02020603050405020304"/>
              </a:rPr>
              <a:t>Security: </a:t>
            </a:r>
            <a:r>
              <a:rPr lang="en-US" sz="1800">
                <a:latin typeface="Times New Roman" panose="02020603050405020304"/>
                <a:ea typeface="Times New Roman" panose="02020603050405020304"/>
                <a:cs typeface="Times New Roman" panose="02020603050405020304"/>
                <a:sym typeface="Times New Roman" panose="02020603050405020304"/>
              </a:rPr>
              <a:t>User data, including personal and property details, must be protected against unauthorized access. </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150000"/>
              </a:lnSpc>
              <a:spcBef>
                <a:spcPts val="0"/>
              </a:spcBef>
              <a:spcAft>
                <a:spcPts val="0"/>
              </a:spcAft>
              <a:buSzPts val="1800"/>
              <a:buFont typeface="Times New Roman" panose="02020603050405020304"/>
              <a:buChar char="●"/>
            </a:pPr>
            <a:r>
              <a:rPr lang="en-US" sz="1800" b="1">
                <a:latin typeface="Times New Roman" panose="02020603050405020304"/>
                <a:ea typeface="Times New Roman" panose="02020603050405020304"/>
                <a:cs typeface="Times New Roman" panose="02020603050405020304"/>
                <a:sym typeface="Times New Roman" panose="02020603050405020304"/>
              </a:rPr>
              <a:t>Usability: </a:t>
            </a:r>
            <a:r>
              <a:rPr lang="en-US" sz="1800">
                <a:latin typeface="Times New Roman" panose="02020603050405020304"/>
                <a:ea typeface="Times New Roman" panose="02020603050405020304"/>
                <a:cs typeface="Times New Roman" panose="02020603050405020304"/>
                <a:sym typeface="Times New Roman" panose="02020603050405020304"/>
              </a:rPr>
              <a:t>The interface must be intuitive and easy to navigate, accommodating users with varying technical expertise.</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150000"/>
              </a:lnSpc>
              <a:spcBef>
                <a:spcPts val="0"/>
              </a:spcBef>
              <a:spcAft>
                <a:spcPts val="0"/>
              </a:spcAft>
              <a:buSzPts val="1800"/>
              <a:buFont typeface="Times New Roman" panose="02020603050405020304"/>
              <a:buChar char="●"/>
            </a:pPr>
            <a:r>
              <a:rPr lang="en-US" sz="1800" b="1">
                <a:latin typeface="Times New Roman" panose="02020603050405020304"/>
                <a:ea typeface="Times New Roman" panose="02020603050405020304"/>
                <a:cs typeface="Times New Roman" panose="02020603050405020304"/>
                <a:sym typeface="Times New Roman" panose="02020603050405020304"/>
              </a:rPr>
              <a:t>Reliability: </a:t>
            </a:r>
            <a:r>
              <a:rPr lang="en-US" sz="1800">
                <a:latin typeface="Times New Roman" panose="02020603050405020304"/>
                <a:ea typeface="Times New Roman" panose="02020603050405020304"/>
                <a:cs typeface="Times New Roman" panose="02020603050405020304"/>
                <a:sym typeface="Times New Roman" panose="02020603050405020304"/>
              </a:rPr>
              <a:t>The system must be reliable and available with minimal downtime.</a:t>
            </a:r>
            <a:endParaRPr sz="18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t>Design</a:t>
            </a:r>
            <a:endParaRPr lang="en-US" b="1"/>
          </a:p>
        </p:txBody>
      </p:sp>
      <p:sp>
        <p:nvSpPr>
          <p:cNvPr id="189" name="Google Shape;189;p31"/>
          <p:cNvSpPr txBox="1"/>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a:t>Deployment Diagram for Sell-Ease System:</a:t>
            </a:r>
            <a:br>
              <a:rPr lang="en-US"/>
            </a:b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Project Team</a:t>
            </a:r>
            <a:endParaRPr lang="en-US"/>
          </a:p>
        </p:txBody>
      </p:sp>
      <p:sp>
        <p:nvSpPr>
          <p:cNvPr id="92" name="Google Shape;92;p14"/>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457200" lvl="0" indent="-431800" algn="l" rtl="0">
              <a:spcBef>
                <a:spcPts val="640"/>
              </a:spcBef>
              <a:spcAft>
                <a:spcPts val="0"/>
              </a:spcAft>
              <a:buSzPts val="3200"/>
              <a:buChar char="•"/>
            </a:pPr>
            <a:r>
              <a:rPr lang="en-US"/>
              <a:t>Muzamil Khan (27658)</a:t>
            </a:r>
            <a:endParaRPr lang="en-US"/>
          </a:p>
          <a:p>
            <a:pPr marL="457200" lvl="0" indent="-431800" algn="l" rtl="0">
              <a:spcBef>
                <a:spcPts val="640"/>
              </a:spcBef>
              <a:spcAft>
                <a:spcPts val="0"/>
              </a:spcAft>
              <a:buSzPts val="3200"/>
              <a:buChar char="•"/>
            </a:pPr>
            <a:r>
              <a:rPr lang="en-US"/>
              <a:t>M. Bilal (27950)</a:t>
            </a:r>
            <a:endParaRPr lang="en-US"/>
          </a:p>
          <a:p>
            <a:pPr marL="457200" lvl="0" indent="-431800" algn="l" rtl="0">
              <a:spcBef>
                <a:spcPts val="640"/>
              </a:spcBef>
              <a:spcAft>
                <a:spcPts val="0"/>
              </a:spcAft>
              <a:buSzPts val="3200"/>
              <a:buChar char="•"/>
            </a:pPr>
            <a:r>
              <a:rPr lang="en-US"/>
              <a:t>Suffian (27966)</a:t>
            </a:r>
            <a:endParaRPr lang="en-US"/>
          </a:p>
          <a:p>
            <a:pPr marL="0" lvl="0" indent="0" algn="l" rtl="0">
              <a:spcBef>
                <a:spcPts val="640"/>
              </a:spcBef>
              <a:spcAft>
                <a:spcPts val="0"/>
              </a:spcAft>
              <a:buNone/>
            </a:pPr>
          </a:p>
          <a:p>
            <a:pPr marL="342900" lvl="0" indent="-139700" algn="l" rtl="0">
              <a:lnSpc>
                <a:spcPct val="100000"/>
              </a:lnSpc>
              <a:spcBef>
                <a:spcPts val="640"/>
              </a:spcBef>
              <a:spcAft>
                <a:spcPts val="0"/>
              </a:spcAft>
              <a:buClr>
                <a:schemeClr val="dk1"/>
              </a:buClr>
              <a:buSzPts val="3200"/>
              <a:buNone/>
            </a:p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93" name="Shape 193"/>
        <p:cNvGrpSpPr/>
        <p:nvPr/>
      </p:nvGrpSpPr>
      <p:grpSpPr>
        <a:xfrm>
          <a:off x="0" y="0"/>
          <a:ext cx="0" cy="0"/>
          <a:chOff x="0" y="0"/>
          <a:chExt cx="0" cy="0"/>
        </a:xfrm>
      </p:grpSpPr>
      <p:pic>
        <p:nvPicPr>
          <p:cNvPr id="194" name="Google Shape;194;p32"/>
          <p:cNvPicPr preferRelativeResize="0"/>
          <p:nvPr/>
        </p:nvPicPr>
        <p:blipFill>
          <a:blip r:embed="rId1"/>
          <a:stretch>
            <a:fillRect/>
          </a:stretch>
        </p:blipFill>
        <p:spPr>
          <a:xfrm>
            <a:off x="3332225" y="304500"/>
            <a:ext cx="2239900" cy="5101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900" b="1">
                <a:latin typeface="Times New Roman" panose="02020603050405020304"/>
                <a:ea typeface="Times New Roman" panose="02020603050405020304"/>
                <a:cs typeface="Times New Roman" panose="02020603050405020304"/>
                <a:sym typeface="Times New Roman" panose="02020603050405020304"/>
              </a:rPr>
              <a:t>In this diagram:</a:t>
            </a:r>
            <a:endParaRPr sz="3900" b="1">
              <a:latin typeface="Times New Roman" panose="02020603050405020304"/>
              <a:ea typeface="Times New Roman" panose="02020603050405020304"/>
              <a:cs typeface="Times New Roman" panose="02020603050405020304"/>
              <a:sym typeface="Times New Roman" panose="02020603050405020304"/>
            </a:endParaRPr>
          </a:p>
        </p:txBody>
      </p:sp>
      <p:sp>
        <p:nvSpPr>
          <p:cNvPr id="200" name="Google Shape;200;p33"/>
          <p:cNvSpPr txBox="1"/>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0" lvl="0" indent="0" algn="l" rtl="0">
              <a:lnSpc>
                <a:spcPct val="150000"/>
              </a:lnSpc>
              <a:spcBef>
                <a:spcPts val="360"/>
              </a:spcBef>
              <a:spcAft>
                <a:spcPts val="0"/>
              </a:spcAft>
              <a:buClr>
                <a:schemeClr val="dk1"/>
              </a:buClr>
              <a:buSzPts val="1100"/>
              <a:buFont typeface="Arial" panose="020B0604020202020204"/>
              <a:buNone/>
            </a:pPr>
            <a:r>
              <a:rPr lang="en-US" sz="1600" b="1">
                <a:latin typeface="Times New Roman" panose="02020603050405020304"/>
                <a:ea typeface="Times New Roman" panose="02020603050405020304"/>
                <a:cs typeface="Times New Roman" panose="02020603050405020304"/>
                <a:sym typeface="Times New Roman" panose="02020603050405020304"/>
              </a:rPr>
              <a:t>User's Browser</a:t>
            </a:r>
            <a:r>
              <a:rPr lang="en-US" sz="1600">
                <a:latin typeface="Times New Roman" panose="02020603050405020304"/>
                <a:ea typeface="Times New Roman" panose="02020603050405020304"/>
                <a:cs typeface="Times New Roman" panose="02020603050405020304"/>
                <a:sym typeface="Times New Roman" panose="02020603050405020304"/>
              </a:rPr>
              <a:t>: Represents the interface through which users interact with the Sell-Ease platform.</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50000"/>
              </a:lnSpc>
              <a:spcBef>
                <a:spcPts val="360"/>
              </a:spcBef>
              <a:spcAft>
                <a:spcPts val="0"/>
              </a:spcAft>
              <a:buClr>
                <a:schemeClr val="dk1"/>
              </a:buClr>
              <a:buSzPts val="1100"/>
              <a:buFont typeface="Arial" panose="020B0604020202020204"/>
              <a:buNone/>
            </a:pPr>
            <a:r>
              <a:rPr lang="en-US" sz="1600" b="1">
                <a:latin typeface="Times New Roman" panose="02020603050405020304"/>
                <a:ea typeface="Times New Roman" panose="02020603050405020304"/>
                <a:cs typeface="Times New Roman" panose="02020603050405020304"/>
                <a:sym typeface="Times New Roman" panose="02020603050405020304"/>
              </a:rPr>
              <a:t>Frontend Server</a:t>
            </a:r>
            <a:r>
              <a:rPr lang="en-US" sz="1600">
                <a:latin typeface="Times New Roman" panose="02020603050405020304"/>
                <a:ea typeface="Times New Roman" panose="02020603050405020304"/>
                <a:cs typeface="Times New Roman" panose="02020603050405020304"/>
                <a:sym typeface="Times New Roman" panose="02020603050405020304"/>
              </a:rPr>
              <a:t>: Hosts the frontend components of the platform, built using React for the user interface and client-side logic.</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50000"/>
              </a:lnSpc>
              <a:spcBef>
                <a:spcPts val="360"/>
              </a:spcBef>
              <a:spcAft>
                <a:spcPts val="0"/>
              </a:spcAft>
              <a:buClr>
                <a:schemeClr val="dk1"/>
              </a:buClr>
              <a:buSzPts val="1100"/>
              <a:buFont typeface="Arial" panose="020B0604020202020204"/>
              <a:buNone/>
            </a:pPr>
            <a:r>
              <a:rPr lang="en-US" sz="1600" b="1">
                <a:latin typeface="Times New Roman" panose="02020603050405020304"/>
                <a:ea typeface="Times New Roman" panose="02020603050405020304"/>
                <a:cs typeface="Times New Roman" panose="02020603050405020304"/>
                <a:sym typeface="Times New Roman" panose="02020603050405020304"/>
              </a:rPr>
              <a:t>Backend Server</a:t>
            </a:r>
            <a:r>
              <a:rPr lang="en-US" sz="1600">
                <a:latin typeface="Times New Roman" panose="02020603050405020304"/>
                <a:ea typeface="Times New Roman" panose="02020603050405020304"/>
                <a:cs typeface="Times New Roman" panose="02020603050405020304"/>
                <a:sym typeface="Times New Roman" panose="02020603050405020304"/>
              </a:rPr>
              <a:t>: Manages the business logic and communication between frontend and other servers, implemented with Java for the core backend operations and Spring Boot for framework support. Python might be used for specific backend tasks or integrations.</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50000"/>
              </a:lnSpc>
              <a:spcBef>
                <a:spcPts val="360"/>
              </a:spcBef>
              <a:spcAft>
                <a:spcPts val="0"/>
              </a:spcAft>
              <a:buClr>
                <a:schemeClr val="dk1"/>
              </a:buClr>
              <a:buSzPts val="1100"/>
              <a:buFont typeface="Arial" panose="020B0604020202020204"/>
              <a:buNone/>
            </a:pPr>
            <a:r>
              <a:rPr lang="en-US" sz="1600" b="1">
                <a:latin typeface="Times New Roman" panose="02020603050405020304"/>
                <a:ea typeface="Times New Roman" panose="02020603050405020304"/>
                <a:cs typeface="Times New Roman" panose="02020603050405020304"/>
                <a:sym typeface="Times New Roman" panose="02020603050405020304"/>
              </a:rPr>
              <a:t>Database Server (MySQL)</a:t>
            </a:r>
            <a:r>
              <a:rPr lang="en-US" sz="1600">
                <a:latin typeface="Times New Roman" panose="02020603050405020304"/>
                <a:ea typeface="Times New Roman" panose="02020603050405020304"/>
                <a:cs typeface="Times New Roman" panose="02020603050405020304"/>
                <a:sym typeface="Times New Roman" panose="02020603050405020304"/>
              </a:rPr>
              <a:t>: Stores and manages the data related to users, properties, transactions, etc.</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50000"/>
              </a:lnSpc>
              <a:spcBef>
                <a:spcPts val="360"/>
              </a:spcBef>
              <a:spcAft>
                <a:spcPts val="0"/>
              </a:spcAft>
              <a:buClr>
                <a:schemeClr val="dk1"/>
              </a:buClr>
              <a:buSzPts val="1100"/>
              <a:buFont typeface="Arial" panose="020B0604020202020204"/>
              <a:buNone/>
            </a:pPr>
            <a:r>
              <a:rPr lang="en-US" sz="1600" b="1">
                <a:latin typeface="Times New Roman" panose="02020603050405020304"/>
                <a:ea typeface="Times New Roman" panose="02020603050405020304"/>
                <a:cs typeface="Times New Roman" panose="02020603050405020304"/>
                <a:sym typeface="Times New Roman" panose="02020603050405020304"/>
              </a:rPr>
              <a:t>Machine Learning Server</a:t>
            </a:r>
            <a:r>
              <a:rPr lang="en-US" sz="1600">
                <a:latin typeface="Times New Roman" panose="02020603050405020304"/>
                <a:ea typeface="Times New Roman" panose="02020603050405020304"/>
                <a:cs typeface="Times New Roman" panose="02020603050405020304"/>
                <a:sym typeface="Times New Roman" panose="02020603050405020304"/>
              </a:rPr>
              <a:t>: Handles the machine learning models and algorithms used for price prediction, implemented with libraries like scikit-learn and TensorFlow.</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50000"/>
              </a:lnSpc>
              <a:spcBef>
                <a:spcPts val="360"/>
              </a:spcBef>
              <a:spcAft>
                <a:spcPts val="0"/>
              </a:spcAft>
              <a:buNone/>
            </a:pPr>
            <a:endParaRPr sz="16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500823" y="45720"/>
            <a:ext cx="5486400" cy="566738"/>
          </a:xfrm>
        </p:spPr>
        <p:txBody>
          <a:bodyPr/>
          <a:p>
            <a:pPr algn="ctr"/>
            <a:r>
              <a:rPr lang="en-US"/>
              <a:t>ER Diagram</a:t>
            </a:r>
            <a:endParaRPr lang="en-US"/>
          </a:p>
        </p:txBody>
      </p:sp>
      <p:pic>
        <p:nvPicPr>
          <p:cNvPr id="4" name="Picture Placeholder 3" descr="WhatsApp Image 2024-06-21 at 11.37.55 AM"/>
          <p:cNvPicPr>
            <a:picLocks noChangeAspect="1"/>
          </p:cNvPicPr>
          <p:nvPr>
            <p:ph type="pic" idx="2"/>
          </p:nvPr>
        </p:nvPicPr>
        <p:blipFill>
          <a:blip r:embed="rId1"/>
          <a:stretch>
            <a:fillRect/>
          </a:stretch>
        </p:blipFill>
        <p:spPr>
          <a:xfrm>
            <a:off x="2617470" y="817880"/>
            <a:ext cx="3909060" cy="52228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04" name="Shape 204"/>
        <p:cNvGrpSpPr/>
        <p:nvPr/>
      </p:nvGrpSpPr>
      <p:grpSpPr>
        <a:xfrm>
          <a:off x="0" y="0"/>
          <a:ext cx="0" cy="0"/>
          <a:chOff x="0" y="0"/>
          <a:chExt cx="0" cy="0"/>
        </a:xfrm>
      </p:grpSpPr>
      <p:sp>
        <p:nvSpPr>
          <p:cNvPr id="205" name="Google Shape;205;p34"/>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Implementation</a:t>
            </a:r>
            <a:endParaRPr lang="en-US"/>
          </a:p>
        </p:txBody>
      </p:sp>
      <p:sp>
        <p:nvSpPr>
          <p:cNvPr id="206" name="Google Shape;206;p34"/>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457200" lvl="0" indent="-342900" algn="l" rtl="0">
              <a:spcBef>
                <a:spcPts val="0"/>
              </a:spcBef>
              <a:spcAft>
                <a:spcPts val="0"/>
              </a:spcAft>
              <a:buSzPts val="1800"/>
              <a:buFont typeface="Times New Roman" panose="02020603050405020304"/>
              <a:buChar char="●"/>
            </a:pPr>
            <a:r>
              <a:rPr lang="en-US">
                <a:latin typeface="Times New Roman" panose="02020603050405020304"/>
                <a:ea typeface="Times New Roman" panose="02020603050405020304"/>
                <a:cs typeface="Times New Roman" panose="02020603050405020304"/>
                <a:sym typeface="Times New Roman" panose="02020603050405020304"/>
              </a:rPr>
              <a:t>List Development Tools &amp; Technologies</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spcBef>
                <a:spcPts val="0"/>
              </a:spcBef>
              <a:spcAft>
                <a:spcPts val="0"/>
              </a:spcAft>
              <a:buSzPts val="1800"/>
              <a:buFont typeface="Times New Roman" panose="02020603050405020304"/>
              <a:buChar char="●"/>
            </a:pPr>
            <a:r>
              <a:rPr lang="en-US">
                <a:latin typeface="Times New Roman" panose="02020603050405020304"/>
                <a:ea typeface="Times New Roman" panose="02020603050405020304"/>
                <a:cs typeface="Times New Roman" panose="02020603050405020304"/>
                <a:sym typeface="Times New Roman" panose="02020603050405020304"/>
              </a:rPr>
              <a:t>List Best Practices / Coding Standards</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spcBef>
                <a:spcPts val="0"/>
              </a:spcBef>
              <a:spcAft>
                <a:spcPts val="0"/>
              </a:spcAft>
              <a:buSzPts val="1800"/>
              <a:buFont typeface="Times New Roman" panose="02020603050405020304"/>
              <a:buChar char="●"/>
            </a:pPr>
            <a:r>
              <a:rPr lang="en-US">
                <a:latin typeface="Times New Roman" panose="02020603050405020304"/>
                <a:ea typeface="Times New Roman" panose="02020603050405020304"/>
                <a:cs typeface="Times New Roman" panose="02020603050405020304"/>
                <a:sym typeface="Times New Roman" panose="02020603050405020304"/>
              </a:rPr>
              <a:t>List Libraries / Components / Web Services</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640"/>
              </a:spcBef>
              <a:spcAft>
                <a:spcPts val="0"/>
              </a:spcAft>
              <a:buClr>
                <a:schemeClr val="dk1"/>
              </a:buClr>
              <a:buSzPts val="3200"/>
              <a:buNone/>
            </a:p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457200" y="274648"/>
            <a:ext cx="8229600" cy="942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700" b="1">
                <a:latin typeface="Times New Roman" panose="02020603050405020304"/>
                <a:ea typeface="Times New Roman" panose="02020603050405020304"/>
                <a:cs typeface="Times New Roman" panose="02020603050405020304"/>
                <a:sym typeface="Times New Roman" panose="02020603050405020304"/>
              </a:rPr>
              <a:t>List Development Tools &amp; Technologies</a:t>
            </a:r>
            <a:endParaRPr sz="3700" b="1">
              <a:latin typeface="Times New Roman" panose="02020603050405020304"/>
              <a:ea typeface="Times New Roman" panose="02020603050405020304"/>
              <a:cs typeface="Times New Roman" panose="02020603050405020304"/>
              <a:sym typeface="Times New Roman" panose="02020603050405020304"/>
            </a:endParaRPr>
          </a:p>
        </p:txBody>
      </p:sp>
      <p:sp>
        <p:nvSpPr>
          <p:cNvPr id="212" name="Google Shape;212;p35"/>
          <p:cNvSpPr txBox="1"/>
          <p:nvPr>
            <p:ph type="body" idx="1"/>
          </p:nvPr>
        </p:nvSpPr>
        <p:spPr>
          <a:xfrm>
            <a:off x="457200" y="1216650"/>
            <a:ext cx="8229600" cy="4909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100"/>
              <a:buFont typeface="Arial" panose="020B0604020202020204"/>
              <a:buNone/>
            </a:pPr>
            <a:r>
              <a:rPr lang="en-US" sz="1600" b="1">
                <a:latin typeface="Arial" panose="020B0604020202020204"/>
                <a:ea typeface="Arial" panose="020B0604020202020204"/>
                <a:cs typeface="Arial" panose="020B0604020202020204"/>
                <a:sym typeface="Arial" panose="020B0604020202020204"/>
              </a:rPr>
              <a:t>Frontend Development:</a:t>
            </a:r>
            <a:endParaRPr sz="1600" b="1">
              <a:latin typeface="Arial" panose="020B0604020202020204"/>
              <a:ea typeface="Arial" panose="020B0604020202020204"/>
              <a:cs typeface="Arial" panose="020B0604020202020204"/>
              <a:sym typeface="Arial" panose="020B0604020202020204"/>
            </a:endParaRPr>
          </a:p>
          <a:p>
            <a:pPr marL="457200" lvl="0" indent="-330200" algn="l" rtl="0">
              <a:lnSpc>
                <a:spcPct val="115000"/>
              </a:lnSpc>
              <a:spcBef>
                <a:spcPts val="1200"/>
              </a:spcBef>
              <a:spcAft>
                <a:spcPts val="0"/>
              </a:spcAft>
              <a:buSzPts val="1600"/>
              <a:buChar char="●"/>
            </a:pPr>
            <a:r>
              <a:rPr lang="en-US" sz="1600" b="1">
                <a:latin typeface="Arial" panose="020B0604020202020204"/>
                <a:ea typeface="Arial" panose="020B0604020202020204"/>
                <a:cs typeface="Arial" panose="020B0604020202020204"/>
                <a:sym typeface="Arial" panose="020B0604020202020204"/>
              </a:rPr>
              <a:t>React</a:t>
            </a:r>
            <a:r>
              <a:rPr lang="en-US" sz="1600">
                <a:latin typeface="Arial" panose="020B0604020202020204"/>
                <a:ea typeface="Arial" panose="020B0604020202020204"/>
                <a:cs typeface="Arial" panose="020B0604020202020204"/>
                <a:sym typeface="Arial" panose="020B0604020202020204"/>
              </a:rPr>
              <a:t>: A JavaScript library for building user interfaces.</a:t>
            </a:r>
            <a:endParaRPr sz="1600">
              <a:latin typeface="Arial" panose="020B0604020202020204"/>
              <a:ea typeface="Arial" panose="020B0604020202020204"/>
              <a:cs typeface="Arial" panose="020B0604020202020204"/>
              <a:sym typeface="Arial" panose="020B0604020202020204"/>
            </a:endParaRPr>
          </a:p>
          <a:p>
            <a:pPr marL="457200" lvl="0" indent="-330200" algn="l" rtl="0">
              <a:lnSpc>
                <a:spcPct val="115000"/>
              </a:lnSpc>
              <a:spcBef>
                <a:spcPts val="0"/>
              </a:spcBef>
              <a:spcAft>
                <a:spcPts val="0"/>
              </a:spcAft>
              <a:buSzPts val="1600"/>
              <a:buChar char="●"/>
            </a:pPr>
            <a:r>
              <a:rPr lang="en-US" sz="1600" b="1">
                <a:latin typeface="Arial" panose="020B0604020202020204"/>
                <a:ea typeface="Arial" panose="020B0604020202020204"/>
                <a:cs typeface="Arial" panose="020B0604020202020204"/>
                <a:sym typeface="Arial" panose="020B0604020202020204"/>
              </a:rPr>
              <a:t>HTML</a:t>
            </a:r>
            <a:r>
              <a:rPr lang="en-US" sz="1600">
                <a:latin typeface="Arial" panose="020B0604020202020204"/>
                <a:ea typeface="Arial" panose="020B0604020202020204"/>
                <a:cs typeface="Arial" panose="020B0604020202020204"/>
                <a:sym typeface="Arial" panose="020B0604020202020204"/>
              </a:rPr>
              <a:t>: Standard markup language for creating web pages.</a:t>
            </a:r>
            <a:endParaRPr sz="1600">
              <a:latin typeface="Arial" panose="020B0604020202020204"/>
              <a:ea typeface="Arial" panose="020B0604020202020204"/>
              <a:cs typeface="Arial" panose="020B0604020202020204"/>
              <a:sym typeface="Arial" panose="020B0604020202020204"/>
            </a:endParaRPr>
          </a:p>
          <a:p>
            <a:pPr marL="457200" lvl="0" indent="-330200" algn="l" rtl="0">
              <a:lnSpc>
                <a:spcPct val="115000"/>
              </a:lnSpc>
              <a:spcBef>
                <a:spcPts val="0"/>
              </a:spcBef>
              <a:spcAft>
                <a:spcPts val="0"/>
              </a:spcAft>
              <a:buSzPts val="1600"/>
              <a:buChar char="●"/>
            </a:pPr>
            <a:r>
              <a:rPr lang="en-US" sz="1600" b="1">
                <a:latin typeface="Arial" panose="020B0604020202020204"/>
                <a:ea typeface="Arial" panose="020B0604020202020204"/>
                <a:cs typeface="Arial" panose="020B0604020202020204"/>
                <a:sym typeface="Arial" panose="020B0604020202020204"/>
              </a:rPr>
              <a:t>CSS</a:t>
            </a:r>
            <a:r>
              <a:rPr lang="en-US" sz="1600">
                <a:latin typeface="Arial" panose="020B0604020202020204"/>
                <a:ea typeface="Arial" panose="020B0604020202020204"/>
                <a:cs typeface="Arial" panose="020B0604020202020204"/>
                <a:sym typeface="Arial" panose="020B0604020202020204"/>
              </a:rPr>
              <a:t>: Style sheet language for designing the presentation of HTML elements.</a:t>
            </a:r>
            <a:endParaRPr sz="1600">
              <a:latin typeface="Arial" panose="020B0604020202020204"/>
              <a:ea typeface="Arial" panose="020B0604020202020204"/>
              <a:cs typeface="Arial" panose="020B0604020202020204"/>
              <a:sym typeface="Arial" panose="020B0604020202020204"/>
            </a:endParaRPr>
          </a:p>
          <a:p>
            <a:pPr marL="457200" lvl="0" indent="-330200" algn="l" rtl="0">
              <a:lnSpc>
                <a:spcPct val="115000"/>
              </a:lnSpc>
              <a:spcBef>
                <a:spcPts val="0"/>
              </a:spcBef>
              <a:spcAft>
                <a:spcPts val="0"/>
              </a:spcAft>
              <a:buSzPts val="1600"/>
              <a:buChar char="●"/>
            </a:pPr>
            <a:r>
              <a:rPr lang="en-US" sz="1600" b="1">
                <a:latin typeface="Arial" panose="020B0604020202020204"/>
                <a:ea typeface="Arial" panose="020B0604020202020204"/>
                <a:cs typeface="Arial" panose="020B0604020202020204"/>
                <a:sym typeface="Arial" panose="020B0604020202020204"/>
              </a:rPr>
              <a:t>JavaScript</a:t>
            </a:r>
            <a:r>
              <a:rPr lang="en-US" sz="1600">
                <a:latin typeface="Arial" panose="020B0604020202020204"/>
                <a:ea typeface="Arial" panose="020B0604020202020204"/>
                <a:cs typeface="Arial" panose="020B0604020202020204"/>
                <a:sym typeface="Arial" panose="020B0604020202020204"/>
              </a:rPr>
              <a:t>: Programming language used for implementing interactive elements on web pages.</a:t>
            </a:r>
            <a:endParaRPr sz="1600">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1200"/>
              </a:spcBef>
              <a:spcAft>
                <a:spcPts val="0"/>
              </a:spcAft>
              <a:buClr>
                <a:schemeClr val="dk1"/>
              </a:buClr>
              <a:buSzPts val="1100"/>
              <a:buFont typeface="Arial" panose="020B0604020202020204"/>
              <a:buNone/>
            </a:pPr>
            <a:r>
              <a:rPr lang="en-US" sz="1600" b="1">
                <a:latin typeface="Arial" panose="020B0604020202020204"/>
                <a:ea typeface="Arial" panose="020B0604020202020204"/>
                <a:cs typeface="Arial" panose="020B0604020202020204"/>
                <a:sym typeface="Arial" panose="020B0604020202020204"/>
              </a:rPr>
              <a:t>Backend Development:</a:t>
            </a:r>
            <a:endParaRPr sz="1600" b="1">
              <a:latin typeface="Arial" panose="020B0604020202020204"/>
              <a:ea typeface="Arial" panose="020B0604020202020204"/>
              <a:cs typeface="Arial" panose="020B0604020202020204"/>
              <a:sym typeface="Arial" panose="020B0604020202020204"/>
            </a:endParaRPr>
          </a:p>
          <a:p>
            <a:pPr marL="457200" lvl="0" indent="-330200" algn="l" rtl="0">
              <a:lnSpc>
                <a:spcPct val="115000"/>
              </a:lnSpc>
              <a:spcBef>
                <a:spcPts val="1200"/>
              </a:spcBef>
              <a:spcAft>
                <a:spcPts val="0"/>
              </a:spcAft>
              <a:buSzPts val="1600"/>
              <a:buChar char="●"/>
            </a:pPr>
            <a:r>
              <a:rPr lang="en-US" sz="1600" b="1">
                <a:latin typeface="Arial" panose="020B0604020202020204"/>
                <a:ea typeface="Arial" panose="020B0604020202020204"/>
                <a:cs typeface="Arial" panose="020B0604020202020204"/>
                <a:sym typeface="Arial" panose="020B0604020202020204"/>
              </a:rPr>
              <a:t>Java</a:t>
            </a:r>
            <a:r>
              <a:rPr lang="en-US" sz="1600">
                <a:latin typeface="Arial" panose="020B0604020202020204"/>
                <a:ea typeface="Arial" panose="020B0604020202020204"/>
                <a:cs typeface="Arial" panose="020B0604020202020204"/>
                <a:sym typeface="Arial" panose="020B0604020202020204"/>
              </a:rPr>
              <a:t>: Programming language for developing server-side applications.</a:t>
            </a:r>
            <a:endParaRPr sz="1600">
              <a:latin typeface="Arial" panose="020B0604020202020204"/>
              <a:ea typeface="Arial" panose="020B0604020202020204"/>
              <a:cs typeface="Arial" panose="020B0604020202020204"/>
              <a:sym typeface="Arial" panose="020B0604020202020204"/>
            </a:endParaRPr>
          </a:p>
          <a:p>
            <a:pPr marL="457200" lvl="0" indent="-330200" algn="l" rtl="0">
              <a:lnSpc>
                <a:spcPct val="115000"/>
              </a:lnSpc>
              <a:spcBef>
                <a:spcPts val="0"/>
              </a:spcBef>
              <a:spcAft>
                <a:spcPts val="0"/>
              </a:spcAft>
              <a:buSzPts val="1600"/>
              <a:buChar char="●"/>
            </a:pPr>
            <a:r>
              <a:rPr lang="en-US" sz="1600" b="1">
                <a:latin typeface="Arial" panose="020B0604020202020204"/>
                <a:ea typeface="Arial" panose="020B0604020202020204"/>
                <a:cs typeface="Arial" panose="020B0604020202020204"/>
                <a:sym typeface="Arial" panose="020B0604020202020204"/>
              </a:rPr>
              <a:t>Spring Boot</a:t>
            </a:r>
            <a:r>
              <a:rPr lang="en-US" sz="1600">
                <a:latin typeface="Arial" panose="020B0604020202020204"/>
                <a:ea typeface="Arial" panose="020B0604020202020204"/>
                <a:cs typeface="Arial" panose="020B0604020202020204"/>
                <a:sym typeface="Arial" panose="020B0604020202020204"/>
              </a:rPr>
              <a:t>: Framework for quickly creating microservices in Java.</a:t>
            </a:r>
            <a:endParaRPr sz="1600">
              <a:latin typeface="Arial" panose="020B0604020202020204"/>
              <a:ea typeface="Arial" panose="020B0604020202020204"/>
              <a:cs typeface="Arial" panose="020B0604020202020204"/>
              <a:sym typeface="Arial" panose="020B0604020202020204"/>
            </a:endParaRPr>
          </a:p>
          <a:p>
            <a:pPr marL="457200" lvl="0" indent="-330200" algn="l" rtl="0">
              <a:lnSpc>
                <a:spcPct val="115000"/>
              </a:lnSpc>
              <a:spcBef>
                <a:spcPts val="0"/>
              </a:spcBef>
              <a:spcAft>
                <a:spcPts val="0"/>
              </a:spcAft>
              <a:buSzPts val="1600"/>
              <a:buChar char="●"/>
            </a:pPr>
            <a:r>
              <a:rPr lang="en-US" sz="1600" b="1">
                <a:latin typeface="Arial" panose="020B0604020202020204"/>
                <a:ea typeface="Arial" panose="020B0604020202020204"/>
                <a:cs typeface="Arial" panose="020B0604020202020204"/>
                <a:sym typeface="Arial" panose="020B0604020202020204"/>
              </a:rPr>
              <a:t>Python</a:t>
            </a:r>
            <a:r>
              <a:rPr lang="en-US" sz="1600">
                <a:latin typeface="Arial" panose="020B0604020202020204"/>
                <a:ea typeface="Arial" panose="020B0604020202020204"/>
                <a:cs typeface="Arial" panose="020B0604020202020204"/>
                <a:sym typeface="Arial" panose="020B0604020202020204"/>
              </a:rPr>
              <a:t>: Used for backend scripting and integration with machine learning models.</a:t>
            </a:r>
            <a:endParaRPr sz="1600">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1200"/>
              </a:spcBef>
              <a:spcAft>
                <a:spcPts val="0"/>
              </a:spcAft>
              <a:buClr>
                <a:schemeClr val="dk1"/>
              </a:buClr>
              <a:buSzPts val="1100"/>
              <a:buFont typeface="Arial" panose="020B0604020202020204"/>
              <a:buNone/>
            </a:pPr>
            <a:r>
              <a:rPr lang="en-US" sz="1600" b="1">
                <a:latin typeface="Arial" panose="020B0604020202020204"/>
                <a:ea typeface="Arial" panose="020B0604020202020204"/>
                <a:cs typeface="Arial" panose="020B0604020202020204"/>
                <a:sym typeface="Arial" panose="020B0604020202020204"/>
              </a:rPr>
              <a:t>Database:</a:t>
            </a:r>
            <a:endParaRPr sz="1600" b="1">
              <a:latin typeface="Arial" panose="020B0604020202020204"/>
              <a:ea typeface="Arial" panose="020B0604020202020204"/>
              <a:cs typeface="Arial" panose="020B0604020202020204"/>
              <a:sym typeface="Arial" panose="020B0604020202020204"/>
            </a:endParaRPr>
          </a:p>
          <a:p>
            <a:pPr marL="457200" lvl="0" indent="-330200" algn="l" rtl="0">
              <a:lnSpc>
                <a:spcPct val="115000"/>
              </a:lnSpc>
              <a:spcBef>
                <a:spcPts val="1200"/>
              </a:spcBef>
              <a:spcAft>
                <a:spcPts val="0"/>
              </a:spcAft>
              <a:buSzPts val="1600"/>
              <a:buChar char="●"/>
            </a:pPr>
            <a:r>
              <a:rPr lang="en-US" sz="1600" b="1">
                <a:latin typeface="Arial" panose="020B0604020202020204"/>
                <a:ea typeface="Arial" panose="020B0604020202020204"/>
                <a:cs typeface="Arial" panose="020B0604020202020204"/>
                <a:sym typeface="Arial" panose="020B0604020202020204"/>
              </a:rPr>
              <a:t>MySQL</a:t>
            </a:r>
            <a:r>
              <a:rPr lang="en-US" sz="1600">
                <a:latin typeface="Arial" panose="020B0604020202020204"/>
                <a:ea typeface="Arial" panose="020B0604020202020204"/>
                <a:cs typeface="Arial" panose="020B0604020202020204"/>
                <a:sym typeface="Arial" panose="020B0604020202020204"/>
              </a:rPr>
              <a:t>: Open-source relational database management system for storing property data and user information.</a:t>
            </a:r>
            <a:endParaRPr sz="16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endParaRPr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16" name="Shape 216"/>
        <p:cNvGrpSpPr/>
        <p:nvPr/>
      </p:nvGrpSpPr>
      <p:grpSpPr>
        <a:xfrm>
          <a:off x="0" y="0"/>
          <a:ext cx="0" cy="0"/>
          <a:chOff x="0" y="0"/>
          <a:chExt cx="0" cy="0"/>
        </a:xfrm>
      </p:grpSpPr>
      <p:sp>
        <p:nvSpPr>
          <p:cNvPr id="217" name="Google Shape;217;p36"/>
          <p:cNvSpPr txBox="1"/>
          <p:nvPr>
            <p:ph type="body" idx="1"/>
          </p:nvPr>
        </p:nvSpPr>
        <p:spPr>
          <a:xfrm>
            <a:off x="457200" y="691325"/>
            <a:ext cx="8229600" cy="52827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100"/>
              <a:buFont typeface="Arial" panose="020B0604020202020204"/>
              <a:buNone/>
            </a:pPr>
            <a:r>
              <a:rPr lang="en-US" sz="1600" b="1">
                <a:latin typeface="Arial" panose="020B0604020202020204"/>
                <a:ea typeface="Arial" panose="020B0604020202020204"/>
                <a:cs typeface="Arial" panose="020B0604020202020204"/>
                <a:sym typeface="Arial" panose="020B0604020202020204"/>
              </a:rPr>
              <a:t>Machine Learning:</a:t>
            </a:r>
            <a:endParaRPr sz="1600" b="1">
              <a:latin typeface="Arial" panose="020B0604020202020204"/>
              <a:ea typeface="Arial" panose="020B0604020202020204"/>
              <a:cs typeface="Arial" panose="020B0604020202020204"/>
              <a:sym typeface="Arial" panose="020B0604020202020204"/>
            </a:endParaRPr>
          </a:p>
          <a:p>
            <a:pPr marL="457200" lvl="0" indent="-330200" algn="l" rtl="0">
              <a:lnSpc>
                <a:spcPct val="115000"/>
              </a:lnSpc>
              <a:spcBef>
                <a:spcPts val="1200"/>
              </a:spcBef>
              <a:spcAft>
                <a:spcPts val="0"/>
              </a:spcAft>
              <a:buSzPts val="1600"/>
              <a:buChar char="●"/>
            </a:pPr>
            <a:r>
              <a:rPr lang="en-US" sz="1600" b="1">
                <a:latin typeface="Arial" panose="020B0604020202020204"/>
                <a:ea typeface="Arial" panose="020B0604020202020204"/>
                <a:cs typeface="Arial" panose="020B0604020202020204"/>
                <a:sym typeface="Arial" panose="020B0604020202020204"/>
              </a:rPr>
              <a:t>scikit-learn</a:t>
            </a:r>
            <a:r>
              <a:rPr lang="en-US" sz="1600">
                <a:latin typeface="Arial" panose="020B0604020202020204"/>
                <a:ea typeface="Arial" panose="020B0604020202020204"/>
                <a:cs typeface="Arial" panose="020B0604020202020204"/>
                <a:sym typeface="Arial" panose="020B0604020202020204"/>
              </a:rPr>
              <a:t>: Machine learning library in Python for data mining and data analysis tasks.</a:t>
            </a:r>
            <a:endParaRPr sz="1600">
              <a:latin typeface="Arial" panose="020B0604020202020204"/>
              <a:ea typeface="Arial" panose="020B0604020202020204"/>
              <a:cs typeface="Arial" panose="020B0604020202020204"/>
              <a:sym typeface="Arial" panose="020B0604020202020204"/>
            </a:endParaRPr>
          </a:p>
          <a:p>
            <a:pPr marL="457200" lvl="0" indent="-330200" algn="l" rtl="0">
              <a:lnSpc>
                <a:spcPct val="115000"/>
              </a:lnSpc>
              <a:spcBef>
                <a:spcPts val="0"/>
              </a:spcBef>
              <a:spcAft>
                <a:spcPts val="0"/>
              </a:spcAft>
              <a:buSzPts val="1600"/>
              <a:buChar char="●"/>
            </a:pPr>
            <a:r>
              <a:rPr lang="en-US" sz="1600" b="1">
                <a:latin typeface="Arial" panose="020B0604020202020204"/>
                <a:ea typeface="Arial" panose="020B0604020202020204"/>
                <a:cs typeface="Arial" panose="020B0604020202020204"/>
                <a:sym typeface="Arial" panose="020B0604020202020204"/>
              </a:rPr>
              <a:t>TensorFlow</a:t>
            </a:r>
            <a:r>
              <a:rPr lang="en-US" sz="1600">
                <a:latin typeface="Arial" panose="020B0604020202020204"/>
                <a:ea typeface="Arial" panose="020B0604020202020204"/>
                <a:cs typeface="Arial" panose="020B0604020202020204"/>
                <a:sym typeface="Arial" panose="020B0604020202020204"/>
              </a:rPr>
              <a:t>: Open-source machine learning framework developed by Google for building and training machine learning models.</a:t>
            </a:r>
            <a:endParaRPr sz="1600">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1200"/>
              </a:spcBef>
              <a:spcAft>
                <a:spcPts val="0"/>
              </a:spcAft>
              <a:buClr>
                <a:schemeClr val="dk1"/>
              </a:buClr>
              <a:buSzPts val="1100"/>
              <a:buFont typeface="Arial" panose="020B0604020202020204"/>
              <a:buNone/>
            </a:pPr>
            <a:r>
              <a:rPr lang="en-US" sz="1600" b="1">
                <a:latin typeface="Arial" panose="020B0604020202020204"/>
                <a:ea typeface="Arial" panose="020B0604020202020204"/>
                <a:cs typeface="Arial" panose="020B0604020202020204"/>
                <a:sym typeface="Arial" panose="020B0604020202020204"/>
              </a:rPr>
              <a:t>Integrated Development Environments (IDEs) and Editors:</a:t>
            </a:r>
            <a:endParaRPr sz="1600" b="1">
              <a:latin typeface="Arial" panose="020B0604020202020204"/>
              <a:ea typeface="Arial" panose="020B0604020202020204"/>
              <a:cs typeface="Arial" panose="020B0604020202020204"/>
              <a:sym typeface="Arial" panose="020B0604020202020204"/>
            </a:endParaRPr>
          </a:p>
          <a:p>
            <a:pPr marL="457200" lvl="0" indent="-330200" algn="l" rtl="0">
              <a:lnSpc>
                <a:spcPct val="115000"/>
              </a:lnSpc>
              <a:spcBef>
                <a:spcPts val="1200"/>
              </a:spcBef>
              <a:spcAft>
                <a:spcPts val="0"/>
              </a:spcAft>
              <a:buSzPts val="1600"/>
              <a:buChar char="●"/>
            </a:pPr>
            <a:r>
              <a:rPr lang="en-US" sz="1600" b="1">
                <a:latin typeface="Arial" panose="020B0604020202020204"/>
                <a:ea typeface="Arial" panose="020B0604020202020204"/>
                <a:cs typeface="Arial" panose="020B0604020202020204"/>
                <a:sym typeface="Arial" panose="020B0604020202020204"/>
              </a:rPr>
              <a:t>Visual Studio Code (VS Code)</a:t>
            </a:r>
            <a:r>
              <a:rPr lang="en-US" sz="1600">
                <a:latin typeface="Arial" panose="020B0604020202020204"/>
                <a:ea typeface="Arial" panose="020B0604020202020204"/>
                <a:cs typeface="Arial" panose="020B0604020202020204"/>
                <a:sym typeface="Arial" panose="020B0604020202020204"/>
              </a:rPr>
              <a:t>: Lightweight yet powerful code editor with support for various programming languages and extensions.</a:t>
            </a:r>
            <a:endParaRPr sz="1600">
              <a:latin typeface="Arial" panose="020B0604020202020204"/>
              <a:ea typeface="Arial" panose="020B0604020202020204"/>
              <a:cs typeface="Arial" panose="020B0604020202020204"/>
              <a:sym typeface="Arial" panose="020B0604020202020204"/>
            </a:endParaRPr>
          </a:p>
          <a:p>
            <a:pPr marL="457200" lvl="0" indent="-330200" algn="l" rtl="0">
              <a:lnSpc>
                <a:spcPct val="115000"/>
              </a:lnSpc>
              <a:spcBef>
                <a:spcPts val="0"/>
              </a:spcBef>
              <a:spcAft>
                <a:spcPts val="0"/>
              </a:spcAft>
              <a:buSzPts val="1600"/>
              <a:buChar char="●"/>
            </a:pPr>
            <a:r>
              <a:rPr lang="en-US" sz="1600" b="1">
                <a:latin typeface="Arial" panose="020B0604020202020204"/>
                <a:ea typeface="Arial" panose="020B0604020202020204"/>
                <a:cs typeface="Arial" panose="020B0604020202020204"/>
                <a:sym typeface="Arial" panose="020B0604020202020204"/>
              </a:rPr>
              <a:t>Spring Tool Suite (STS)</a:t>
            </a:r>
            <a:r>
              <a:rPr lang="en-US" sz="1600">
                <a:latin typeface="Arial" panose="020B0604020202020204"/>
                <a:ea typeface="Arial" panose="020B0604020202020204"/>
                <a:cs typeface="Arial" panose="020B0604020202020204"/>
                <a:sym typeface="Arial" panose="020B0604020202020204"/>
              </a:rPr>
              <a:t>: Integrated development environment based on Eclipse for Spring applications.</a:t>
            </a:r>
            <a:endParaRPr sz="1600">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1200"/>
              </a:spcBef>
              <a:spcAft>
                <a:spcPts val="0"/>
              </a:spcAft>
              <a:buClr>
                <a:schemeClr val="dk1"/>
              </a:buClr>
              <a:buSzPts val="1100"/>
              <a:buFont typeface="Arial" panose="020B0604020202020204"/>
              <a:buNone/>
            </a:pPr>
            <a:r>
              <a:rPr lang="en-US" sz="1600" b="1">
                <a:latin typeface="Arial" panose="020B0604020202020204"/>
                <a:ea typeface="Arial" panose="020B0604020202020204"/>
                <a:cs typeface="Arial" panose="020B0604020202020204"/>
                <a:sym typeface="Arial" panose="020B0604020202020204"/>
              </a:rPr>
              <a:t>Version Control:</a:t>
            </a:r>
            <a:endParaRPr sz="1600" b="1">
              <a:latin typeface="Arial" panose="020B0604020202020204"/>
              <a:ea typeface="Arial" panose="020B0604020202020204"/>
              <a:cs typeface="Arial" panose="020B0604020202020204"/>
              <a:sym typeface="Arial" panose="020B0604020202020204"/>
            </a:endParaRPr>
          </a:p>
          <a:p>
            <a:pPr marL="457200" lvl="0" indent="-330200" algn="l" rtl="0">
              <a:lnSpc>
                <a:spcPct val="115000"/>
              </a:lnSpc>
              <a:spcBef>
                <a:spcPts val="1200"/>
              </a:spcBef>
              <a:spcAft>
                <a:spcPts val="0"/>
              </a:spcAft>
              <a:buSzPts val="1600"/>
              <a:buChar char="●"/>
            </a:pPr>
            <a:r>
              <a:rPr lang="en-US" sz="1600" b="1">
                <a:latin typeface="Arial" panose="020B0604020202020204"/>
                <a:ea typeface="Arial" panose="020B0604020202020204"/>
                <a:cs typeface="Arial" panose="020B0604020202020204"/>
                <a:sym typeface="Arial" panose="020B0604020202020204"/>
              </a:rPr>
              <a:t>Git</a:t>
            </a:r>
            <a:r>
              <a:rPr lang="en-US" sz="1600">
                <a:latin typeface="Arial" panose="020B0604020202020204"/>
                <a:ea typeface="Arial" panose="020B0604020202020204"/>
                <a:cs typeface="Arial" panose="020B0604020202020204"/>
                <a:sym typeface="Arial" panose="020B0604020202020204"/>
              </a:rPr>
              <a:t>: Distributed version control system for tracking changes in source code during software development.</a:t>
            </a:r>
            <a:endParaRPr sz="1600">
              <a:latin typeface="Arial" panose="020B0604020202020204"/>
              <a:ea typeface="Arial" panose="020B0604020202020204"/>
              <a:cs typeface="Arial" panose="020B0604020202020204"/>
              <a:sym typeface="Arial" panose="020B0604020202020204"/>
            </a:endParaRPr>
          </a:p>
          <a:p>
            <a:pPr marL="457200" lvl="0" indent="-330200" algn="l" rtl="0">
              <a:lnSpc>
                <a:spcPct val="115000"/>
              </a:lnSpc>
              <a:spcBef>
                <a:spcPts val="0"/>
              </a:spcBef>
              <a:spcAft>
                <a:spcPts val="0"/>
              </a:spcAft>
              <a:buSzPts val="1600"/>
              <a:buChar char="●"/>
            </a:pPr>
            <a:r>
              <a:rPr lang="en-US" sz="1600" b="1">
                <a:latin typeface="Arial" panose="020B0604020202020204"/>
                <a:ea typeface="Arial" panose="020B0604020202020204"/>
                <a:cs typeface="Arial" panose="020B0604020202020204"/>
                <a:sym typeface="Arial" panose="020B0604020202020204"/>
              </a:rPr>
              <a:t>GitHub</a:t>
            </a:r>
            <a:r>
              <a:rPr lang="en-US" sz="1600">
                <a:latin typeface="Arial" panose="020B0604020202020204"/>
                <a:ea typeface="Arial" panose="020B0604020202020204"/>
                <a:cs typeface="Arial" panose="020B0604020202020204"/>
                <a:sym typeface="Arial" panose="020B0604020202020204"/>
              </a:rPr>
              <a:t>: Web-based platform for hosting Git repositories and collaborating on code with team members.</a:t>
            </a:r>
            <a:endParaRPr sz="16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sz="3600" b="1">
                <a:latin typeface="Times New Roman" panose="02020603050405020304"/>
                <a:ea typeface="Times New Roman" panose="02020603050405020304"/>
                <a:cs typeface="Times New Roman" panose="02020603050405020304"/>
                <a:sym typeface="Times New Roman" panose="02020603050405020304"/>
              </a:rPr>
              <a:t>Best Practices / Coding Standards</a:t>
            </a:r>
            <a:endParaRPr lang="en-US"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3" name="Text Placeholder 2"/>
          <p:cNvSpPr/>
          <p:nvPr>
            <p:ph type="body" idx="1"/>
          </p:nvPr>
        </p:nvSpPr>
        <p:spPr/>
        <p:txBody>
          <a:bodyPr/>
          <a:p>
            <a:r>
              <a:rPr lang="en-US"/>
              <a:t>Consistent Naming Conventions</a:t>
            </a:r>
            <a:endParaRPr lang="en-US"/>
          </a:p>
          <a:p>
            <a:r>
              <a:rPr lang="en-US"/>
              <a:t>Code Readability</a:t>
            </a:r>
            <a:endParaRPr lang="en-US"/>
          </a:p>
          <a:p>
            <a:r>
              <a:rPr lang="en-US"/>
              <a:t>Commenting and Documentation</a:t>
            </a:r>
            <a:endParaRPr lang="en-US"/>
          </a:p>
          <a:p>
            <a:r>
              <a:rPr lang="en-US"/>
              <a:t>Avoid Magic Numbers and Strings</a:t>
            </a:r>
            <a:endParaRPr lang="en-US"/>
          </a:p>
          <a:p>
            <a:r>
              <a:rPr lang="en-US"/>
              <a:t>Error Handling</a:t>
            </a:r>
            <a:endParaRPr lang="en-US"/>
          </a:p>
          <a:p>
            <a:r>
              <a:rPr lang="en-US"/>
              <a:t>Code Reusability</a:t>
            </a:r>
            <a:endParaRPr lang="en-US"/>
          </a:p>
          <a:p>
            <a:r>
              <a:rPr lang="en-US"/>
              <a:t>Consistent Formatting</a:t>
            </a:r>
            <a:endParaRPr lang="en-US"/>
          </a:p>
          <a:p>
            <a:r>
              <a:rPr lang="en-US"/>
              <a:t>Security Best Practices</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221" name="Shape 221"/>
        <p:cNvGrpSpPr/>
        <p:nvPr/>
      </p:nvGrpSpPr>
      <p:grpSpPr>
        <a:xfrm>
          <a:off x="0" y="0"/>
          <a:ext cx="0" cy="0"/>
          <a:chOff x="0" y="0"/>
          <a:chExt cx="0" cy="0"/>
        </a:xfrm>
      </p:grpSpPr>
      <p:sp>
        <p:nvSpPr>
          <p:cNvPr id="222" name="Google Shape;222;p37"/>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Testing</a:t>
            </a:r>
            <a:endParaRPr lang="en-US"/>
          </a:p>
        </p:txBody>
      </p:sp>
      <p:sp>
        <p:nvSpPr>
          <p:cNvPr id="223" name="Google Shape;223;p37"/>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a:t>???</a:t>
            </a:r>
            <a:endParaRPr lang="en-US"/>
          </a:p>
          <a:p>
            <a:pPr marL="0" lvl="0" indent="0" algn="l" rtl="0">
              <a:lnSpc>
                <a:spcPct val="100000"/>
              </a:lnSpc>
              <a:spcBef>
                <a:spcPts val="640"/>
              </a:spcBef>
              <a:spcAft>
                <a:spcPts val="0"/>
              </a:spcAft>
              <a:buClr>
                <a:schemeClr val="dk1"/>
              </a:buClr>
              <a:buSzPts val="3200"/>
              <a:buNone/>
            </a:p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227" name="Shape 227"/>
        <p:cNvGrpSpPr/>
        <p:nvPr/>
      </p:nvGrpSpPr>
      <p:grpSpPr>
        <a:xfrm>
          <a:off x="0" y="0"/>
          <a:ext cx="0" cy="0"/>
          <a:chOff x="0" y="0"/>
          <a:chExt cx="0" cy="0"/>
        </a:xfrm>
      </p:grpSpPr>
      <p:sp>
        <p:nvSpPr>
          <p:cNvPr id="228" name="Google Shape;228;p38"/>
          <p:cNvSpPr txBox="1"/>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ENDEAVOUR</a:t>
            </a:r>
            <a:endParaRPr lang="en-US"/>
          </a:p>
        </p:txBody>
      </p:sp>
      <p:sp>
        <p:nvSpPr>
          <p:cNvPr id="229" name="Google Shape;229;p38"/>
          <p:cNvSpPr txBox="1"/>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lnSpc>
                <a:spcPct val="100000"/>
              </a:lnSpc>
              <a:spcBef>
                <a:spcPts val="0"/>
              </a:spcBef>
              <a:spcAft>
                <a:spcPts val="0"/>
              </a:spcAft>
              <a:buClr>
                <a:srgbClr val="888888"/>
              </a:buClr>
              <a:buSzPts val="2000"/>
              <a:buFont typeface="Arial" panose="020B0604020202020204"/>
              <a:buNone/>
            </a:p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233" name="Shape 233"/>
        <p:cNvGrpSpPr/>
        <p:nvPr/>
      </p:nvGrpSpPr>
      <p:grpSpPr>
        <a:xfrm>
          <a:off x="0" y="0"/>
          <a:ext cx="0" cy="0"/>
          <a:chOff x="0" y="0"/>
          <a:chExt cx="0" cy="0"/>
        </a:xfrm>
      </p:grpSpPr>
      <p:sp>
        <p:nvSpPr>
          <p:cNvPr id="234" name="Google Shape;234;p39"/>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Endeavour</a:t>
            </a:r>
            <a:endParaRPr lang="en-US"/>
          </a:p>
        </p:txBody>
      </p:sp>
      <p:sp>
        <p:nvSpPr>
          <p:cNvPr id="235" name="Google Shape;235;p39"/>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a:t>Describe roles of your team members</a:t>
            </a:r>
            <a:endParaRPr lang="en-US"/>
          </a:p>
          <a:p>
            <a:pPr marL="342900" lvl="0" indent="-342900" algn="l" rtl="0">
              <a:lnSpc>
                <a:spcPct val="100000"/>
              </a:lnSpc>
              <a:spcBef>
                <a:spcPts val="640"/>
              </a:spcBef>
              <a:spcAft>
                <a:spcPts val="0"/>
              </a:spcAft>
              <a:buClr>
                <a:schemeClr val="dk1"/>
              </a:buClr>
              <a:buSzPts val="3200"/>
              <a:buChar char="•"/>
            </a:pPr>
            <a:r>
              <a:rPr lang="en-US"/>
              <a:t>Describe your software development process</a:t>
            </a:r>
            <a:endParaRPr lang="en-US"/>
          </a:p>
          <a:p>
            <a:pPr marL="342900" lvl="0" indent="-342900" algn="l" rtl="0">
              <a:lnSpc>
                <a:spcPct val="100000"/>
              </a:lnSpc>
              <a:spcBef>
                <a:spcPts val="640"/>
              </a:spcBef>
              <a:spcAft>
                <a:spcPts val="0"/>
              </a:spcAft>
              <a:buClr>
                <a:schemeClr val="dk1"/>
              </a:buClr>
              <a:buSzPts val="3200"/>
              <a:buChar char="•"/>
            </a:pPr>
            <a:r>
              <a:rPr lang="en-US"/>
              <a:t>Describe your way of working as a team</a:t>
            </a:r>
            <a:endParaRPr lang="en-US"/>
          </a:p>
          <a:p>
            <a:pPr marL="0" lvl="0" indent="0" algn="l" rtl="0">
              <a:lnSpc>
                <a:spcPct val="100000"/>
              </a:lnSpc>
              <a:spcBef>
                <a:spcPts val="640"/>
              </a:spcBef>
              <a:spcAft>
                <a:spcPts val="0"/>
              </a:spcAft>
              <a:buClr>
                <a:schemeClr val="dk1"/>
              </a:buClr>
              <a:buSzPts val="3200"/>
              <a:buNone/>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Table of Content</a:t>
            </a:r>
            <a:endParaRPr lang="en-US"/>
          </a:p>
        </p:txBody>
      </p:sp>
      <p:sp>
        <p:nvSpPr>
          <p:cNvPr id="98" name="Google Shape;98;p15"/>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Char char="•"/>
            </a:pPr>
            <a:r>
              <a:rPr lang="en-US" sz="2800"/>
              <a:t>Introduction and Background</a:t>
            </a:r>
            <a:endParaRPr lang="en-US" sz="2800"/>
          </a:p>
          <a:p>
            <a:pPr marL="342900" lvl="0" indent="-342900" algn="l" rtl="0">
              <a:lnSpc>
                <a:spcPct val="100000"/>
              </a:lnSpc>
              <a:spcBef>
                <a:spcPts val="560"/>
              </a:spcBef>
              <a:spcAft>
                <a:spcPts val="0"/>
              </a:spcAft>
              <a:buClr>
                <a:schemeClr val="dk1"/>
              </a:buClr>
              <a:buSzPts val="2800"/>
              <a:buChar char="•"/>
            </a:pPr>
            <a:r>
              <a:rPr lang="en-US" sz="2800"/>
              <a:t>Literature Review and Summary Table</a:t>
            </a:r>
            <a:endParaRPr sz="2800"/>
          </a:p>
          <a:p>
            <a:pPr marL="342900" lvl="0" indent="-342900" algn="l" rtl="0">
              <a:lnSpc>
                <a:spcPct val="100000"/>
              </a:lnSpc>
              <a:spcBef>
                <a:spcPts val="560"/>
              </a:spcBef>
              <a:spcAft>
                <a:spcPts val="0"/>
              </a:spcAft>
              <a:buSzPts val="2800"/>
              <a:buChar char="•"/>
            </a:pPr>
            <a:r>
              <a:rPr lang="en-US" sz="2800"/>
              <a:t>Problem Statement</a:t>
            </a:r>
            <a:endParaRPr sz="2800"/>
          </a:p>
          <a:p>
            <a:pPr marL="342900" lvl="0" indent="-342900" algn="l" rtl="0">
              <a:lnSpc>
                <a:spcPct val="100000"/>
              </a:lnSpc>
              <a:spcBef>
                <a:spcPts val="560"/>
              </a:spcBef>
              <a:spcAft>
                <a:spcPts val="0"/>
              </a:spcAft>
              <a:buSzPts val="2800"/>
              <a:buChar char="•"/>
            </a:pPr>
            <a:r>
              <a:rPr lang="en-US" sz="2800"/>
              <a:t>Methodology</a:t>
            </a:r>
            <a:endParaRPr sz="2800"/>
          </a:p>
          <a:p>
            <a:pPr marL="342900" lvl="0" indent="-342900" algn="l" rtl="0">
              <a:lnSpc>
                <a:spcPct val="100000"/>
              </a:lnSpc>
              <a:spcBef>
                <a:spcPts val="560"/>
              </a:spcBef>
              <a:spcAft>
                <a:spcPts val="0"/>
              </a:spcAft>
              <a:buClr>
                <a:schemeClr val="dk1"/>
              </a:buClr>
              <a:buSzPts val="2800"/>
              <a:buChar char="•"/>
            </a:pPr>
            <a:r>
              <a:rPr lang="en-US" sz="2800"/>
              <a:t>Progress Report Summary</a:t>
            </a:r>
            <a:endParaRPr lang="en-US" sz="2800"/>
          </a:p>
          <a:p>
            <a:pPr marL="742950" lvl="1" indent="-285750" algn="l" rtl="0">
              <a:lnSpc>
                <a:spcPct val="100000"/>
              </a:lnSpc>
              <a:spcBef>
                <a:spcPts val="480"/>
              </a:spcBef>
              <a:spcAft>
                <a:spcPts val="0"/>
              </a:spcAft>
              <a:buClr>
                <a:schemeClr val="dk1"/>
              </a:buClr>
              <a:buSzPts val="2400"/>
              <a:buChar char="–"/>
            </a:pPr>
            <a:r>
              <a:rPr lang="en-US" sz="2400"/>
              <a:t>Requirements</a:t>
            </a:r>
            <a:endParaRPr lang="en-US" sz="2400"/>
          </a:p>
          <a:p>
            <a:pPr marL="742950" lvl="1" indent="-285750" algn="l" rtl="0">
              <a:lnSpc>
                <a:spcPct val="100000"/>
              </a:lnSpc>
              <a:spcBef>
                <a:spcPts val="480"/>
              </a:spcBef>
              <a:spcAft>
                <a:spcPts val="0"/>
              </a:spcAft>
              <a:buClr>
                <a:schemeClr val="dk1"/>
              </a:buClr>
              <a:buSzPts val="2400"/>
              <a:buChar char="–"/>
            </a:pPr>
            <a:r>
              <a:rPr lang="en-US" sz="2400"/>
              <a:t>Software System (Design + Implementation + Testing)</a:t>
            </a:r>
            <a:endParaRPr lang="en-US" sz="2400"/>
          </a:p>
          <a:p>
            <a:pPr marL="742950" lvl="1" indent="-285750" algn="l" rtl="0">
              <a:lnSpc>
                <a:spcPct val="100000"/>
              </a:lnSpc>
              <a:spcBef>
                <a:spcPts val="480"/>
              </a:spcBef>
              <a:spcAft>
                <a:spcPts val="0"/>
              </a:spcAft>
              <a:buClr>
                <a:schemeClr val="dk1"/>
              </a:buClr>
              <a:buSzPts val="2400"/>
              <a:buChar char="–"/>
            </a:pPr>
            <a:r>
              <a:rPr lang="en-US" sz="2400"/>
              <a:t>Endeavour (Team)</a:t>
            </a:r>
            <a:endParaRPr lang="en-US" sz="2400"/>
          </a:p>
          <a:p>
            <a:pPr marL="342900" lvl="0" indent="-342900" algn="l" rtl="0">
              <a:lnSpc>
                <a:spcPct val="100000"/>
              </a:lnSpc>
              <a:spcBef>
                <a:spcPts val="560"/>
              </a:spcBef>
              <a:spcAft>
                <a:spcPts val="0"/>
              </a:spcAft>
              <a:buClr>
                <a:schemeClr val="dk1"/>
              </a:buClr>
              <a:buSzPts val="2800"/>
              <a:buChar char="•"/>
            </a:pPr>
            <a:r>
              <a:rPr lang="en-US" sz="2800"/>
              <a:t>Next Steps</a:t>
            </a:r>
            <a:endParaRPr lang="en-US" sz="2800"/>
          </a:p>
          <a:p>
            <a:pPr marL="342900" lvl="0" indent="-342900" algn="l" rtl="0">
              <a:lnSpc>
                <a:spcPct val="100000"/>
              </a:lnSpc>
              <a:spcBef>
                <a:spcPts val="560"/>
              </a:spcBef>
              <a:spcAft>
                <a:spcPts val="0"/>
              </a:spcAft>
              <a:buClr>
                <a:schemeClr val="dk1"/>
              </a:buClr>
              <a:buSzPts val="2800"/>
              <a:buChar char="•"/>
            </a:pPr>
            <a:r>
              <a:rPr lang="en-US" sz="2800"/>
              <a:t>Prototype / Report</a:t>
            </a:r>
            <a:endParaRPr lang="en-US" sz="2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239" name="Shape 239"/>
        <p:cNvGrpSpPr/>
        <p:nvPr/>
      </p:nvGrpSpPr>
      <p:grpSpPr>
        <a:xfrm>
          <a:off x="0" y="0"/>
          <a:ext cx="0" cy="0"/>
          <a:chOff x="0" y="0"/>
          <a:chExt cx="0" cy="0"/>
        </a:xfrm>
      </p:grpSpPr>
      <p:sp>
        <p:nvSpPr>
          <p:cNvPr id="240" name="Google Shape;240;p40"/>
          <p:cNvSpPr txBox="1"/>
          <p:nvPr>
            <p:ph type="title"/>
          </p:nvPr>
        </p:nvSpPr>
        <p:spPr>
          <a:xfrm>
            <a:off x="457200" y="274955"/>
            <a:ext cx="8229600" cy="749300"/>
          </a:xfrm>
          <a:prstGeom prst="rect">
            <a:avLst/>
          </a:prstGeom>
        </p:spPr>
        <p:txBody>
          <a:bodyPr spcFirstLastPara="1" wrap="square" lIns="91425" tIns="45700" rIns="91425" bIns="45700" anchor="ctr" anchorCtr="0">
            <a:noAutofit/>
          </a:bodyPr>
          <a:lstStyle/>
          <a:p>
            <a:pPr marL="0" lvl="0" indent="0" algn="ctr" rtl="0">
              <a:lnSpc>
                <a:spcPct val="150000"/>
              </a:lnSpc>
              <a:spcBef>
                <a:spcPts val="0"/>
              </a:spcBef>
              <a:spcAft>
                <a:spcPts val="0"/>
              </a:spcAft>
              <a:buNone/>
            </a:pPr>
            <a:endParaRPr sz="3200" b="1">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50000"/>
              </a:lnSpc>
              <a:spcBef>
                <a:spcPts val="0"/>
              </a:spcBef>
              <a:spcAft>
                <a:spcPts val="0"/>
              </a:spcAft>
              <a:buNone/>
            </a:pPr>
            <a:r>
              <a:rPr lang="en-US" sz="3200" b="1">
                <a:latin typeface="Times New Roman" panose="02020603050405020304"/>
                <a:ea typeface="Times New Roman" panose="02020603050405020304"/>
                <a:cs typeface="Times New Roman" panose="02020603050405020304"/>
                <a:sym typeface="Times New Roman" panose="02020603050405020304"/>
              </a:rPr>
              <a:t>R</a:t>
            </a:r>
            <a:r>
              <a:rPr lang="en-US" sz="3200" b="1">
                <a:latin typeface="Times New Roman" panose="02020603050405020304"/>
                <a:ea typeface="Times New Roman" panose="02020603050405020304"/>
                <a:cs typeface="Times New Roman" panose="02020603050405020304"/>
                <a:sym typeface="Times New Roman" panose="02020603050405020304"/>
              </a:rPr>
              <a:t>oles of team members</a:t>
            </a:r>
            <a:endParaRPr sz="3200" b="1">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None/>
            </a:pPr>
            <a:endParaRPr sz="4000">
              <a:latin typeface="Times New Roman" panose="02020603050405020304"/>
              <a:ea typeface="Times New Roman" panose="02020603050405020304"/>
              <a:cs typeface="Times New Roman" panose="02020603050405020304"/>
              <a:sym typeface="Times New Roman" panose="02020603050405020304"/>
            </a:endParaRPr>
          </a:p>
        </p:txBody>
      </p:sp>
      <p:sp>
        <p:nvSpPr>
          <p:cNvPr id="241" name="Google Shape;241;p40"/>
          <p:cNvSpPr txBox="1"/>
          <p:nvPr>
            <p:ph type="body" idx="1"/>
          </p:nvPr>
        </p:nvSpPr>
        <p:spPr>
          <a:xfrm>
            <a:off x="457200" y="1024255"/>
            <a:ext cx="8229600" cy="5102225"/>
          </a:xfrm>
          <a:prstGeom prst="rect">
            <a:avLst/>
          </a:prstGeom>
        </p:spPr>
        <p:txBody>
          <a:bodyPr spcFirstLastPara="1" wrap="square" lIns="91425" tIns="45700" rIns="91425" bIns="45700" anchor="t" anchorCtr="0">
            <a:noAutofit/>
          </a:bodyPr>
          <a:lstStyle/>
          <a:p>
            <a:pPr marL="0" lvl="0" indent="0" algn="l" rtl="0">
              <a:lnSpc>
                <a:spcPct val="150000"/>
              </a:lnSpc>
              <a:spcBef>
                <a:spcPts val="360"/>
              </a:spcBef>
              <a:spcAft>
                <a:spcPts val="0"/>
              </a:spcAft>
              <a:buClr>
                <a:schemeClr val="dk1"/>
              </a:buClr>
              <a:buSzPts val="1100"/>
              <a:buFont typeface="Arial" panose="020B0604020202020204"/>
              <a:buNone/>
            </a:pPr>
            <a:r>
              <a:rPr lang="en-US" sz="2200" b="1">
                <a:latin typeface="Times New Roman" panose="02020603050405020304" charset="0"/>
                <a:cs typeface="Times New Roman" panose="02020603050405020304" charset="0"/>
              </a:rPr>
              <a:t>Muzamil Khan:</a:t>
            </a:r>
            <a:endParaRPr sz="2200" b="1">
              <a:latin typeface="Times New Roman" panose="02020603050405020304" charset="0"/>
              <a:cs typeface="Times New Roman" panose="02020603050405020304" charset="0"/>
            </a:endParaRPr>
          </a:p>
          <a:p>
            <a:pPr marL="457200" lvl="0" indent="-342900" algn="l" rtl="0">
              <a:lnSpc>
                <a:spcPct val="150000"/>
              </a:lnSpc>
              <a:spcBef>
                <a:spcPts val="360"/>
              </a:spcBef>
              <a:spcAft>
                <a:spcPts val="0"/>
              </a:spcAft>
              <a:buSzPts val="1800"/>
              <a:buChar char="●"/>
            </a:pPr>
            <a:r>
              <a:rPr lang="en-US" sz="2200">
                <a:latin typeface="Times New Roman" panose="02020603050405020304" charset="0"/>
                <a:cs typeface="Times New Roman" panose="02020603050405020304" charset="0"/>
              </a:rPr>
              <a:t>Gather and preprocesses the dataset.</a:t>
            </a:r>
            <a:endParaRPr lang="en-US" sz="2200">
              <a:latin typeface="Times New Roman" panose="02020603050405020304" charset="0"/>
              <a:cs typeface="Times New Roman" panose="02020603050405020304" charset="0"/>
            </a:endParaRPr>
          </a:p>
          <a:p>
            <a:pPr marL="457200" lvl="0" indent="-342900" algn="l" rtl="0">
              <a:lnSpc>
                <a:spcPct val="150000"/>
              </a:lnSpc>
              <a:spcBef>
                <a:spcPts val="0"/>
              </a:spcBef>
              <a:spcAft>
                <a:spcPts val="0"/>
              </a:spcAft>
              <a:buSzPts val="1800"/>
              <a:buChar char="●"/>
            </a:pPr>
            <a:r>
              <a:rPr lang="en-US" sz="2200">
                <a:latin typeface="Times New Roman" panose="02020603050405020304" charset="0"/>
                <a:cs typeface="Times New Roman" panose="02020603050405020304" charset="0"/>
              </a:rPr>
              <a:t>Implement, test and train advanced machine learning models.</a:t>
            </a:r>
            <a:endParaRPr lang="en-US" sz="2200">
              <a:latin typeface="Times New Roman" panose="02020603050405020304" charset="0"/>
              <a:cs typeface="Times New Roman" panose="02020603050405020304" charset="0"/>
            </a:endParaRPr>
          </a:p>
          <a:p>
            <a:pPr marL="457200" lvl="0" indent="-342900" algn="l" rtl="0">
              <a:lnSpc>
                <a:spcPct val="150000"/>
              </a:lnSpc>
              <a:spcBef>
                <a:spcPts val="0"/>
              </a:spcBef>
              <a:spcAft>
                <a:spcPts val="0"/>
              </a:spcAft>
              <a:buSzPts val="1800"/>
              <a:buChar char="●"/>
            </a:pPr>
            <a:r>
              <a:rPr lang="en-US" sz="2200">
                <a:latin typeface="Times New Roman" panose="02020603050405020304" charset="0"/>
                <a:cs typeface="Times New Roman" panose="02020603050405020304" charset="0"/>
              </a:rPr>
              <a:t>Handles documentation.</a:t>
            </a:r>
            <a:endParaRPr lang="en-US" sz="2200">
              <a:latin typeface="Times New Roman" panose="02020603050405020304" charset="0"/>
              <a:cs typeface="Times New Roman" panose="02020603050405020304" charset="0"/>
            </a:endParaRPr>
          </a:p>
          <a:p>
            <a:pPr marL="457200" lvl="0" indent="-342900" algn="l" rtl="0">
              <a:lnSpc>
                <a:spcPct val="150000"/>
              </a:lnSpc>
              <a:spcBef>
                <a:spcPts val="0"/>
              </a:spcBef>
              <a:spcAft>
                <a:spcPts val="0"/>
              </a:spcAft>
              <a:buSzPts val="1800"/>
              <a:buChar char="●"/>
            </a:pPr>
            <a:r>
              <a:rPr lang="en-US" sz="2200">
                <a:latin typeface="Times New Roman" panose="02020603050405020304" charset="0"/>
                <a:cs typeface="Times New Roman" panose="02020603050405020304" charset="0"/>
              </a:rPr>
              <a:t>Handles Frontend.</a:t>
            </a:r>
            <a:endParaRPr lang="en-US" sz="2200">
              <a:latin typeface="Times New Roman" panose="02020603050405020304" charset="0"/>
              <a:cs typeface="Times New Roman" panose="02020603050405020304" charset="0"/>
            </a:endParaRPr>
          </a:p>
          <a:p>
            <a:pPr marL="0" lvl="0" indent="0" algn="l" rtl="0">
              <a:lnSpc>
                <a:spcPct val="150000"/>
              </a:lnSpc>
              <a:spcBef>
                <a:spcPts val="360"/>
              </a:spcBef>
              <a:spcAft>
                <a:spcPts val="0"/>
              </a:spcAft>
              <a:buClr>
                <a:schemeClr val="dk1"/>
              </a:buClr>
              <a:buSzPts val="1100"/>
              <a:buFont typeface="Arial" panose="020B0604020202020204"/>
              <a:buNone/>
            </a:pPr>
            <a:r>
              <a:rPr lang="en-US" sz="2200" b="1">
                <a:latin typeface="Times New Roman" panose="02020603050405020304" charset="0"/>
                <a:cs typeface="Times New Roman" panose="02020603050405020304" charset="0"/>
              </a:rPr>
              <a:t>M Bilal:</a:t>
            </a:r>
            <a:endParaRPr sz="2200" b="1">
              <a:latin typeface="Times New Roman" panose="02020603050405020304" charset="0"/>
              <a:cs typeface="Times New Roman" panose="02020603050405020304" charset="0"/>
            </a:endParaRPr>
          </a:p>
          <a:p>
            <a:pPr marL="457200" lvl="0" indent="-342900" algn="l" rtl="0">
              <a:lnSpc>
                <a:spcPct val="150000"/>
              </a:lnSpc>
              <a:spcBef>
                <a:spcPts val="360"/>
              </a:spcBef>
              <a:spcAft>
                <a:spcPts val="0"/>
              </a:spcAft>
              <a:buSzPts val="1800"/>
              <a:buChar char="●"/>
            </a:pPr>
            <a:r>
              <a:rPr lang="en-US" sz="2200">
                <a:latin typeface="Times New Roman" panose="02020603050405020304" charset="0"/>
                <a:cs typeface="Times New Roman" panose="02020603050405020304" charset="0"/>
              </a:rPr>
              <a:t>Assists with dataset.</a:t>
            </a:r>
            <a:endParaRPr lang="en-US" sz="2200">
              <a:latin typeface="Times New Roman" panose="02020603050405020304" charset="0"/>
              <a:cs typeface="Times New Roman" panose="02020603050405020304" charset="0"/>
            </a:endParaRPr>
          </a:p>
          <a:p>
            <a:pPr marL="457200" lvl="0" indent="-342900" algn="l" rtl="0">
              <a:lnSpc>
                <a:spcPct val="150000"/>
              </a:lnSpc>
              <a:spcBef>
                <a:spcPts val="0"/>
              </a:spcBef>
              <a:spcAft>
                <a:spcPts val="0"/>
              </a:spcAft>
              <a:buSzPts val="1800"/>
              <a:buChar char="●"/>
            </a:pPr>
            <a:r>
              <a:rPr lang="en-US" sz="2200">
                <a:latin typeface="Times New Roman" panose="02020603050405020304" charset="0"/>
                <a:cs typeface="Times New Roman" panose="02020603050405020304" charset="0"/>
              </a:rPr>
              <a:t>Handle documentation and git.</a:t>
            </a:r>
            <a:endParaRPr lang="en-US" sz="2200">
              <a:latin typeface="Times New Roman" panose="02020603050405020304" charset="0"/>
              <a:cs typeface="Times New Roman" panose="02020603050405020304" charset="0"/>
            </a:endParaRPr>
          </a:p>
          <a:p>
            <a:pPr marL="457200" lvl="0" indent="-342900" algn="l" rtl="0">
              <a:lnSpc>
                <a:spcPct val="150000"/>
              </a:lnSpc>
              <a:spcBef>
                <a:spcPts val="0"/>
              </a:spcBef>
              <a:spcAft>
                <a:spcPts val="0"/>
              </a:spcAft>
              <a:buSzPts val="1800"/>
              <a:buChar char="●"/>
            </a:pPr>
            <a:r>
              <a:rPr lang="en-US" sz="2200">
                <a:latin typeface="Times New Roman" panose="02020603050405020304" charset="0"/>
                <a:cs typeface="Times New Roman" panose="02020603050405020304" charset="0"/>
              </a:rPr>
              <a:t>Assist with Frontend</a:t>
            </a:r>
            <a:endParaRPr lang="en-US" sz="2200">
              <a:latin typeface="Times New Roman" panose="02020603050405020304" charset="0"/>
              <a:cs typeface="Times New Roman" panose="02020603050405020304" charset="0"/>
            </a:endParaRPr>
          </a:p>
          <a:p>
            <a:pPr marL="0" lvl="0" indent="0" algn="l" rtl="0">
              <a:spcBef>
                <a:spcPts val="360"/>
              </a:spcBef>
              <a:spcAft>
                <a:spcPts val="0"/>
              </a:spcAft>
              <a:buClr>
                <a:schemeClr val="dk1"/>
              </a:buClr>
              <a:buSzPts val="1100"/>
              <a:buFont typeface="Arial" panose="020B0604020202020204"/>
              <a:buNone/>
            </a:pPr>
            <a:endParaRPr sz="2400">
              <a:latin typeface="Times New Roman" panose="02020603050405020304" charset="0"/>
              <a:cs typeface="Times New Roman" panose="02020603050405020304" charset="0"/>
            </a:endParaRPr>
          </a:p>
          <a:p>
            <a:pPr marL="0" lvl="0" indent="0" algn="l" rtl="0">
              <a:spcBef>
                <a:spcPts val="360"/>
              </a:spcBef>
              <a:spcAft>
                <a:spcPts val="0"/>
              </a:spcAft>
              <a:buNone/>
            </a:pPr>
            <a:endParaRPr sz="2400">
              <a:latin typeface="Times New Roman" panose="02020603050405020304" charset="0"/>
              <a:cs typeface="Times New Roman" panose="0202060305040502030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245" name="Shape 245"/>
        <p:cNvGrpSpPr/>
        <p:nvPr/>
      </p:nvGrpSpPr>
      <p:grpSpPr>
        <a:xfrm>
          <a:off x="0" y="0"/>
          <a:ext cx="0" cy="0"/>
          <a:chOff x="0" y="0"/>
          <a:chExt cx="0" cy="0"/>
        </a:xfrm>
      </p:grpSpPr>
      <p:sp>
        <p:nvSpPr>
          <p:cNvPr id="246" name="Google Shape;246;p41"/>
          <p:cNvSpPr txBox="1"/>
          <p:nvPr>
            <p:ph type="title"/>
          </p:nvPr>
        </p:nvSpPr>
        <p:spPr>
          <a:xfrm>
            <a:off x="457200" y="274955"/>
            <a:ext cx="4114165" cy="836295"/>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Suffian:</a:t>
            </a:r>
            <a:endParaRPr lang="en-US"/>
          </a:p>
        </p:txBody>
      </p:sp>
      <p:sp>
        <p:nvSpPr>
          <p:cNvPr id="247" name="Google Shape;247;p41"/>
          <p:cNvSpPr txBox="1"/>
          <p:nvPr>
            <p:ph type="body" idx="1"/>
          </p:nvPr>
        </p:nvSpPr>
        <p:spPr>
          <a:xfrm>
            <a:off x="457200" y="1381125"/>
            <a:ext cx="8229600" cy="4745355"/>
          </a:xfrm>
          <a:prstGeom prst="rect">
            <a:avLst/>
          </a:prstGeom>
        </p:spPr>
        <p:txBody>
          <a:bodyPr spcFirstLastPara="1" wrap="square" lIns="91425" tIns="45700" rIns="91425" bIns="45700" anchor="t" anchorCtr="0">
            <a:noAutofit/>
          </a:bodyPr>
          <a:lstStyle/>
          <a:p>
            <a:pPr lvl="0" indent="-457200" algn="l" rtl="0">
              <a:spcBef>
                <a:spcPts val="360"/>
              </a:spcBef>
              <a:spcAft>
                <a:spcPts val="0"/>
              </a:spcAft>
              <a:buClr>
                <a:schemeClr val="dk1"/>
              </a:buClr>
              <a:buSzPts val="1100"/>
              <a:buFont typeface="Wingdings" panose="05000000000000000000" charset="0"/>
              <a:buChar char="§"/>
            </a:pPr>
            <a:r>
              <a:rPr lang="en-US">
                <a:latin typeface="Times New Roman" panose="02020603050405020304" charset="0"/>
                <a:cs typeface="Times New Roman" panose="02020603050405020304" charset="0"/>
              </a:rPr>
              <a:t>Dataset Cleaning and assist with model training. </a:t>
            </a:r>
            <a:endParaRPr lang="en-US">
              <a:latin typeface="Times New Roman" panose="02020603050405020304" charset="0"/>
              <a:cs typeface="Times New Roman" panose="02020603050405020304" charset="0"/>
            </a:endParaRPr>
          </a:p>
          <a:p>
            <a:pPr lvl="0" indent="-457200" algn="l" rtl="0">
              <a:spcBef>
                <a:spcPts val="360"/>
              </a:spcBef>
              <a:spcAft>
                <a:spcPts val="0"/>
              </a:spcAft>
              <a:buClr>
                <a:schemeClr val="dk1"/>
              </a:buClr>
              <a:buSzPts val="1100"/>
              <a:buFont typeface="Wingdings" panose="05000000000000000000" charset="0"/>
              <a:buChar char="§"/>
            </a:pPr>
            <a:r>
              <a:rPr lang="en-US">
                <a:latin typeface="Times New Roman" panose="02020603050405020304" charset="0"/>
                <a:cs typeface="Times New Roman" panose="02020603050405020304" charset="0"/>
              </a:rPr>
              <a:t>Handles backend.</a:t>
            </a:r>
            <a:endParaRPr lang="en-US">
              <a:latin typeface="Times New Roman" panose="02020603050405020304" charset="0"/>
              <a:cs typeface="Times New Roman" panose="02020603050405020304" charset="0"/>
            </a:endParaRPr>
          </a:p>
          <a:p>
            <a:pPr lvl="0" indent="-457200" algn="l" rtl="0">
              <a:spcBef>
                <a:spcPts val="360"/>
              </a:spcBef>
              <a:spcAft>
                <a:spcPts val="0"/>
              </a:spcAft>
              <a:buClr>
                <a:schemeClr val="dk1"/>
              </a:buClr>
              <a:buSzPts val="1100"/>
              <a:buFont typeface="Wingdings" panose="05000000000000000000" charset="0"/>
              <a:buChar char="§"/>
            </a:pPr>
            <a:r>
              <a:rPr lang="en-US">
                <a:latin typeface="Times New Roman" panose="02020603050405020304" charset="0"/>
                <a:cs typeface="Times New Roman" panose="02020603050405020304" charset="0"/>
              </a:rPr>
              <a:t>Handles documentation.</a:t>
            </a:r>
            <a:endParaRPr lang="en-US">
              <a:latin typeface="Times New Roman" panose="02020603050405020304" charset="0"/>
              <a:cs typeface="Times New Roman" panose="02020603050405020304" charset="0"/>
            </a:endParaRPr>
          </a:p>
          <a:p>
            <a:pPr lvl="0" indent="-457200" algn="l" rtl="0">
              <a:spcBef>
                <a:spcPts val="360"/>
              </a:spcBef>
              <a:spcAft>
                <a:spcPts val="0"/>
              </a:spcAft>
              <a:buClr>
                <a:schemeClr val="dk1"/>
              </a:buClr>
              <a:buSzPts val="1100"/>
              <a:buFont typeface="Wingdings" panose="05000000000000000000" charset="0"/>
              <a:buChar char="§"/>
            </a:pPr>
            <a:endParaRPr lang="en-US">
              <a:latin typeface="Times New Roman" panose="02020603050405020304" charset="0"/>
              <a:cs typeface="Times New Roman" panose="02020603050405020304" charset="0"/>
            </a:endParaRPr>
          </a:p>
          <a:p>
            <a:pPr lvl="0" indent="-457200" algn="l" rtl="0">
              <a:spcBef>
                <a:spcPts val="360"/>
              </a:spcBef>
              <a:spcAft>
                <a:spcPts val="0"/>
              </a:spcAft>
              <a:buClr>
                <a:schemeClr val="dk1"/>
              </a:buClr>
              <a:buSzPts val="1100"/>
              <a:buFont typeface="Wingdings" panose="05000000000000000000" charset="0"/>
              <a:buChar char="§"/>
            </a:pPr>
            <a:endParaRPr lang="en-US">
              <a:latin typeface="Times New Roman" panose="02020603050405020304" charset="0"/>
              <a:cs typeface="Times New Roman" panose="02020603050405020304" charset="0"/>
            </a:endParaRPr>
          </a:p>
          <a:p>
            <a:pPr marL="0" lvl="0" indent="0" algn="l" rtl="0">
              <a:spcBef>
                <a:spcPts val="360"/>
              </a:spcBef>
              <a:spcAft>
                <a:spcPts val="0"/>
              </a:spcAft>
              <a:buNone/>
            </a:pPr>
            <a:endParaRPr lang="en-US">
              <a:latin typeface="Times New Roman" panose="02020603050405020304" charset="0"/>
              <a:cs typeface="Times New Roman" panose="0202060305040502030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251" name="Shape 251"/>
        <p:cNvGrpSpPr/>
        <p:nvPr/>
      </p:nvGrpSpPr>
      <p:grpSpPr>
        <a:xfrm>
          <a:off x="0" y="0"/>
          <a:ext cx="0" cy="0"/>
          <a:chOff x="0" y="0"/>
          <a:chExt cx="0" cy="0"/>
        </a:xfrm>
      </p:grpSpPr>
      <p:sp>
        <p:nvSpPr>
          <p:cNvPr id="252" name="Google Shape;252;p42"/>
          <p:cNvSpPr txBox="1"/>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457200" lvl="0" indent="0" algn="l" rtl="0">
              <a:spcBef>
                <a:spcPts val="640"/>
              </a:spcBef>
              <a:spcAft>
                <a:spcPts val="0"/>
              </a:spcAft>
              <a:buNone/>
            </a:pPr>
            <a:r>
              <a:rPr lang="en-US" sz="3200" b="1">
                <a:latin typeface="Times New Roman" panose="02020603050405020304"/>
                <a:ea typeface="Times New Roman" panose="02020603050405020304"/>
                <a:cs typeface="Times New Roman" panose="02020603050405020304"/>
                <a:sym typeface="Times New Roman" panose="02020603050405020304"/>
              </a:rPr>
              <a:t>Our </a:t>
            </a:r>
            <a:r>
              <a:rPr lang="en-US" sz="3200" b="1">
                <a:latin typeface="Times New Roman" panose="02020603050405020304"/>
                <a:ea typeface="Times New Roman" panose="02020603050405020304"/>
                <a:cs typeface="Times New Roman" panose="02020603050405020304"/>
                <a:sym typeface="Times New Roman" panose="02020603050405020304"/>
              </a:rPr>
              <a:t>software development process follows</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253" name="Google Shape;253;p42"/>
          <p:cNvSpPr txBox="1"/>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457200" lvl="0" indent="0" algn="ctr" rtl="0">
              <a:spcBef>
                <a:spcPts val="640"/>
              </a:spcBef>
              <a:spcAft>
                <a:spcPts val="0"/>
              </a:spcAft>
              <a:buNone/>
            </a:pPr>
            <a:r>
              <a:rPr lang="en-US" sz="2800"/>
              <a:t> </a:t>
            </a:r>
            <a:r>
              <a:rPr lang="en-US" sz="2800" b="1"/>
              <a:t>Agile methodology</a:t>
            </a:r>
            <a:endParaRPr sz="2800" b="1"/>
          </a:p>
          <a:p>
            <a:pPr marL="457200" lvl="0" indent="-381000" algn="l" rtl="0">
              <a:lnSpc>
                <a:spcPct val="150000"/>
              </a:lnSpc>
              <a:spcBef>
                <a:spcPts val="640"/>
              </a:spcBef>
              <a:spcAft>
                <a:spcPts val="0"/>
              </a:spcAft>
              <a:buSzPts val="2400"/>
              <a:buChar char="●"/>
            </a:pPr>
            <a:r>
              <a:rPr lang="en-US" sz="2400"/>
              <a:t>Requirement Gathering</a:t>
            </a:r>
            <a:endParaRPr sz="2400"/>
          </a:p>
          <a:p>
            <a:pPr marL="457200" lvl="0" indent="-381000" algn="l" rtl="0">
              <a:lnSpc>
                <a:spcPct val="150000"/>
              </a:lnSpc>
              <a:spcBef>
                <a:spcPts val="0"/>
              </a:spcBef>
              <a:spcAft>
                <a:spcPts val="0"/>
              </a:spcAft>
              <a:buSzPts val="2400"/>
              <a:buChar char="●"/>
            </a:pPr>
            <a:r>
              <a:rPr lang="en-US" sz="2400"/>
              <a:t>Development</a:t>
            </a:r>
            <a:endParaRPr sz="2400"/>
          </a:p>
          <a:p>
            <a:pPr marL="457200" lvl="0" indent="-381000" algn="l" rtl="0">
              <a:lnSpc>
                <a:spcPct val="150000"/>
              </a:lnSpc>
              <a:spcBef>
                <a:spcPts val="0"/>
              </a:spcBef>
              <a:spcAft>
                <a:spcPts val="0"/>
              </a:spcAft>
              <a:buSzPts val="2400"/>
              <a:buChar char="●"/>
            </a:pPr>
            <a:r>
              <a:rPr lang="en-US" sz="2400"/>
              <a:t>Testing</a:t>
            </a:r>
            <a:endParaRPr sz="2400"/>
          </a:p>
          <a:p>
            <a:pPr marL="457200" lvl="0" indent="-381000" algn="l" rtl="0">
              <a:lnSpc>
                <a:spcPct val="150000"/>
              </a:lnSpc>
              <a:spcBef>
                <a:spcPts val="0"/>
              </a:spcBef>
              <a:spcAft>
                <a:spcPts val="0"/>
              </a:spcAft>
              <a:buSzPts val="2400"/>
              <a:buChar char="●"/>
            </a:pPr>
            <a:r>
              <a:rPr lang="en-US" sz="2400"/>
              <a:t>Review</a:t>
            </a:r>
            <a:endParaRPr sz="2400"/>
          </a:p>
          <a:p>
            <a:pPr marL="457200" lvl="0" indent="-381000" algn="l" rtl="0">
              <a:lnSpc>
                <a:spcPct val="150000"/>
              </a:lnSpc>
              <a:spcBef>
                <a:spcPts val="0"/>
              </a:spcBef>
              <a:spcAft>
                <a:spcPts val="0"/>
              </a:spcAft>
              <a:buSzPts val="2400"/>
              <a:buChar char="●"/>
            </a:pPr>
            <a:r>
              <a:rPr lang="en-US" sz="2400"/>
              <a:t>Deployment</a:t>
            </a:r>
            <a:endParaRPr sz="2400"/>
          </a:p>
          <a:p>
            <a:pPr marL="457200" lvl="0" indent="-381000" algn="l" rtl="0">
              <a:lnSpc>
                <a:spcPct val="150000"/>
              </a:lnSpc>
              <a:spcBef>
                <a:spcPts val="0"/>
              </a:spcBef>
              <a:spcAft>
                <a:spcPts val="0"/>
              </a:spcAft>
              <a:buSzPts val="2400"/>
              <a:buChar char="●"/>
            </a:pPr>
            <a:r>
              <a:rPr lang="en-US" sz="2400"/>
              <a:t>Maintenance</a:t>
            </a:r>
            <a:endParaRPr sz="2400"/>
          </a:p>
          <a:p>
            <a:pPr marL="0" lvl="0" indent="0" algn="l" rtl="0">
              <a:spcBef>
                <a:spcPts val="640"/>
              </a:spcBef>
              <a:spcAft>
                <a:spcPts val="0"/>
              </a:spcAft>
              <a:buNone/>
            </a:pP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257" name="Shape 257"/>
        <p:cNvGrpSpPr/>
        <p:nvPr/>
      </p:nvGrpSpPr>
      <p:grpSpPr>
        <a:xfrm>
          <a:off x="0" y="0"/>
          <a:ext cx="0" cy="0"/>
          <a:chOff x="0" y="0"/>
          <a:chExt cx="0" cy="0"/>
        </a:xfrm>
      </p:grpSpPr>
      <p:sp>
        <p:nvSpPr>
          <p:cNvPr id="258" name="Google Shape;258;p43"/>
          <p:cNvSpPr txBox="1"/>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a:t>Working as a Team</a:t>
            </a:r>
            <a:endParaRPr b="1"/>
          </a:p>
        </p:txBody>
      </p:sp>
      <p:sp>
        <p:nvSpPr>
          <p:cNvPr id="259" name="Google Shape;259;p43"/>
          <p:cNvSpPr txBox="1"/>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Collaboration(Teamwork)</a:t>
            </a:r>
            <a:endParaRPr lang="en-US"/>
          </a:p>
          <a:p>
            <a:pPr marL="457200" lvl="0" indent="-342900" algn="l" rtl="0">
              <a:spcBef>
                <a:spcPts val="0"/>
              </a:spcBef>
              <a:spcAft>
                <a:spcPts val="0"/>
              </a:spcAft>
              <a:buSzPts val="1800"/>
              <a:buChar char="★"/>
            </a:pPr>
            <a:r>
              <a:rPr lang="en-US"/>
              <a:t>Learning From each other</a:t>
            </a:r>
            <a:endParaRPr lang="en-US"/>
          </a:p>
          <a:p>
            <a:pPr marL="457200" lvl="0" indent="-342900" algn="l" rtl="0">
              <a:spcBef>
                <a:spcPts val="0"/>
              </a:spcBef>
              <a:spcAft>
                <a:spcPts val="0"/>
              </a:spcAft>
              <a:buSzPts val="1800"/>
              <a:buChar char="★"/>
            </a:pPr>
            <a:r>
              <a:rPr lang="en-US"/>
              <a:t>Clear Roles</a:t>
            </a:r>
            <a:endParaRPr lang="en-US"/>
          </a:p>
          <a:p>
            <a:pPr marL="457200" lvl="0" indent="-342900" algn="l" rtl="0">
              <a:spcBef>
                <a:spcPts val="0"/>
              </a:spcBef>
              <a:spcAft>
                <a:spcPts val="0"/>
              </a:spcAft>
              <a:buSzPts val="1800"/>
              <a:buChar char="★"/>
            </a:pPr>
            <a:r>
              <a:rPr lang="en-US"/>
              <a:t>Focus Quality</a:t>
            </a:r>
            <a:endParaRPr lang="en-US"/>
          </a:p>
          <a:p>
            <a:pPr marL="457200" lvl="0" indent="-342900" algn="l" rtl="0">
              <a:spcBef>
                <a:spcPts val="0"/>
              </a:spcBef>
              <a:spcAft>
                <a:spcPts val="0"/>
              </a:spcAft>
              <a:buSzPts val="1800"/>
              <a:buChar char="★"/>
            </a:pPr>
            <a:r>
              <a:rPr lang="en-US"/>
              <a:t>Meeting Deadlines</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263" name="Shape 263"/>
        <p:cNvGrpSpPr/>
        <p:nvPr/>
      </p:nvGrpSpPr>
      <p:grpSpPr>
        <a:xfrm>
          <a:off x="0" y="0"/>
          <a:ext cx="0" cy="0"/>
          <a:chOff x="0" y="0"/>
          <a:chExt cx="0" cy="0"/>
        </a:xfrm>
      </p:grpSpPr>
      <p:sp>
        <p:nvSpPr>
          <p:cNvPr id="264" name="Google Shape;264;p44"/>
          <p:cNvSpPr txBox="1"/>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NEXT STEPS</a:t>
            </a:r>
            <a:endParaRPr lang="en-US"/>
          </a:p>
        </p:txBody>
      </p:sp>
      <p:sp>
        <p:nvSpPr>
          <p:cNvPr id="265" name="Google Shape;265;p44"/>
          <p:cNvSpPr txBox="1"/>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lnSpc>
                <a:spcPct val="100000"/>
              </a:lnSpc>
              <a:spcBef>
                <a:spcPts val="0"/>
              </a:spcBef>
              <a:spcAft>
                <a:spcPts val="0"/>
              </a:spcAft>
              <a:buClr>
                <a:srgbClr val="888888"/>
              </a:buClr>
              <a:buSzPts val="2000"/>
              <a:buFont typeface="Arial" panose="020B0604020202020204"/>
              <a:buNone/>
            </a:p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269" name="Shape 269"/>
        <p:cNvGrpSpPr/>
        <p:nvPr/>
      </p:nvGrpSpPr>
      <p:grpSpPr>
        <a:xfrm>
          <a:off x="0" y="0"/>
          <a:ext cx="0" cy="0"/>
          <a:chOff x="0" y="0"/>
          <a:chExt cx="0" cy="0"/>
        </a:xfrm>
      </p:grpSpPr>
      <p:sp>
        <p:nvSpPr>
          <p:cNvPr id="270" name="Google Shape;270;p45"/>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Work Breakdown Structure</a:t>
            </a:r>
            <a:br>
              <a:rPr lang="en-US"/>
            </a:br>
            <a:r>
              <a:rPr lang="en-US" sz="1400"/>
              <a:t>(List of all Deliverables / Strikethrough Completed Deliverables)</a:t>
            </a:r>
            <a:endParaRPr lang="en-US" sz="1400"/>
          </a:p>
        </p:txBody>
      </p:sp>
      <p:sp>
        <p:nvSpPr>
          <p:cNvPr id="271" name="Google Shape;271;p45"/>
          <p:cNvSpPr txBox="1"/>
          <p:nvPr>
            <p:ph type="body" idx="1"/>
          </p:nvPr>
        </p:nvSpPr>
        <p:spPr>
          <a:xfrm>
            <a:off x="457200" y="1417650"/>
            <a:ext cx="7119900" cy="4708800"/>
          </a:xfrm>
          <a:prstGeom prst="rect">
            <a:avLst/>
          </a:prstGeom>
          <a:noFill/>
          <a:ln>
            <a:noFill/>
          </a:ln>
        </p:spPr>
        <p:txBody>
          <a:bodyPr spcFirstLastPara="1" wrap="square" lIns="91425" tIns="45700" rIns="91425" bIns="45700" anchor="t" anchorCtr="0">
            <a:noAutofit/>
          </a:bodyPr>
          <a:lstStyle/>
          <a:p>
            <a:pPr marL="342900" lvl="0" indent="-165100" algn="l" rtl="0">
              <a:spcBef>
                <a:spcPts val="560"/>
              </a:spcBef>
              <a:spcAft>
                <a:spcPts val="0"/>
              </a:spcAft>
              <a:buClr>
                <a:schemeClr val="dk1"/>
              </a:buClr>
              <a:buSzPts val="1100"/>
              <a:buFont typeface="Arial" panose="020B0604020202020204"/>
              <a:buNone/>
            </a:pPr>
            <a:r>
              <a:rPr lang="en-US" sz="1600">
                <a:latin typeface="Times New Roman" panose="02020603050405020304"/>
                <a:ea typeface="Times New Roman" panose="02020603050405020304"/>
                <a:cs typeface="Times New Roman" panose="02020603050405020304"/>
                <a:sym typeface="Times New Roman" panose="02020603050405020304"/>
              </a:rPr>
              <a:t>Major Deliverable 1</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560"/>
              </a:spcBef>
              <a:spcAft>
                <a:spcPts val="0"/>
              </a:spcAft>
              <a:buClr>
                <a:schemeClr val="dk1"/>
              </a:buClr>
              <a:buSzPts val="1100"/>
              <a:buFont typeface="Arial" panose="020B0604020202020204"/>
              <a:buNone/>
            </a:pPr>
            <a:r>
              <a:rPr lang="en-US" sz="1600" strike="sngStrike">
                <a:latin typeface="Times New Roman" panose="02020603050405020304"/>
                <a:ea typeface="Times New Roman" panose="02020603050405020304"/>
                <a:cs typeface="Times New Roman" panose="02020603050405020304"/>
                <a:sym typeface="Times New Roman" panose="02020603050405020304"/>
              </a:rPr>
              <a:t>Sub Deliverable 1 of 1: Literature Review</a:t>
            </a:r>
            <a:endParaRPr sz="1600" strike="sngStrike">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560"/>
              </a:spcBef>
              <a:spcAft>
                <a:spcPts val="0"/>
              </a:spcAft>
              <a:buClr>
                <a:schemeClr val="dk1"/>
              </a:buClr>
              <a:buSzPts val="1100"/>
              <a:buFont typeface="Arial" panose="020B0604020202020204"/>
              <a:buNone/>
            </a:pPr>
            <a:r>
              <a:rPr lang="en-US" sz="1600" strike="sngStrike">
                <a:latin typeface="Times New Roman" panose="02020603050405020304"/>
                <a:ea typeface="Times New Roman" panose="02020603050405020304"/>
                <a:cs typeface="Times New Roman" panose="02020603050405020304"/>
                <a:sym typeface="Times New Roman" panose="02020603050405020304"/>
              </a:rPr>
              <a:t>Sub Deliverable 2 of 1: Requirement Gathering and Analysis</a:t>
            </a:r>
            <a:endParaRPr sz="1600" strike="sngStrike">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560"/>
              </a:spcBef>
              <a:spcAft>
                <a:spcPts val="0"/>
              </a:spcAft>
              <a:buClr>
                <a:schemeClr val="dk1"/>
              </a:buClr>
              <a:buSzPts val="1100"/>
              <a:buFont typeface="Arial" panose="020B0604020202020204"/>
              <a:buNone/>
            </a:pPr>
            <a:r>
              <a:rPr lang="en-US" sz="1600" strike="sngStrike">
                <a:latin typeface="Times New Roman" panose="02020603050405020304"/>
                <a:ea typeface="Times New Roman" panose="02020603050405020304"/>
                <a:cs typeface="Times New Roman" panose="02020603050405020304"/>
                <a:sym typeface="Times New Roman" panose="02020603050405020304"/>
              </a:rPr>
              <a:t>Sub Deliverable 3 of 1: Dataset Collection and Preprocessing</a:t>
            </a:r>
            <a:endParaRPr sz="1600" strike="sngStrike">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560"/>
              </a:spcBef>
              <a:spcAft>
                <a:spcPts val="0"/>
              </a:spcAft>
              <a:buClr>
                <a:schemeClr val="dk1"/>
              </a:buClr>
              <a:buSzPts val="1100"/>
              <a:buFont typeface="Arial" panose="020B0604020202020204"/>
              <a:buNone/>
            </a:pPr>
            <a:r>
              <a:rPr lang="en-US" sz="1600" strike="sngStrike">
                <a:latin typeface="Times New Roman" panose="02020603050405020304"/>
                <a:ea typeface="Times New Roman" panose="02020603050405020304"/>
                <a:cs typeface="Times New Roman" panose="02020603050405020304"/>
                <a:sym typeface="Times New Roman" panose="02020603050405020304"/>
              </a:rPr>
              <a:t>Sub Deliverable 4 of 1: Model Training and Evaluation</a:t>
            </a:r>
            <a:endParaRPr sz="1600" strike="sngStrike">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560"/>
              </a:spcBef>
              <a:spcAft>
                <a:spcPts val="0"/>
              </a:spcAft>
              <a:buClr>
                <a:schemeClr val="dk1"/>
              </a:buClr>
              <a:buSzPts val="1100"/>
              <a:buFont typeface="Arial" panose="020B0604020202020204"/>
              <a:buNone/>
            </a:pPr>
            <a:r>
              <a:rPr lang="en-US" sz="1600" strike="sngStrike">
                <a:latin typeface="Times New Roman" panose="02020603050405020304"/>
                <a:ea typeface="Times New Roman" panose="02020603050405020304"/>
                <a:cs typeface="Times New Roman" panose="02020603050405020304"/>
                <a:sym typeface="Times New Roman" panose="02020603050405020304"/>
              </a:rPr>
              <a:t>Sub Deliverable 5 of 1: Frontend Development for Web Application</a:t>
            </a:r>
            <a:endParaRPr sz="1600" strike="sngStrike">
              <a:latin typeface="Times New Roman" panose="02020603050405020304"/>
              <a:ea typeface="Times New Roman" panose="02020603050405020304"/>
              <a:cs typeface="Times New Roman" panose="02020603050405020304"/>
              <a:sym typeface="Times New Roman" panose="02020603050405020304"/>
            </a:endParaRPr>
          </a:p>
          <a:p>
            <a:pPr marL="342900" lvl="0" indent="-165100" algn="l" rtl="0">
              <a:spcBef>
                <a:spcPts val="560"/>
              </a:spcBef>
              <a:spcAft>
                <a:spcPts val="0"/>
              </a:spcAft>
              <a:buClr>
                <a:schemeClr val="dk1"/>
              </a:buClr>
              <a:buSzPts val="1100"/>
              <a:buNone/>
            </a:pPr>
            <a:r>
              <a:rPr lang="en-US" sz="1600">
                <a:latin typeface="Times New Roman" panose="02020603050405020304"/>
                <a:ea typeface="Times New Roman" panose="02020603050405020304"/>
                <a:cs typeface="Times New Roman" panose="02020603050405020304"/>
                <a:sym typeface="Times New Roman" panose="02020603050405020304"/>
              </a:rPr>
              <a:t>Major Deliverable 2</a:t>
            </a:r>
            <a:endParaRPr sz="1600">
              <a:latin typeface="Times New Roman" panose="02020603050405020304"/>
              <a:ea typeface="Times New Roman" panose="02020603050405020304"/>
              <a:cs typeface="Times New Roman" panose="02020603050405020304"/>
              <a:sym typeface="Times New Roman" panose="02020603050405020304"/>
            </a:endParaRPr>
          </a:p>
          <a:p>
            <a:pPr marL="342900" lvl="0" indent="-165100" algn="l" rtl="0">
              <a:spcBef>
                <a:spcPts val="560"/>
              </a:spcBef>
              <a:spcAft>
                <a:spcPts val="0"/>
              </a:spcAft>
              <a:buClr>
                <a:schemeClr val="dk1"/>
              </a:buClr>
              <a:buSzPts val="1100"/>
              <a:buNone/>
            </a:pPr>
            <a:r>
              <a:rPr lang="en-US" sz="1600">
                <a:latin typeface="Times New Roman" panose="02020603050405020304"/>
                <a:ea typeface="Times New Roman" panose="02020603050405020304"/>
                <a:cs typeface="Times New Roman" panose="02020603050405020304"/>
                <a:sym typeface="Times New Roman" panose="02020603050405020304"/>
              </a:rPr>
              <a:t>Sub Deliverable 1 of 2: Backend Development for Web Application</a:t>
            </a:r>
            <a:endParaRPr sz="1600">
              <a:latin typeface="Times New Roman" panose="02020603050405020304"/>
              <a:ea typeface="Times New Roman" panose="02020603050405020304"/>
              <a:cs typeface="Times New Roman" panose="02020603050405020304"/>
              <a:sym typeface="Times New Roman" panose="02020603050405020304"/>
            </a:endParaRPr>
          </a:p>
          <a:p>
            <a:pPr marL="342900" lvl="0" indent="-165100" algn="l" rtl="0">
              <a:spcBef>
                <a:spcPts val="560"/>
              </a:spcBef>
              <a:spcAft>
                <a:spcPts val="0"/>
              </a:spcAft>
              <a:buClr>
                <a:schemeClr val="dk1"/>
              </a:buClr>
              <a:buSzPts val="1100"/>
              <a:buNone/>
            </a:pPr>
            <a:r>
              <a:rPr lang="en-US" sz="1600">
                <a:latin typeface="Times New Roman" panose="02020603050405020304"/>
                <a:ea typeface="Times New Roman" panose="02020603050405020304"/>
                <a:cs typeface="Times New Roman" panose="02020603050405020304"/>
                <a:sym typeface="Times New Roman" panose="02020603050405020304"/>
              </a:rPr>
              <a:t>Sub Deliverable 2 of 2: Integration of AI Model with Web App</a:t>
            </a:r>
            <a:endParaRPr sz="1600">
              <a:latin typeface="Times New Roman" panose="02020603050405020304"/>
              <a:ea typeface="Times New Roman" panose="02020603050405020304"/>
              <a:cs typeface="Times New Roman" panose="02020603050405020304"/>
              <a:sym typeface="Times New Roman" panose="02020603050405020304"/>
            </a:endParaRPr>
          </a:p>
          <a:p>
            <a:pPr marL="342900" lvl="0" indent="-165100" algn="l" rtl="0">
              <a:spcBef>
                <a:spcPts val="560"/>
              </a:spcBef>
              <a:spcAft>
                <a:spcPts val="0"/>
              </a:spcAft>
              <a:buClr>
                <a:schemeClr val="dk1"/>
              </a:buClr>
              <a:buSzPts val="1100"/>
              <a:buNone/>
            </a:pPr>
            <a:r>
              <a:rPr lang="en-US" sz="1600">
                <a:latin typeface="Times New Roman" panose="02020603050405020304"/>
                <a:ea typeface="Times New Roman" panose="02020603050405020304"/>
                <a:cs typeface="Times New Roman" panose="02020603050405020304"/>
                <a:sym typeface="Times New Roman" panose="02020603050405020304"/>
              </a:rPr>
              <a:t>Sub Deliverable 3 of 2: Testing and Debugging</a:t>
            </a:r>
            <a:endParaRPr sz="1600">
              <a:latin typeface="Times New Roman" panose="02020603050405020304"/>
              <a:ea typeface="Times New Roman" panose="02020603050405020304"/>
              <a:cs typeface="Times New Roman" panose="02020603050405020304"/>
              <a:sym typeface="Times New Roman" panose="02020603050405020304"/>
            </a:endParaRPr>
          </a:p>
          <a:p>
            <a:pPr marL="342900" lvl="0" indent="-165100" algn="l" rtl="0">
              <a:spcBef>
                <a:spcPts val="560"/>
              </a:spcBef>
              <a:spcAft>
                <a:spcPts val="0"/>
              </a:spcAft>
              <a:buClr>
                <a:schemeClr val="dk1"/>
              </a:buClr>
              <a:buSzPts val="1100"/>
              <a:buNone/>
            </a:pPr>
            <a:r>
              <a:rPr lang="en-US" sz="1600">
                <a:latin typeface="Times New Roman" panose="02020603050405020304"/>
                <a:ea typeface="Times New Roman" panose="02020603050405020304"/>
                <a:cs typeface="Times New Roman" panose="02020603050405020304"/>
                <a:sym typeface="Times New Roman" panose="02020603050405020304"/>
              </a:rPr>
              <a:t>Sub Deliverable 4 of 2: Deployment of the System</a:t>
            </a:r>
            <a:endParaRPr sz="1600">
              <a:latin typeface="Times New Roman" panose="02020603050405020304"/>
              <a:ea typeface="Times New Roman" panose="02020603050405020304"/>
              <a:cs typeface="Times New Roman" panose="02020603050405020304"/>
              <a:sym typeface="Times New Roman" panose="02020603050405020304"/>
            </a:endParaRPr>
          </a:p>
          <a:p>
            <a:pPr marL="342900" lvl="0" indent="-165100" algn="l" rtl="0">
              <a:spcBef>
                <a:spcPts val="560"/>
              </a:spcBef>
              <a:spcAft>
                <a:spcPts val="0"/>
              </a:spcAft>
              <a:buClr>
                <a:schemeClr val="dk1"/>
              </a:buClr>
              <a:buSzPts val="1100"/>
              <a:buNone/>
            </a:pPr>
            <a:r>
              <a:rPr lang="en-US" sz="1600">
                <a:latin typeface="Times New Roman" panose="02020603050405020304"/>
                <a:ea typeface="Times New Roman" panose="02020603050405020304"/>
                <a:cs typeface="Times New Roman" panose="02020603050405020304"/>
                <a:sym typeface="Times New Roman" panose="02020603050405020304"/>
              </a:rPr>
              <a:t>Sub Deliverable 5 of 2: User Training and Documentation</a:t>
            </a:r>
            <a:endParaRPr sz="1600">
              <a:latin typeface="Times New Roman" panose="02020603050405020304"/>
              <a:ea typeface="Times New Roman" panose="02020603050405020304"/>
              <a:cs typeface="Times New Roman" panose="02020603050405020304"/>
              <a:sym typeface="Times New Roman" panose="02020603050405020304"/>
            </a:endParaRPr>
          </a:p>
          <a:p>
            <a:pPr marL="342900" lvl="0" indent="-165100" algn="l" rtl="0">
              <a:spcBef>
                <a:spcPts val="560"/>
              </a:spcBef>
              <a:spcAft>
                <a:spcPts val="0"/>
              </a:spcAft>
              <a:buClr>
                <a:schemeClr val="dk1"/>
              </a:buClr>
              <a:buSzPts val="1100"/>
              <a:buNone/>
            </a:pPr>
            <a:r>
              <a:rPr lang="en-US" sz="1600">
                <a:latin typeface="Times New Roman" panose="02020603050405020304"/>
                <a:ea typeface="Times New Roman" panose="02020603050405020304"/>
                <a:cs typeface="Times New Roman" panose="02020603050405020304"/>
                <a:sym typeface="Times New Roman" panose="02020603050405020304"/>
              </a:rPr>
              <a:t>Sub Deliverable 7 of 2: Feedback Collection and Iteration</a:t>
            </a:r>
            <a:endParaRPr sz="1600">
              <a:latin typeface="Times New Roman" panose="02020603050405020304"/>
              <a:ea typeface="Times New Roman" panose="02020603050405020304"/>
              <a:cs typeface="Times New Roman" panose="02020603050405020304"/>
              <a:sym typeface="Times New Roman" panose="02020603050405020304"/>
            </a:endParaRPr>
          </a:p>
          <a:p>
            <a:pPr marL="342900" lvl="0" indent="-165100" algn="l" rtl="0">
              <a:spcBef>
                <a:spcPts val="560"/>
              </a:spcBef>
              <a:spcAft>
                <a:spcPts val="0"/>
              </a:spcAft>
              <a:buClr>
                <a:schemeClr val="dk1"/>
              </a:buClr>
              <a:buSzPts val="1100"/>
              <a:buNone/>
            </a:pPr>
            <a:r>
              <a:rPr lang="en-US" sz="1600">
                <a:latin typeface="Times New Roman" panose="02020603050405020304"/>
                <a:ea typeface="Times New Roman" panose="02020603050405020304"/>
                <a:cs typeface="Times New Roman" panose="02020603050405020304"/>
                <a:sym typeface="Times New Roman" panose="02020603050405020304"/>
              </a:rPr>
              <a:t>Sub Deliverable 8 of 2: Final Report and Presentation</a:t>
            </a:r>
            <a:endParaRPr sz="1600">
              <a:latin typeface="Times New Roman" panose="02020603050405020304"/>
              <a:ea typeface="Times New Roman" panose="02020603050405020304"/>
              <a:cs typeface="Times New Roman" panose="02020603050405020304"/>
              <a:sym typeface="Times New Roman" panose="02020603050405020304"/>
            </a:endParaRPr>
          </a:p>
          <a:p>
            <a:pPr marL="342900" lvl="0" indent="-165100" algn="l" rtl="0">
              <a:spcBef>
                <a:spcPts val="560"/>
              </a:spcBef>
              <a:spcAft>
                <a:spcPts val="0"/>
              </a:spcAft>
              <a:buClr>
                <a:schemeClr val="dk1"/>
              </a:buClr>
              <a:buSzPts val="1100"/>
              <a:buFont typeface="Arial" panose="020B0604020202020204"/>
              <a:buNone/>
            </a:pPr>
            <a:endParaRPr sz="1600" strike="sngStrike">
              <a:latin typeface="Times New Roman" panose="02020603050405020304"/>
              <a:ea typeface="Times New Roman" panose="02020603050405020304"/>
              <a:cs typeface="Times New Roman" panose="02020603050405020304"/>
              <a:sym typeface="Times New Roman" panose="02020603050405020304"/>
            </a:endParaRPr>
          </a:p>
          <a:p>
            <a:pPr marL="342900" lvl="0" indent="-165100" algn="l" rtl="0">
              <a:lnSpc>
                <a:spcPct val="100000"/>
              </a:lnSpc>
              <a:spcBef>
                <a:spcPts val="560"/>
              </a:spcBef>
              <a:spcAft>
                <a:spcPts val="0"/>
              </a:spcAft>
              <a:buClr>
                <a:schemeClr val="dk1"/>
              </a:buClr>
              <a:buSzPts val="2800"/>
              <a:buNone/>
            </a:pPr>
            <a:endParaRPr sz="1600" strike="sngStrike">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275" name="Shape 275"/>
        <p:cNvGrpSpPr/>
        <p:nvPr/>
      </p:nvGrpSpPr>
      <p:grpSpPr>
        <a:xfrm>
          <a:off x="0" y="0"/>
          <a:ext cx="0" cy="0"/>
          <a:chOff x="0" y="0"/>
          <a:chExt cx="0" cy="0"/>
        </a:xfrm>
      </p:grpSpPr>
      <p:sp>
        <p:nvSpPr>
          <p:cNvPr id="276" name="Google Shape;276;p46"/>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Challenges</a:t>
            </a:r>
            <a:endParaRPr lang="en-US"/>
          </a:p>
        </p:txBody>
      </p:sp>
      <p:sp>
        <p:nvSpPr>
          <p:cNvPr id="277" name="Google Shape;277;p46"/>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457200" lvl="0" indent="-330200" algn="l" rtl="0">
              <a:lnSpc>
                <a:spcPct val="150000"/>
              </a:lnSpc>
              <a:spcBef>
                <a:spcPts val="0"/>
              </a:spcBef>
              <a:spcAft>
                <a:spcPts val="0"/>
              </a:spcAft>
              <a:buSzPts val="1600"/>
              <a:buFont typeface="Times New Roman" panose="02020603050405020304"/>
              <a:buChar char="●"/>
            </a:pPr>
            <a:r>
              <a:rPr lang="en-US" sz="1600" b="1">
                <a:latin typeface="Times New Roman" panose="02020603050405020304"/>
                <a:ea typeface="Times New Roman" panose="02020603050405020304"/>
                <a:cs typeface="Times New Roman" panose="02020603050405020304"/>
                <a:sym typeface="Times New Roman" panose="02020603050405020304"/>
              </a:rPr>
              <a:t>Data Collection</a:t>
            </a:r>
            <a:r>
              <a:rPr lang="en-US" sz="1600">
                <a:latin typeface="Times New Roman" panose="02020603050405020304"/>
                <a:ea typeface="Times New Roman" panose="02020603050405020304"/>
                <a:cs typeface="Times New Roman" panose="02020603050405020304"/>
                <a:sym typeface="Times New Roman" panose="02020603050405020304"/>
              </a:rPr>
              <a:t>: Gathering comprehensive and accurate data on property features such as location, furnishing status, number of bedrooms, and total rooms from diverse sources.</a:t>
            </a: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l" rtl="0">
              <a:lnSpc>
                <a:spcPct val="150000"/>
              </a:lnSpc>
              <a:spcBef>
                <a:spcPts val="0"/>
              </a:spcBef>
              <a:spcAft>
                <a:spcPts val="0"/>
              </a:spcAft>
              <a:buSzPts val="1600"/>
              <a:buFont typeface="Times New Roman" panose="02020603050405020304"/>
              <a:buChar char="●"/>
            </a:pPr>
            <a:r>
              <a:rPr lang="en-US" sz="1600" b="1">
                <a:latin typeface="Times New Roman" panose="02020603050405020304"/>
                <a:ea typeface="Times New Roman" panose="02020603050405020304"/>
                <a:cs typeface="Times New Roman" panose="02020603050405020304"/>
                <a:sym typeface="Times New Roman" panose="02020603050405020304"/>
              </a:rPr>
              <a:t>Price Prediction Accuracy</a:t>
            </a:r>
            <a:r>
              <a:rPr lang="en-US" sz="1600">
                <a:latin typeface="Times New Roman" panose="02020603050405020304"/>
                <a:ea typeface="Times New Roman" panose="02020603050405020304"/>
                <a:cs typeface="Times New Roman" panose="02020603050405020304"/>
                <a:sym typeface="Times New Roman" panose="02020603050405020304"/>
              </a:rPr>
              <a:t>: Ensuring the machine learning model predicts property prices with high accuracy based on input data. </a:t>
            </a: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l" rtl="0">
              <a:lnSpc>
                <a:spcPct val="150000"/>
              </a:lnSpc>
              <a:spcBef>
                <a:spcPts val="0"/>
              </a:spcBef>
              <a:spcAft>
                <a:spcPts val="0"/>
              </a:spcAft>
              <a:buSzPts val="1600"/>
              <a:buFont typeface="Times New Roman" panose="02020603050405020304"/>
              <a:buChar char="●"/>
            </a:pPr>
            <a:r>
              <a:rPr lang="en-US" sz="1600" b="1">
                <a:latin typeface="Times New Roman" panose="02020603050405020304"/>
                <a:ea typeface="Times New Roman" panose="02020603050405020304"/>
                <a:cs typeface="Times New Roman" panose="02020603050405020304"/>
                <a:sym typeface="Times New Roman" panose="02020603050405020304"/>
              </a:rPr>
              <a:t>Scalability</a:t>
            </a:r>
            <a:r>
              <a:rPr lang="en-US" sz="1600">
                <a:latin typeface="Times New Roman" panose="02020603050405020304"/>
                <a:ea typeface="Times New Roman" panose="02020603050405020304"/>
                <a:cs typeface="Times New Roman" panose="02020603050405020304"/>
                <a:sym typeface="Times New Roman" panose="02020603050405020304"/>
              </a:rPr>
              <a:t>: Designing the platform to handle a large number of simultaneous users and property listings without compromising performance.</a:t>
            </a: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l" rtl="0">
              <a:lnSpc>
                <a:spcPct val="150000"/>
              </a:lnSpc>
              <a:spcBef>
                <a:spcPts val="0"/>
              </a:spcBef>
              <a:spcAft>
                <a:spcPts val="0"/>
              </a:spcAft>
              <a:buSzPts val="1600"/>
              <a:buFont typeface="Times New Roman" panose="02020603050405020304"/>
              <a:buChar char="●"/>
            </a:pPr>
            <a:r>
              <a:rPr lang="en-US" sz="1600" b="1">
                <a:latin typeface="Times New Roman" panose="02020603050405020304"/>
                <a:ea typeface="Times New Roman" panose="02020603050405020304"/>
                <a:cs typeface="Times New Roman" panose="02020603050405020304"/>
                <a:sym typeface="Times New Roman" panose="02020603050405020304"/>
              </a:rPr>
              <a:t>Integration</a:t>
            </a:r>
            <a:r>
              <a:rPr lang="en-US" sz="1600">
                <a:latin typeface="Times New Roman" panose="02020603050405020304"/>
                <a:ea typeface="Times New Roman" panose="02020603050405020304"/>
                <a:cs typeface="Times New Roman" panose="02020603050405020304"/>
                <a:sym typeface="Times New Roman" panose="02020603050405020304"/>
              </a:rPr>
              <a:t>: Seamlessly integrating various components of the platform, including frontend (React), backend (Java with Spring Boot and Python), database (MySQL), and machine learning models (scikit-learn, TensorFlow).</a:t>
            </a: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l" rtl="0">
              <a:lnSpc>
                <a:spcPct val="150000"/>
              </a:lnSpc>
              <a:spcBef>
                <a:spcPts val="0"/>
              </a:spcBef>
              <a:spcAft>
                <a:spcPts val="0"/>
              </a:spcAft>
              <a:buSzPts val="1600"/>
              <a:buFont typeface="Times New Roman" panose="02020603050405020304"/>
              <a:buChar char="●"/>
            </a:pPr>
            <a:r>
              <a:rPr lang="en-US" sz="1600" b="1">
                <a:latin typeface="Times New Roman" panose="02020603050405020304"/>
                <a:ea typeface="Times New Roman" panose="02020603050405020304"/>
                <a:cs typeface="Times New Roman" panose="02020603050405020304"/>
                <a:sym typeface="Times New Roman" panose="02020603050405020304"/>
              </a:rPr>
              <a:t>User Experience</a:t>
            </a:r>
            <a:r>
              <a:rPr lang="en-US" sz="1600">
                <a:latin typeface="Times New Roman" panose="02020603050405020304"/>
                <a:ea typeface="Times New Roman" panose="02020603050405020304"/>
                <a:cs typeface="Times New Roman" panose="02020603050405020304"/>
                <a:sym typeface="Times New Roman" panose="02020603050405020304"/>
              </a:rPr>
              <a:t>: Creating a user-friendly dashboard that displays property details, predicted prices, and historical data in an intuitive manner for easy navigation and decision-making.</a:t>
            </a: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l" rtl="0">
              <a:lnSpc>
                <a:spcPct val="100000"/>
              </a:lnSpc>
              <a:spcBef>
                <a:spcPts val="0"/>
              </a:spcBef>
              <a:spcAft>
                <a:spcPts val="0"/>
              </a:spcAft>
              <a:buSzPts val="1600"/>
              <a:buChar char="●"/>
            </a:pPr>
            <a:endParaRPr sz="1600" b="1"/>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281" name="Shape 281"/>
        <p:cNvGrpSpPr/>
        <p:nvPr/>
      </p:nvGrpSpPr>
      <p:grpSpPr>
        <a:xfrm>
          <a:off x="0" y="0"/>
          <a:ext cx="0" cy="0"/>
          <a:chOff x="0" y="0"/>
          <a:chExt cx="0" cy="0"/>
        </a:xfrm>
      </p:grpSpPr>
      <p:sp>
        <p:nvSpPr>
          <p:cNvPr id="282" name="Google Shape;282;p47"/>
          <p:cNvSpPr txBox="1"/>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PROTOTYPE &amp; REPORT</a:t>
            </a:r>
            <a:endParaRPr lang="en-US"/>
          </a:p>
        </p:txBody>
      </p:sp>
      <p:sp>
        <p:nvSpPr>
          <p:cNvPr id="283" name="Google Shape;283;p47"/>
          <p:cNvSpPr txBox="1"/>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lnSpc>
                <a:spcPct val="100000"/>
              </a:lnSpc>
              <a:spcBef>
                <a:spcPts val="0"/>
              </a:spcBef>
              <a:spcAft>
                <a:spcPts val="0"/>
              </a:spcAft>
              <a:buClr>
                <a:srgbClr val="888888"/>
              </a:buClr>
              <a:buSzPts val="2000"/>
              <a:buFont typeface="Arial" panose="020B0604020202020204"/>
              <a:buNone/>
            </a:p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287" name="Shape 287"/>
        <p:cNvGrpSpPr/>
        <p:nvPr/>
      </p:nvGrpSpPr>
      <p:grpSpPr>
        <a:xfrm>
          <a:off x="0" y="0"/>
          <a:ext cx="0" cy="0"/>
          <a:chOff x="0" y="0"/>
          <a:chExt cx="0" cy="0"/>
        </a:xfrm>
      </p:grpSpPr>
      <p:sp>
        <p:nvSpPr>
          <p:cNvPr id="288" name="Google Shape;288;p48"/>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Prototype</a:t>
            </a:r>
            <a:endParaRPr lang="en-US"/>
          </a:p>
        </p:txBody>
      </p:sp>
      <p:sp>
        <p:nvSpPr>
          <p:cNvPr id="289" name="Google Shape;289;p48"/>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39700" algn="l" rtl="0">
              <a:lnSpc>
                <a:spcPct val="100000"/>
              </a:lnSpc>
              <a:spcBef>
                <a:spcPts val="0"/>
              </a:spcBef>
              <a:spcAft>
                <a:spcPts val="0"/>
              </a:spcAft>
              <a:buClr>
                <a:schemeClr val="dk1"/>
              </a:buClr>
              <a:buSzPts val="3200"/>
              <a:buNone/>
            </a:p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293" name="Shape 293"/>
        <p:cNvGrpSpPr/>
        <p:nvPr/>
      </p:nvGrpSpPr>
      <p:grpSpPr>
        <a:xfrm>
          <a:off x="0" y="0"/>
          <a:ext cx="0" cy="0"/>
          <a:chOff x="0" y="0"/>
          <a:chExt cx="0" cy="0"/>
        </a:xfrm>
      </p:grpSpPr>
      <p:sp>
        <p:nvSpPr>
          <p:cNvPr id="294" name="Google Shape;294;p49"/>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Report</a:t>
            </a:r>
            <a:endParaRPr lang="en-US"/>
          </a:p>
        </p:txBody>
      </p:sp>
      <p:sp>
        <p:nvSpPr>
          <p:cNvPr id="295" name="Google Shape;295;p49"/>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a:t>Chapter 1: Introduction</a:t>
            </a:r>
            <a:endParaRPr lang="en-US"/>
          </a:p>
          <a:p>
            <a:pPr marL="342900" lvl="0" indent="-342900" algn="l" rtl="0">
              <a:lnSpc>
                <a:spcPct val="100000"/>
              </a:lnSpc>
              <a:spcBef>
                <a:spcPts val="640"/>
              </a:spcBef>
              <a:spcAft>
                <a:spcPts val="0"/>
              </a:spcAft>
              <a:buClr>
                <a:schemeClr val="dk1"/>
              </a:buClr>
              <a:buSzPts val="3200"/>
              <a:buChar char="•"/>
            </a:pPr>
            <a:r>
              <a:rPr lang="en-US"/>
              <a:t>Chapter 2: Literature Review / Market Survey</a:t>
            </a:r>
            <a:endParaRPr lang="en-US"/>
          </a:p>
          <a:p>
            <a:pPr marL="342900" lvl="0" indent="-342900" algn="l" rtl="0">
              <a:lnSpc>
                <a:spcPct val="100000"/>
              </a:lnSpc>
              <a:spcBef>
                <a:spcPts val="640"/>
              </a:spcBef>
              <a:spcAft>
                <a:spcPts val="0"/>
              </a:spcAft>
              <a:buClr>
                <a:schemeClr val="dk1"/>
              </a:buClr>
              <a:buSzPts val="3200"/>
              <a:buChar char="•"/>
            </a:pPr>
            <a:r>
              <a:rPr lang="en-US"/>
              <a:t>Chapter 3: Requirements and Design</a:t>
            </a:r>
            <a:endParaRPr lang="en-US"/>
          </a:p>
          <a:p>
            <a:pPr marL="342900" lvl="0" indent="-342900" algn="l" rtl="0">
              <a:lnSpc>
                <a:spcPct val="100000"/>
              </a:lnSpc>
              <a:spcBef>
                <a:spcPts val="640"/>
              </a:spcBef>
              <a:spcAft>
                <a:spcPts val="0"/>
              </a:spcAft>
              <a:buClr>
                <a:schemeClr val="dk1"/>
              </a:buClr>
              <a:buSzPts val="3200"/>
              <a:buChar char="•"/>
            </a:pPr>
            <a:r>
              <a:rPr lang="en-US"/>
              <a:t>Chapter 4: Implementation and Test Cases</a:t>
            </a:r>
            <a:endParaRPr lang="en-US"/>
          </a:p>
          <a:p>
            <a:pPr marL="342900" lvl="0" indent="-342900" algn="l" rtl="0">
              <a:lnSpc>
                <a:spcPct val="100000"/>
              </a:lnSpc>
              <a:spcBef>
                <a:spcPts val="640"/>
              </a:spcBef>
              <a:spcAft>
                <a:spcPts val="0"/>
              </a:spcAft>
              <a:buClr>
                <a:schemeClr val="dk1"/>
              </a:buClr>
              <a:buSzPts val="3200"/>
              <a:buChar char="•"/>
            </a:pPr>
            <a:r>
              <a:rPr lang="en-US"/>
              <a:t>Chapter 5: Experiment Results and Analysis</a:t>
            </a:r>
            <a:endParaRPr lang="en-US"/>
          </a:p>
          <a:p>
            <a:pPr marL="342900" lvl="0" indent="-342900" algn="l" rtl="0">
              <a:lnSpc>
                <a:spcPct val="100000"/>
              </a:lnSpc>
              <a:spcBef>
                <a:spcPts val="640"/>
              </a:spcBef>
              <a:spcAft>
                <a:spcPts val="0"/>
              </a:spcAft>
              <a:buClr>
                <a:schemeClr val="dk1"/>
              </a:buClr>
              <a:buSzPts val="3200"/>
              <a:buChar char="•"/>
            </a:pPr>
            <a:r>
              <a:rPr lang="en-US"/>
              <a:t>Chapter 6: Conclusion &amp; Future Direction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INTRODUCTION AND BACKGROUND </a:t>
            </a:r>
            <a:endParaRPr lang="en-US"/>
          </a:p>
        </p:txBody>
      </p:sp>
      <p:sp>
        <p:nvSpPr>
          <p:cNvPr id="104" name="Google Shape;104;p16"/>
          <p:cNvSpPr txBox="1"/>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lnSpc>
                <a:spcPct val="100000"/>
              </a:lnSpc>
              <a:spcBef>
                <a:spcPts val="0"/>
              </a:spcBef>
              <a:spcAft>
                <a:spcPts val="0"/>
              </a:spcAft>
              <a:buClr>
                <a:srgbClr val="888888"/>
              </a:buClr>
              <a:buSzPts val="2000"/>
              <a:buFont typeface="Arial" panose="020B0604020202020204"/>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457200" y="412924"/>
            <a:ext cx="8229600" cy="10527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Introduction and Background </a:t>
            </a:r>
            <a:endParaRPr lang="en-US"/>
          </a:p>
        </p:txBody>
      </p:sp>
      <p:sp>
        <p:nvSpPr>
          <p:cNvPr id="110" name="Google Shape;110;p17"/>
          <p:cNvSpPr txBox="1"/>
          <p:nvPr>
            <p:ph type="body" idx="1"/>
          </p:nvPr>
        </p:nvSpPr>
        <p:spPr>
          <a:xfrm>
            <a:off x="457200" y="1590050"/>
            <a:ext cx="8229600" cy="4148700"/>
          </a:xfrm>
          <a:prstGeom prst="rect">
            <a:avLst/>
          </a:prstGeom>
          <a:noFill/>
          <a:ln>
            <a:noFill/>
          </a:ln>
        </p:spPr>
        <p:txBody>
          <a:bodyPr spcFirstLastPara="1" wrap="square" lIns="91425" tIns="45700" rIns="91425" bIns="45700" anchor="t" anchorCtr="0">
            <a:noAutofit/>
          </a:bodyPr>
          <a:lstStyle/>
          <a:p>
            <a:pPr marL="457200" lvl="0" indent="-342900" algn="l" rtl="0">
              <a:lnSpc>
                <a:spcPct val="150000"/>
              </a:lnSpc>
              <a:spcBef>
                <a:spcPts val="1200"/>
              </a:spcBef>
              <a:spcAft>
                <a:spcPts val="0"/>
              </a:spcAft>
              <a:buSzPts val="1800"/>
              <a:buFont typeface="Times New Roman" panose="02020603050405020304"/>
              <a:buChar char="•"/>
            </a:pPr>
            <a:r>
              <a:rPr lang="en-US" sz="1800">
                <a:latin typeface="Times New Roman" panose="02020603050405020304"/>
                <a:ea typeface="Times New Roman" panose="02020603050405020304"/>
                <a:cs typeface="Times New Roman" panose="02020603050405020304"/>
                <a:sym typeface="Times New Roman" panose="02020603050405020304"/>
              </a:rPr>
              <a:t>The real-estate market has seen significant growth over the years .However, pricing properties remains a challenge due to the dynamic nature of the market.</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150000"/>
              </a:lnSpc>
              <a:spcBef>
                <a:spcPts val="0"/>
              </a:spcBef>
              <a:spcAft>
                <a:spcPts val="0"/>
              </a:spcAft>
              <a:buSzPts val="1800"/>
              <a:buFont typeface="Times New Roman" panose="02020603050405020304"/>
              <a:buChar char="•"/>
            </a:pPr>
            <a:r>
              <a:rPr lang="en-US" sz="1800">
                <a:latin typeface="Times New Roman" panose="02020603050405020304"/>
                <a:ea typeface="Times New Roman" panose="02020603050405020304"/>
                <a:cs typeface="Times New Roman" panose="02020603050405020304"/>
                <a:sym typeface="Times New Roman" panose="02020603050405020304"/>
              </a:rPr>
              <a:t>Traditional pricing methods often fail to consider various factors such as location popularity and market trends. Because of this, many market leaders in Pakistani real estate, such as Zameen.com, Graana, and Lamudi, struggle to accurately price properties.</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150000"/>
              </a:lnSpc>
              <a:spcBef>
                <a:spcPts val="0"/>
              </a:spcBef>
              <a:spcAft>
                <a:spcPts val="0"/>
              </a:spcAft>
              <a:buSzPts val="1800"/>
              <a:buFont typeface="Times New Roman" panose="02020603050405020304"/>
              <a:buChar char="•"/>
            </a:pPr>
            <a:r>
              <a:rPr lang="en-US" sz="1800">
                <a:latin typeface="Times New Roman" panose="02020603050405020304"/>
                <a:ea typeface="Times New Roman" panose="02020603050405020304"/>
                <a:cs typeface="Times New Roman" panose="02020603050405020304"/>
                <a:sym typeface="Times New Roman" panose="02020603050405020304"/>
              </a:rPr>
              <a:t>Sell-Ease is an innovative web-based platform designed to revolutionize real-estate by predicting prices using advanced machine learning techniques.</a:t>
            </a:r>
            <a:endParaRPr lang="en-US" sz="18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Literature Review and Summary Table</a:t>
            </a:r>
            <a:endParaRPr lang="en-US"/>
          </a:p>
        </p:txBody>
      </p:sp>
      <p:sp>
        <p:nvSpPr>
          <p:cNvPr id="116" name="Google Shape;116;p18"/>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457200" lvl="0" indent="0" algn="l" rtl="0">
              <a:lnSpc>
                <a:spcPct val="150000"/>
              </a:lnSpc>
              <a:spcBef>
                <a:spcPts val="0"/>
              </a:spcBef>
              <a:spcAft>
                <a:spcPts val="0"/>
              </a:spcAft>
              <a:buNone/>
            </a:pPr>
            <a:r>
              <a:rPr lang="en-US" sz="2200"/>
              <a:t>[1]Prediction of US House Prices Based on Machine Learning.</a:t>
            </a:r>
            <a:endParaRPr sz="2200"/>
          </a:p>
          <a:p>
            <a:pPr marL="457200" lvl="0" indent="0" algn="l" rtl="0">
              <a:lnSpc>
                <a:spcPct val="150000"/>
              </a:lnSpc>
              <a:spcBef>
                <a:spcPts val="0"/>
              </a:spcBef>
              <a:spcAft>
                <a:spcPts val="0"/>
              </a:spcAft>
              <a:buNone/>
            </a:pPr>
            <a:r>
              <a:rPr lang="en-US" sz="2200"/>
              <a:t>[2]Optimization of linear regression in house price prediction.</a:t>
            </a:r>
            <a:endParaRPr sz="2200"/>
          </a:p>
          <a:p>
            <a:pPr marL="457200" lvl="0" indent="0" algn="l" rtl="0">
              <a:lnSpc>
                <a:spcPct val="150000"/>
              </a:lnSpc>
              <a:spcBef>
                <a:spcPts val="0"/>
              </a:spcBef>
              <a:spcAft>
                <a:spcPts val="0"/>
              </a:spcAft>
              <a:buNone/>
            </a:pPr>
            <a:r>
              <a:rPr lang="en-US" sz="2200"/>
              <a:t>[3]Housing Price Prediction via Improved Machine Learning Techniques.</a:t>
            </a:r>
            <a:endParaRPr sz="2200"/>
          </a:p>
          <a:p>
            <a:pPr marL="457200" lvl="0" indent="0" algn="l" rtl="0">
              <a:lnSpc>
                <a:spcPct val="150000"/>
              </a:lnSpc>
              <a:spcBef>
                <a:spcPts val="0"/>
              </a:spcBef>
              <a:spcAft>
                <a:spcPts val="0"/>
              </a:spcAft>
              <a:buNone/>
            </a:pPr>
            <a:r>
              <a:rPr lang="en-US" sz="2200"/>
              <a:t>[4]House Price Prediction Using Data Mining With Linear Regression And Neural Network Algorithms.</a:t>
            </a:r>
            <a:endParaRPr sz="2200"/>
          </a:p>
          <a:p>
            <a:pPr marL="457200" lvl="0" indent="0" algn="l" rtl="0">
              <a:lnSpc>
                <a:spcPct val="150000"/>
              </a:lnSpc>
              <a:spcBef>
                <a:spcPts val="0"/>
              </a:spcBef>
              <a:spcAft>
                <a:spcPts val="0"/>
              </a:spcAft>
              <a:buClr>
                <a:schemeClr val="dk1"/>
              </a:buClr>
              <a:buSzPts val="1100"/>
              <a:buFont typeface="Arial" panose="020B0604020202020204"/>
              <a:buNone/>
            </a:pPr>
            <a:r>
              <a:rPr lang="en-US" sz="2200"/>
              <a:t>[5]House Value Prediction Victimization Regression Techniques: A Comparative Study.</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20" name="Shape 120"/>
        <p:cNvGrpSpPr/>
        <p:nvPr/>
      </p:nvGrpSpPr>
      <p:grpSpPr>
        <a:xfrm>
          <a:off x="0" y="0"/>
          <a:ext cx="0" cy="0"/>
          <a:chOff x="0" y="0"/>
          <a:chExt cx="0" cy="0"/>
        </a:xfrm>
      </p:grpSpPr>
      <p:graphicFrame>
        <p:nvGraphicFramePr>
          <p:cNvPr id="121" name="Google Shape;121;p19"/>
          <p:cNvGraphicFramePr/>
          <p:nvPr/>
        </p:nvGraphicFramePr>
        <p:xfrm>
          <a:off x="461688" y="466525"/>
          <a:ext cx="8220625" cy="4791650"/>
        </p:xfrm>
        <a:graphic>
          <a:graphicData uri="http://schemas.openxmlformats.org/drawingml/2006/table">
            <a:tbl>
              <a:tblPr>
                <a:noFill/>
                <a:tableStyleId>{1D72BC19-DEFD-45E1-95A1-FD7A756EB10A}</a:tableStyleId>
              </a:tblPr>
              <a:tblGrid>
                <a:gridCol w="309625"/>
                <a:gridCol w="1411800"/>
                <a:gridCol w="1078775"/>
                <a:gridCol w="587175"/>
                <a:gridCol w="1175425"/>
                <a:gridCol w="1467450"/>
                <a:gridCol w="2190375"/>
              </a:tblGrid>
              <a:tr h="1291800">
                <a:tc>
                  <a:txBody>
                    <a:bodyPr/>
                    <a:lstStyle/>
                    <a:p>
                      <a:pPr marL="0" lvl="0" indent="0" algn="ctr" rtl="0">
                        <a:lnSpc>
                          <a:spcPct val="115000"/>
                        </a:lnSpc>
                        <a:spcBef>
                          <a:spcPts val="1200"/>
                        </a:spcBef>
                        <a:spcAft>
                          <a:spcPts val="0"/>
                        </a:spcAft>
                        <a:buNone/>
                      </a:pPr>
                      <a:r>
                        <a:rPr lang="en-US" sz="1800" b="1">
                          <a:latin typeface="Times New Roman" panose="02020603050405020304"/>
                          <a:ea typeface="Times New Roman" panose="02020603050405020304"/>
                          <a:cs typeface="Times New Roman" panose="02020603050405020304"/>
                          <a:sym typeface="Times New Roman" panose="02020603050405020304"/>
                        </a:rPr>
                        <a:t>No.</a:t>
                      </a:r>
                      <a:endParaRPr sz="1800" b="1">
                        <a:latin typeface="Times New Roman" panose="02020603050405020304"/>
                        <a:ea typeface="Times New Roman" panose="02020603050405020304"/>
                        <a:cs typeface="Times New Roman" panose="02020603050405020304"/>
                        <a:sym typeface="Times New Roman" panose="02020603050405020304"/>
                      </a:endParaRPr>
                    </a:p>
                    <a:p>
                      <a:pPr marL="914400" lvl="0" indent="0" algn="ctr" rtl="0">
                        <a:lnSpc>
                          <a:spcPct val="115000"/>
                        </a:lnSpc>
                        <a:spcBef>
                          <a:spcPts val="120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txBody>
                  <a:tcPr marL="250" marR="91425" marT="250" marB="2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US" sz="1800" b="1">
                          <a:latin typeface="Times New Roman" panose="02020603050405020304"/>
                          <a:ea typeface="Times New Roman" panose="02020603050405020304"/>
                          <a:cs typeface="Times New Roman" panose="02020603050405020304"/>
                          <a:sym typeface="Times New Roman" panose="02020603050405020304"/>
                        </a:rPr>
                        <a:t>Name and Reference</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250" marR="91425" marT="250" marB="2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US" sz="1800" b="1">
                          <a:latin typeface="Times New Roman" panose="02020603050405020304"/>
                          <a:ea typeface="Times New Roman" panose="02020603050405020304"/>
                          <a:cs typeface="Times New Roman" panose="02020603050405020304"/>
                          <a:sym typeface="Times New Roman" panose="02020603050405020304"/>
                        </a:rPr>
                        <a:t>Inventor</a:t>
                      </a:r>
                      <a:endParaRPr sz="1800" b="1">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15000"/>
                        </a:lnSpc>
                        <a:spcBef>
                          <a:spcPts val="120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txBody>
                  <a:tcPr marL="250" marR="91425" marT="250" marB="2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800" b="1">
                          <a:latin typeface="Times New Roman" panose="02020603050405020304"/>
                          <a:ea typeface="Times New Roman" panose="02020603050405020304"/>
                          <a:cs typeface="Times New Roman" panose="02020603050405020304"/>
                          <a:sym typeface="Times New Roman" panose="02020603050405020304"/>
                        </a:rPr>
                        <a:t>Year</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250" marR="91425" marT="250" marB="2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800" b="1">
                          <a:latin typeface="Times New Roman" panose="02020603050405020304"/>
                          <a:ea typeface="Times New Roman" panose="02020603050405020304"/>
                          <a:cs typeface="Times New Roman" panose="02020603050405020304"/>
                          <a:sym typeface="Times New Roman" panose="02020603050405020304"/>
                        </a:rPr>
                        <a:t>Input</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250" marR="91425" marT="250" marB="2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457200" lvl="0" indent="0" algn="ctr" rtl="0">
                        <a:lnSpc>
                          <a:spcPct val="115000"/>
                        </a:lnSpc>
                        <a:spcBef>
                          <a:spcPts val="1200"/>
                        </a:spcBef>
                        <a:spcAft>
                          <a:spcPts val="0"/>
                        </a:spcAft>
                        <a:buNone/>
                      </a:pPr>
                      <a:r>
                        <a:rPr lang="en-US" sz="1800" b="1">
                          <a:latin typeface="Times New Roman" panose="02020603050405020304"/>
                          <a:ea typeface="Times New Roman" panose="02020603050405020304"/>
                          <a:cs typeface="Times New Roman" panose="02020603050405020304"/>
                          <a:sym typeface="Times New Roman" panose="02020603050405020304"/>
                        </a:rPr>
                        <a:t>Output</a:t>
                      </a:r>
                      <a:endParaRPr sz="1800" b="1">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15000"/>
                        </a:lnSpc>
                        <a:spcBef>
                          <a:spcPts val="120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txBody>
                  <a:tcPr marL="250" marR="91425" marT="250" marB="2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457200" lvl="0" indent="0" algn="ctr" rtl="0">
                        <a:lnSpc>
                          <a:spcPct val="115000"/>
                        </a:lnSpc>
                        <a:spcBef>
                          <a:spcPts val="120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Description</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15000"/>
                        </a:lnSpc>
                        <a:spcBef>
                          <a:spcPts val="120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txBody>
                  <a:tcPr marL="250" marR="250" marT="250" marB="2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499850">
                <a:tc>
                  <a:txBody>
                    <a:bodyPr/>
                    <a:lstStyle/>
                    <a:p>
                      <a:pPr marL="0" lvl="0" indent="0" algn="ctr" rtl="0">
                        <a:lnSpc>
                          <a:spcPct val="115000"/>
                        </a:lnSpc>
                        <a:spcBef>
                          <a:spcPts val="1200"/>
                        </a:spcBef>
                        <a:spcAft>
                          <a:spcPts val="1200"/>
                        </a:spcAft>
                        <a:buNone/>
                      </a:pPr>
                      <a:r>
                        <a:rPr lang="en-US" sz="1800">
                          <a:latin typeface="Times New Roman" panose="02020603050405020304"/>
                          <a:ea typeface="Times New Roman" panose="02020603050405020304"/>
                          <a:cs typeface="Times New Roman" panose="02020603050405020304"/>
                          <a:sym typeface="Times New Roman" panose="02020603050405020304"/>
                        </a:rPr>
                        <a:t>1</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250" marR="91425" marT="91425" marB="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800">
                          <a:latin typeface="Times New Roman" panose="02020603050405020304"/>
                          <a:ea typeface="Times New Roman" panose="02020603050405020304"/>
                          <a:cs typeface="Times New Roman" panose="02020603050405020304"/>
                          <a:sym typeface="Times New Roman" panose="02020603050405020304"/>
                        </a:rPr>
                        <a:t>“</a:t>
                      </a:r>
                      <a:r>
                        <a:rPr lang="en-US" sz="1800" b="1">
                          <a:latin typeface="Times New Roman" panose="02020603050405020304"/>
                          <a:ea typeface="Times New Roman" panose="02020603050405020304"/>
                          <a:cs typeface="Times New Roman" panose="02020603050405020304"/>
                          <a:sym typeface="Times New Roman" panose="02020603050405020304"/>
                        </a:rPr>
                        <a:t>Research on the Prediction of US House Prices Based on Machine Learning.”</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250" marR="91425" marT="91425" marB="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He, Yunling</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15000"/>
                        </a:lnSpc>
                        <a:spcBef>
                          <a:spcPts val="120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txBody>
                  <a:tcPr marL="250" marR="91425" marT="91425" marB="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2022</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15000"/>
                        </a:lnSpc>
                        <a:spcBef>
                          <a:spcPts val="120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txBody>
                  <a:tcPr marL="250" marR="91425" marT="91425" marB="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Property data</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15000"/>
                        </a:lnSpc>
                        <a:spcBef>
                          <a:spcPts val="120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txBody>
                  <a:tcPr marL="250" marR="91425" marT="91425" marB="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Predicted house prices</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15000"/>
                        </a:lnSpc>
                        <a:spcBef>
                          <a:spcPts val="120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txBody>
                  <a:tcPr marL="250" marR="91425" marT="91425" marB="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This table compares the performance of Linear Regression and Random Forest in predicting U.S. house prices, using data on property characteristics that influence prices.	</a:t>
                      </a:r>
                      <a:endParaRPr sz="1800">
                        <a:latin typeface="Times New Roman" panose="02020603050405020304"/>
                        <a:ea typeface="Times New Roman" panose="02020603050405020304"/>
                        <a:cs typeface="Times New Roman" panose="02020603050405020304"/>
                        <a:sym typeface="Times New Roman" panose="02020603050405020304"/>
                      </a:endParaRPr>
                    </a:p>
                    <a:p>
                      <a:pPr marL="914400" lvl="0" indent="0" algn="ctr" rtl="0">
                        <a:lnSpc>
                          <a:spcPct val="115000"/>
                        </a:lnSpc>
                        <a:spcBef>
                          <a:spcPts val="120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txBody>
                  <a:tcPr marL="250" marR="250" marT="91425" marB="2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graphicFrame>
        <p:nvGraphicFramePr>
          <p:cNvPr id="126" name="Google Shape;126;p20"/>
          <p:cNvGraphicFramePr/>
          <p:nvPr/>
        </p:nvGraphicFramePr>
        <p:xfrm>
          <a:off x="366400" y="664300"/>
          <a:ext cx="8274525" cy="5040975"/>
        </p:xfrm>
        <a:graphic>
          <a:graphicData uri="http://schemas.openxmlformats.org/drawingml/2006/table">
            <a:tbl>
              <a:tblPr>
                <a:noFill/>
                <a:tableStyleId>{1D72BC19-DEFD-45E1-95A1-FD7A756EB10A}</a:tableStyleId>
              </a:tblPr>
              <a:tblGrid>
                <a:gridCol w="459150"/>
                <a:gridCol w="1455600"/>
                <a:gridCol w="1045325"/>
                <a:gridCol w="478675"/>
                <a:gridCol w="1143025"/>
                <a:gridCol w="1494675"/>
                <a:gridCol w="2198075"/>
              </a:tblGrid>
              <a:tr h="3050825">
                <a:tc>
                  <a:txBody>
                    <a:bodyPr/>
                    <a:lstStyle/>
                    <a:p>
                      <a:pPr marL="0" lvl="0" indent="0" algn="ctr" rtl="0">
                        <a:lnSpc>
                          <a:spcPct val="115000"/>
                        </a:lnSpc>
                        <a:spcBef>
                          <a:spcPts val="1200"/>
                        </a:spcBef>
                        <a:spcAft>
                          <a:spcPts val="1200"/>
                        </a:spcAft>
                        <a:buNone/>
                      </a:pPr>
                      <a:r>
                        <a:rPr lang="en-US" sz="1500">
                          <a:latin typeface="Times New Roman" panose="02020603050405020304"/>
                          <a:ea typeface="Times New Roman" panose="02020603050405020304"/>
                          <a:cs typeface="Times New Roman" panose="02020603050405020304"/>
                          <a:sym typeface="Times New Roman" panose="02020603050405020304"/>
                        </a:rPr>
                        <a:t>	2		</a:t>
                      </a:r>
                      <a:endParaRPr sz="1500">
                        <a:latin typeface="Times New Roman" panose="02020603050405020304"/>
                        <a:ea typeface="Times New Roman" panose="02020603050405020304"/>
                        <a:cs typeface="Times New Roman" panose="02020603050405020304"/>
                        <a:sym typeface="Times New Roman" panose="02020603050405020304"/>
                      </a:endParaRPr>
                    </a:p>
                  </a:txBody>
                  <a:tcPr marL="250" marR="91425" marT="250" marB="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US" sz="1500">
                          <a:latin typeface="Times New Roman" panose="02020603050405020304"/>
                          <a:ea typeface="Times New Roman" panose="02020603050405020304"/>
                          <a:cs typeface="Times New Roman" panose="02020603050405020304"/>
                          <a:sym typeface="Times New Roman" panose="02020603050405020304"/>
                        </a:rPr>
                        <a:t>“</a:t>
                      </a:r>
                      <a:r>
                        <a:rPr lang="en-US" sz="1500" b="1">
                          <a:latin typeface="Times New Roman" panose="02020603050405020304"/>
                          <a:ea typeface="Times New Roman" panose="02020603050405020304"/>
                          <a:cs typeface="Times New Roman" panose="02020603050405020304"/>
                          <a:sym typeface="Times New Roman" panose="02020603050405020304"/>
                        </a:rPr>
                        <a:t>House Price Prediction Using Data Mining with Linear Regression and Neural 	Network Algorithms.”</a:t>
                      </a:r>
                      <a:r>
                        <a:rPr lang="en-US" sz="1500">
                          <a:latin typeface="Times New Roman" panose="02020603050405020304"/>
                          <a:ea typeface="Times New Roman" panose="02020603050405020304"/>
                          <a:cs typeface="Times New Roman" panose="02020603050405020304"/>
                          <a:sym typeface="Times New Roman" panose="02020603050405020304"/>
                        </a:rPr>
                        <a:t>	</a:t>
                      </a:r>
                      <a:endParaRPr sz="1500">
                        <a:latin typeface="Times New Roman" panose="02020603050405020304"/>
                        <a:ea typeface="Times New Roman" panose="02020603050405020304"/>
                        <a:cs typeface="Times New Roman" panose="02020603050405020304"/>
                        <a:sym typeface="Times New Roman" panose="02020603050405020304"/>
                      </a:endParaRPr>
                    </a:p>
                  </a:txBody>
                  <a:tcPr marL="250" marR="91425" marT="250" marB="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US" sz="1500">
                          <a:latin typeface="Times New Roman" panose="02020603050405020304"/>
                          <a:ea typeface="Times New Roman" panose="02020603050405020304"/>
                          <a:cs typeface="Times New Roman" panose="02020603050405020304"/>
                          <a:sym typeface="Times New Roman" panose="02020603050405020304"/>
                        </a:rPr>
                        <a:t>Palupi, Endang</a:t>
                      </a:r>
                      <a:endParaRPr sz="1500">
                        <a:latin typeface="Times New Roman" panose="02020603050405020304"/>
                        <a:ea typeface="Times New Roman" panose="02020603050405020304"/>
                        <a:cs typeface="Times New Roman" panose="02020603050405020304"/>
                        <a:sym typeface="Times New Roman" panose="02020603050405020304"/>
                      </a:endParaRPr>
                    </a:p>
                  </a:txBody>
                  <a:tcPr marL="250" marR="91425" marT="250" marB="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500">
                          <a:latin typeface="Times New Roman" panose="02020603050405020304"/>
                          <a:ea typeface="Times New Roman" panose="02020603050405020304"/>
                          <a:cs typeface="Times New Roman" panose="02020603050405020304"/>
                          <a:sym typeface="Times New Roman" panose="02020603050405020304"/>
                        </a:rPr>
                        <a:t>  </a:t>
                      </a:r>
                      <a:r>
                        <a:rPr lang="en-US" sz="1500">
                          <a:latin typeface="Times New Roman" panose="02020603050405020304"/>
                          <a:ea typeface="Times New Roman" panose="02020603050405020304"/>
                          <a:cs typeface="Times New Roman" panose="02020603050405020304"/>
                          <a:sym typeface="Times New Roman" panose="02020603050405020304"/>
                        </a:rPr>
                        <a:t>2023</a:t>
                      </a:r>
                      <a:endParaRPr sz="1500">
                        <a:latin typeface="Times New Roman" panose="02020603050405020304"/>
                        <a:ea typeface="Times New Roman" panose="02020603050405020304"/>
                        <a:cs typeface="Times New Roman" panose="02020603050405020304"/>
                        <a:sym typeface="Times New Roman" panose="02020603050405020304"/>
                      </a:endParaRPr>
                    </a:p>
                  </a:txBody>
                  <a:tcPr marL="250" marR="91425" marT="250" marB="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US" sz="1500">
                          <a:latin typeface="Times New Roman" panose="02020603050405020304"/>
                          <a:ea typeface="Times New Roman" panose="02020603050405020304"/>
                          <a:cs typeface="Times New Roman" panose="02020603050405020304"/>
                          <a:sym typeface="Times New Roman" panose="02020603050405020304"/>
                        </a:rPr>
                        <a:t>Property data	</a:t>
                      </a:r>
                      <a:endParaRPr sz="1500">
                        <a:latin typeface="Times New Roman" panose="02020603050405020304"/>
                        <a:ea typeface="Times New Roman" panose="02020603050405020304"/>
                        <a:cs typeface="Times New Roman" panose="02020603050405020304"/>
                        <a:sym typeface="Times New Roman" panose="02020603050405020304"/>
                      </a:endParaRPr>
                    </a:p>
                  </a:txBody>
                  <a:tcPr marL="250" marR="91425" marT="250" marB="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US" sz="1500">
                          <a:latin typeface="Times New Roman" panose="02020603050405020304"/>
                          <a:ea typeface="Times New Roman" panose="02020603050405020304"/>
                          <a:cs typeface="Times New Roman" panose="02020603050405020304"/>
                          <a:sym typeface="Times New Roman" panose="02020603050405020304"/>
                        </a:rPr>
                        <a:t>Spatially predicted house prices	</a:t>
                      </a:r>
                      <a:endParaRPr sz="1500">
                        <a:latin typeface="Times New Roman" panose="02020603050405020304"/>
                        <a:ea typeface="Times New Roman" panose="02020603050405020304"/>
                        <a:cs typeface="Times New Roman" panose="02020603050405020304"/>
                        <a:sym typeface="Times New Roman" panose="02020603050405020304"/>
                      </a:endParaRPr>
                    </a:p>
                  </a:txBody>
                  <a:tcPr marL="250" marR="91425" marT="250" marB="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US" sz="1500">
                          <a:latin typeface="Times New Roman" panose="02020603050405020304"/>
                          <a:ea typeface="Times New Roman" panose="02020603050405020304"/>
                          <a:cs typeface="Times New Roman" panose="02020603050405020304"/>
                          <a:sym typeface="Times New Roman" panose="02020603050405020304"/>
                        </a:rPr>
                        <a:t>This paper extends the previous work on using machine learning for house price prediction.While acknowledging the benefits of linear regression, it highlights its limitations in capturing non-linear relationships. To address this, the paper proposes a combination of KNN and DR for more accurate predictions.</a:t>
                      </a:r>
                      <a:endParaRPr sz="1500">
                        <a:latin typeface="Times New Roman" panose="02020603050405020304"/>
                        <a:ea typeface="Times New Roman" panose="02020603050405020304"/>
                        <a:cs typeface="Times New Roman" panose="02020603050405020304"/>
                        <a:sym typeface="Times New Roman" panose="02020603050405020304"/>
                      </a:endParaRPr>
                    </a:p>
                  </a:txBody>
                  <a:tcPr marL="250" marR="250" marT="250" marB="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1990150">
                <a:tc>
                  <a:txBody>
                    <a:bodyPr/>
                    <a:lstStyle/>
                    <a:p>
                      <a:pPr marL="0" lvl="0" indent="0" algn="ctr" rtl="0">
                        <a:lnSpc>
                          <a:spcPct val="115000"/>
                        </a:lnSpc>
                        <a:spcBef>
                          <a:spcPts val="1200"/>
                        </a:spcBef>
                        <a:spcAft>
                          <a:spcPts val="0"/>
                        </a:spcAft>
                        <a:buNone/>
                      </a:pPr>
                      <a:r>
                        <a:rPr lang="en-US" sz="1500">
                          <a:latin typeface="Times New Roman" panose="02020603050405020304"/>
                          <a:ea typeface="Times New Roman" panose="02020603050405020304"/>
                          <a:cs typeface="Times New Roman" panose="02020603050405020304"/>
                          <a:sym typeface="Times New Roman" panose="02020603050405020304"/>
                        </a:rPr>
                        <a:t>3</a:t>
                      </a:r>
                      <a:endParaRPr sz="15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15000"/>
                        </a:lnSpc>
                        <a:spcBef>
                          <a:spcPts val="1200"/>
                        </a:spcBef>
                        <a:spcAft>
                          <a:spcPts val="0"/>
                        </a:spcAft>
                        <a:buNone/>
                      </a:pPr>
                      <a:r>
                        <a:rPr lang="en-US" sz="1500">
                          <a:latin typeface="Times New Roman" panose="02020603050405020304"/>
                          <a:ea typeface="Times New Roman" panose="02020603050405020304"/>
                          <a:cs typeface="Times New Roman" panose="02020603050405020304"/>
                          <a:sym typeface="Times New Roman" panose="02020603050405020304"/>
                        </a:rPr>
                        <a:t>		</a:t>
                      </a:r>
                      <a:endParaRPr sz="1500">
                        <a:latin typeface="Times New Roman" panose="02020603050405020304"/>
                        <a:ea typeface="Times New Roman" panose="02020603050405020304"/>
                        <a:cs typeface="Times New Roman" panose="02020603050405020304"/>
                        <a:sym typeface="Times New Roman" panose="02020603050405020304"/>
                      </a:endParaRPr>
                    </a:p>
                  </a:txBody>
                  <a:tcPr marL="250" marR="91425" marT="91425" marB="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US" sz="1500">
                          <a:latin typeface="Times New Roman" panose="02020603050405020304"/>
                          <a:ea typeface="Times New Roman" panose="02020603050405020304"/>
                          <a:cs typeface="Times New Roman" panose="02020603050405020304"/>
                          <a:sym typeface="Times New Roman" panose="02020603050405020304"/>
                        </a:rPr>
                        <a:t>“</a:t>
                      </a:r>
                      <a:r>
                        <a:rPr lang="en-US" sz="1500" b="1">
                          <a:latin typeface="Times New Roman" panose="02020603050405020304"/>
                          <a:ea typeface="Times New Roman" panose="02020603050405020304"/>
                          <a:cs typeface="Times New Roman" panose="02020603050405020304"/>
                          <a:sym typeface="Times New Roman" panose="02020603050405020304"/>
                        </a:rPr>
                        <a:t>Optimization of linear regression in house price prediction”.</a:t>
                      </a:r>
                      <a:endParaRPr sz="1500" b="1">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15000"/>
                        </a:lnSpc>
                        <a:spcBef>
                          <a:spcPts val="1200"/>
                        </a:spcBef>
                        <a:spcAft>
                          <a:spcPts val="0"/>
                        </a:spcAft>
                        <a:buNone/>
                      </a:pPr>
                      <a:r>
                        <a:rPr lang="en-US" sz="1500">
                          <a:latin typeface="Times New Roman" panose="02020603050405020304"/>
                          <a:ea typeface="Times New Roman" panose="02020603050405020304"/>
                          <a:cs typeface="Times New Roman" panose="02020603050405020304"/>
                          <a:sym typeface="Times New Roman" panose="02020603050405020304"/>
                        </a:rPr>
                        <a:t>		</a:t>
                      </a:r>
                      <a:endParaRPr sz="1500">
                        <a:latin typeface="Times New Roman" panose="02020603050405020304"/>
                        <a:ea typeface="Times New Roman" panose="02020603050405020304"/>
                        <a:cs typeface="Times New Roman" panose="02020603050405020304"/>
                        <a:sym typeface="Times New Roman" panose="02020603050405020304"/>
                      </a:endParaRPr>
                    </a:p>
                  </a:txBody>
                  <a:tcPr marL="250" marR="91425" marT="91425" marB="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US" sz="1500">
                          <a:latin typeface="Times New Roman" panose="02020603050405020304"/>
                          <a:ea typeface="Times New Roman" panose="02020603050405020304"/>
                          <a:cs typeface="Times New Roman" panose="02020603050405020304"/>
                          <a:sym typeface="Times New Roman" panose="02020603050405020304"/>
                        </a:rPr>
                        <a:t>			Liangji Zhu</a:t>
                      </a:r>
                      <a:endParaRPr sz="15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15000"/>
                        </a:lnSpc>
                        <a:spcBef>
                          <a:spcPts val="1200"/>
                        </a:spcBef>
                        <a:spcAft>
                          <a:spcPts val="0"/>
                        </a:spcAft>
                        <a:buNone/>
                      </a:pPr>
                      <a:r>
                        <a:rPr lang="en-US" sz="1500">
                          <a:latin typeface="Times New Roman" panose="02020603050405020304"/>
                          <a:ea typeface="Times New Roman" panose="02020603050405020304"/>
                          <a:cs typeface="Times New Roman" panose="02020603050405020304"/>
                          <a:sym typeface="Times New Roman" panose="02020603050405020304"/>
                        </a:rPr>
                        <a:t>		</a:t>
                      </a:r>
                      <a:endParaRPr sz="1500">
                        <a:latin typeface="Times New Roman" panose="02020603050405020304"/>
                        <a:ea typeface="Times New Roman" panose="02020603050405020304"/>
                        <a:cs typeface="Times New Roman" panose="02020603050405020304"/>
                        <a:sym typeface="Times New Roman" panose="02020603050405020304"/>
                      </a:endParaRPr>
                    </a:p>
                  </a:txBody>
                  <a:tcPr marL="250" marR="91425" marT="91425" marB="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US" sz="1500">
                          <a:latin typeface="Times New Roman" panose="02020603050405020304"/>
                          <a:ea typeface="Times New Roman" panose="02020603050405020304"/>
                          <a:cs typeface="Times New Roman" panose="02020603050405020304"/>
                          <a:sym typeface="Times New Roman" panose="02020603050405020304"/>
                        </a:rPr>
                        <a:t>			2023</a:t>
                      </a:r>
                      <a:endParaRPr sz="15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15000"/>
                        </a:lnSpc>
                        <a:spcBef>
                          <a:spcPts val="1200"/>
                        </a:spcBef>
                        <a:spcAft>
                          <a:spcPts val="0"/>
                        </a:spcAft>
                        <a:buNone/>
                      </a:pPr>
                      <a:r>
                        <a:rPr lang="en-US" sz="1500">
                          <a:latin typeface="Times New Roman" panose="02020603050405020304"/>
                          <a:ea typeface="Times New Roman" panose="02020603050405020304"/>
                          <a:cs typeface="Times New Roman" panose="02020603050405020304"/>
                          <a:sym typeface="Times New Roman" panose="02020603050405020304"/>
                        </a:rPr>
                        <a:t>		</a:t>
                      </a:r>
                      <a:endParaRPr sz="1500">
                        <a:latin typeface="Times New Roman" panose="02020603050405020304"/>
                        <a:ea typeface="Times New Roman" panose="02020603050405020304"/>
                        <a:cs typeface="Times New Roman" panose="02020603050405020304"/>
                        <a:sym typeface="Times New Roman" panose="02020603050405020304"/>
                      </a:endParaRPr>
                    </a:p>
                  </a:txBody>
                  <a:tcPr marL="250" marR="91425" marT="91425" marB="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US" sz="1500">
                          <a:latin typeface="Times New Roman" panose="02020603050405020304"/>
                          <a:ea typeface="Times New Roman" panose="02020603050405020304"/>
                          <a:cs typeface="Times New Roman" panose="02020603050405020304"/>
                          <a:sym typeface="Times New Roman" panose="02020603050405020304"/>
                        </a:rPr>
                        <a:t>			Propertydata		</a:t>
                      </a:r>
                      <a:endParaRPr sz="1500">
                        <a:latin typeface="Times New Roman" panose="02020603050405020304"/>
                        <a:ea typeface="Times New Roman" panose="02020603050405020304"/>
                        <a:cs typeface="Times New Roman" panose="02020603050405020304"/>
                        <a:sym typeface="Times New Roman" panose="02020603050405020304"/>
                      </a:endParaRPr>
                    </a:p>
                  </a:txBody>
                  <a:tcPr marL="250" marR="91425" marT="91425" marB="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US" sz="1500">
                          <a:latin typeface="Times New Roman" panose="02020603050405020304"/>
                          <a:ea typeface="Times New Roman" panose="02020603050405020304"/>
                          <a:cs typeface="Times New Roman" panose="02020603050405020304"/>
                          <a:sym typeface="Times New Roman" panose="02020603050405020304"/>
                        </a:rPr>
                        <a:t>Forecasted future house prices</a:t>
                      </a:r>
                      <a:endParaRPr sz="15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15000"/>
                        </a:lnSpc>
                        <a:spcBef>
                          <a:spcPts val="1200"/>
                        </a:spcBef>
                        <a:spcAft>
                          <a:spcPts val="0"/>
                        </a:spcAft>
                        <a:buNone/>
                      </a:pPr>
                      <a:r>
                        <a:rPr lang="en-US" sz="1500">
                          <a:latin typeface="Times New Roman" panose="02020603050405020304"/>
                          <a:ea typeface="Times New Roman" panose="02020603050405020304"/>
                          <a:cs typeface="Times New Roman" panose="02020603050405020304"/>
                          <a:sym typeface="Times New Roman" panose="02020603050405020304"/>
                        </a:rPr>
                        <a:t>		</a:t>
                      </a:r>
                      <a:endParaRPr sz="1500">
                        <a:latin typeface="Times New Roman" panose="02020603050405020304"/>
                        <a:ea typeface="Times New Roman" panose="02020603050405020304"/>
                        <a:cs typeface="Times New Roman" panose="02020603050405020304"/>
                        <a:sym typeface="Times New Roman" panose="02020603050405020304"/>
                      </a:endParaRPr>
                    </a:p>
                  </a:txBody>
                  <a:tcPr marL="250" marR="91425" marT="91425" marB="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US" sz="1500">
                          <a:latin typeface="Times New Roman" panose="02020603050405020304"/>
                          <a:ea typeface="Times New Roman" panose="02020603050405020304"/>
                          <a:cs typeface="Times New Roman" panose="02020603050405020304"/>
                          <a:sym typeface="Times New Roman" panose="02020603050405020304"/>
                        </a:rPr>
                        <a:t>It analyzes common approaches (linear regression, random forest) and explores improvements for linear regression, along with new possibilities.	</a:t>
                      </a:r>
                      <a:endParaRPr sz="1500">
                        <a:latin typeface="Times New Roman" panose="02020603050405020304"/>
                        <a:ea typeface="Times New Roman" panose="02020603050405020304"/>
                        <a:cs typeface="Times New Roman" panose="02020603050405020304"/>
                        <a:sym typeface="Times New Roman" panose="02020603050405020304"/>
                      </a:endParaRPr>
                    </a:p>
                  </a:txBody>
                  <a:tcPr marL="250" marR="250" marT="91425" marB="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0" name="Shape 130"/>
        <p:cNvGrpSpPr/>
        <p:nvPr/>
      </p:nvGrpSpPr>
      <p:grpSpPr>
        <a:xfrm>
          <a:off x="0" y="0"/>
          <a:ext cx="0" cy="0"/>
          <a:chOff x="0" y="0"/>
          <a:chExt cx="0" cy="0"/>
        </a:xfrm>
      </p:grpSpPr>
      <p:graphicFrame>
        <p:nvGraphicFramePr>
          <p:cNvPr id="131" name="Google Shape;131;p21"/>
          <p:cNvGraphicFramePr/>
          <p:nvPr/>
        </p:nvGraphicFramePr>
        <p:xfrm>
          <a:off x="366300" y="488450"/>
          <a:ext cx="8509025" cy="5208900"/>
        </p:xfrm>
        <a:graphic>
          <a:graphicData uri="http://schemas.openxmlformats.org/drawingml/2006/table">
            <a:tbl>
              <a:tblPr>
                <a:noFill/>
                <a:tableStyleId>{1D72BC19-DEFD-45E1-95A1-FD7A756EB10A}</a:tableStyleId>
              </a:tblPr>
              <a:tblGrid>
                <a:gridCol w="297250"/>
                <a:gridCol w="1743125"/>
                <a:gridCol w="1059275"/>
                <a:gridCol w="531725"/>
                <a:gridCol w="770255"/>
                <a:gridCol w="938020"/>
                <a:gridCol w="3169375"/>
              </a:tblGrid>
              <a:tr h="3173650">
                <a:tc>
                  <a:txBody>
                    <a:bodyPr/>
                    <a:lstStyle/>
                    <a:p>
                      <a:pPr marL="0" lvl="0" indent="0" algn="ctr" rtl="0">
                        <a:lnSpc>
                          <a:spcPct val="115000"/>
                        </a:lnSpc>
                        <a:spcBef>
                          <a:spcPts val="1200"/>
                        </a:spcBef>
                        <a:spcAft>
                          <a:spcPts val="0"/>
                        </a:spcAft>
                        <a:buNone/>
                      </a:pPr>
                      <a:r>
                        <a:rPr lang="en-US" sz="1500">
                          <a:latin typeface="Times New Roman" panose="02020603050405020304"/>
                          <a:ea typeface="Times New Roman" panose="02020603050405020304"/>
                          <a:cs typeface="Times New Roman" panose="02020603050405020304"/>
                          <a:sym typeface="Times New Roman" panose="02020603050405020304"/>
                        </a:rPr>
                        <a:t>			4</a:t>
                      </a:r>
                      <a:endParaRPr sz="15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15000"/>
                        </a:lnSpc>
                        <a:spcBef>
                          <a:spcPts val="1200"/>
                        </a:spcBef>
                        <a:spcAft>
                          <a:spcPts val="0"/>
                        </a:spcAft>
                        <a:buNone/>
                      </a:pPr>
                      <a:r>
                        <a:rPr lang="en-US" sz="1500">
                          <a:latin typeface="Times New Roman" panose="02020603050405020304"/>
                          <a:ea typeface="Times New Roman" panose="02020603050405020304"/>
                          <a:cs typeface="Times New Roman" panose="02020603050405020304"/>
                          <a:sym typeface="Times New Roman" panose="02020603050405020304"/>
                        </a:rPr>
                        <a:t>		</a:t>
                      </a:r>
                      <a:endParaRPr sz="1500">
                        <a:latin typeface="Times New Roman" panose="02020603050405020304"/>
                        <a:ea typeface="Times New Roman" panose="02020603050405020304"/>
                        <a:cs typeface="Times New Roman" panose="02020603050405020304"/>
                        <a:sym typeface="Times New Roman" panose="02020603050405020304"/>
                      </a:endParaRPr>
                    </a:p>
                  </a:txBody>
                  <a:tcPr marL="250" marR="91425" marT="250" marB="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US" sz="1500">
                          <a:latin typeface="Times New Roman" panose="02020603050405020304"/>
                          <a:ea typeface="Times New Roman" panose="02020603050405020304"/>
                          <a:cs typeface="Times New Roman" panose="02020603050405020304"/>
                          <a:sym typeface="Times New Roman" panose="02020603050405020304"/>
                        </a:rPr>
                        <a:t>			“</a:t>
                      </a:r>
                      <a:r>
                        <a:rPr lang="en-US" sz="1500" b="1">
                          <a:latin typeface="Times New Roman" panose="02020603050405020304"/>
                          <a:ea typeface="Times New Roman" panose="02020603050405020304"/>
                          <a:cs typeface="Times New Roman" panose="02020603050405020304"/>
                          <a:sym typeface="Times New Roman" panose="02020603050405020304"/>
                        </a:rPr>
                        <a:t>Housing Price Prediction via Improved Machine Learning Techniques”</a:t>
                      </a:r>
                      <a:r>
                        <a:rPr lang="en-US" sz="1500">
                          <a:latin typeface="Times New Roman" panose="02020603050405020304"/>
                          <a:ea typeface="Times New Roman" panose="02020603050405020304"/>
                          <a:cs typeface="Times New Roman" panose="02020603050405020304"/>
                          <a:sym typeface="Times New Roman" panose="02020603050405020304"/>
                        </a:rPr>
                        <a:t>	</a:t>
                      </a:r>
                      <a:endParaRPr sz="1500">
                        <a:latin typeface="Times New Roman" panose="02020603050405020304"/>
                        <a:ea typeface="Times New Roman" panose="02020603050405020304"/>
                        <a:cs typeface="Times New Roman" panose="02020603050405020304"/>
                        <a:sym typeface="Times New Roman" panose="02020603050405020304"/>
                      </a:endParaRPr>
                    </a:p>
                  </a:txBody>
                  <a:tcPr marL="250" marR="91425" marT="250" marB="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500">
                          <a:latin typeface="Times New Roman" panose="02020603050405020304"/>
                          <a:ea typeface="Times New Roman" panose="02020603050405020304"/>
                          <a:cs typeface="Times New Roman" panose="02020603050405020304"/>
                          <a:sym typeface="Times New Roman" panose="02020603050405020304"/>
                        </a:rPr>
                        <a:t>Quang Truong</a:t>
                      </a:r>
                      <a:r>
                        <a:rPr lang="en-US" sz="1500">
                          <a:latin typeface="Times New Roman" panose="02020603050405020304"/>
                          <a:ea typeface="Times New Roman" panose="02020603050405020304"/>
                          <a:cs typeface="Times New Roman" panose="02020603050405020304"/>
                          <a:sym typeface="Times New Roman" panose="02020603050405020304"/>
                        </a:rPr>
                        <a:t>, Minh Nguyen, Hy Dang, Bo Mei</a:t>
                      </a:r>
                      <a:endParaRPr sz="1500">
                        <a:latin typeface="Times New Roman" panose="02020603050405020304"/>
                        <a:ea typeface="Times New Roman" panose="02020603050405020304"/>
                        <a:cs typeface="Times New Roman" panose="02020603050405020304"/>
                        <a:sym typeface="Times New Roman" panose="02020603050405020304"/>
                      </a:endParaRPr>
                    </a:p>
                  </a:txBody>
                  <a:tcPr marL="250" marR="91425" marT="250" marB="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500">
                          <a:latin typeface="Times New Roman" panose="02020603050405020304"/>
                          <a:ea typeface="Times New Roman" panose="02020603050405020304"/>
                          <a:cs typeface="Times New Roman" panose="02020603050405020304"/>
                          <a:sym typeface="Times New Roman" panose="02020603050405020304"/>
                        </a:rPr>
                        <a:t>2020</a:t>
                      </a:r>
                      <a:endParaRPr sz="1500">
                        <a:latin typeface="Times New Roman" panose="02020603050405020304"/>
                        <a:ea typeface="Times New Roman" panose="02020603050405020304"/>
                        <a:cs typeface="Times New Roman" panose="02020603050405020304"/>
                        <a:sym typeface="Times New Roman" panose="02020603050405020304"/>
                      </a:endParaRPr>
                    </a:p>
                  </a:txBody>
                  <a:tcPr marL="250" marR="91425" marT="250" marB="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US" sz="1500">
                          <a:latin typeface="Times New Roman" panose="02020603050405020304"/>
                          <a:ea typeface="Times New Roman" panose="02020603050405020304"/>
                          <a:cs typeface="Times New Roman" panose="02020603050405020304"/>
                          <a:sym typeface="Times New Roman" panose="02020603050405020304"/>
                        </a:rPr>
                        <a:t>Property data	</a:t>
                      </a:r>
                      <a:endParaRPr sz="1500">
                        <a:latin typeface="Times New Roman" panose="02020603050405020304"/>
                        <a:ea typeface="Times New Roman" panose="02020603050405020304"/>
                        <a:cs typeface="Times New Roman" panose="02020603050405020304"/>
                        <a:sym typeface="Times New Roman" panose="02020603050405020304"/>
                      </a:endParaRPr>
                    </a:p>
                  </a:txBody>
                  <a:tcPr marL="250" marR="91425" marT="250" marB="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US" sz="1500">
                          <a:latin typeface="Times New Roman" panose="02020603050405020304"/>
                          <a:ea typeface="Times New Roman" panose="02020603050405020304"/>
                          <a:cs typeface="Times New Roman" panose="02020603050405020304"/>
                          <a:sym typeface="Times New Roman" panose="02020603050405020304"/>
                        </a:rPr>
                        <a:t>Predicted house price changes	</a:t>
                      </a:r>
                      <a:endParaRPr sz="1500">
                        <a:latin typeface="Times New Roman" panose="02020603050405020304"/>
                        <a:ea typeface="Times New Roman" panose="02020603050405020304"/>
                        <a:cs typeface="Times New Roman" panose="02020603050405020304"/>
                        <a:sym typeface="Times New Roman" panose="02020603050405020304"/>
                      </a:endParaRPr>
                    </a:p>
                  </a:txBody>
                  <a:tcPr marL="250" marR="91425" marT="250" marB="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US" sz="1500">
                          <a:latin typeface="Times New Roman" panose="02020603050405020304"/>
                          <a:ea typeface="Times New Roman" panose="02020603050405020304"/>
                          <a:cs typeface="Times New Roman" panose="02020603050405020304"/>
                          <a:sym typeface="Times New Roman" panose="02020603050405020304"/>
                        </a:rPr>
                        <a:t>This study compares Linear Regression and Neural Networks for predicting house prices in big cities.Both methods performed well, with Neural Networks being slightly more accurate, aiding buyers and sellers in making 	informed decisions.	</a:t>
                      </a:r>
                      <a:endParaRPr sz="1500">
                        <a:latin typeface="Times New Roman" panose="02020603050405020304"/>
                        <a:ea typeface="Times New Roman" panose="02020603050405020304"/>
                        <a:cs typeface="Times New Roman" panose="02020603050405020304"/>
                        <a:sym typeface="Times New Roman" panose="02020603050405020304"/>
                      </a:endParaRPr>
                    </a:p>
                  </a:txBody>
                  <a:tcPr marL="250" marR="250" marT="250" marB="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035250">
                <a:tc>
                  <a:txBody>
                    <a:bodyPr/>
                    <a:lstStyle/>
                    <a:p>
                      <a:pPr marL="0" lvl="0" indent="0" algn="l" rtl="0">
                        <a:lnSpc>
                          <a:spcPct val="115000"/>
                        </a:lnSpc>
                        <a:spcBef>
                          <a:spcPts val="1200"/>
                        </a:spcBef>
                        <a:spcAft>
                          <a:spcPts val="1200"/>
                        </a:spcAft>
                        <a:buNone/>
                      </a:pPr>
                      <a:r>
                        <a:rPr lang="en-US" sz="1500">
                          <a:latin typeface="Times New Roman" panose="02020603050405020304"/>
                          <a:ea typeface="Times New Roman" panose="02020603050405020304"/>
                          <a:cs typeface="Times New Roman" panose="02020603050405020304"/>
                          <a:sym typeface="Times New Roman" panose="02020603050405020304"/>
                        </a:rPr>
                        <a:t>	5</a:t>
                      </a:r>
                      <a:endParaRPr sz="1500">
                        <a:latin typeface="Times New Roman" panose="02020603050405020304"/>
                        <a:ea typeface="Times New Roman" panose="02020603050405020304"/>
                        <a:cs typeface="Times New Roman" panose="02020603050405020304"/>
                        <a:sym typeface="Times New Roman" panose="02020603050405020304"/>
                      </a:endParaRPr>
                    </a:p>
                  </a:txBody>
                  <a:tcPr marL="250" marR="91425" marT="91425" marB="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US" sz="1500">
                          <a:latin typeface="Times New Roman" panose="02020603050405020304"/>
                          <a:ea typeface="Times New Roman" panose="02020603050405020304"/>
                          <a:cs typeface="Times New Roman" panose="02020603050405020304"/>
                          <a:sym typeface="Times New Roman" panose="02020603050405020304"/>
                        </a:rPr>
                        <a:t>“</a:t>
                      </a:r>
                      <a:r>
                        <a:rPr lang="en-US" sz="1500" b="1">
                          <a:latin typeface="Times New Roman" panose="02020603050405020304"/>
                          <a:ea typeface="Times New Roman" panose="02020603050405020304"/>
                          <a:cs typeface="Times New Roman" panose="02020603050405020304"/>
                          <a:sym typeface="Times New Roman" panose="02020603050405020304"/>
                        </a:rPr>
                        <a:t>House Value Prediction Victimization Regression Techniques: A Comparative 	Study.”</a:t>
                      </a:r>
                      <a:r>
                        <a:rPr lang="en-US" sz="1500">
                          <a:latin typeface="Times New Roman" panose="02020603050405020304"/>
                          <a:ea typeface="Times New Roman" panose="02020603050405020304"/>
                          <a:cs typeface="Times New Roman" panose="02020603050405020304"/>
                          <a:sym typeface="Times New Roman" panose="02020603050405020304"/>
                        </a:rPr>
                        <a:t>	</a:t>
                      </a:r>
                      <a:endParaRPr sz="1500">
                        <a:latin typeface="Times New Roman" panose="02020603050405020304"/>
                        <a:ea typeface="Times New Roman" panose="02020603050405020304"/>
                        <a:cs typeface="Times New Roman" panose="02020603050405020304"/>
                        <a:sym typeface="Times New Roman" panose="02020603050405020304"/>
                      </a:endParaRPr>
                    </a:p>
                  </a:txBody>
                  <a:tcPr marL="250" marR="91425" marT="91425" marB="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US" sz="1500">
                          <a:latin typeface="Times New Roman" panose="02020603050405020304"/>
                          <a:ea typeface="Times New Roman" panose="02020603050405020304"/>
                          <a:cs typeface="Times New Roman" panose="02020603050405020304"/>
                          <a:sym typeface="Times New Roman" panose="02020603050405020304"/>
                        </a:rPr>
                        <a:t>Harshada		</a:t>
                      </a:r>
                      <a:endParaRPr sz="1500">
                        <a:latin typeface="Times New Roman" panose="02020603050405020304"/>
                        <a:ea typeface="Times New Roman" panose="02020603050405020304"/>
                        <a:cs typeface="Times New Roman" panose="02020603050405020304"/>
                        <a:sym typeface="Times New Roman" panose="02020603050405020304"/>
                      </a:endParaRPr>
                    </a:p>
                  </a:txBody>
                  <a:tcPr marL="250" marR="91425" marT="91425" marB="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US" sz="1500">
                          <a:latin typeface="Times New Roman" panose="02020603050405020304"/>
                          <a:ea typeface="Times New Roman" panose="02020603050405020304"/>
                          <a:cs typeface="Times New Roman" panose="02020603050405020304"/>
                          <a:sym typeface="Times New Roman" panose="02020603050405020304"/>
                        </a:rPr>
                        <a:t>2022</a:t>
                      </a:r>
                      <a:endParaRPr sz="1500">
                        <a:latin typeface="Times New Roman" panose="02020603050405020304"/>
                        <a:ea typeface="Times New Roman" panose="02020603050405020304"/>
                        <a:cs typeface="Times New Roman" panose="02020603050405020304"/>
                        <a:sym typeface="Times New Roman" panose="02020603050405020304"/>
                      </a:endParaRPr>
                    </a:p>
                  </a:txBody>
                  <a:tcPr marL="250" marR="91425" marT="91425" marB="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500">
                          <a:latin typeface="Times New Roman" panose="02020603050405020304"/>
                          <a:ea typeface="Times New Roman" panose="02020603050405020304"/>
                          <a:cs typeface="Times New Roman" panose="02020603050405020304"/>
                          <a:sym typeface="Times New Roman" panose="02020603050405020304"/>
                        </a:rPr>
                        <a:t>Property data</a:t>
                      </a:r>
                      <a:endParaRPr sz="1500">
                        <a:latin typeface="Times New Roman" panose="02020603050405020304"/>
                        <a:ea typeface="Times New Roman" panose="02020603050405020304"/>
                        <a:cs typeface="Times New Roman" panose="02020603050405020304"/>
                        <a:sym typeface="Times New Roman" panose="02020603050405020304"/>
                      </a:endParaRPr>
                    </a:p>
                  </a:txBody>
                  <a:tcPr marL="250" marR="91425" marT="91425" marB="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500">
                          <a:latin typeface="Times New Roman" panose="02020603050405020304"/>
                          <a:ea typeface="Times New Roman" panose="02020603050405020304"/>
                          <a:cs typeface="Times New Roman" panose="02020603050405020304"/>
                          <a:sym typeface="Times New Roman" panose="02020603050405020304"/>
                        </a:rPr>
                        <a:t>Ensemble model predictions	</a:t>
                      </a:r>
                      <a:endParaRPr sz="1500">
                        <a:latin typeface="Times New Roman" panose="02020603050405020304"/>
                        <a:ea typeface="Times New Roman" panose="02020603050405020304"/>
                        <a:cs typeface="Times New Roman" panose="02020603050405020304"/>
                        <a:sym typeface="Times New Roman" panose="02020603050405020304"/>
                      </a:endParaRPr>
                    </a:p>
                  </a:txBody>
                  <a:tcPr marL="250" marR="91425" marT="91425" marB="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US" sz="1500">
                          <a:latin typeface="Times New Roman" panose="02020603050405020304"/>
                          <a:ea typeface="Times New Roman" panose="02020603050405020304"/>
                          <a:cs typeface="Times New Roman" panose="02020603050405020304"/>
                          <a:sym typeface="Times New Roman" panose="02020603050405020304"/>
                        </a:rPr>
                        <a:t>Explores ensemble techniques (e.g., bagging, boosting, stacking) to combine multiple models for accurate house price predictions.		</a:t>
                      </a:r>
                      <a:endParaRPr sz="1500">
                        <a:latin typeface="Times New Roman" panose="02020603050405020304"/>
                        <a:ea typeface="Times New Roman" panose="02020603050405020304"/>
                        <a:cs typeface="Times New Roman" panose="02020603050405020304"/>
                        <a:sym typeface="Times New Roman" panose="02020603050405020304"/>
                      </a:endParaRPr>
                    </a:p>
                  </a:txBody>
                  <a:tcPr marL="250" marR="250" marT="91425" marB="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12781</Words>
  <Application>WPS Presentation</Application>
  <PresentationFormat/>
  <Paragraphs>367</Paragraphs>
  <Slides>39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39</vt:i4>
      </vt:variant>
    </vt:vector>
  </HeadingPairs>
  <TitlesOfParts>
    <vt:vector size="52" baseType="lpstr">
      <vt:lpstr>Arial</vt:lpstr>
      <vt:lpstr>SimSun</vt:lpstr>
      <vt:lpstr>Wingdings</vt:lpstr>
      <vt:lpstr>Arial</vt:lpstr>
      <vt:lpstr>Calibri</vt:lpstr>
      <vt:lpstr>Times New Roman</vt:lpstr>
      <vt:lpstr>Microsoft YaHei</vt:lpstr>
      <vt:lpstr>Arial Unicode MS</vt:lpstr>
      <vt:lpstr>Bahnschrift SemiCondensed</vt:lpstr>
      <vt:lpstr>Bahnschrift SemiLight</vt:lpstr>
      <vt:lpstr>Times New Roman</vt:lpstr>
      <vt:lpstr>Wingdings</vt:lpstr>
      <vt:lpstr>Office Theme</vt:lpstr>
      <vt:lpstr>Final Year Project</vt:lpstr>
      <vt:lpstr>Project Team</vt:lpstr>
      <vt:lpstr>Table of Content</vt:lpstr>
      <vt:lpstr>INTRODUCTION AND BACKGROUND </vt:lpstr>
      <vt:lpstr>Introduction and Background </vt:lpstr>
      <vt:lpstr>Literature Review and Summary Table</vt:lpstr>
      <vt:lpstr>PowerPoint 演示文稿</vt:lpstr>
      <vt:lpstr>PowerPoint 演示文稿</vt:lpstr>
      <vt:lpstr>PowerPoint 演示文稿</vt:lpstr>
      <vt:lpstr>Problem Statement</vt:lpstr>
      <vt:lpstr>Methodology</vt:lpstr>
      <vt:lpstr>PowerPoint 演示文稿</vt:lpstr>
      <vt:lpstr>PROGRESS REPORT SUMMARY</vt:lpstr>
      <vt:lpstr>List of Different Users:</vt:lpstr>
      <vt:lpstr>Use Cases / User Stories:</vt:lpstr>
      <vt:lpstr>PowerPoint 演示文稿</vt:lpstr>
      <vt:lpstr>Functional Requirements</vt:lpstr>
      <vt:lpstr>Non Functional Requirements</vt:lpstr>
      <vt:lpstr>Design</vt:lpstr>
      <vt:lpstr>PowerPoint 演示文稿</vt:lpstr>
      <vt:lpstr>In this diagram:</vt:lpstr>
      <vt:lpstr>PowerPoint 演示文稿</vt:lpstr>
      <vt:lpstr>Implementation</vt:lpstr>
      <vt:lpstr>List Development Tools &amp; Technologies</vt:lpstr>
      <vt:lpstr>PowerPoint 演示文稿</vt:lpstr>
      <vt:lpstr>PowerPoint 演示文稿</vt:lpstr>
      <vt:lpstr>Testing</vt:lpstr>
      <vt:lpstr>ENDEAVOUR</vt:lpstr>
      <vt:lpstr>Endeavour</vt:lpstr>
      <vt:lpstr>Roles of team members</vt:lpstr>
      <vt:lpstr>Incomplete</vt:lpstr>
      <vt:lpstr>Our software development process follows</vt:lpstr>
      <vt:lpstr>Working as a Team</vt:lpstr>
      <vt:lpstr>NEXT STEPS</vt:lpstr>
      <vt:lpstr>Work Breakdown Structure (List of all Deliverables / Strikethrough Completed Deliverables)</vt:lpstr>
      <vt:lpstr>Challenges</vt:lpstr>
      <vt:lpstr>PROTOTYPE &amp; REPORT</vt:lpstr>
      <vt:lpstr>Prototype</vt:lpstr>
      <vt:lpstr>Report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dc:title>
  <dc:creator/>
  <cp:lastModifiedBy>Muhammad Bilal</cp:lastModifiedBy>
  <cp:revision>1</cp:revision>
  <dcterms:created xsi:type="dcterms:W3CDTF">2024-06-21T08:16:56Z</dcterms:created>
  <dcterms:modified xsi:type="dcterms:W3CDTF">2024-06-21T08:16:57Z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03721878E9884EEE832F4A3D3E1EC25F_13</vt:lpwstr>
  </property>
  <property fmtid="{D5CDD505-2E9C-101B-9397-08002B2CF9AE}" pid="3" name="KSOProductBuildVer">
    <vt:lpwstr>1033-12.2.0.13472</vt:lpwstr>
  </property>
</Properties>
</file>