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77" r:id="rId10"/>
    <p:sldId id="262" r:id="rId11"/>
    <p:sldId id="263" r:id="rId12"/>
    <p:sldId id="264" r:id="rId13"/>
    <p:sldId id="281" r:id="rId14"/>
    <p:sldId id="265" r:id="rId15"/>
    <p:sldId id="266" r:id="rId16"/>
    <p:sldId id="267" r:id="rId17"/>
    <p:sldId id="268" r:id="rId18"/>
    <p:sldId id="276" r:id="rId19"/>
    <p:sldId id="297" r:id="rId20"/>
    <p:sldId id="269" r:id="rId21"/>
    <p:sldId id="270" r:id="rId22"/>
    <p:sldId id="278" r:id="rId23"/>
    <p:sldId id="271" r:id="rId24"/>
    <p:sldId id="275" r:id="rId25"/>
    <p:sldId id="279" r:id="rId26"/>
    <p:sldId id="280" r:id="rId27"/>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4" d="100"/>
          <a:sy n="64" d="100"/>
        </p:scale>
        <p:origin x="1596" y="102"/>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7D76233-2C52-45E9-94E8-FBDCAFC81AF1}" type="doc">
      <dgm:prSet loTypeId="urn:microsoft.com/office/officeart/2005/8/layout/radial6" loCatId="cycle" qsTypeId="urn:microsoft.com/office/officeart/2005/8/quickstyle/simple2" qsCatId="simple" csTypeId="urn:microsoft.com/office/officeart/2005/8/colors/accent1_2" csCatId="accent1" phldr="0"/>
      <dgm:spPr/>
      <dgm:t>
        <a:bodyPr/>
        <a:p>
          <a:endParaRPr lang="en-US"/>
        </a:p>
      </dgm:t>
    </dgm:pt>
    <dgm:pt modelId="{8E2A460B-45D3-4E20-A31D-4AFE676F0DDA}">
      <dgm:prSet phldrT="[Text]" phldr="1"/>
      <dgm:spPr/>
      <dgm:t>
        <a:bodyPr/>
        <a:p>
          <a:endParaRPr lang="en-US"/>
        </a:p>
      </dgm:t>
    </dgm:pt>
    <dgm:pt modelId="{40722E6B-70D7-49DD-BCDB-C5F5A53BB946}" cxnId="{E095FB4C-7649-414D-8265-72407BA4ED8A}" type="parTrans">
      <dgm:prSet/>
      <dgm:spPr/>
      <dgm:t>
        <a:bodyPr/>
        <a:p>
          <a:endParaRPr lang="en-US"/>
        </a:p>
      </dgm:t>
    </dgm:pt>
    <dgm:pt modelId="{AC66A5CC-387D-4D7B-8E90-1B8214C2F261}" cxnId="{E095FB4C-7649-414D-8265-72407BA4ED8A}" type="sibTrans">
      <dgm:prSet/>
      <dgm:spPr/>
      <dgm:t>
        <a:bodyPr/>
        <a:p>
          <a:endParaRPr lang="en-US"/>
        </a:p>
      </dgm:t>
    </dgm:pt>
    <dgm:pt modelId="{ECE2948F-862B-4CC3-B6BC-3E6415C7F5DD}">
      <dgm:prSet phldrT="[Text]" phldr="1"/>
      <dgm:spPr/>
      <dgm:t>
        <a:bodyPr/>
        <a:p>
          <a:endParaRPr lang="en-US"/>
        </a:p>
      </dgm:t>
    </dgm:pt>
    <dgm:pt modelId="{055F34F9-26B5-46B6-B947-B5718EF53A09}" cxnId="{C802DEF7-4E4C-4E3A-87EA-2DD1E85F2AFC}" type="parTrans">
      <dgm:prSet/>
      <dgm:spPr/>
      <dgm:t>
        <a:bodyPr/>
        <a:p>
          <a:endParaRPr lang="en-US"/>
        </a:p>
      </dgm:t>
    </dgm:pt>
    <dgm:pt modelId="{4116C939-0673-4613-8FA7-CB6FE7258301}" cxnId="{C802DEF7-4E4C-4E3A-87EA-2DD1E85F2AFC}" type="sibTrans">
      <dgm:prSet/>
      <dgm:spPr/>
      <dgm:t>
        <a:bodyPr/>
        <a:p>
          <a:endParaRPr lang="en-US"/>
        </a:p>
      </dgm:t>
    </dgm:pt>
    <dgm:pt modelId="{D34FE5D7-7525-4D59-ABC9-3998105E634C}">
      <dgm:prSet phldrT="[Text]" phldr="1"/>
      <dgm:spPr/>
      <dgm:t>
        <a:bodyPr/>
        <a:p>
          <a:endParaRPr lang="en-US"/>
        </a:p>
      </dgm:t>
    </dgm:pt>
    <dgm:pt modelId="{A96BE2DD-535A-47FD-A010-195BD3C076B9}" cxnId="{B3326574-AC94-48DB-9A77-532697B90B9A}" type="parTrans">
      <dgm:prSet/>
      <dgm:spPr/>
      <dgm:t>
        <a:bodyPr/>
        <a:p>
          <a:endParaRPr lang="en-US"/>
        </a:p>
      </dgm:t>
    </dgm:pt>
    <dgm:pt modelId="{75EA9321-EAFA-4AF6-8313-8107E8EB3526}" cxnId="{B3326574-AC94-48DB-9A77-532697B90B9A}" type="sibTrans">
      <dgm:prSet/>
      <dgm:spPr/>
      <dgm:t>
        <a:bodyPr/>
        <a:p>
          <a:endParaRPr lang="en-US"/>
        </a:p>
      </dgm:t>
    </dgm:pt>
    <dgm:pt modelId="{E17F1310-B4AD-4B57-8D9B-BF776721EA77}">
      <dgm:prSet phldrT="[Text]" phldr="1"/>
      <dgm:spPr/>
      <dgm:t>
        <a:bodyPr/>
        <a:p>
          <a:endParaRPr lang="en-US"/>
        </a:p>
      </dgm:t>
    </dgm:pt>
    <dgm:pt modelId="{6BAC1755-6217-4715-99C2-D1422148265D}" cxnId="{8C6A54C8-D6D0-41D8-A8A4-AFCA179751A7}" type="parTrans">
      <dgm:prSet/>
      <dgm:spPr/>
      <dgm:t>
        <a:bodyPr/>
        <a:p>
          <a:endParaRPr lang="en-US"/>
        </a:p>
      </dgm:t>
    </dgm:pt>
    <dgm:pt modelId="{925984A4-8E6F-4D28-B868-DBAB08F4BD28}" cxnId="{8C6A54C8-D6D0-41D8-A8A4-AFCA179751A7}" type="sibTrans">
      <dgm:prSet/>
      <dgm:spPr/>
      <dgm:t>
        <a:bodyPr/>
        <a:p>
          <a:endParaRPr lang="en-US"/>
        </a:p>
      </dgm:t>
    </dgm:pt>
    <dgm:pt modelId="{468FA009-1E87-4539-85FA-5C28B78DD6E9}">
      <dgm:prSet phldrT="[Text]" phldr="1"/>
      <dgm:spPr/>
      <dgm:t>
        <a:bodyPr/>
        <a:p>
          <a:endParaRPr lang="en-US"/>
        </a:p>
      </dgm:t>
    </dgm:pt>
    <dgm:pt modelId="{F205FF88-2C9B-4658-BCAA-BEA6EB7393B2}" cxnId="{D2316C5C-468C-439E-AB4A-21920EAC83C3}" type="parTrans">
      <dgm:prSet/>
      <dgm:spPr/>
      <dgm:t>
        <a:bodyPr/>
        <a:p>
          <a:endParaRPr lang="en-US"/>
        </a:p>
      </dgm:t>
    </dgm:pt>
    <dgm:pt modelId="{B5C730DE-1181-420B-A78D-195E914DCCF5}" cxnId="{D2316C5C-468C-439E-AB4A-21920EAC83C3}" type="sibTrans">
      <dgm:prSet/>
      <dgm:spPr/>
      <dgm:t>
        <a:bodyPr/>
        <a:p>
          <a:endParaRPr lang="en-US"/>
        </a:p>
      </dgm:t>
    </dgm:pt>
    <dgm:pt modelId="{D5B7622F-17AC-467C-B10C-28C38C38C350}" type="pres">
      <dgm:prSet presAssocID="{37D76233-2C52-45E9-94E8-FBDCAFC81AF1}" presName="Name0" presStyleCnt="0">
        <dgm:presLayoutVars>
          <dgm:chMax val="1"/>
          <dgm:dir/>
          <dgm:animLvl val="ctr"/>
          <dgm:resizeHandles val="exact"/>
        </dgm:presLayoutVars>
      </dgm:prSet>
      <dgm:spPr/>
    </dgm:pt>
    <dgm:pt modelId="{BADECBB5-37EA-4668-8A2F-BD2C2902F22A}" type="pres">
      <dgm:prSet presAssocID="{8E2A460B-45D3-4E20-A31D-4AFE676F0DDA}" presName="centerShape" presStyleLbl="node0" presStyleIdx="0" presStyleCnt="1"/>
      <dgm:spPr/>
    </dgm:pt>
    <dgm:pt modelId="{C2E7DEFD-0505-42BF-AE13-B6483BF86572}" type="pres">
      <dgm:prSet presAssocID="{ECE2948F-862B-4CC3-B6BC-3E6415C7F5DD}" presName="node" presStyleLbl="node1" presStyleIdx="0" presStyleCnt="4">
        <dgm:presLayoutVars>
          <dgm:bulletEnabled val="1"/>
        </dgm:presLayoutVars>
      </dgm:prSet>
      <dgm:spPr/>
    </dgm:pt>
    <dgm:pt modelId="{45046E67-FA41-4C32-9E33-BDDDFBBF1D6A}" type="pres">
      <dgm:prSet presAssocID="{ECE2948F-862B-4CC3-B6BC-3E6415C7F5DD}" presName="dummy" presStyleCnt="0"/>
      <dgm:spPr/>
    </dgm:pt>
    <dgm:pt modelId="{F3596884-C09F-4C70-900E-D61864BED5F1}" type="pres">
      <dgm:prSet presAssocID="{4116C939-0673-4613-8FA7-CB6FE7258301}" presName="sibTrans" presStyleLbl="sibTrans2D1" presStyleIdx="0" presStyleCnt="4"/>
      <dgm:spPr/>
    </dgm:pt>
    <dgm:pt modelId="{44F31994-0027-4DC3-B39E-FEE01FB1A852}" type="pres">
      <dgm:prSet presAssocID="{D34FE5D7-7525-4D59-ABC9-3998105E634C}" presName="node" presStyleLbl="node1" presStyleIdx="1" presStyleCnt="4">
        <dgm:presLayoutVars>
          <dgm:bulletEnabled val="1"/>
        </dgm:presLayoutVars>
      </dgm:prSet>
      <dgm:spPr/>
    </dgm:pt>
    <dgm:pt modelId="{C6A1073C-AEB6-41D2-8257-B02F52AE6460}" type="pres">
      <dgm:prSet presAssocID="{D34FE5D7-7525-4D59-ABC9-3998105E634C}" presName="dummy" presStyleCnt="0"/>
      <dgm:spPr/>
    </dgm:pt>
    <dgm:pt modelId="{15715456-3418-4DF0-AF3A-DA59307B110D}" type="pres">
      <dgm:prSet presAssocID="{75EA9321-EAFA-4AF6-8313-8107E8EB3526}" presName="sibTrans" presStyleLbl="sibTrans2D1" presStyleIdx="1" presStyleCnt="4"/>
      <dgm:spPr/>
    </dgm:pt>
    <dgm:pt modelId="{0DA4B7DF-BD6B-46E8-940A-69050C019BB3}" type="pres">
      <dgm:prSet presAssocID="{E17F1310-B4AD-4B57-8D9B-BF776721EA77}" presName="node" presStyleLbl="node1" presStyleIdx="2" presStyleCnt="4">
        <dgm:presLayoutVars>
          <dgm:bulletEnabled val="1"/>
        </dgm:presLayoutVars>
      </dgm:prSet>
      <dgm:spPr/>
    </dgm:pt>
    <dgm:pt modelId="{9268D1C0-A139-4893-A300-CF509D15352B}" type="pres">
      <dgm:prSet presAssocID="{E17F1310-B4AD-4B57-8D9B-BF776721EA77}" presName="dummy" presStyleCnt="0"/>
      <dgm:spPr/>
    </dgm:pt>
    <dgm:pt modelId="{EBDCA107-8C73-4044-AC95-50DA28B759A8}" type="pres">
      <dgm:prSet presAssocID="{925984A4-8E6F-4D28-B868-DBAB08F4BD28}" presName="sibTrans" presStyleLbl="sibTrans2D1" presStyleIdx="2" presStyleCnt="4"/>
      <dgm:spPr/>
    </dgm:pt>
    <dgm:pt modelId="{F539A410-44AA-4A02-9F1B-997DD2B71E87}" type="pres">
      <dgm:prSet presAssocID="{468FA009-1E87-4539-85FA-5C28B78DD6E9}" presName="node" presStyleLbl="node1" presStyleIdx="3" presStyleCnt="4">
        <dgm:presLayoutVars>
          <dgm:bulletEnabled val="1"/>
        </dgm:presLayoutVars>
      </dgm:prSet>
      <dgm:spPr/>
    </dgm:pt>
    <dgm:pt modelId="{2B016566-AAE3-46FD-A114-7C13E71734EF}" type="pres">
      <dgm:prSet presAssocID="{468FA009-1E87-4539-85FA-5C28B78DD6E9}" presName="dummy" presStyleCnt="0"/>
      <dgm:spPr/>
    </dgm:pt>
    <dgm:pt modelId="{B5FF6E04-452A-4146-97F4-3BC94EB5BB87}" type="pres">
      <dgm:prSet presAssocID="{B5C730DE-1181-420B-A78D-195E914DCCF5}" presName="sibTrans" presStyleLbl="sibTrans2D1" presStyleIdx="3" presStyleCnt="4"/>
      <dgm:spPr/>
    </dgm:pt>
  </dgm:ptLst>
  <dgm:cxnLst>
    <dgm:cxn modelId="{3961A63D-AFD3-4F13-8454-67FEB638E06C}" type="presOf" srcId="{925984A4-8E6F-4D28-B868-DBAB08F4BD28}" destId="{EBDCA107-8C73-4044-AC95-50DA28B759A8}" srcOrd="0" destOrd="0" presId="urn:microsoft.com/office/officeart/2005/8/layout/radial6"/>
    <dgm:cxn modelId="{F057DF2D-3A1A-45AD-BDD4-59867E5BBE75}" type="presOf" srcId="{37D76233-2C52-45E9-94E8-FBDCAFC81AF1}" destId="{D5B7622F-17AC-467C-B10C-28C38C38C350}" srcOrd="0" destOrd="0" presId="urn:microsoft.com/office/officeart/2005/8/layout/radial6"/>
    <dgm:cxn modelId="{05CF86B4-9D27-4F6C-974E-F6526C32E7D8}" type="presOf" srcId="{ECE2948F-862B-4CC3-B6BC-3E6415C7F5DD}" destId="{C2E7DEFD-0505-42BF-AE13-B6483BF86572}" srcOrd="0" destOrd="0" presId="urn:microsoft.com/office/officeart/2005/8/layout/radial6"/>
    <dgm:cxn modelId="{E095FB4C-7649-414D-8265-72407BA4ED8A}" srcId="{37D76233-2C52-45E9-94E8-FBDCAFC81AF1}" destId="{8E2A460B-45D3-4E20-A31D-4AFE676F0DDA}" srcOrd="0" destOrd="0" parTransId="{40722E6B-70D7-49DD-BCDB-C5F5A53BB946}" sibTransId="{AC66A5CC-387D-4D7B-8E90-1B8214C2F261}"/>
    <dgm:cxn modelId="{B115C43D-FE4B-4A01-B09C-0355B30C758D}" type="presOf" srcId="{D34FE5D7-7525-4D59-ABC9-3998105E634C}" destId="{44F31994-0027-4DC3-B39E-FEE01FB1A852}" srcOrd="0" destOrd="0" presId="urn:microsoft.com/office/officeart/2005/8/layout/radial6"/>
    <dgm:cxn modelId="{B3326574-AC94-48DB-9A77-532697B90B9A}" srcId="{8E2A460B-45D3-4E20-A31D-4AFE676F0DDA}" destId="{D34FE5D7-7525-4D59-ABC9-3998105E634C}" srcOrd="1" destOrd="0" parTransId="{A96BE2DD-535A-47FD-A010-195BD3C076B9}" sibTransId="{75EA9321-EAFA-4AF6-8313-8107E8EB3526}"/>
    <dgm:cxn modelId="{29D63517-F64C-49DD-9340-E3DC3D4CF78F}" type="presOf" srcId="{B5C730DE-1181-420B-A78D-195E914DCCF5}" destId="{B5FF6E04-452A-4146-97F4-3BC94EB5BB87}" srcOrd="0" destOrd="0" presId="urn:microsoft.com/office/officeart/2005/8/layout/radial6"/>
    <dgm:cxn modelId="{C802DEF7-4E4C-4E3A-87EA-2DD1E85F2AFC}" srcId="{8E2A460B-45D3-4E20-A31D-4AFE676F0DDA}" destId="{ECE2948F-862B-4CC3-B6BC-3E6415C7F5DD}" srcOrd="0" destOrd="0" parTransId="{055F34F9-26B5-46B6-B947-B5718EF53A09}" sibTransId="{4116C939-0673-4613-8FA7-CB6FE7258301}"/>
    <dgm:cxn modelId="{8CDF2162-AEC6-43B4-92F0-36F7852FD459}" type="presOf" srcId="{75EA9321-EAFA-4AF6-8313-8107E8EB3526}" destId="{15715456-3418-4DF0-AF3A-DA59307B110D}" srcOrd="0" destOrd="0" presId="urn:microsoft.com/office/officeart/2005/8/layout/radial6"/>
    <dgm:cxn modelId="{8C6A54C8-D6D0-41D8-A8A4-AFCA179751A7}" srcId="{8E2A460B-45D3-4E20-A31D-4AFE676F0DDA}" destId="{E17F1310-B4AD-4B57-8D9B-BF776721EA77}" srcOrd="2" destOrd="0" parTransId="{6BAC1755-6217-4715-99C2-D1422148265D}" sibTransId="{925984A4-8E6F-4D28-B868-DBAB08F4BD28}"/>
    <dgm:cxn modelId="{D2316C5C-468C-439E-AB4A-21920EAC83C3}" srcId="{8E2A460B-45D3-4E20-A31D-4AFE676F0DDA}" destId="{468FA009-1E87-4539-85FA-5C28B78DD6E9}" srcOrd="3" destOrd="0" parTransId="{F205FF88-2C9B-4658-BCAA-BEA6EB7393B2}" sibTransId="{B5C730DE-1181-420B-A78D-195E914DCCF5}"/>
    <dgm:cxn modelId="{B287B36D-01E7-4EB3-A79E-04356CB35289}" type="presOf" srcId="{468FA009-1E87-4539-85FA-5C28B78DD6E9}" destId="{F539A410-44AA-4A02-9F1B-997DD2B71E87}" srcOrd="0" destOrd="0" presId="urn:microsoft.com/office/officeart/2005/8/layout/radial6"/>
    <dgm:cxn modelId="{4F031129-76F6-4AB7-8224-713B0CE03B4C}" type="presOf" srcId="{8E2A460B-45D3-4E20-A31D-4AFE676F0DDA}" destId="{BADECBB5-37EA-4668-8A2F-BD2C2902F22A}" srcOrd="0" destOrd="0" presId="urn:microsoft.com/office/officeart/2005/8/layout/radial6"/>
    <dgm:cxn modelId="{194BA991-C552-4DC5-997B-3F77E4EB5E3D}" type="presOf" srcId="{E17F1310-B4AD-4B57-8D9B-BF776721EA77}" destId="{0DA4B7DF-BD6B-46E8-940A-69050C019BB3}" srcOrd="0" destOrd="0" presId="urn:microsoft.com/office/officeart/2005/8/layout/radial6"/>
    <dgm:cxn modelId="{85B01AEB-1FE7-47BE-A7EF-D716AF4C7F49}" type="presOf" srcId="{4116C939-0673-4613-8FA7-CB6FE7258301}" destId="{F3596884-C09F-4C70-900E-D61864BED5F1}" srcOrd="0" destOrd="0" presId="urn:microsoft.com/office/officeart/2005/8/layout/radial6"/>
    <dgm:cxn modelId="{9A796C46-C6DB-4BBB-8F6A-5D2036893244}" type="presParOf" srcId="{D5B7622F-17AC-467C-B10C-28C38C38C350}" destId="{BADECBB5-37EA-4668-8A2F-BD2C2902F22A}" srcOrd="0" destOrd="0" presId="urn:microsoft.com/office/officeart/2005/8/layout/radial6"/>
    <dgm:cxn modelId="{7326E939-6B4F-47FB-9DE9-9817C9366A54}" type="presParOf" srcId="{D5B7622F-17AC-467C-B10C-28C38C38C350}" destId="{C2E7DEFD-0505-42BF-AE13-B6483BF86572}" srcOrd="1" destOrd="0" presId="urn:microsoft.com/office/officeart/2005/8/layout/radial6"/>
    <dgm:cxn modelId="{9DBCD1FC-9371-4444-8369-2F575262E7A5}" type="presParOf" srcId="{D5B7622F-17AC-467C-B10C-28C38C38C350}" destId="{45046E67-FA41-4C32-9E33-BDDDFBBF1D6A}" srcOrd="2" destOrd="0" presId="urn:microsoft.com/office/officeart/2005/8/layout/radial6"/>
    <dgm:cxn modelId="{83162EDE-2866-49B2-BBA5-4D87E7660E91}" type="presParOf" srcId="{D5B7622F-17AC-467C-B10C-28C38C38C350}" destId="{F3596884-C09F-4C70-900E-D61864BED5F1}" srcOrd="3" destOrd="0" presId="urn:microsoft.com/office/officeart/2005/8/layout/radial6"/>
    <dgm:cxn modelId="{003B1E75-1DF1-4919-A479-3A3DAD0E3728}" type="presParOf" srcId="{D5B7622F-17AC-467C-B10C-28C38C38C350}" destId="{44F31994-0027-4DC3-B39E-FEE01FB1A852}" srcOrd="4" destOrd="0" presId="urn:microsoft.com/office/officeart/2005/8/layout/radial6"/>
    <dgm:cxn modelId="{A78E9688-36FE-41C7-8167-818FF234C567}" type="presParOf" srcId="{D5B7622F-17AC-467C-B10C-28C38C38C350}" destId="{C6A1073C-AEB6-41D2-8257-B02F52AE6460}" srcOrd="5" destOrd="0" presId="urn:microsoft.com/office/officeart/2005/8/layout/radial6"/>
    <dgm:cxn modelId="{9C77493B-0F15-4CD2-B7D1-C045013DE217}" type="presParOf" srcId="{D5B7622F-17AC-467C-B10C-28C38C38C350}" destId="{15715456-3418-4DF0-AF3A-DA59307B110D}" srcOrd="6" destOrd="0" presId="urn:microsoft.com/office/officeart/2005/8/layout/radial6"/>
    <dgm:cxn modelId="{DD960989-5542-4A34-81FD-A32C3EFE1E6B}" type="presParOf" srcId="{D5B7622F-17AC-467C-B10C-28C38C38C350}" destId="{0DA4B7DF-BD6B-46E8-940A-69050C019BB3}" srcOrd="7" destOrd="0" presId="urn:microsoft.com/office/officeart/2005/8/layout/radial6"/>
    <dgm:cxn modelId="{CDCB889C-D26F-4C16-8434-A25F7DEFE2B0}" type="presParOf" srcId="{D5B7622F-17AC-467C-B10C-28C38C38C350}" destId="{9268D1C0-A139-4893-A300-CF509D15352B}" srcOrd="8" destOrd="0" presId="urn:microsoft.com/office/officeart/2005/8/layout/radial6"/>
    <dgm:cxn modelId="{2AE9710E-83E2-4B28-B278-AD916FE33850}" type="presParOf" srcId="{D5B7622F-17AC-467C-B10C-28C38C38C350}" destId="{EBDCA107-8C73-4044-AC95-50DA28B759A8}" srcOrd="9" destOrd="0" presId="urn:microsoft.com/office/officeart/2005/8/layout/radial6"/>
    <dgm:cxn modelId="{50A3680B-6EFF-43BE-B460-9AF0D8E52FE9}" type="presParOf" srcId="{D5B7622F-17AC-467C-B10C-28C38C38C350}" destId="{F539A410-44AA-4A02-9F1B-997DD2B71E87}" srcOrd="10" destOrd="0" presId="urn:microsoft.com/office/officeart/2005/8/layout/radial6"/>
    <dgm:cxn modelId="{AB6FBFC3-0FD8-495C-8D3D-AE71D37AD93B}" type="presParOf" srcId="{D5B7622F-17AC-467C-B10C-28C38C38C350}" destId="{2B016566-AAE3-46FD-A114-7C13E71734EF}" srcOrd="11" destOrd="0" presId="urn:microsoft.com/office/officeart/2005/8/layout/radial6"/>
    <dgm:cxn modelId="{066CCFD5-57A7-426B-BBF3-889190E652BD}" type="presParOf" srcId="{D5B7622F-17AC-467C-B10C-28C38C38C350}" destId="{B5FF6E04-452A-4146-97F4-3BC94EB5BB87}" srcOrd="12"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F3596884-C09F-4C70-900E-D61864BED5F1}">
      <dsp:nvSpPr>
        <dsp:cNvPr id="5" name="Block Arc 4"/>
        <dsp:cNvSpPr/>
      </dsp:nvSpPr>
      <dsp:spPr bwMode="white">
        <a:xfrm>
          <a:off x="1865875" y="511102"/>
          <a:ext cx="4396250" cy="4396250"/>
        </a:xfrm>
        <a:prstGeom prst="blockArc">
          <a:avLst>
            <a:gd name="adj1" fmla="val 16199999"/>
            <a:gd name="adj2" fmla="val 0"/>
            <a:gd name="adj3" fmla="val 3962"/>
          </a:avLst>
        </a:prstGeom>
      </dsp:spPr>
      <dsp:style>
        <a:lnRef idx="0">
          <a:schemeClr val="accent1">
            <a:tint val="60000"/>
          </a:schemeClr>
        </a:lnRef>
        <a:fillRef idx="1">
          <a:schemeClr val="accent1">
            <a:tint val="60000"/>
          </a:schemeClr>
        </a:fillRef>
        <a:effectRef idx="1">
          <a:scrgbClr r="0" g="0" b="0"/>
        </a:effectRef>
        <a:fontRef idx="minor">
          <a:schemeClr val="lt1"/>
        </a:fontRef>
      </dsp:style>
      <dsp:txXfrm>
        <a:off x="1865875" y="511102"/>
        <a:ext cx="4396250" cy="4396250"/>
      </dsp:txXfrm>
    </dsp:sp>
    <dsp:sp modelId="{15715456-3418-4DF0-AF3A-DA59307B110D}">
      <dsp:nvSpPr>
        <dsp:cNvPr id="7" name="Block Arc 6"/>
        <dsp:cNvSpPr/>
      </dsp:nvSpPr>
      <dsp:spPr bwMode="white">
        <a:xfrm>
          <a:off x="1865875" y="511102"/>
          <a:ext cx="4396250" cy="4396250"/>
        </a:xfrm>
        <a:prstGeom prst="blockArc">
          <a:avLst>
            <a:gd name="adj1" fmla="val 0"/>
            <a:gd name="adj2" fmla="val 5400000"/>
            <a:gd name="adj3" fmla="val 3962"/>
          </a:avLst>
        </a:prstGeom>
      </dsp:spPr>
      <dsp:style>
        <a:lnRef idx="0">
          <a:schemeClr val="accent1">
            <a:tint val="60000"/>
          </a:schemeClr>
        </a:lnRef>
        <a:fillRef idx="1">
          <a:schemeClr val="accent1">
            <a:tint val="60000"/>
          </a:schemeClr>
        </a:fillRef>
        <a:effectRef idx="1">
          <a:scrgbClr r="0" g="0" b="0"/>
        </a:effectRef>
        <a:fontRef idx="minor">
          <a:schemeClr val="lt1"/>
        </a:fontRef>
      </dsp:style>
      <dsp:txXfrm>
        <a:off x="1865875" y="511102"/>
        <a:ext cx="4396250" cy="4396250"/>
      </dsp:txXfrm>
    </dsp:sp>
    <dsp:sp modelId="{EBDCA107-8C73-4044-AC95-50DA28B759A8}">
      <dsp:nvSpPr>
        <dsp:cNvPr id="9" name="Block Arc 8"/>
        <dsp:cNvSpPr/>
      </dsp:nvSpPr>
      <dsp:spPr bwMode="white">
        <a:xfrm>
          <a:off x="1865875" y="511102"/>
          <a:ext cx="4396250" cy="4396250"/>
        </a:xfrm>
        <a:prstGeom prst="blockArc">
          <a:avLst>
            <a:gd name="adj1" fmla="val 5400000"/>
            <a:gd name="adj2" fmla="val 10800000"/>
            <a:gd name="adj3" fmla="val 3962"/>
          </a:avLst>
        </a:prstGeom>
      </dsp:spPr>
      <dsp:style>
        <a:lnRef idx="0">
          <a:schemeClr val="accent1">
            <a:tint val="60000"/>
          </a:schemeClr>
        </a:lnRef>
        <a:fillRef idx="1">
          <a:schemeClr val="accent1">
            <a:tint val="60000"/>
          </a:schemeClr>
        </a:fillRef>
        <a:effectRef idx="1">
          <a:scrgbClr r="0" g="0" b="0"/>
        </a:effectRef>
        <a:fontRef idx="minor">
          <a:schemeClr val="lt1"/>
        </a:fontRef>
      </dsp:style>
      <dsp:txXfrm>
        <a:off x="1865875" y="511102"/>
        <a:ext cx="4396250" cy="4396250"/>
      </dsp:txXfrm>
    </dsp:sp>
    <dsp:sp modelId="{B5FF6E04-452A-4146-97F4-3BC94EB5BB87}">
      <dsp:nvSpPr>
        <dsp:cNvPr id="11" name="Block Arc 10"/>
        <dsp:cNvSpPr/>
      </dsp:nvSpPr>
      <dsp:spPr bwMode="white">
        <a:xfrm>
          <a:off x="1865875" y="511102"/>
          <a:ext cx="4396250" cy="4396250"/>
        </a:xfrm>
        <a:prstGeom prst="blockArc">
          <a:avLst>
            <a:gd name="adj1" fmla="val 10800000"/>
            <a:gd name="adj2" fmla="val 16199999"/>
            <a:gd name="adj3" fmla="val 3962"/>
          </a:avLst>
        </a:prstGeom>
      </dsp:spPr>
      <dsp:style>
        <a:lnRef idx="0">
          <a:schemeClr val="accent1">
            <a:tint val="60000"/>
          </a:schemeClr>
        </a:lnRef>
        <a:fillRef idx="1">
          <a:schemeClr val="accent1">
            <a:tint val="60000"/>
          </a:schemeClr>
        </a:fillRef>
        <a:effectRef idx="1">
          <a:scrgbClr r="0" g="0" b="0"/>
        </a:effectRef>
        <a:fontRef idx="minor">
          <a:schemeClr val="lt1"/>
        </a:fontRef>
      </dsp:style>
      <dsp:txXfrm>
        <a:off x="1865875" y="511102"/>
        <a:ext cx="4396250" cy="4396250"/>
      </dsp:txXfrm>
    </dsp:sp>
    <dsp:sp modelId="{BADECBB5-37EA-4668-8A2F-BD2C2902F22A}">
      <dsp:nvSpPr>
        <dsp:cNvPr id="3" name="Oval 2"/>
        <dsp:cNvSpPr/>
      </dsp:nvSpPr>
      <dsp:spPr bwMode="white">
        <a:xfrm>
          <a:off x="3103281" y="1748509"/>
          <a:ext cx="1921438" cy="1921438"/>
        </a:xfrm>
        <a:prstGeom prst="ellipse">
          <a:avLst/>
        </a:prstGeom>
      </dsp:spPr>
      <dsp:style>
        <a:lnRef idx="3">
          <a:schemeClr val="lt1"/>
        </a:lnRef>
        <a:fillRef idx="1">
          <a:schemeClr val="accent1"/>
        </a:fillRef>
        <a:effectRef idx="1">
          <a:scrgbClr r="0" g="0" b="0"/>
        </a:effectRef>
        <a:fontRef idx="minor">
          <a:schemeClr val="lt1"/>
        </a:fontRef>
      </dsp:style>
      <dsp:txBody>
        <a:bodyPr lIns="49530" tIns="49530" rIns="49530" bIns="49530" anchor="ctr"/>
        <a:lstStyle>
          <a:lvl1pPr algn="ctr">
            <a:defRPr sz="3900"/>
          </a:lvl1pPr>
          <a:lvl2pPr marL="285750" indent="-285750" algn="ctr">
            <a:defRPr sz="3000"/>
          </a:lvl2pPr>
          <a:lvl3pPr marL="571500" indent="-285750" algn="ctr">
            <a:defRPr sz="3000"/>
          </a:lvl3pPr>
          <a:lvl4pPr marL="857250" indent="-285750" algn="ctr">
            <a:defRPr sz="3000"/>
          </a:lvl4pPr>
          <a:lvl5pPr marL="1143000" indent="-285750" algn="ctr">
            <a:defRPr sz="3000"/>
          </a:lvl5pPr>
          <a:lvl6pPr marL="1428750" indent="-285750" algn="ctr">
            <a:defRPr sz="3000"/>
          </a:lvl6pPr>
          <a:lvl7pPr marL="1714500" indent="-285750" algn="ctr">
            <a:defRPr sz="3000"/>
          </a:lvl7pPr>
          <a:lvl8pPr marL="2000250" indent="-285750" algn="ctr">
            <a:defRPr sz="3000"/>
          </a:lvl8pPr>
          <a:lvl9pPr marL="2286000" indent="-285750" algn="ctr">
            <a:defRPr sz="3000"/>
          </a:lvl9pPr>
        </a:lstStyle>
        <a:p>
          <a:pPr lvl="0">
            <a:lnSpc>
              <a:spcPct val="100000"/>
            </a:lnSpc>
            <a:spcBef>
              <a:spcPct val="0"/>
            </a:spcBef>
            <a:spcAft>
              <a:spcPct val="35000"/>
            </a:spcAft>
          </a:pPr>
          <a:endParaRPr lang="en-US"/>
        </a:p>
      </dsp:txBody>
      <dsp:txXfrm>
        <a:off x="3103281" y="1748509"/>
        <a:ext cx="1921438" cy="1921438"/>
      </dsp:txXfrm>
    </dsp:sp>
    <dsp:sp modelId="{C2E7DEFD-0505-42BF-AE13-B6483BF86572}">
      <dsp:nvSpPr>
        <dsp:cNvPr id="4" name="Oval 3"/>
        <dsp:cNvSpPr/>
      </dsp:nvSpPr>
      <dsp:spPr bwMode="white">
        <a:xfrm>
          <a:off x="3391497" y="0"/>
          <a:ext cx="1345007" cy="1345007"/>
        </a:xfrm>
        <a:prstGeom prst="ellipse">
          <a:avLst/>
        </a:prstGeom>
      </dsp:spPr>
      <dsp:style>
        <a:lnRef idx="3">
          <a:schemeClr val="lt1"/>
        </a:lnRef>
        <a:fillRef idx="1">
          <a:schemeClr val="accent1"/>
        </a:fillRef>
        <a:effectRef idx="1">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a:p>
      </dsp:txBody>
      <dsp:txXfrm>
        <a:off x="3391497" y="0"/>
        <a:ext cx="1345007" cy="1345007"/>
      </dsp:txXfrm>
    </dsp:sp>
    <dsp:sp modelId="{44F31994-0027-4DC3-B39E-FEE01FB1A852}">
      <dsp:nvSpPr>
        <dsp:cNvPr id="6" name="Oval 5"/>
        <dsp:cNvSpPr/>
      </dsp:nvSpPr>
      <dsp:spPr bwMode="white">
        <a:xfrm>
          <a:off x="5428221" y="2036724"/>
          <a:ext cx="1345007" cy="1345007"/>
        </a:xfrm>
        <a:prstGeom prst="ellipse">
          <a:avLst/>
        </a:prstGeom>
      </dsp:spPr>
      <dsp:style>
        <a:lnRef idx="3">
          <a:schemeClr val="lt1"/>
        </a:lnRef>
        <a:fillRef idx="1">
          <a:schemeClr val="accent1"/>
        </a:fillRef>
        <a:effectRef idx="1">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a:p>
      </dsp:txBody>
      <dsp:txXfrm>
        <a:off x="5428221" y="2036724"/>
        <a:ext cx="1345007" cy="1345007"/>
      </dsp:txXfrm>
    </dsp:sp>
    <dsp:sp modelId="{0DA4B7DF-BD6B-46E8-940A-69050C019BB3}">
      <dsp:nvSpPr>
        <dsp:cNvPr id="8" name="Oval 7"/>
        <dsp:cNvSpPr/>
      </dsp:nvSpPr>
      <dsp:spPr bwMode="white">
        <a:xfrm>
          <a:off x="3391497" y="4073448"/>
          <a:ext cx="1345007" cy="1345007"/>
        </a:xfrm>
        <a:prstGeom prst="ellipse">
          <a:avLst/>
        </a:prstGeom>
      </dsp:spPr>
      <dsp:style>
        <a:lnRef idx="3">
          <a:schemeClr val="lt1"/>
        </a:lnRef>
        <a:fillRef idx="1">
          <a:schemeClr val="accent1"/>
        </a:fillRef>
        <a:effectRef idx="1">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a:p>
      </dsp:txBody>
      <dsp:txXfrm>
        <a:off x="3391497" y="4073448"/>
        <a:ext cx="1345007" cy="1345007"/>
      </dsp:txXfrm>
    </dsp:sp>
    <dsp:sp modelId="{F539A410-44AA-4A02-9F1B-997DD2B71E87}">
      <dsp:nvSpPr>
        <dsp:cNvPr id="10" name="Oval 9"/>
        <dsp:cNvSpPr/>
      </dsp:nvSpPr>
      <dsp:spPr bwMode="white">
        <a:xfrm>
          <a:off x="1354773" y="2036724"/>
          <a:ext cx="1345007" cy="1345007"/>
        </a:xfrm>
        <a:prstGeom prst="ellipse">
          <a:avLst/>
        </a:prstGeom>
      </dsp:spPr>
      <dsp:style>
        <a:lnRef idx="3">
          <a:schemeClr val="lt1"/>
        </a:lnRef>
        <a:fillRef idx="1">
          <a:schemeClr val="accent1"/>
        </a:fillRef>
        <a:effectRef idx="1">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a:p>
      </dsp:txBody>
      <dsp:txXfrm>
        <a:off x="1354773" y="2036724"/>
        <a:ext cx="1345007" cy="134500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7" name="Google Shape;137;p8: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3" name="Google Shape;14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5" name="Google Shape;15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1" name="Google Shape;161;p12: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7" name="Google Shape;16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2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3" name="Google Shape;173;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3" name="Google Shape;113;p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2039867fdc9_0_11: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5" name="Google Shape;125;g2039867fdc9_0_11:notes"/>
          <p:cNvSpPr>
            <a:spLocks noGrp="1" noRot="1" noChangeAspect="1"/>
          </p:cNvSpPr>
          <p:nvPr>
            <p:ph type="sldImg" idx="2"/>
          </p:nvPr>
        </p:nvSpPr>
        <p:spPr>
          <a:xfrm>
            <a:off x="1219425" y="720075"/>
            <a:ext cx="48771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g2039867fdc9_0_16: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1" name="Google Shape;131;g2039867fdc9_0_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0" name="Google Shape;2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2" name="Google Shape;3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3" name="Google Shape;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9" name="Google Shape;3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0" name="Google Shape;4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1" name="Google Shape;4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23"/>
          <p:cNvSpPr>
            <a:spLocks noGrp="1"/>
          </p:cNvSpPr>
          <p:nvPr>
            <p:ph type="pic" idx="2"/>
          </p:nvPr>
        </p:nvSpPr>
        <p:spPr>
          <a:xfrm>
            <a:off x="1792288" y="612775"/>
            <a:ext cx="5486400" cy="4114800"/>
          </a:xfrm>
          <a:prstGeom prst="rect">
            <a:avLst/>
          </a:prstGeom>
          <a:noFill/>
          <a:ln>
            <a:noFill/>
          </a:ln>
        </p:spPr>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305050"/>
            <a:ext cx="7772400" cy="1295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Final Year Project Proposal</a:t>
            </a:r>
            <a:endParaRPr dirty="0"/>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panose="020B0604020202020204"/>
              <a:buNone/>
            </a:pPr>
            <a:r>
              <a:rPr lang="en-US" b="1" dirty="0">
                <a:solidFill>
                  <a:schemeClr val="tx1"/>
                </a:solidFill>
                <a:latin typeface="Times New Roman" panose="02020603050405020304" pitchFamily="18" charset="0"/>
                <a:cs typeface="Times New Roman" panose="02020603050405020304" pitchFamily="18" charset="0"/>
              </a:rPr>
              <a:t>RentEase</a:t>
            </a:r>
            <a:endParaRPr b="1" dirty="0">
              <a:solidFill>
                <a:schemeClr val="tx1"/>
              </a:solidFill>
              <a:latin typeface="Times New Roman" panose="02020603050405020304" pitchFamily="18" charset="0"/>
              <a:cs typeface="Times New Roman" panose="02020603050405020304" pitchFamily="18" charset="0"/>
            </a:endParaRPr>
          </a:p>
          <a:p>
            <a:pPr marL="63500" lvl="0" indent="0" algn="l" rtl="0">
              <a:lnSpc>
                <a:spcPct val="100000"/>
              </a:lnSpc>
              <a:spcBef>
                <a:spcPts val="280"/>
              </a:spcBef>
              <a:spcAft>
                <a:spcPts val="0"/>
              </a:spcAft>
              <a:buClr>
                <a:srgbClr val="888888"/>
              </a:buClr>
              <a:buSzPts val="1400"/>
              <a:buFont typeface="Arial" panose="020B0604020202020204"/>
              <a:buNone/>
            </a:pPr>
            <a:r>
              <a:rPr lang="en-US" sz="1600" b="1" dirty="0">
                <a:solidFill>
                  <a:schemeClr val="tx1"/>
                </a:solidFill>
                <a:latin typeface="Times New Roman" panose="02020603050405020304" pitchFamily="18" charset="0"/>
                <a:cs typeface="Times New Roman" panose="02020603050405020304" pitchFamily="18" charset="0"/>
              </a:rPr>
              <a:t>Supervised By: </a:t>
            </a:r>
            <a:endParaRPr lang="en-US" sz="1600" b="1" dirty="0">
              <a:solidFill>
                <a:schemeClr val="tx1"/>
              </a:solidFill>
              <a:latin typeface="Times New Roman" panose="02020603050405020304" pitchFamily="18" charset="0"/>
              <a:cs typeface="Times New Roman" panose="02020603050405020304" pitchFamily="18" charset="0"/>
            </a:endParaRPr>
          </a:p>
          <a:p>
            <a:pPr marL="63500" lvl="0" indent="0" algn="ctr" rtl="0">
              <a:lnSpc>
                <a:spcPct val="100000"/>
              </a:lnSpc>
              <a:spcBef>
                <a:spcPts val="280"/>
              </a:spcBef>
              <a:spcAft>
                <a:spcPts val="0"/>
              </a:spcAft>
              <a:buClr>
                <a:srgbClr val="888888"/>
              </a:buClr>
              <a:buSzPts val="1400"/>
              <a:buFont typeface="Arial" panose="020B0604020202020204"/>
              <a:buNone/>
            </a:pPr>
            <a:r>
              <a:rPr lang="en-US" sz="1800" b="1" dirty="0">
                <a:solidFill>
                  <a:schemeClr val="tx1"/>
                </a:solidFill>
                <a:latin typeface="Times New Roman" panose="02020603050405020304" pitchFamily="18" charset="0"/>
                <a:cs typeface="Times New Roman" panose="02020603050405020304" pitchFamily="18" charset="0"/>
              </a:rPr>
              <a:t>Prof . Dr Mansoor Alam</a:t>
            </a:r>
            <a:endParaRPr sz="4000" b="1" dirty="0">
              <a:solidFill>
                <a:schemeClr val="tx1"/>
              </a:solidFill>
              <a:latin typeface="Times New Roman" panose="02020603050405020304" pitchFamily="18" charset="0"/>
              <a:cs typeface="Times New Roman" panose="02020603050405020304" pitchFamily="18" charset="0"/>
            </a:endParaRPr>
          </a:p>
        </p:txBody>
      </p:sp>
      <p:pic>
        <p:nvPicPr>
          <p:cNvPr id="86" name="Google Shape;86;p1" descr="Riphah.jpg"/>
          <p:cNvPicPr preferRelativeResize="0"/>
          <p:nvPr/>
        </p:nvPicPr>
        <p:blipFill rotWithShape="1">
          <a:blip r:embed="rId2"/>
          <a:srcRect l="3033" t="4065" r="6926" b="4925"/>
          <a:stretch>
            <a:fillRect/>
          </a:stretch>
        </p:blipFill>
        <p:spPr>
          <a:xfrm>
            <a:off x="4076700" y="1072661"/>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g2039867fdc9_0_16"/>
          <p:cNvSpPr txBox="1">
            <a:spLocks noGrp="1"/>
          </p:cNvSpPr>
          <p:nvPr>
            <p:ph type="body" idx="1"/>
          </p:nvPr>
        </p:nvSpPr>
        <p:spPr>
          <a:xfrm>
            <a:off x="457200" y="509666"/>
            <a:ext cx="8229600" cy="5616633"/>
          </a:xfrm>
          <a:prstGeom prst="rect">
            <a:avLst/>
          </a:prstGeom>
          <a:noFill/>
          <a:ln>
            <a:noFill/>
          </a:ln>
        </p:spPr>
        <p:txBody>
          <a:bodyPr spcFirstLastPara="1" wrap="square" lIns="91425" tIns="45700" rIns="91425" bIns="45700" anchor="t" anchorCtr="0">
            <a:noAutofit/>
          </a:bodyPr>
          <a:lstStyle/>
          <a:p>
            <a:pPr marL="0" marR="0" lvl="0" indent="0" fontAlgn="auto">
              <a:lnSpc>
                <a:spcPct val="150000"/>
              </a:lnSpc>
              <a:spcBef>
                <a:spcPts val="0"/>
              </a:spcBef>
              <a:spcAft>
                <a:spcPts val="0"/>
              </a:spcAft>
              <a:buNone/>
            </a:pPr>
            <a:r>
              <a:rPr lang="en-US" sz="20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1. Lack of Dynamic Pricing Mechanism:   </a:t>
            </a:r>
            <a:r>
              <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Existing rental platforms often rely on fixed pricing models that do not adapt to changing market conditions.   </a:t>
            </a:r>
            <a:endPar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fontAlgn="auto">
              <a:lnSpc>
                <a:spcPct val="150000"/>
              </a:lnSpc>
              <a:spcBef>
                <a:spcPts val="0"/>
              </a:spcBef>
              <a:spcAft>
                <a:spcPts val="0"/>
              </a:spcAft>
              <a:buNone/>
            </a:pPr>
            <a:r>
              <a:rPr lang="en-US" sz="20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Gap:</a:t>
            </a:r>
            <a:r>
              <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We will provide an intelligent dynamic pricing mechanism that adjusts rental prices based on factors like property availability, seasonality, and customer preferences.</a:t>
            </a:r>
            <a:endPar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fontAlgn="auto">
              <a:lnSpc>
                <a:spcPct val="150000"/>
              </a:lnSpc>
              <a:spcBef>
                <a:spcPts val="0"/>
              </a:spcBef>
              <a:spcAft>
                <a:spcPts val="0"/>
              </a:spcAft>
              <a:buNone/>
            </a:pPr>
            <a:r>
              <a:rPr lang="en-US" sz="20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2. Transparency and Trust:</a:t>
            </a:r>
            <a:r>
              <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 Many rental websites lack transparency, leading to distrust among users.</a:t>
            </a:r>
            <a:endPar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fontAlgn="auto">
              <a:lnSpc>
                <a:spcPct val="150000"/>
              </a:lnSpc>
              <a:spcBef>
                <a:spcPts val="0"/>
              </a:spcBef>
              <a:spcAft>
                <a:spcPts val="0"/>
              </a:spcAft>
              <a:buNone/>
            </a:pPr>
            <a:r>
              <a:rPr lang="en-US" sz="20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Gap:</a:t>
            </a:r>
            <a:r>
              <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Our solution will provide clear information about property details, verified listings, and fair pricing to build trust with both landlords and </a:t>
            </a:r>
            <a:r>
              <a:rPr lang="en-US"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tenants.</a:t>
            </a:r>
            <a:endParaRPr lang="en-US" sz="18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90573"/>
            <a:ext cx="8229600" cy="5076853"/>
          </a:xfrm>
        </p:spPr>
        <p:txBody>
          <a:bodyPr/>
          <a:lstStyle/>
          <a:p>
            <a:pPr marL="0" marR="0" lvl="0" indent="0" fontAlgn="auto">
              <a:lnSpc>
                <a:spcPct val="150000"/>
              </a:lnSpc>
              <a:spcBef>
                <a:spcPts val="0"/>
              </a:spcBef>
              <a:spcAft>
                <a:spcPts val="0"/>
              </a:spcAft>
              <a:buNone/>
            </a:pPr>
            <a:r>
              <a:rPr lang="en-US" sz="20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3. User Experience (UX) :   </a:t>
            </a:r>
            <a:r>
              <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Current rental platforms may have clustered interfaces, making it challenging for users to find relevant properties.   - </a:t>
            </a:r>
            <a:endPar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fontAlgn="auto">
              <a:lnSpc>
                <a:spcPct val="150000"/>
              </a:lnSpc>
              <a:spcBef>
                <a:spcPts val="0"/>
              </a:spcBef>
              <a:spcAft>
                <a:spcPts val="0"/>
              </a:spcAft>
              <a:buNone/>
            </a:pPr>
            <a:r>
              <a:rPr lang="en-US" sz="20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Gap: </a:t>
            </a:r>
            <a:r>
              <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Our rental web application will prioritize a clean, interactive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UI/</a:t>
            </a:r>
            <a:r>
              <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UX, allowing users to easily search, view property images, and make informed decisions.</a:t>
            </a:r>
            <a:endParaRPr lang="en-US" sz="48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t>PROBLEM STATEMENT</a:t>
            </a:r>
            <a:endParaRPr dirty="0"/>
          </a:p>
        </p:txBody>
      </p:sp>
      <p:sp>
        <p:nvSpPr>
          <p:cNvPr id="140" name="Google Shape;140;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46" name="Google Shape;14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indent="-457200">
              <a:lnSpc>
                <a:spcPct val="150000"/>
              </a:lnSpc>
              <a:spcBef>
                <a:spcPts val="0"/>
              </a:spcBef>
              <a:buSzPts val="3200"/>
            </a:pPr>
            <a:r>
              <a:rPr lang="en-US" sz="2800" b="0" i="0" dirty="0">
                <a:solidFill>
                  <a:srgbClr val="111111"/>
                </a:solidFill>
                <a:effectLst/>
                <a:latin typeface="Times New Roman" panose="02020603050405020304" pitchFamily="18" charset="0"/>
                <a:cs typeface="Times New Roman" panose="02020603050405020304" pitchFamily="18" charset="0"/>
              </a:rPr>
              <a:t>Our challenge is to design and implement a robust </a:t>
            </a:r>
            <a:r>
              <a:rPr lang="en-US" sz="2800" b="1" i="0" dirty="0">
                <a:solidFill>
                  <a:srgbClr val="111111"/>
                </a:solidFill>
                <a:effectLst/>
                <a:latin typeface="Times New Roman" panose="02020603050405020304" pitchFamily="18" charset="0"/>
                <a:cs typeface="Times New Roman" panose="02020603050405020304" pitchFamily="18" charset="0"/>
              </a:rPr>
              <a:t>dynamic pricing strategy</a:t>
            </a:r>
            <a:r>
              <a:rPr lang="en-US" sz="2800" b="0" i="0" dirty="0">
                <a:solidFill>
                  <a:srgbClr val="111111"/>
                </a:solidFill>
                <a:effectLst/>
                <a:latin typeface="Times New Roman" panose="02020603050405020304" pitchFamily="18" charset="0"/>
                <a:cs typeface="Times New Roman" panose="02020603050405020304" pitchFamily="18" charset="0"/>
              </a:rPr>
              <a:t> for the rental web application. </a:t>
            </a:r>
            <a:endParaRPr lang="en-US" sz="2800" b="0" i="0" dirty="0">
              <a:solidFill>
                <a:srgbClr val="111111"/>
              </a:solidFill>
              <a:effectLst/>
              <a:latin typeface="Times New Roman" panose="02020603050405020304" pitchFamily="18" charset="0"/>
              <a:cs typeface="Times New Roman" panose="02020603050405020304" pitchFamily="18" charset="0"/>
            </a:endParaRPr>
          </a:p>
          <a:p>
            <a:pPr marL="660400" indent="-457200">
              <a:lnSpc>
                <a:spcPct val="150000"/>
              </a:lnSpc>
              <a:spcBef>
                <a:spcPts val="0"/>
              </a:spcBef>
              <a:buSzPts val="3200"/>
            </a:pPr>
            <a:r>
              <a:rPr lang="en-US" sz="2800" dirty="0">
                <a:solidFill>
                  <a:srgbClr val="111111"/>
                </a:solidFill>
                <a:latin typeface="Times New Roman" panose="02020603050405020304" pitchFamily="18" charset="0"/>
                <a:cs typeface="Times New Roman" panose="02020603050405020304" pitchFamily="18" charset="0"/>
              </a:rPr>
              <a:t>We</a:t>
            </a:r>
            <a:r>
              <a:rPr lang="en-US" sz="2800" b="0" i="0" dirty="0">
                <a:solidFill>
                  <a:srgbClr val="111111"/>
                </a:solidFill>
                <a:effectLst/>
                <a:latin typeface="Times New Roman" panose="02020603050405020304" pitchFamily="18" charset="0"/>
                <a:cs typeface="Times New Roman" panose="02020603050405020304" pitchFamily="18" charset="0"/>
              </a:rPr>
              <a:t> aim to optimize revenue while considering owner and tenant problems, property availability, and seasonal variations etc.</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PROPOSED SOLUTION AND METHODOLOGY</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457200" y="509666"/>
            <a:ext cx="8229600" cy="1090534"/>
          </a:xfrm>
          <a:prstGeom prst="rect">
            <a:avLst/>
          </a:prstGeom>
          <a:noFill/>
          <a:ln>
            <a:noFill/>
          </a:ln>
        </p:spPr>
        <p:txBody>
          <a:bodyPr spcFirstLastPara="1" wrap="square" lIns="91425" tIns="45700" rIns="91425" bIns="45700" anchor="ctr" anchorCtr="0">
            <a:noAutofit/>
          </a:bodyPr>
          <a:lstStyle/>
          <a:p>
            <a:r>
              <a:rPr lang="en-US" sz="4000" b="1" dirty="0">
                <a:solidFill>
                  <a:srgbClr val="111111"/>
                </a:solidFill>
                <a:latin typeface="Times New Roman" panose="02020603050405020304" pitchFamily="18" charset="0"/>
                <a:cs typeface="Times New Roman" panose="02020603050405020304" pitchFamily="18" charset="0"/>
              </a:rPr>
              <a:t>Solution Approach</a:t>
            </a:r>
            <a:endParaRPr sz="4800" dirty="0">
              <a:latin typeface="Times New Roman" panose="02020603050405020304" pitchFamily="18" charset="0"/>
              <a:cs typeface="Times New Roman" panose="02020603050405020304" pitchFamily="18" charset="0"/>
            </a:endParaRPr>
          </a:p>
        </p:txBody>
      </p:sp>
      <p:sp>
        <p:nvSpPr>
          <p:cNvPr id="158" name="Google Shape;158;p11"/>
          <p:cNvSpPr txBox="1">
            <a:spLocks noGrp="1"/>
          </p:cNvSpPr>
          <p:nvPr>
            <p:ph type="body" idx="1"/>
          </p:nvPr>
        </p:nvSpPr>
        <p:spPr>
          <a:xfrm>
            <a:off x="457200" y="1600201"/>
            <a:ext cx="8229600" cy="4051092"/>
          </a:xfrm>
          <a:prstGeom prst="rect">
            <a:avLst/>
          </a:prstGeom>
          <a:noFill/>
          <a:ln>
            <a:noFill/>
          </a:ln>
        </p:spPr>
        <p:txBody>
          <a:bodyPr spcFirstLastPara="1" wrap="square" lIns="91425" tIns="45700" rIns="91425" bIns="45700" anchor="t" anchorCtr="0">
            <a:noAutofit/>
          </a:bodyPr>
          <a:lstStyle/>
          <a:p>
            <a:pPr marL="742950" lvl="1" indent="-285750" algn="l">
              <a:lnSpc>
                <a:spcPct val="150000"/>
              </a:lnSpc>
              <a:buFont typeface="+mj-lt"/>
              <a:buAutoNum type="arabicPeriod"/>
            </a:pPr>
            <a:r>
              <a:rPr lang="en-US" sz="2400" b="0" i="0" dirty="0">
                <a:solidFill>
                  <a:srgbClr val="111111"/>
                </a:solidFill>
                <a:effectLst/>
                <a:latin typeface="Times New Roman" panose="02020603050405020304" pitchFamily="18" charset="0"/>
                <a:cs typeface="Times New Roman" panose="02020603050405020304" pitchFamily="18" charset="0"/>
              </a:rPr>
              <a:t>To </a:t>
            </a:r>
            <a:r>
              <a:rPr lang="en-US" sz="2400" dirty="0">
                <a:solidFill>
                  <a:srgbClr val="111111"/>
                </a:solidFill>
                <a:latin typeface="Times New Roman" panose="02020603050405020304" pitchFamily="18" charset="0"/>
                <a:cs typeface="Times New Roman" panose="02020603050405020304" pitchFamily="18" charset="0"/>
              </a:rPr>
              <a:t>d</a:t>
            </a:r>
            <a:r>
              <a:rPr lang="en-US" sz="2400" b="0" i="0" dirty="0">
                <a:solidFill>
                  <a:srgbClr val="111111"/>
                </a:solidFill>
                <a:effectLst/>
                <a:latin typeface="Times New Roman" panose="02020603050405020304" pitchFamily="18" charset="0"/>
                <a:cs typeface="Times New Roman" panose="02020603050405020304" pitchFamily="18" charset="0"/>
              </a:rPr>
              <a:t>evelop an </a:t>
            </a:r>
            <a:r>
              <a:rPr lang="en-US" sz="2400" b="1" i="0" dirty="0">
                <a:solidFill>
                  <a:srgbClr val="111111"/>
                </a:solidFill>
                <a:effectLst/>
                <a:latin typeface="Times New Roman" panose="02020603050405020304" pitchFamily="18" charset="0"/>
                <a:cs typeface="Times New Roman" panose="02020603050405020304" pitchFamily="18" charset="0"/>
              </a:rPr>
              <a:t>LSTM-based dynamic pricing model</a:t>
            </a:r>
            <a:r>
              <a:rPr lang="en-US" sz="2400" b="0" i="0" dirty="0">
                <a:solidFill>
                  <a:srgbClr val="111111"/>
                </a:solidFill>
                <a:effectLst/>
                <a:latin typeface="Times New Roman" panose="02020603050405020304" pitchFamily="18" charset="0"/>
                <a:cs typeface="Times New Roman" panose="02020603050405020304" pitchFamily="18" charset="0"/>
              </a:rPr>
              <a:t> suitable for rental properties.</a:t>
            </a: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sz="2400" b="0" i="0" dirty="0">
                <a:solidFill>
                  <a:srgbClr val="111111"/>
                </a:solidFill>
                <a:effectLst/>
                <a:latin typeface="Times New Roman" panose="02020603050405020304" pitchFamily="18" charset="0"/>
                <a:cs typeface="Times New Roman" panose="02020603050405020304" pitchFamily="18" charset="0"/>
              </a:rPr>
              <a:t>To </a:t>
            </a:r>
            <a:r>
              <a:rPr lang="en-US" sz="2400" dirty="0">
                <a:solidFill>
                  <a:srgbClr val="111111"/>
                </a:solidFill>
                <a:latin typeface="Times New Roman" panose="02020603050405020304" pitchFamily="18" charset="0"/>
                <a:cs typeface="Times New Roman" panose="02020603050405020304" pitchFamily="18" charset="0"/>
              </a:rPr>
              <a:t>i</a:t>
            </a:r>
            <a:r>
              <a:rPr lang="en-US" sz="2400" b="0" i="0" dirty="0">
                <a:solidFill>
                  <a:srgbClr val="111111"/>
                </a:solidFill>
                <a:effectLst/>
                <a:latin typeface="Times New Roman" panose="02020603050405020304" pitchFamily="18" charset="0"/>
                <a:cs typeface="Times New Roman" panose="02020603050405020304" pitchFamily="18" charset="0"/>
              </a:rPr>
              <a:t>ncorporate features like property type, location</a:t>
            </a:r>
            <a:r>
              <a:rPr lang="en-US" sz="2400" dirty="0">
                <a:solidFill>
                  <a:srgbClr val="111111"/>
                </a:solidFill>
                <a:latin typeface="Times New Roman" panose="02020603050405020304" pitchFamily="18" charset="0"/>
                <a:cs typeface="Times New Roman" panose="02020603050405020304" pitchFamily="18" charset="0"/>
              </a:rPr>
              <a:t> </a:t>
            </a:r>
            <a:r>
              <a:rPr lang="en-US" sz="2400" b="0" i="0" dirty="0">
                <a:solidFill>
                  <a:srgbClr val="111111"/>
                </a:solidFill>
                <a:effectLst/>
                <a:latin typeface="Times New Roman" panose="02020603050405020304" pitchFamily="18" charset="0"/>
                <a:cs typeface="Times New Roman" panose="02020603050405020304" pitchFamily="18" charset="0"/>
              </a:rPr>
              <a:t>and real-time demand signals.</a:t>
            </a: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sz="2400" b="0" i="0" dirty="0">
                <a:solidFill>
                  <a:srgbClr val="111111"/>
                </a:solidFill>
                <a:effectLst/>
                <a:latin typeface="Times New Roman" panose="02020603050405020304" pitchFamily="18" charset="0"/>
                <a:cs typeface="Times New Roman" panose="02020603050405020304" pitchFamily="18" charset="0"/>
              </a:rPr>
              <a:t>To </a:t>
            </a:r>
            <a:r>
              <a:rPr lang="en-US" sz="2400" dirty="0">
                <a:solidFill>
                  <a:srgbClr val="111111"/>
                </a:solidFill>
                <a:latin typeface="Times New Roman" panose="02020603050405020304" pitchFamily="18" charset="0"/>
                <a:cs typeface="Times New Roman" panose="02020603050405020304" pitchFamily="18" charset="0"/>
              </a:rPr>
              <a:t>c</a:t>
            </a:r>
            <a:r>
              <a:rPr lang="en-US" sz="2400" b="0" i="0" dirty="0">
                <a:solidFill>
                  <a:srgbClr val="111111"/>
                </a:solidFill>
                <a:effectLst/>
                <a:latin typeface="Times New Roman" panose="02020603050405020304" pitchFamily="18" charset="0"/>
                <a:cs typeface="Times New Roman" panose="02020603050405020304" pitchFamily="18" charset="0"/>
              </a:rPr>
              <a:t>ontinuously update the model to adapt to changing conditions.</a:t>
            </a: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342900" lvl="0" indent="-139700" algn="l" rtl="0">
              <a:lnSpc>
                <a:spcPct val="100000"/>
              </a:lnSpc>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695"/>
            <a:ext cx="8229600" cy="1135505"/>
          </a:xfrm>
        </p:spPr>
        <p:txBody>
          <a:bodyPr/>
          <a:lstStyle/>
          <a:p>
            <a:r>
              <a:rPr lang="en-US" sz="4000" b="1" dirty="0">
                <a:solidFill>
                  <a:srgbClr val="111111"/>
                </a:solidFill>
                <a:latin typeface="Times New Roman" panose="02020603050405020304" pitchFamily="18" charset="0"/>
                <a:cs typeface="Times New Roman" panose="02020603050405020304" pitchFamily="18" charset="0"/>
              </a:rPr>
              <a:t>Methodology</a:t>
            </a:r>
            <a:endParaRPr lang="en-US" sz="4000" dirty="0"/>
          </a:p>
        </p:txBody>
      </p:sp>
      <p:sp>
        <p:nvSpPr>
          <p:cNvPr id="3" name="Text Placeholder 2"/>
          <p:cNvSpPr>
            <a:spLocks noGrp="1"/>
          </p:cNvSpPr>
          <p:nvPr>
            <p:ph type="body" idx="1"/>
          </p:nvPr>
        </p:nvSpPr>
        <p:spPr>
          <a:xfrm>
            <a:off x="457200" y="1600201"/>
            <a:ext cx="8229600" cy="3856220"/>
          </a:xfrm>
        </p:spPr>
        <p:txBody>
          <a:bodyPr/>
          <a:lstStyle/>
          <a:p>
            <a:pPr marL="742950" lvl="1" indent="-285750" algn="l">
              <a:lnSpc>
                <a:spcPct val="150000"/>
              </a:lnSpc>
              <a:buFont typeface="+mj-lt"/>
              <a:buAutoNum type="arabicPeriod"/>
            </a:pPr>
            <a:r>
              <a:rPr lang="en-US" sz="2400" b="0" i="0" dirty="0">
                <a:solidFill>
                  <a:srgbClr val="111111"/>
                </a:solidFill>
                <a:effectLst/>
                <a:latin typeface="Times New Roman" panose="02020603050405020304" pitchFamily="18" charset="0"/>
                <a:cs typeface="Times New Roman" panose="02020603050405020304" pitchFamily="18" charset="0"/>
              </a:rPr>
              <a:t>To </a:t>
            </a:r>
            <a:r>
              <a:rPr lang="en-US" sz="2400" dirty="0">
                <a:solidFill>
                  <a:srgbClr val="111111"/>
                </a:solidFill>
                <a:latin typeface="Times New Roman" panose="02020603050405020304" pitchFamily="18" charset="0"/>
                <a:cs typeface="Times New Roman" panose="02020603050405020304" pitchFamily="18" charset="0"/>
              </a:rPr>
              <a:t>c</a:t>
            </a:r>
            <a:r>
              <a:rPr lang="en-US" sz="2400" b="0" i="0" dirty="0">
                <a:solidFill>
                  <a:srgbClr val="111111"/>
                </a:solidFill>
                <a:effectLst/>
                <a:latin typeface="Times New Roman" panose="02020603050405020304" pitchFamily="18" charset="0"/>
                <a:cs typeface="Times New Roman" panose="02020603050405020304" pitchFamily="18" charset="0"/>
              </a:rPr>
              <a:t>ollect historical rental data and real-time demand signals.</a:t>
            </a: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sz="2400" b="0" i="0" dirty="0">
                <a:solidFill>
                  <a:srgbClr val="111111"/>
                </a:solidFill>
                <a:effectLst/>
                <a:latin typeface="Times New Roman" panose="02020603050405020304" pitchFamily="18" charset="0"/>
                <a:cs typeface="Times New Roman" panose="02020603050405020304" pitchFamily="18" charset="0"/>
              </a:rPr>
              <a:t>To </a:t>
            </a:r>
            <a:r>
              <a:rPr lang="en-US" sz="2400" dirty="0">
                <a:solidFill>
                  <a:srgbClr val="111111"/>
                </a:solidFill>
                <a:latin typeface="Times New Roman" panose="02020603050405020304" pitchFamily="18" charset="0"/>
                <a:cs typeface="Times New Roman" panose="02020603050405020304" pitchFamily="18" charset="0"/>
              </a:rPr>
              <a:t>d</a:t>
            </a:r>
            <a:r>
              <a:rPr lang="en-US" sz="2400" b="0" i="0" dirty="0">
                <a:solidFill>
                  <a:srgbClr val="111111"/>
                </a:solidFill>
                <a:effectLst/>
                <a:latin typeface="Times New Roman" panose="02020603050405020304" pitchFamily="18" charset="0"/>
                <a:cs typeface="Times New Roman" panose="02020603050405020304" pitchFamily="18" charset="0"/>
              </a:rPr>
              <a:t>esign and train the model for dynamic rental price prediction.</a:t>
            </a: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sz="2400" b="0" i="0" dirty="0">
                <a:solidFill>
                  <a:srgbClr val="111111"/>
                </a:solidFill>
                <a:effectLst/>
                <a:latin typeface="Times New Roman" panose="02020603050405020304" pitchFamily="18" charset="0"/>
                <a:cs typeface="Times New Roman" panose="02020603050405020304" pitchFamily="18" charset="0"/>
              </a:rPr>
              <a:t>To </a:t>
            </a:r>
            <a:r>
              <a:rPr lang="en-US" sz="2400" dirty="0">
                <a:solidFill>
                  <a:srgbClr val="111111"/>
                </a:solidFill>
                <a:latin typeface="Times New Roman" panose="02020603050405020304" pitchFamily="18" charset="0"/>
                <a:cs typeface="Times New Roman" panose="02020603050405020304" pitchFamily="18" charset="0"/>
              </a:rPr>
              <a:t>i</a:t>
            </a:r>
            <a:r>
              <a:rPr lang="en-US" sz="2400" b="0" i="0" dirty="0">
                <a:solidFill>
                  <a:srgbClr val="111111"/>
                </a:solidFill>
                <a:effectLst/>
                <a:latin typeface="Times New Roman" panose="02020603050405020304" pitchFamily="18" charset="0"/>
                <a:cs typeface="Times New Roman" panose="02020603050405020304" pitchFamily="18" charset="0"/>
              </a:rPr>
              <a:t>mplement real-time pricing adjustments based on that model predictions.</a:t>
            </a:r>
            <a:endParaRPr lang="en-US" sz="2400" b="0" i="0" dirty="0">
              <a:solidFill>
                <a:srgbClr val="11111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Diagram 3"/>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PROJECT SCOPE</a:t>
            </a:r>
            <a:endParaRPr lang="en-US"/>
          </a:p>
        </p:txBody>
      </p:sp>
      <p:sp>
        <p:nvSpPr>
          <p:cNvPr id="164" name="Google Shape;164;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3"/>
          <p:cNvSpPr txBox="1">
            <a:spLocks noGrp="1"/>
          </p:cNvSpPr>
          <p:nvPr>
            <p:ph type="body" idx="1"/>
          </p:nvPr>
        </p:nvSpPr>
        <p:spPr>
          <a:xfrm>
            <a:off x="457200" y="449706"/>
            <a:ext cx="8229600" cy="5676458"/>
          </a:xfrm>
          <a:prstGeom prst="rect">
            <a:avLst/>
          </a:prstGeom>
          <a:noFill/>
          <a:ln>
            <a:noFill/>
          </a:ln>
        </p:spPr>
        <p:txBody>
          <a:bodyPr spcFirstLastPara="1" wrap="square" lIns="91425" tIns="45700" rIns="91425" bIns="45700" anchor="t" anchorCtr="0">
            <a:noAutofit/>
          </a:bodyPr>
          <a:lstStyle/>
          <a:p>
            <a:pPr marL="114300" indent="0" algn="l">
              <a:lnSpc>
                <a:spcPct val="150000"/>
              </a:lnSpc>
              <a:buNone/>
            </a:pPr>
            <a:r>
              <a:rPr lang="en-US" sz="1800" b="0" i="0" dirty="0">
                <a:solidFill>
                  <a:schemeClr val="tx1"/>
                </a:solidFill>
                <a:effectLst/>
                <a:latin typeface="Times New Roman" panose="02020603050405020304" pitchFamily="18" charset="0"/>
                <a:cs typeface="Times New Roman" panose="02020603050405020304" pitchFamily="18" charset="0"/>
              </a:rPr>
              <a:t>This project aims to develop a rental application (mobile or web) that utilizes Long Short-Term Memory (LSTM) networks for dynamic pricing of rental properties.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114300" indent="0" algn="l">
              <a:lnSpc>
                <a:spcPct val="150000"/>
              </a:lnSpc>
              <a:buNone/>
            </a:pPr>
            <a:r>
              <a:rPr lang="en-US" sz="1800" b="1" i="0" dirty="0">
                <a:solidFill>
                  <a:schemeClr val="tx1"/>
                </a:solidFill>
                <a:effectLst/>
                <a:latin typeface="Times New Roman" panose="02020603050405020304" pitchFamily="18" charset="0"/>
                <a:cs typeface="Times New Roman" panose="02020603050405020304" pitchFamily="18" charset="0"/>
              </a:rPr>
              <a:t>Goals: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We will develop a user-friendly application for listing and searching rental properties.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We will implement an </a:t>
            </a:r>
            <a:r>
              <a:rPr lang="en-US" sz="1800" b="1" i="0" dirty="0">
                <a:solidFill>
                  <a:schemeClr val="tx1"/>
                </a:solidFill>
                <a:effectLst/>
                <a:latin typeface="Times New Roman" panose="02020603050405020304" pitchFamily="18" charset="0"/>
                <a:cs typeface="Times New Roman" panose="02020603050405020304" pitchFamily="18" charset="0"/>
              </a:rPr>
              <a:t>LSTM</a:t>
            </a:r>
            <a:r>
              <a:rPr lang="en-US" sz="1800" b="0" i="0" dirty="0">
                <a:solidFill>
                  <a:schemeClr val="tx1"/>
                </a:solidFill>
                <a:effectLst/>
                <a:latin typeface="Times New Roman" panose="02020603050405020304" pitchFamily="18" charset="0"/>
                <a:cs typeface="Times New Roman" panose="02020603050405020304" pitchFamily="18" charset="0"/>
              </a:rPr>
              <a:t> model to predict future rental prices based on historical data and market trends.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We will integrate the </a:t>
            </a:r>
            <a:r>
              <a:rPr lang="en-US" sz="1800" b="1" i="0" dirty="0">
                <a:solidFill>
                  <a:schemeClr val="tx1"/>
                </a:solidFill>
                <a:effectLst/>
                <a:latin typeface="Times New Roman" panose="02020603050405020304" pitchFamily="18" charset="0"/>
                <a:cs typeface="Times New Roman" panose="02020603050405020304" pitchFamily="18" charset="0"/>
              </a:rPr>
              <a:t>LSTM </a:t>
            </a:r>
            <a:r>
              <a:rPr lang="en-US" sz="1800" b="0" i="0" dirty="0">
                <a:solidFill>
                  <a:schemeClr val="tx1"/>
                </a:solidFill>
                <a:effectLst/>
                <a:latin typeface="Times New Roman" panose="02020603050405020304" pitchFamily="18" charset="0"/>
                <a:cs typeface="Times New Roman" panose="02020603050405020304" pitchFamily="18" charset="0"/>
              </a:rPr>
              <a:t>model into the application to dynamically adjust rental prices based on the predictions.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Allow users to view property details, photos, and pricing information.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We will provide functionalities for users to manage their listings </a:t>
            </a:r>
            <a:r>
              <a:rPr lang="en-US" sz="1800" b="1" i="0" dirty="0">
                <a:solidFill>
                  <a:schemeClr val="tx1"/>
                </a:solidFill>
                <a:effectLst/>
                <a:latin typeface="Times New Roman" panose="02020603050405020304" pitchFamily="18" charset="0"/>
                <a:cs typeface="Times New Roman" panose="02020603050405020304" pitchFamily="18" charset="0"/>
              </a:rPr>
              <a:t>(landlords) </a:t>
            </a:r>
            <a:r>
              <a:rPr lang="en-US" sz="1800" b="0" i="0" dirty="0">
                <a:solidFill>
                  <a:schemeClr val="tx1"/>
                </a:solidFill>
                <a:effectLst/>
                <a:latin typeface="Times New Roman" panose="02020603050405020304" pitchFamily="18" charset="0"/>
                <a:cs typeface="Times New Roman" panose="02020603050405020304" pitchFamily="18" charset="0"/>
              </a:rPr>
              <a:t>or search and contact landlords </a:t>
            </a:r>
            <a:r>
              <a:rPr lang="en-US" sz="1800" b="1" i="0" dirty="0">
                <a:solidFill>
                  <a:schemeClr val="tx1"/>
                </a:solidFill>
                <a:effectLst/>
                <a:latin typeface="Times New Roman" panose="02020603050405020304" pitchFamily="18" charset="0"/>
                <a:cs typeface="Times New Roman" panose="02020603050405020304" pitchFamily="18" charset="0"/>
              </a:rPr>
              <a:t>(tenants).</a:t>
            </a: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342900" lvl="0" indent="-139700" algn="l" rtl="0">
              <a:lnSpc>
                <a:spcPct val="100000"/>
              </a:lnSpc>
              <a:spcBef>
                <a:spcPts val="0"/>
              </a:spcBef>
              <a:spcAft>
                <a:spcPts val="0"/>
              </a:spcAft>
              <a:buClr>
                <a:schemeClr val="dk1"/>
              </a:buClr>
              <a:buSzPts val="3200"/>
              <a:buNone/>
            </a:pPr>
            <a:endParaRPr sz="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lang="en-US"/>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Muzamil Khan (27658)</a:t>
            </a:r>
            <a:endParaRPr dirty="0"/>
          </a:p>
          <a:p>
            <a:pPr marL="342900" lvl="0" indent="-342900" algn="l" rtl="0">
              <a:lnSpc>
                <a:spcPct val="100000"/>
              </a:lnSpc>
              <a:spcBef>
                <a:spcPts val="640"/>
              </a:spcBef>
              <a:spcAft>
                <a:spcPts val="0"/>
              </a:spcAft>
              <a:buClr>
                <a:schemeClr val="dk1"/>
              </a:buClr>
              <a:buSzPts val="3200"/>
              <a:buChar char="•"/>
            </a:pPr>
            <a:r>
              <a:rPr lang="en-US" dirty="0"/>
              <a:t>M. Bilal (27950)</a:t>
            </a:r>
            <a:endParaRPr dirty="0"/>
          </a:p>
          <a:p>
            <a:pPr marL="342900" lvl="0" indent="-342900" algn="l" rtl="0">
              <a:lnSpc>
                <a:spcPct val="100000"/>
              </a:lnSpc>
              <a:spcBef>
                <a:spcPts val="640"/>
              </a:spcBef>
              <a:spcAft>
                <a:spcPts val="0"/>
              </a:spcAft>
              <a:buClr>
                <a:schemeClr val="dk1"/>
              </a:buClr>
              <a:buSzPts val="3200"/>
              <a:buChar char="•"/>
            </a:pPr>
            <a:r>
              <a:rPr lang="en-US" dirty="0"/>
              <a:t>Suffian (27966)</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60594"/>
            <a:ext cx="8229600" cy="5136812"/>
          </a:xfrm>
        </p:spPr>
        <p:txBody>
          <a:bodyPr/>
          <a:lstStyle/>
          <a:p>
            <a:pPr marL="114300" indent="0" algn="l">
              <a:lnSpc>
                <a:spcPct val="150000"/>
              </a:lnSpc>
              <a:buNone/>
            </a:pPr>
            <a:r>
              <a:rPr lang="en-US" sz="2000" b="1" i="0" dirty="0">
                <a:solidFill>
                  <a:schemeClr val="tx1"/>
                </a:solidFill>
                <a:effectLst/>
                <a:latin typeface="Times New Roman" panose="02020603050405020304" pitchFamily="18" charset="0"/>
                <a:cs typeface="Times New Roman" panose="02020603050405020304" pitchFamily="18" charset="0"/>
              </a:rPr>
              <a:t>Deliverables: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 functional rental application with the following features: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User registration and login functionalities.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User interface for listing and searching rental properties.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Property details page with information like location, description and photos.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Chat functionality for communication between landlords and tenants.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Integration with the LSTM model to display dynamically adjusted rental prices for listings.</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t>Work Breakdown Structure</a:t>
            </a:r>
            <a:endParaRPr lang="en-US" dirty="0"/>
          </a:p>
        </p:txBody>
      </p:sp>
      <p:sp>
        <p:nvSpPr>
          <p:cNvPr id="176" name="Google Shape;176;p2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69429" y="450300"/>
            <a:ext cx="7405141" cy="5957400"/>
          </a:xfrm>
          <a:prstGeom prst="rect">
            <a:avLst/>
          </a:prstGeom>
          <a:noFill/>
        </p:spPr>
        <p:txBody>
          <a:bodyPr wrap="square" rtlCol="0">
            <a:spAutoFit/>
          </a:bodyPr>
          <a:lstStyle/>
          <a:p>
            <a:pPr marL="342900" marR="0" lvl="0" indent="-342900" fontAlgn="auto">
              <a:lnSpc>
                <a:spcPct val="150000"/>
              </a:lnSpc>
              <a:spcBef>
                <a:spcPts val="0"/>
              </a:spcBef>
              <a:spcAft>
                <a:spcPts val="0"/>
              </a:spcAft>
              <a:buFont typeface="+mj-lt"/>
              <a:buAutoNum type="arabicPeriod"/>
              <a:tabLst>
                <a:tab pos="457200" algn="l"/>
              </a:tabLst>
            </a:pPr>
            <a:r>
              <a:rPr lang="en-US" sz="16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 the Problem</a:t>
            </a:r>
            <a:endParaRPr lang="en-US" sz="1600" kern="150" dirty="0">
              <a:solidFill>
                <a:srgbClr val="111111"/>
              </a:solidFill>
              <a:effectLst/>
              <a:latin typeface="Times New Roman" panose="02020603050405020304" pitchFamily="18" charset="0"/>
              <a:ea typeface="Andale Sans UI"/>
              <a:cs typeface="Tahoma" panose="020B0604030504040204" pitchFamily="34"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Purpose of the project.</a:t>
            </a:r>
            <a:endParaRPr lang="en-US" sz="1600" kern="150" dirty="0">
              <a:solidFill>
                <a:srgbClr val="111111"/>
              </a:solidFill>
              <a:effectLst/>
              <a:latin typeface="Times New Roman" panose="02020603050405020304" pitchFamily="18" charset="0"/>
              <a:ea typeface="Andale Sans UI"/>
              <a:cs typeface="Times New Roman" panose="02020603050405020304" pitchFamily="18"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Identifying the key challenges and goals.</a:t>
            </a:r>
            <a:endParaRPr lang="en-US" sz="1600" kern="150" dirty="0">
              <a:solidFill>
                <a:srgbClr val="111111"/>
              </a:solidFill>
              <a:effectLst/>
              <a:latin typeface="Times New Roman" panose="02020603050405020304" pitchFamily="18" charset="0"/>
              <a:ea typeface="Andale Sans UI"/>
              <a:cs typeface="Times New Roman" panose="02020603050405020304" pitchFamily="18" charset="0"/>
            </a:endParaRPr>
          </a:p>
          <a:p>
            <a:pPr marL="342900" marR="0" lvl="0" indent="-342900" fontAlgn="auto">
              <a:lnSpc>
                <a:spcPct val="150000"/>
              </a:lnSpc>
              <a:spcBef>
                <a:spcPts val="0"/>
              </a:spcBef>
              <a:spcAft>
                <a:spcPts val="0"/>
              </a:spcAft>
              <a:buFont typeface="+mj-lt"/>
              <a:buAutoNum type="arabicPeriod"/>
              <a:tabLst>
                <a:tab pos="457200" algn="l"/>
              </a:tabLst>
            </a:pPr>
            <a:r>
              <a:rPr lang="en-US" sz="16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Gathering Data</a:t>
            </a:r>
            <a:endParaRPr lang="en-US" sz="1600" kern="150" dirty="0">
              <a:solidFill>
                <a:srgbClr val="111111"/>
              </a:solidFill>
              <a:effectLst/>
              <a:latin typeface="Times New Roman" panose="02020603050405020304" pitchFamily="18" charset="0"/>
              <a:ea typeface="Andale Sans UI"/>
              <a:cs typeface="Tahoma" panose="020B0604030504040204" pitchFamily="34"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Collecting rental property data (prices, locations </a:t>
            </a:r>
            <a:r>
              <a:rPr lang="en-US" sz="1600" kern="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kern="150" dirty="0">
              <a:solidFill>
                <a:srgbClr val="111111"/>
              </a:solidFill>
              <a:effectLst/>
              <a:latin typeface="Times New Roman" panose="02020603050405020304" pitchFamily="18" charset="0"/>
              <a:ea typeface="Andale Sans UI"/>
              <a:cs typeface="Times New Roman" panose="02020603050405020304" pitchFamily="18"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Cleaning and organizing the data.</a:t>
            </a:r>
            <a:endParaRPr lang="en-US" sz="1600" kern="150" dirty="0">
              <a:solidFill>
                <a:srgbClr val="111111"/>
              </a:solidFill>
              <a:effectLst/>
              <a:latin typeface="Times New Roman" panose="02020603050405020304" pitchFamily="18" charset="0"/>
              <a:ea typeface="Andale Sans UI"/>
              <a:cs typeface="Times New Roman" panose="02020603050405020304" pitchFamily="18" charset="0"/>
            </a:endParaRPr>
          </a:p>
          <a:p>
            <a:pPr marL="342900" marR="0" lvl="0" indent="-342900" fontAlgn="auto">
              <a:lnSpc>
                <a:spcPct val="150000"/>
              </a:lnSpc>
              <a:spcBef>
                <a:spcPts val="0"/>
              </a:spcBef>
              <a:spcAft>
                <a:spcPts val="0"/>
              </a:spcAft>
              <a:buFont typeface="+mj-lt"/>
              <a:buAutoNum type="arabicPeriod"/>
              <a:tabLst>
                <a:tab pos="457200" algn="l"/>
              </a:tabLst>
            </a:pPr>
            <a:r>
              <a:rPr lang="en-US" sz="16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Model Development</a:t>
            </a:r>
            <a:endParaRPr lang="en-US" sz="1600" kern="150" dirty="0">
              <a:solidFill>
                <a:srgbClr val="111111"/>
              </a:solidFill>
              <a:effectLst/>
              <a:latin typeface="Times New Roman" panose="02020603050405020304" pitchFamily="18" charset="0"/>
              <a:ea typeface="Andale Sans UI"/>
              <a:cs typeface="Tahoma" panose="020B0604030504040204" pitchFamily="34"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dirty="0">
                <a:solidFill>
                  <a:srgbClr val="111111"/>
                </a:solidFill>
                <a:latin typeface="Times New Roman" panose="02020603050405020304" pitchFamily="18" charset="0"/>
                <a:ea typeface="Andale Sans UI"/>
                <a:cs typeface="Times New Roman" panose="02020603050405020304" pitchFamily="18" charset="0"/>
              </a:rPr>
              <a:t>Training the </a:t>
            </a:r>
            <a:r>
              <a:rPr lang="en-US" sz="1600" b="1" dirty="0">
                <a:solidFill>
                  <a:srgbClr val="111111"/>
                </a:solidFill>
                <a:latin typeface="Times New Roman" panose="02020603050405020304" pitchFamily="18" charset="0"/>
                <a:ea typeface="Andale Sans UI"/>
                <a:cs typeface="Times New Roman" panose="02020603050405020304" pitchFamily="18" charset="0"/>
              </a:rPr>
              <a:t>LSTM </a:t>
            </a:r>
            <a:r>
              <a:rPr lang="en-US" sz="1600" dirty="0">
                <a:solidFill>
                  <a:srgbClr val="111111"/>
                </a:solidFill>
                <a:latin typeface="Times New Roman" panose="02020603050405020304" pitchFamily="18" charset="0"/>
                <a:ea typeface="Andale Sans UI"/>
                <a:cs typeface="Times New Roman" panose="02020603050405020304" pitchFamily="18" charset="0"/>
              </a:rPr>
              <a:t> model.</a:t>
            </a:r>
            <a:endParaRPr lang="en-US" sz="1600" kern="150" dirty="0">
              <a:solidFill>
                <a:srgbClr val="111111"/>
              </a:solidFill>
              <a:effectLst/>
              <a:latin typeface="Times New Roman" panose="02020603050405020304" pitchFamily="18" charset="0"/>
              <a:ea typeface="Andale Sans UI"/>
              <a:cs typeface="Times New Roman" panose="02020603050405020304" pitchFamily="18"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Building a pricing model using historical data.</a:t>
            </a:r>
            <a:endParaRPr lang="en-US" sz="1600" kern="150" dirty="0">
              <a:solidFill>
                <a:srgbClr val="111111"/>
              </a:solidFill>
              <a:effectLst/>
              <a:latin typeface="Times New Roman" panose="02020603050405020304" pitchFamily="18" charset="0"/>
              <a:ea typeface="Andale Sans UI"/>
              <a:cs typeface="Times New Roman" panose="02020603050405020304" pitchFamily="18" charset="0"/>
            </a:endParaRPr>
          </a:p>
          <a:p>
            <a:pPr marL="342900" marR="0" lvl="0" indent="-342900" fontAlgn="auto">
              <a:lnSpc>
                <a:spcPct val="150000"/>
              </a:lnSpc>
              <a:spcBef>
                <a:spcPts val="0"/>
              </a:spcBef>
              <a:spcAft>
                <a:spcPts val="0"/>
              </a:spcAft>
              <a:buFont typeface="+mj-lt"/>
              <a:buAutoNum type="arabicPeriod"/>
              <a:tabLst>
                <a:tab pos="457200" algn="l"/>
              </a:tabLst>
            </a:pPr>
            <a:r>
              <a:rPr lang="en-US" sz="16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Integrating Model</a:t>
            </a:r>
            <a:endParaRPr lang="en-US" sz="1600" kern="150" dirty="0">
              <a:solidFill>
                <a:srgbClr val="111111"/>
              </a:solidFill>
              <a:effectLst/>
              <a:latin typeface="Times New Roman" panose="02020603050405020304" pitchFamily="18" charset="0"/>
              <a:ea typeface="Andale Sans UI"/>
              <a:cs typeface="Tahoma" panose="020B0604030504040204" pitchFamily="34"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Creating an interface for users to input property details.</a:t>
            </a:r>
            <a:endParaRPr lang="en-US" sz="1600" kern="150" dirty="0">
              <a:solidFill>
                <a:srgbClr val="111111"/>
              </a:solidFill>
              <a:effectLst/>
              <a:latin typeface="Times New Roman" panose="02020603050405020304" pitchFamily="18" charset="0"/>
              <a:ea typeface="Andale Sans UI"/>
              <a:cs typeface="Times New Roman" panose="02020603050405020304" pitchFamily="18"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Using the model to predict optimal rental prices.</a:t>
            </a:r>
            <a:endPar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fontAlgn="auto">
              <a:lnSpc>
                <a:spcPct val="150000"/>
              </a:lnSpc>
              <a:spcBef>
                <a:spcPts val="0"/>
              </a:spcBef>
              <a:spcAft>
                <a:spcPts val="0"/>
              </a:spcAft>
              <a:buFont typeface="+mj-lt"/>
              <a:buAutoNum type="arabicPeriod"/>
              <a:tabLst>
                <a:tab pos="457200" algn="l"/>
              </a:tabLst>
            </a:pPr>
            <a:r>
              <a:rPr lang="en-US" sz="16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User Interface</a:t>
            </a:r>
            <a:endParaRPr lang="en-US" sz="1600" kern="150" dirty="0">
              <a:solidFill>
                <a:srgbClr val="111111"/>
              </a:solidFill>
              <a:effectLst/>
              <a:latin typeface="Times New Roman" panose="02020603050405020304" pitchFamily="18" charset="0"/>
              <a:ea typeface="Andale Sans UI"/>
              <a:cs typeface="Tahoma" panose="020B0604030504040204" pitchFamily="34"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Designing a user-friendly website.</a:t>
            </a:r>
            <a:endParaRPr lang="en-US" sz="1600" kern="150" dirty="0">
              <a:solidFill>
                <a:srgbClr val="111111"/>
              </a:solidFill>
              <a:effectLst/>
              <a:latin typeface="Times New Roman" panose="02020603050405020304" pitchFamily="18" charset="0"/>
              <a:ea typeface="Andale Sans UI"/>
              <a:cs typeface="Times New Roman" panose="02020603050405020304" pitchFamily="18" charset="0"/>
            </a:endParaRPr>
          </a:p>
          <a:p>
            <a:pPr marL="742950" marR="0" lvl="1" indent="-285750" fontAlgn="auto">
              <a:lnSpc>
                <a:spcPct val="150000"/>
              </a:lnSpc>
              <a:spcBef>
                <a:spcPts val="0"/>
              </a:spcBef>
              <a:spcAft>
                <a:spcPts val="0"/>
              </a:spcAft>
              <a:buSzPts val="1000"/>
              <a:buFont typeface="Courier New" panose="02070309020205020404" pitchFamily="49" charset="0"/>
              <a:buChar char="o"/>
              <a:tabLst>
                <a:tab pos="914400" algn="l"/>
              </a:tabLst>
            </a:pPr>
            <a:r>
              <a:rPr lang="en-US" sz="16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Displaying property listings with real-time pricing.</a:t>
            </a:r>
            <a:endParaRPr lang="en-US" sz="1600" kern="150" dirty="0">
              <a:solidFill>
                <a:srgbClr val="111111"/>
              </a:solidFill>
              <a:effectLst/>
              <a:latin typeface="Times New Roman" panose="02020603050405020304" pitchFamily="18" charset="0"/>
              <a:ea typeface="Andale Sans UI"/>
              <a:cs typeface="Times New Roman" panose="02020603050405020304" pitchFamily="18" charset="0"/>
            </a:endParaRPr>
          </a:p>
          <a:p>
            <a:pPr marL="342900" marR="0" lvl="0" indent="-342900" fontAlgn="auto">
              <a:lnSpc>
                <a:spcPct val="150000"/>
              </a:lnSpc>
              <a:spcBef>
                <a:spcPts val="0"/>
              </a:spcBef>
              <a:spcAft>
                <a:spcPts val="0"/>
              </a:spcAft>
              <a:buFont typeface="+mj-lt"/>
              <a:buAutoNum type="arabicPeriod"/>
              <a:tabLst>
                <a:tab pos="457200" algn="l"/>
              </a:tabLst>
            </a:pPr>
            <a:endParaRPr lang="en-US" sz="1600" kern="150" dirty="0">
              <a:effectLst/>
              <a:latin typeface="Times New Roman" panose="02020603050405020304" pitchFamily="18" charset="0"/>
              <a:ea typeface="Andale Sans UI"/>
              <a:cs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013" y="1514006"/>
            <a:ext cx="7659974" cy="3372077"/>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
                <a:srgbClr val="000000"/>
              </a:buClr>
              <a:buSzTx/>
              <a:tabLst>
                <a:tab pos="457200" algn="l"/>
              </a:tabLst>
              <a:defRPr/>
            </a:pPr>
            <a:r>
              <a:rPr kumimoji="0" lang="en-US" sz="1600" b="1" i="0" u="none" strike="noStrike" kern="0" cap="none" spc="0" normalizeH="0" baseline="0" noProof="0" dirty="0">
                <a:ln>
                  <a:noFill/>
                </a:ln>
                <a:solidFill>
                  <a:srgbClr val="11111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rPr>
              <a:t>6. 	Testing</a:t>
            </a:r>
            <a:endParaRPr kumimoji="0" lang="en-US" sz="1600" b="0" i="0" u="none" strike="noStrike" kern="150" cap="none" spc="0" normalizeH="0" baseline="0" noProof="0" dirty="0">
              <a:ln>
                <a:noFill/>
              </a:ln>
              <a:solidFill>
                <a:srgbClr val="111111"/>
              </a:solidFill>
              <a:effectLst/>
              <a:uLnTx/>
              <a:uFillTx/>
              <a:latin typeface="Times New Roman" panose="02020603050405020304" pitchFamily="18" charset="0"/>
              <a:ea typeface="Andale Sans UI"/>
              <a:cs typeface="Tahoma" panose="020B0604030504040204" pitchFamily="34" charset="0"/>
              <a:sym typeface="Arial" panose="020B0604020202020204"/>
            </a:endParaRPr>
          </a:p>
          <a:p>
            <a:pPr marL="742950" marR="0" lvl="1" indent="-285750" algn="l" defTabSz="914400" rtl="0" eaLnBrk="1" fontAlgn="auto" latinLnBrk="0" hangingPunct="1">
              <a:lnSpc>
                <a:spcPct val="150000"/>
              </a:lnSpc>
              <a:spcBef>
                <a:spcPts val="0"/>
              </a:spcBef>
              <a:spcAft>
                <a:spcPts val="0"/>
              </a:spcAft>
              <a:buClr>
                <a:srgbClr val="000000"/>
              </a:buClr>
              <a:buSzPts val="1000"/>
              <a:buFont typeface="Wingdings" panose="05000000000000000000" pitchFamily="2" charset="2"/>
              <a:buChar char="v"/>
              <a:tabLst>
                <a:tab pos="914400" algn="l"/>
              </a:tabLst>
              <a:defRPr/>
            </a:pPr>
            <a:r>
              <a:rPr kumimoji="0" lang="en-US" sz="1600" b="0" i="0" u="none" strike="noStrike" kern="0" cap="none" spc="0" normalizeH="0" baseline="0" noProof="0" dirty="0">
                <a:ln>
                  <a:noFill/>
                </a:ln>
                <a:solidFill>
                  <a:srgbClr val="11111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rPr>
              <a:t>Testing the application thoroughly.</a:t>
            </a:r>
            <a:endParaRPr kumimoji="0" lang="en-US" sz="1600" b="0" i="0" u="none" strike="noStrike" kern="150" cap="none" spc="0" normalizeH="0" baseline="0" noProof="0" dirty="0">
              <a:ln>
                <a:noFill/>
              </a:ln>
              <a:solidFill>
                <a:srgbClr val="111111"/>
              </a:solidFill>
              <a:effectLst/>
              <a:uLnTx/>
              <a:uFillTx/>
              <a:latin typeface="Times New Roman" panose="02020603050405020304" pitchFamily="18" charset="0"/>
              <a:ea typeface="Andale Sans UI"/>
              <a:cs typeface="Times New Roman" panose="02020603050405020304" pitchFamily="18" charset="0"/>
              <a:sym typeface="Arial" panose="020B0604020202020204"/>
            </a:endParaRPr>
          </a:p>
          <a:p>
            <a:pPr marL="742950" marR="0" lvl="1" indent="-285750" algn="l" defTabSz="914400" rtl="0" eaLnBrk="1" fontAlgn="auto" latinLnBrk="0" hangingPunct="1">
              <a:lnSpc>
                <a:spcPct val="150000"/>
              </a:lnSpc>
              <a:spcBef>
                <a:spcPts val="0"/>
              </a:spcBef>
              <a:spcAft>
                <a:spcPts val="0"/>
              </a:spcAft>
              <a:buClr>
                <a:srgbClr val="000000"/>
              </a:buClr>
              <a:buSzPts val="1000"/>
              <a:buFont typeface="Wingdings" panose="05000000000000000000" pitchFamily="2" charset="2"/>
              <a:buChar char="v"/>
              <a:tabLst>
                <a:tab pos="914400" algn="l"/>
              </a:tabLst>
              <a:defRPr/>
            </a:pPr>
            <a:r>
              <a:rPr kumimoji="0" lang="en-US" sz="1600" b="0" i="0" u="none" strike="noStrike" kern="0" cap="none" spc="0" normalizeH="0" baseline="0" noProof="0" dirty="0">
                <a:ln>
                  <a:noFill/>
                </a:ln>
                <a:solidFill>
                  <a:srgbClr val="11111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rPr>
              <a:t>Ensuring accurate pricing adjustments.</a:t>
            </a:r>
            <a:endParaRPr kumimoji="0" lang="en-US" sz="1600" b="0" i="0" u="none" strike="noStrike" kern="150" cap="none" spc="0" normalizeH="0" baseline="0" noProof="0" dirty="0">
              <a:ln>
                <a:noFill/>
              </a:ln>
              <a:solidFill>
                <a:srgbClr val="111111"/>
              </a:solidFill>
              <a:effectLst/>
              <a:uLnTx/>
              <a:uFillTx/>
              <a:latin typeface="Times New Roman" panose="02020603050405020304" pitchFamily="18" charset="0"/>
              <a:ea typeface="Andale Sans UI"/>
              <a:cs typeface="Times New Roman" panose="02020603050405020304" pitchFamily="18" charset="0"/>
              <a:sym typeface="Arial" panose="020B0604020202020204"/>
            </a:endParaRPr>
          </a:p>
          <a:p>
            <a:pPr marR="0" lvl="0" algn="l" defTabSz="914400" rtl="0" eaLnBrk="1" fontAlgn="auto" latinLnBrk="0" hangingPunct="1">
              <a:lnSpc>
                <a:spcPct val="150000"/>
              </a:lnSpc>
              <a:spcBef>
                <a:spcPts val="0"/>
              </a:spcBef>
              <a:spcAft>
                <a:spcPts val="0"/>
              </a:spcAft>
              <a:buClr>
                <a:srgbClr val="000000"/>
              </a:buClr>
              <a:buSzTx/>
              <a:tabLst>
                <a:tab pos="457200" algn="l"/>
              </a:tabLst>
              <a:defRPr/>
            </a:pPr>
            <a:r>
              <a:rPr kumimoji="0" lang="en-US" sz="1600" b="1" i="0" u="none" strike="noStrike" kern="0" cap="none" spc="0" normalizeH="0" baseline="0" noProof="0" dirty="0">
                <a:ln>
                  <a:noFill/>
                </a:ln>
                <a:solidFill>
                  <a:srgbClr val="11111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rPr>
              <a:t>7.	Deployment</a:t>
            </a:r>
            <a:endParaRPr kumimoji="0" lang="en-US" sz="1600" b="0" i="0" u="none" strike="noStrike" kern="150" cap="none" spc="0" normalizeH="0" baseline="0" noProof="0" dirty="0">
              <a:ln>
                <a:noFill/>
              </a:ln>
              <a:solidFill>
                <a:srgbClr val="111111"/>
              </a:solidFill>
              <a:effectLst/>
              <a:uLnTx/>
              <a:uFillTx/>
              <a:latin typeface="Times New Roman" panose="02020603050405020304" pitchFamily="18" charset="0"/>
              <a:ea typeface="Andale Sans UI"/>
              <a:cs typeface="Tahoma" panose="020B0604030504040204" pitchFamily="34" charset="0"/>
              <a:sym typeface="Arial" panose="020B0604020202020204"/>
            </a:endParaRPr>
          </a:p>
          <a:p>
            <a:pPr marL="742950" marR="0" lvl="1" indent="-285750" algn="l" defTabSz="914400" rtl="0" eaLnBrk="1" fontAlgn="auto" latinLnBrk="0" hangingPunct="1">
              <a:lnSpc>
                <a:spcPct val="150000"/>
              </a:lnSpc>
              <a:spcBef>
                <a:spcPts val="0"/>
              </a:spcBef>
              <a:spcAft>
                <a:spcPts val="0"/>
              </a:spcAft>
              <a:buClr>
                <a:srgbClr val="000000"/>
              </a:buClr>
              <a:buSzPts val="1000"/>
              <a:buFont typeface="Wingdings" panose="05000000000000000000" pitchFamily="2" charset="2"/>
              <a:buChar char="v"/>
              <a:tabLst>
                <a:tab pos="914400" algn="l"/>
              </a:tabLst>
              <a:defRPr/>
            </a:pPr>
            <a:r>
              <a:rPr kumimoji="0" lang="en-US" sz="1600" b="0" i="0" u="none" strike="noStrike" kern="0" cap="none" spc="0" normalizeH="0" baseline="0" noProof="0" dirty="0">
                <a:ln>
                  <a:noFill/>
                </a:ln>
                <a:solidFill>
                  <a:srgbClr val="11111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rPr>
              <a:t>Setting up servers for the web application.</a:t>
            </a:r>
            <a:endParaRPr kumimoji="0" lang="en-US" sz="1600" b="0" i="0" u="none" strike="noStrike" kern="150" cap="none" spc="0" normalizeH="0" baseline="0" noProof="0" dirty="0">
              <a:ln>
                <a:noFill/>
              </a:ln>
              <a:solidFill>
                <a:srgbClr val="111111"/>
              </a:solidFill>
              <a:effectLst/>
              <a:uLnTx/>
              <a:uFillTx/>
              <a:latin typeface="Times New Roman" panose="02020603050405020304" pitchFamily="18" charset="0"/>
              <a:ea typeface="Andale Sans UI"/>
              <a:cs typeface="Times New Roman" panose="02020603050405020304" pitchFamily="18" charset="0"/>
              <a:sym typeface="Arial" panose="020B0604020202020204"/>
            </a:endParaRPr>
          </a:p>
          <a:p>
            <a:pPr marL="742950" marR="0" lvl="1" indent="-285750" algn="l" defTabSz="914400" rtl="0" eaLnBrk="1" fontAlgn="auto" latinLnBrk="0" hangingPunct="1">
              <a:lnSpc>
                <a:spcPct val="150000"/>
              </a:lnSpc>
              <a:spcBef>
                <a:spcPts val="0"/>
              </a:spcBef>
              <a:spcAft>
                <a:spcPts val="0"/>
              </a:spcAft>
              <a:buClr>
                <a:srgbClr val="000000"/>
              </a:buClr>
              <a:buSzPts val="1000"/>
              <a:buFont typeface="Wingdings" panose="05000000000000000000" pitchFamily="2" charset="2"/>
              <a:buChar char="v"/>
              <a:tabLst>
                <a:tab pos="914400" algn="l"/>
              </a:tabLst>
              <a:defRPr/>
            </a:pPr>
            <a:r>
              <a:rPr kumimoji="0" lang="en-US" sz="1600" b="0" i="0" u="none" strike="noStrike" kern="0" cap="none" spc="0" normalizeH="0" baseline="0" noProof="0" dirty="0">
                <a:ln>
                  <a:noFill/>
                </a:ln>
                <a:solidFill>
                  <a:srgbClr val="11111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rPr>
              <a:t>Deploying the code and make it accessible.</a:t>
            </a:r>
            <a:endParaRPr kumimoji="0" lang="en-US" sz="1600" b="0" i="0" u="none" strike="noStrike" kern="150" cap="none" spc="0" normalizeH="0" baseline="0" noProof="0" dirty="0">
              <a:ln>
                <a:noFill/>
              </a:ln>
              <a:solidFill>
                <a:srgbClr val="111111"/>
              </a:solidFill>
              <a:effectLst/>
              <a:uLnTx/>
              <a:uFillTx/>
              <a:latin typeface="Times New Roman" panose="02020603050405020304" pitchFamily="18" charset="0"/>
              <a:ea typeface="Andale Sans UI"/>
              <a:cs typeface="Times New Roman" panose="02020603050405020304" pitchFamily="18" charset="0"/>
              <a:sym typeface="Arial" panose="020B0604020202020204"/>
            </a:endParaRPr>
          </a:p>
          <a:p>
            <a:pPr marR="0" lvl="0" algn="l" defTabSz="914400" rtl="0" eaLnBrk="1" fontAlgn="auto" latinLnBrk="0" hangingPunct="1">
              <a:lnSpc>
                <a:spcPct val="150000"/>
              </a:lnSpc>
              <a:spcBef>
                <a:spcPts val="0"/>
              </a:spcBef>
              <a:spcAft>
                <a:spcPts val="0"/>
              </a:spcAft>
              <a:buClr>
                <a:srgbClr val="000000"/>
              </a:buClr>
              <a:buSzTx/>
              <a:tabLst>
                <a:tab pos="457200" algn="l"/>
              </a:tabLst>
              <a:defRPr/>
            </a:pPr>
            <a:r>
              <a:rPr kumimoji="0" lang="en-US" sz="1600" b="1" i="0" u="none" strike="noStrike" kern="0" cap="none" spc="0" normalizeH="0" baseline="0" noProof="0" dirty="0">
                <a:ln>
                  <a:noFill/>
                </a:ln>
                <a:solidFill>
                  <a:srgbClr val="11111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rPr>
              <a:t>8.	User Feedback</a:t>
            </a:r>
            <a:endParaRPr kumimoji="0" lang="en-US" sz="1600" b="0" i="0" u="none" strike="noStrike" kern="150" cap="none" spc="0" normalizeH="0" baseline="0" noProof="0" dirty="0">
              <a:ln>
                <a:noFill/>
              </a:ln>
              <a:solidFill>
                <a:srgbClr val="111111"/>
              </a:solidFill>
              <a:effectLst/>
              <a:uLnTx/>
              <a:uFillTx/>
              <a:latin typeface="Times New Roman" panose="02020603050405020304" pitchFamily="18" charset="0"/>
              <a:ea typeface="Andale Sans UI"/>
              <a:cs typeface="Tahoma" panose="020B0604030504040204" pitchFamily="34" charset="0"/>
              <a:sym typeface="Arial" panose="020B0604020202020204"/>
            </a:endParaRPr>
          </a:p>
          <a:p>
            <a:pPr marL="742950" marR="0" lvl="1" indent="-285750" algn="l" defTabSz="914400" rtl="0" eaLnBrk="1" fontAlgn="auto" latinLnBrk="0" hangingPunct="1">
              <a:lnSpc>
                <a:spcPct val="150000"/>
              </a:lnSpc>
              <a:spcBef>
                <a:spcPts val="0"/>
              </a:spcBef>
              <a:spcAft>
                <a:spcPts val="0"/>
              </a:spcAft>
              <a:buClr>
                <a:srgbClr val="000000"/>
              </a:buClr>
              <a:buSzPts val="1000"/>
              <a:buFont typeface="Wingdings" panose="05000000000000000000" pitchFamily="2" charset="2"/>
              <a:buChar char="v"/>
              <a:tabLst>
                <a:tab pos="914400" algn="l"/>
              </a:tabLst>
              <a:defRPr/>
            </a:pPr>
            <a:r>
              <a:rPr kumimoji="0" lang="en-US" sz="1600" b="0" i="0" u="none" strike="noStrike" kern="0" cap="none" spc="0" normalizeH="0" baseline="0" noProof="0" dirty="0">
                <a:ln>
                  <a:noFill/>
                </a:ln>
                <a:solidFill>
                  <a:srgbClr val="11111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rPr>
              <a:t>Gathering feedback from users.</a:t>
            </a:r>
            <a:endParaRPr kumimoji="0" lang="en-US" sz="1600" b="0" i="0" u="none" strike="noStrike" kern="150" cap="none" spc="0" normalizeH="0" baseline="0" noProof="0" dirty="0">
              <a:ln>
                <a:noFill/>
              </a:ln>
              <a:solidFill>
                <a:srgbClr val="111111"/>
              </a:solidFill>
              <a:effectLst/>
              <a:uLnTx/>
              <a:uFillTx/>
              <a:latin typeface="Times New Roman" panose="02020603050405020304" pitchFamily="18" charset="0"/>
              <a:ea typeface="Andale Sans UI"/>
              <a:cs typeface="Times New Roman" panose="02020603050405020304" pitchFamily="18" charset="0"/>
              <a:sym typeface="Arial" panose="020B0604020202020204"/>
            </a:endParaRPr>
          </a:p>
          <a:p>
            <a:pPr marL="742950" marR="0" lvl="1" indent="-285750" algn="l" defTabSz="914400" rtl="0" eaLnBrk="1" fontAlgn="auto" latinLnBrk="0" hangingPunct="1">
              <a:lnSpc>
                <a:spcPct val="150000"/>
              </a:lnSpc>
              <a:spcBef>
                <a:spcPts val="0"/>
              </a:spcBef>
              <a:spcAft>
                <a:spcPts val="0"/>
              </a:spcAft>
              <a:buClr>
                <a:srgbClr val="000000"/>
              </a:buClr>
              <a:buSzPts val="1000"/>
              <a:buFont typeface="Wingdings" panose="05000000000000000000" pitchFamily="2" charset="2"/>
              <a:buChar char="v"/>
              <a:tabLst>
                <a:tab pos="914400" algn="l"/>
              </a:tabLst>
              <a:defRPr/>
            </a:pPr>
            <a:r>
              <a:rPr kumimoji="0" lang="en-US" sz="1600" b="0" i="0" u="none" strike="noStrike" kern="0" cap="none" spc="0" normalizeH="0" baseline="0" noProof="0" dirty="0">
                <a:ln>
                  <a:noFill/>
                </a:ln>
                <a:solidFill>
                  <a:srgbClr val="111111"/>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rPr>
              <a:t>Making improvements based on their input.</a:t>
            </a:r>
            <a:r>
              <a:rPr lang="de-DE" sz="1200" kern="150" dirty="0">
                <a:effectLst/>
                <a:latin typeface="Times New Roman" panose="02020603050405020304" pitchFamily="18" charset="0"/>
                <a:ea typeface="Andale Sans UI"/>
                <a:cs typeface="Times New Roman" panose="02020603050405020304" pitchFamily="18" charset="0"/>
              </a:rPr>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246" y="2507105"/>
            <a:ext cx="7607508" cy="1843790"/>
          </a:xfrm>
        </p:spPr>
        <p:txBody>
          <a:bodyPr/>
          <a:lstStyle/>
          <a:p>
            <a:pPr marL="114300" indent="0" algn="ctr">
              <a:buNone/>
            </a:pPr>
            <a:r>
              <a:rPr lang="en-US" sz="8800" dirty="0"/>
              <a:t>Thank You </a:t>
            </a:r>
            <a:endParaRPr lang="en-US" sz="8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lang="en-US"/>
          </a:p>
        </p:txBody>
      </p:sp>
      <p:sp>
        <p:nvSpPr>
          <p:cNvPr id="98" name="Google Shape;98;p3"/>
          <p:cNvSpPr txBox="1">
            <a:spLocks noGrp="1"/>
          </p:cNvSpPr>
          <p:nvPr>
            <p:ph type="body" idx="1"/>
          </p:nvPr>
        </p:nvSpPr>
        <p:spPr>
          <a:xfrm>
            <a:off x="457200" y="14478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Introduction and Background</a:t>
            </a:r>
            <a:endParaRPr dirty="0"/>
          </a:p>
          <a:p>
            <a:pPr marL="342900" lvl="0" indent="-342900" algn="l" rtl="0">
              <a:lnSpc>
                <a:spcPct val="100000"/>
              </a:lnSpc>
              <a:spcBef>
                <a:spcPts val="640"/>
              </a:spcBef>
              <a:spcAft>
                <a:spcPts val="0"/>
              </a:spcAft>
              <a:buClr>
                <a:schemeClr val="dk1"/>
              </a:buClr>
              <a:buSzPts val="3200"/>
              <a:buChar char="•"/>
            </a:pPr>
            <a:r>
              <a:rPr lang="en-US" dirty="0"/>
              <a:t>Literature Review and Summary Table</a:t>
            </a:r>
            <a:endParaRPr dirty="0"/>
          </a:p>
          <a:p>
            <a:pPr marL="342900" lvl="0" indent="-254000" algn="l" rtl="0">
              <a:lnSpc>
                <a:spcPct val="100000"/>
              </a:lnSpc>
              <a:spcBef>
                <a:spcPts val="640"/>
              </a:spcBef>
              <a:spcAft>
                <a:spcPts val="0"/>
              </a:spcAft>
              <a:buSzPts val="1800"/>
              <a:buChar char="•"/>
            </a:pPr>
            <a:r>
              <a:rPr lang="en-US" dirty="0"/>
              <a:t>Gap Analysis</a:t>
            </a:r>
            <a:endParaRPr dirty="0"/>
          </a:p>
          <a:p>
            <a:pPr marL="342900" lvl="0" indent="-342900" algn="l" rtl="0">
              <a:lnSpc>
                <a:spcPct val="100000"/>
              </a:lnSpc>
              <a:spcBef>
                <a:spcPts val="640"/>
              </a:spcBef>
              <a:spcAft>
                <a:spcPts val="0"/>
              </a:spcAft>
              <a:buClr>
                <a:schemeClr val="dk1"/>
              </a:buClr>
              <a:buSzPts val="3200"/>
              <a:buChar char="•"/>
            </a:pPr>
            <a:r>
              <a:rPr lang="en-US" dirty="0"/>
              <a:t>Problem Statement</a:t>
            </a:r>
            <a:endParaRPr dirty="0"/>
          </a:p>
          <a:p>
            <a:pPr marL="342900" lvl="0" indent="-342900" algn="l" rtl="0">
              <a:lnSpc>
                <a:spcPct val="100000"/>
              </a:lnSpc>
              <a:spcBef>
                <a:spcPts val="640"/>
              </a:spcBef>
              <a:spcAft>
                <a:spcPts val="0"/>
              </a:spcAft>
              <a:buClr>
                <a:schemeClr val="dk1"/>
              </a:buClr>
              <a:buSzPts val="3200"/>
              <a:buChar char="•"/>
            </a:pPr>
            <a:r>
              <a:rPr lang="en-US" dirty="0"/>
              <a:t>Proposed Solution &amp; Methodology</a:t>
            </a:r>
            <a:endParaRPr dirty="0"/>
          </a:p>
          <a:p>
            <a:pPr marL="342900" lvl="0" indent="-342900" algn="l" rtl="0">
              <a:lnSpc>
                <a:spcPct val="100000"/>
              </a:lnSpc>
              <a:spcBef>
                <a:spcPts val="640"/>
              </a:spcBef>
              <a:spcAft>
                <a:spcPts val="0"/>
              </a:spcAft>
              <a:buClr>
                <a:schemeClr val="dk1"/>
              </a:buClr>
              <a:buSzPts val="3200"/>
              <a:buChar char="•"/>
            </a:pPr>
            <a:r>
              <a:rPr lang="en-US" dirty="0"/>
              <a:t>Project Scope</a:t>
            </a:r>
            <a:endParaRPr dirty="0"/>
          </a:p>
          <a:p>
            <a:pPr marL="342900" lvl="0" indent="-342900" algn="l" rtl="0">
              <a:lnSpc>
                <a:spcPct val="100000"/>
              </a:lnSpc>
              <a:spcBef>
                <a:spcPts val="640"/>
              </a:spcBef>
              <a:spcAft>
                <a:spcPts val="0"/>
              </a:spcAft>
              <a:buSzPts val="3200"/>
              <a:buChar char="•"/>
            </a:pPr>
            <a:r>
              <a:rPr lang="en-US" dirty="0"/>
              <a:t>Work Breakdown Structure</a:t>
            </a:r>
            <a:endParaRPr dirty="0"/>
          </a:p>
          <a:p>
            <a:pPr marL="342900" lvl="0" indent="-342900" algn="l" rtl="0">
              <a:lnSpc>
                <a:spcPct val="100000"/>
              </a:lnSpc>
              <a:spcBef>
                <a:spcPts val="640"/>
              </a:spcBef>
              <a:spcAft>
                <a:spcPts val="0"/>
              </a:spcAft>
              <a:buSzPts val="3200"/>
              <a:buChar char="•"/>
            </a:pPr>
            <a:r>
              <a:rPr lang="en-US" dirty="0"/>
              <a:t>Roles and Responsibilities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a:t>
            </a:r>
            <a:endParaRPr lang="en-US"/>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5"/>
          <p:cNvSpPr txBox="1">
            <a:spLocks noGrp="1"/>
          </p:cNvSpPr>
          <p:nvPr>
            <p:ph type="body" idx="1"/>
          </p:nvPr>
        </p:nvSpPr>
        <p:spPr>
          <a:xfrm>
            <a:off x="457200" y="1072444"/>
            <a:ext cx="8229600" cy="4696179"/>
          </a:xfrm>
          <a:prstGeom prst="rect">
            <a:avLst/>
          </a:prstGeom>
          <a:noFill/>
          <a:ln>
            <a:noFill/>
          </a:ln>
        </p:spPr>
        <p:txBody>
          <a:bodyPr spcFirstLastPara="1" wrap="square" lIns="91425" tIns="45700" rIns="91425" bIns="45700" anchor="t" anchorCtr="0">
            <a:noAutofit/>
          </a:bodyPr>
          <a:lstStyle/>
          <a:p>
            <a:pPr marL="546100">
              <a:lnSpc>
                <a:spcPct val="150000"/>
              </a:lnSpc>
              <a:spcBef>
                <a:spcPts val="0"/>
              </a:spcBef>
              <a:buSzPts val="3200"/>
            </a:pPr>
            <a:r>
              <a:rPr lang="en-US" sz="2000" b="0" i="0" dirty="0">
                <a:solidFill>
                  <a:srgbClr val="111111"/>
                </a:solidFill>
                <a:effectLst/>
                <a:latin typeface="Times New Roman" panose="02020603050405020304" pitchFamily="18" charset="0"/>
                <a:cs typeface="Times New Roman" panose="02020603050405020304" pitchFamily="18" charset="0"/>
              </a:rPr>
              <a:t>The rental market has seen significant growth over the years .However, pricing rental properties remains a challenge due to the dynamic nature of the market. </a:t>
            </a: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546100">
              <a:lnSpc>
                <a:spcPct val="150000"/>
              </a:lnSpc>
              <a:spcBef>
                <a:spcPts val="0"/>
              </a:spcBef>
              <a:buSzPts val="3200"/>
            </a:pPr>
            <a:r>
              <a:rPr lang="en-US" sz="2000" b="0" i="0" dirty="0">
                <a:solidFill>
                  <a:srgbClr val="111111"/>
                </a:solidFill>
                <a:effectLst/>
                <a:latin typeface="Times New Roman" panose="02020603050405020304" pitchFamily="18" charset="0"/>
                <a:cs typeface="Times New Roman" panose="02020603050405020304" pitchFamily="18" charset="0"/>
              </a:rPr>
              <a:t>Traditional pricing methods often fail to consider various factors such as seasonal demand, location popularity, and market trends. </a:t>
            </a: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546100">
              <a:lnSpc>
                <a:spcPct val="150000"/>
              </a:lnSpc>
              <a:spcBef>
                <a:spcPts val="0"/>
              </a:spcBef>
              <a:buSzPts val="3200"/>
            </a:pPr>
            <a:r>
              <a:rPr lang="en-US" sz="2000" b="0" i="0" dirty="0">
                <a:solidFill>
                  <a:srgbClr val="111111"/>
                </a:solidFill>
                <a:effectLst/>
                <a:latin typeface="Times New Roman" panose="02020603050405020304" pitchFamily="18" charset="0"/>
                <a:cs typeface="Times New Roman" panose="02020603050405020304" pitchFamily="18" charset="0"/>
              </a:rPr>
              <a:t>This project aims to implement a </a:t>
            </a:r>
            <a:r>
              <a:rPr lang="en-US" sz="2000" b="1" i="0" dirty="0">
                <a:solidFill>
                  <a:srgbClr val="111111"/>
                </a:solidFill>
                <a:effectLst/>
                <a:latin typeface="Times New Roman" panose="02020603050405020304" pitchFamily="18" charset="0"/>
                <a:cs typeface="Times New Roman" panose="02020603050405020304" pitchFamily="18" charset="0"/>
              </a:rPr>
              <a:t>dynamic pricing </a:t>
            </a:r>
            <a:r>
              <a:rPr lang="en-US" sz="2000" b="0" i="0" dirty="0">
                <a:solidFill>
                  <a:srgbClr val="111111"/>
                </a:solidFill>
                <a:effectLst/>
                <a:latin typeface="Times New Roman" panose="02020603050405020304" pitchFamily="18" charset="0"/>
                <a:cs typeface="Times New Roman" panose="02020603050405020304" pitchFamily="18" charset="0"/>
              </a:rPr>
              <a:t>model using </a:t>
            </a:r>
            <a:r>
              <a:rPr lang="en-US" sz="2000" b="1" i="0" dirty="0">
                <a:solidFill>
                  <a:srgbClr val="111111"/>
                </a:solidFill>
                <a:effectLst/>
                <a:latin typeface="Times New Roman" panose="02020603050405020304" pitchFamily="18" charset="0"/>
                <a:cs typeface="Times New Roman" panose="02020603050405020304" pitchFamily="18" charset="0"/>
              </a:rPr>
              <a:t>Long Short-Term Memory (LSTM) </a:t>
            </a:r>
            <a:r>
              <a:rPr lang="en-US" sz="2000" b="0" i="0" dirty="0">
                <a:solidFill>
                  <a:srgbClr val="111111"/>
                </a:solidFill>
                <a:effectLst/>
                <a:latin typeface="Times New Roman" panose="02020603050405020304" pitchFamily="18" charset="0"/>
                <a:cs typeface="Times New Roman" panose="02020603050405020304" pitchFamily="18" charset="0"/>
              </a:rPr>
              <a:t>networks to address these challenges.</a:t>
            </a: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546100">
              <a:lnSpc>
                <a:spcPct val="150000"/>
              </a:lnSpc>
              <a:spcBef>
                <a:spcPts val="0"/>
              </a:spcBef>
              <a:buSzPts val="3200"/>
            </a:pPr>
            <a:r>
              <a:rPr lang="en-US" sz="1800" b="1"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Dynamic pricing</a:t>
            </a:r>
            <a:r>
              <a:rPr lang="en-US" sz="1800"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combined with </a:t>
            </a:r>
            <a:r>
              <a:rPr lang="en-US" sz="1800" b="1"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Long Short-Term Memory (LSTM) </a:t>
            </a:r>
            <a:r>
              <a:rPr lang="en-US" sz="1800" kern="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models, will enhance rental property management, optimize revenue, and improve user experience.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LITERATURE REVIEW</a:t>
            </a:r>
            <a:endParaRPr lang="en-US"/>
          </a:p>
        </p:txBody>
      </p:sp>
      <p:sp>
        <p:nvSpPr>
          <p:cNvPr id="116" name="Google Shape;116;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646" y="419726"/>
            <a:ext cx="7955067" cy="5349250"/>
          </a:xfrm>
        </p:spPr>
        <p:txBody>
          <a:bodyPr/>
          <a:lstStyle/>
          <a:p>
            <a:pPr>
              <a:lnSpc>
                <a:spcPct val="150000"/>
              </a:lnSpc>
            </a:pPr>
            <a:br>
              <a:rPr lang="en-US" sz="1400" b="0" i="0" dirty="0">
                <a:solidFill>
                  <a:srgbClr val="111111"/>
                </a:solidFill>
                <a:effectLst/>
                <a:latin typeface="Times New Roman" panose="02020603050405020304" pitchFamily="18" charset="0"/>
                <a:cs typeface="Times New Roman" panose="02020603050405020304" pitchFamily="18" charset="0"/>
              </a:rPr>
            </a:br>
            <a:r>
              <a:rPr lang="en-US" sz="1800" b="1" i="0" dirty="0">
                <a:solidFill>
                  <a:srgbClr val="111111"/>
                </a:solidFill>
                <a:effectLst/>
                <a:latin typeface="Times New Roman" panose="02020603050405020304" pitchFamily="18" charset="0"/>
                <a:cs typeface="Times New Roman" panose="02020603050405020304" pitchFamily="18" charset="0"/>
              </a:rPr>
              <a:t>Mauricio Arango (2019) - “Dynamic Congestion Pricing Using Reinforcement Learning”</a:t>
            </a:r>
            <a:br>
              <a:rPr lang="en-US" sz="1800" b="0" i="0" dirty="0">
                <a:solidFill>
                  <a:srgbClr val="111111"/>
                </a:solidFill>
                <a:effectLst/>
                <a:latin typeface="Times New Roman" panose="02020603050405020304" pitchFamily="18" charset="0"/>
                <a:cs typeface="Times New Roman" panose="02020603050405020304" pitchFamily="18" charset="0"/>
              </a:rPr>
            </a:br>
            <a:r>
              <a:rPr lang="en-US" sz="1800" b="1" i="0" dirty="0">
                <a:solidFill>
                  <a:srgbClr val="111111"/>
                </a:solidFill>
                <a:effectLst/>
                <a:latin typeface="Times New Roman" panose="02020603050405020304" pitchFamily="18" charset="0"/>
                <a:cs typeface="Times New Roman" panose="02020603050405020304" pitchFamily="18" charset="0"/>
              </a:rPr>
              <a:t>Abstract</a:t>
            </a:r>
            <a:r>
              <a:rPr lang="en-US" sz="1800" b="0" i="0" dirty="0">
                <a:solidFill>
                  <a:srgbClr val="111111"/>
                </a:solidFill>
                <a:effectLst/>
                <a:latin typeface="Times New Roman" panose="02020603050405020304" pitchFamily="18" charset="0"/>
                <a:cs typeface="Times New Roman" panose="02020603050405020304" pitchFamily="18" charset="0"/>
              </a:rPr>
              <a:t>: Arango’s research focuses on dynamic congestion pricing using reinforcement learning (RL). The RL-based approach optimizes toll prices for traffic flow and revenue. The study highlights the importance of data availability for RL effectiveness and the complexity of implementing RL models.</a:t>
            </a:r>
            <a:br>
              <a:rPr lang="en-US" sz="1800" b="0" i="0" dirty="0">
                <a:solidFill>
                  <a:srgbClr val="111111"/>
                </a:solidFill>
                <a:effectLst/>
                <a:latin typeface="Times New Roman" panose="02020603050405020304" pitchFamily="18" charset="0"/>
                <a:cs typeface="Times New Roman" panose="02020603050405020304" pitchFamily="18" charset="0"/>
              </a:rPr>
            </a:br>
            <a:br>
              <a:rPr lang="en-US" sz="1800" b="0" i="0" dirty="0">
                <a:solidFill>
                  <a:srgbClr val="111111"/>
                </a:solidFill>
                <a:effectLst/>
                <a:latin typeface="Times New Roman" panose="02020603050405020304" pitchFamily="18" charset="0"/>
                <a:cs typeface="Times New Roman" panose="02020603050405020304" pitchFamily="18" charset="0"/>
              </a:rPr>
            </a:br>
            <a:r>
              <a:rPr lang="en-US" sz="1800" b="1" i="0" dirty="0" err="1">
                <a:solidFill>
                  <a:srgbClr val="111111"/>
                </a:solidFill>
                <a:effectLst/>
                <a:latin typeface="Times New Roman" panose="02020603050405020304" pitchFamily="18" charset="0"/>
                <a:cs typeface="Times New Roman" panose="02020603050405020304" pitchFamily="18" charset="0"/>
              </a:rPr>
              <a:t>Akbarzadeh</a:t>
            </a:r>
            <a:r>
              <a:rPr lang="en-US" sz="1800" b="1" i="0" dirty="0">
                <a:solidFill>
                  <a:srgbClr val="111111"/>
                </a:solidFill>
                <a:effectLst/>
                <a:latin typeface="Times New Roman" panose="02020603050405020304" pitchFamily="18" charset="0"/>
                <a:cs typeface="Times New Roman" panose="02020603050405020304" pitchFamily="18" charset="0"/>
              </a:rPr>
              <a:t> et al. (2018) - “Dynamic Pricing Model for Airbnb Rentals”</a:t>
            </a:r>
            <a:br>
              <a:rPr lang="en-US" sz="1800" b="0" i="0" dirty="0">
                <a:solidFill>
                  <a:srgbClr val="111111"/>
                </a:solidFill>
                <a:effectLst/>
                <a:latin typeface="Times New Roman" panose="02020603050405020304" pitchFamily="18" charset="0"/>
                <a:cs typeface="Times New Roman" panose="02020603050405020304" pitchFamily="18" charset="0"/>
              </a:rPr>
            </a:br>
            <a:r>
              <a:rPr lang="en-US" sz="1800" b="1" i="0" dirty="0">
                <a:solidFill>
                  <a:srgbClr val="111111"/>
                </a:solidFill>
                <a:effectLst/>
                <a:latin typeface="Times New Roman" panose="02020603050405020304" pitchFamily="18" charset="0"/>
                <a:cs typeface="Times New Roman" panose="02020603050405020304" pitchFamily="18" charset="0"/>
              </a:rPr>
              <a:t>Abstract</a:t>
            </a:r>
            <a:r>
              <a:rPr lang="en-US" sz="1800" b="0" i="0" dirty="0">
                <a:solidFill>
                  <a:srgbClr val="111111"/>
                </a:solidFill>
                <a:effectLst/>
                <a:latin typeface="Times New Roman" panose="02020603050405020304" pitchFamily="18" charset="0"/>
                <a:cs typeface="Times New Roman" panose="02020603050405020304" pitchFamily="18" charset="0"/>
              </a:rPr>
              <a:t>: </a:t>
            </a:r>
            <a:r>
              <a:rPr lang="en-US" sz="1800" b="0" i="0" dirty="0" err="1">
                <a:solidFill>
                  <a:srgbClr val="111111"/>
                </a:solidFill>
                <a:effectLst/>
                <a:latin typeface="Times New Roman" panose="02020603050405020304" pitchFamily="18" charset="0"/>
                <a:cs typeface="Times New Roman" panose="02020603050405020304" pitchFamily="18" charset="0"/>
              </a:rPr>
              <a:t>Akbarzadeh</a:t>
            </a:r>
            <a:r>
              <a:rPr lang="en-US" sz="1800" b="0" i="0" dirty="0">
                <a:solidFill>
                  <a:srgbClr val="111111"/>
                </a:solidFill>
                <a:effectLst/>
                <a:latin typeface="Times New Roman" panose="02020603050405020304" pitchFamily="18" charset="0"/>
                <a:cs typeface="Times New Roman" panose="02020603050405020304" pitchFamily="18" charset="0"/>
              </a:rPr>
              <a:t> et al. propose a dynamic pricing model for Airbnb rentals. The model considers seasonality, demand fluctuations, and local events to suggest optimal pricing. While primarily focused on short-term rentals, the insights from this study can inform pricing strategies for traditional rentals as well.</a:t>
            </a:r>
            <a:br>
              <a:rPr lang="en-US" sz="1800" b="0" i="0" dirty="0">
                <a:solidFill>
                  <a:srgbClr val="111111"/>
                </a:solidFill>
                <a:effectLst/>
                <a:latin typeface="Times New Roman" panose="02020603050405020304" pitchFamily="18" charset="0"/>
                <a:cs typeface="Times New Roman" panose="02020603050405020304" pitchFamily="18" charset="0"/>
              </a:rPr>
            </a:br>
            <a:endParaRPr lang="en-US" sz="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aphicFrame>
        <p:nvGraphicFramePr>
          <p:cNvPr id="4" name="Table 3"/>
          <p:cNvGraphicFramePr>
            <a:graphicFrameLocks noGrp="1"/>
          </p:cNvGraphicFramePr>
          <p:nvPr/>
        </p:nvGraphicFramePr>
        <p:xfrm>
          <a:off x="457200" y="569625"/>
          <a:ext cx="8229600" cy="5204521"/>
        </p:xfrm>
        <a:graphic>
          <a:graphicData uri="http://schemas.openxmlformats.org/drawingml/2006/table">
            <a:tbl>
              <a:tblPr firstRow="1" firstCol="1" bandRow="1"/>
              <a:tblGrid>
                <a:gridCol w="2057400"/>
                <a:gridCol w="2057400"/>
                <a:gridCol w="2057400"/>
                <a:gridCol w="2057400"/>
              </a:tblGrid>
              <a:tr h="440165">
                <a:tc>
                  <a:txBody>
                    <a:bodyPr/>
                    <a:lstStyle/>
                    <a:p>
                      <a:pPr marL="0" marR="0" fontAlgn="auto">
                        <a:lnSpc>
                          <a:spcPct val="150000"/>
                        </a:lnSpc>
                        <a:spcBef>
                          <a:spcPts val="900"/>
                        </a:spcBef>
                        <a:spcAft>
                          <a:spcPts val="600"/>
                        </a:spcAft>
                      </a:pPr>
                      <a:r>
                        <a:rPr lang="en-US" sz="1400" b="1" kern="0">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b="1" kern="0">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b="1" kern="0">
                          <a:effectLst/>
                          <a:latin typeface="Times New Roman" panose="02020603050405020304" pitchFamily="18" charset="0"/>
                          <a:ea typeface="Times New Roman" panose="02020603050405020304" pitchFamily="18" charset="0"/>
                          <a:cs typeface="Times New Roman" panose="02020603050405020304" pitchFamily="18" charset="0"/>
                        </a:rPr>
                        <a:t>Key Findings</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b="1" kern="0">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80331">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Graves et al. (2017)</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Used LSTM for financial predictions</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LSTMs work well for stock prices and other financial data</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 Focused on financial domain, may need adjustments for rental data.</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200831">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Mauricio Arango (2019)</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Used RL for toll pricing</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RL optimizes tolls for traffic flow and revenue</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 Data availability is crucial for RL effectiveness. - Implementing RL models can be complex. - Applicability across diverse road networks needs further investigation.</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320496">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Akbarzadeh et al. (2018)</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Created a pricing model for Airbnb rentals</a:t>
                      </a:r>
                      <a:endParaRPr lang="en-US" sz="1400" kern="150" dirty="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kern="0">
                          <a:effectLst/>
                          <a:latin typeface="Times New Roman" panose="02020603050405020304" pitchFamily="18" charset="0"/>
                          <a:ea typeface="Times New Roman" panose="02020603050405020304" pitchFamily="18" charset="0"/>
                          <a:cs typeface="Times New Roman" panose="02020603050405020304" pitchFamily="18" charset="0"/>
                        </a:rPr>
                        <a:t>Model considers seasonality, demand fluctuations, and local events for optimal pricing</a:t>
                      </a:r>
                      <a:endParaRPr lang="en-US" sz="1400" kern="15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auto">
                        <a:lnSpc>
                          <a:spcPct val="150000"/>
                        </a:lnSpc>
                        <a:spcBef>
                          <a:spcPts val="900"/>
                        </a:spcBef>
                        <a:spcAft>
                          <a:spcPts val="600"/>
                        </a:spcAf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Primarily focused on short-term rentals, may not directly apply to traditional rentals.</a:t>
                      </a:r>
                      <a:endParaRPr lang="en-US" sz="1400" kern="150" dirty="0">
                        <a:effectLst/>
                        <a:latin typeface="Times New Roman" panose="02020603050405020304" pitchFamily="18" charset="0"/>
                        <a:ea typeface="Andale Sans UI"/>
                        <a:cs typeface="Times New Roman" panose="02020603050405020304" pitchFamily="18" charset="0"/>
                      </a:endParaRPr>
                    </a:p>
                  </a:txBody>
                  <a:tcPr marL="45968" marR="45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9867fdc9_0_1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Gap Analysis</a:t>
            </a:r>
            <a:endParaRPr lang="en-US"/>
          </a:p>
        </p:txBody>
      </p:sp>
      <p:sp>
        <p:nvSpPr>
          <p:cNvPr id="128" name="Google Shape;128;g2039867fdc9_0_1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panose="020B0604020202020204"/>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5987</Words>
  <Application>WPS Presentation</Application>
  <PresentationFormat>On-screen Show (4:3)</PresentationFormat>
  <Paragraphs>149</Paragraphs>
  <Slides>24</Slides>
  <Notes>18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SimSun</vt:lpstr>
      <vt:lpstr>Wingdings</vt:lpstr>
      <vt:lpstr>Arial</vt:lpstr>
      <vt:lpstr>Calibri</vt:lpstr>
      <vt:lpstr>Times New Roman</vt:lpstr>
      <vt:lpstr>Roboto</vt:lpstr>
      <vt:lpstr>Verdana</vt:lpstr>
      <vt:lpstr>Andale Sans UI</vt:lpstr>
      <vt:lpstr>Segoe Print</vt:lpstr>
      <vt:lpstr>Microsoft YaHei</vt:lpstr>
      <vt:lpstr>Arial Unicode MS</vt:lpstr>
      <vt:lpstr>Tahoma</vt:lpstr>
      <vt:lpstr>Courier New</vt:lpstr>
      <vt:lpstr>Office Theme</vt:lpstr>
      <vt:lpstr>Final Year Project Proposal</vt:lpstr>
      <vt:lpstr>Project Team</vt:lpstr>
      <vt:lpstr>Table of Content</vt:lpstr>
      <vt:lpstr>INTRODUCTION AND BACKGROUND</vt:lpstr>
      <vt:lpstr>PowerPoint 演示文稿</vt:lpstr>
      <vt:lpstr>LITERATURE REVIEW</vt:lpstr>
      <vt:lpstr> Mauricio Arango (2019) - “Dynamic Congestion Pricing Using Reinforcement Learning” Abstract: Arango’s research focuses on dynamic congestion pricing using reinforcement learning (RL). The RL-based approach optimizes toll prices for traffic flow and revenue. The study highlights the importance of data availability for RL effectiveness and the complexity of implementing RL models.  Akbarzadeh et al. (2018) - “Dynamic Pricing Model for Airbnb Rentals” Abstract: Akbarzadeh et al. propose a dynamic pricing model for Airbnb rentals. The model considers seasonality, demand fluctuations, and local events to suggest optimal pricing. While primarily focused on short-term rentals, the insights from this study can inform pricing strategies for traditional rentals as well. </vt:lpstr>
      <vt:lpstr>PowerPoint 演示文稿</vt:lpstr>
      <vt:lpstr>Gap Analysis</vt:lpstr>
      <vt:lpstr>PowerPoint 演示文稿</vt:lpstr>
      <vt:lpstr>PowerPoint 演示文稿</vt:lpstr>
      <vt:lpstr>PROBLEM STATEMENT</vt:lpstr>
      <vt:lpstr>PowerPoint 演示文稿</vt:lpstr>
      <vt:lpstr>PROPOSED SOLUTION AND METHODOLOGY</vt:lpstr>
      <vt:lpstr>Solution Approach</vt:lpstr>
      <vt:lpstr>Methodology</vt:lpstr>
      <vt:lpstr>PowerPoint 演示文稿</vt:lpstr>
      <vt:lpstr>PROJECT SCOPE</vt:lpstr>
      <vt:lpstr>PowerPoint 演示文稿</vt:lpstr>
      <vt:lpstr>PowerPoint 演示文稿</vt:lpstr>
      <vt:lpstr>Work Breakdown Structure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bilal</cp:lastModifiedBy>
  <cp:revision>21</cp:revision>
  <dcterms:created xsi:type="dcterms:W3CDTF">2013-01-22T07:04:00Z</dcterms:created>
  <dcterms:modified xsi:type="dcterms:W3CDTF">2024-03-05T12:20:30Z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E5BEBBBEB07C440F99C298C774CFFB14</vt:lpwstr>
  </property>
  <property fmtid="{D5CDD505-2E9C-101B-9397-08002B2CF9AE}" pid="3" name="KSOProductBuildVer">
    <vt:lpwstr>1033-11.2.0.11225</vt:lpwstr>
  </property>
</Properties>
</file>