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media/image14.png" ContentType="image/png"/>
  <Override PartName="/ppt/media/image5.png" ContentType="image/png"/>
  <Override PartName="/ppt/media/image6.png" ContentType="image/png"/>
  <Override PartName="/ppt/media/image10.png" ContentType="image/png"/>
  <Override PartName="/ppt/media/image1.png" ContentType="image/png"/>
  <Override PartName="/ppt/media/image7.png" ContentType="image/png"/>
  <Override PartName="/ppt/media/image11.png" ContentType="image/png"/>
  <Override PartName="/ppt/media/image2.png" ContentType="image/png"/>
  <Override PartName="/ppt/media/image8.png" ContentType="image/png"/>
  <Override PartName="/ppt/media/image12.png" ContentType="image/png"/>
  <Override PartName="/ppt/media/image3.png" ContentType="image/png"/>
  <Override PartName="/ppt/media/image9.png" ContentType="image/png"/>
  <Override PartName="/ppt/media/image13.png" ContentType="image/png"/>
  <Override PartName="/ppt/media/image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9.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notesMaster" Target="notesMasters/notesMaster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1.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sldImg"/>
          </p:nvPr>
        </p:nvSpPr>
        <p:spPr>
          <a:xfrm>
            <a:off x="0" y="764280"/>
            <a:ext cx="0" cy="0"/>
          </a:xfrm>
          <a:prstGeom prst="rect">
            <a:avLst/>
          </a:prstGeom>
          <a:noFill/>
          <a:ln w="0">
            <a:noFill/>
          </a:ln>
        </p:spPr>
        <p:txBody>
          <a:bodyPr lIns="0" rIns="0" tIns="0" bIns="0" anchor="ctr">
            <a:noAutofit/>
          </a:bodyPr>
          <a:p>
            <a:pPr algn="ctr"/>
            <a:r>
              <a:rPr b="0" lang="en-US" sz="4400" spc="-1" strike="noStrike">
                <a:solidFill>
                  <a:schemeClr val="dk1"/>
                </a:solidFill>
                <a:latin typeface="Calibri Light"/>
              </a:rPr>
              <a:t>Click to move the slide</a:t>
            </a:r>
            <a:endParaRPr b="0" lang="en-US" sz="4400" spc="-1" strike="noStrike">
              <a:solidFill>
                <a:schemeClr val="dk1"/>
              </a:solidFill>
              <a:latin typeface="Calibri Light"/>
            </a:endParaRPr>
          </a:p>
        </p:txBody>
      </p:sp>
      <p:sp>
        <p:nvSpPr>
          <p:cNvPr id="46"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47"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48" name="PlaceHolder 4"/>
          <p:cNvSpPr>
            <a:spLocks noGrp="1"/>
          </p:cNvSpPr>
          <p:nvPr>
            <p:ph type="dt" idx="1"/>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9" name="PlaceHolder 5"/>
          <p:cNvSpPr>
            <a:spLocks noGrp="1"/>
          </p:cNvSpPr>
          <p:nvPr>
            <p:ph type="ftr" idx="2"/>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0" name="PlaceHolder 6"/>
          <p:cNvSpPr>
            <a:spLocks noGrp="1"/>
          </p:cNvSpPr>
          <p:nvPr>
            <p:ph type="sldNum" idx="3"/>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2A3071BC-556D-4D8A-A039-983969BBDB0B}"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sldImg"/>
          </p:nvPr>
        </p:nvSpPr>
        <p:spPr>
          <a:xfrm>
            <a:off x="685800" y="1143000"/>
            <a:ext cx="5486040" cy="3085920"/>
          </a:xfrm>
          <a:prstGeom prst="rect">
            <a:avLst/>
          </a:prstGeom>
          <a:ln w="0">
            <a:noFill/>
          </a:ln>
        </p:spPr>
      </p:sp>
      <p:sp>
        <p:nvSpPr>
          <p:cNvPr id="126"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127" name="PlaceHolder 3"/>
          <p:cNvSpPr>
            <a:spLocks noGrp="1"/>
          </p:cNvSpPr>
          <p:nvPr>
            <p:ph type="sldNum" idx="4"/>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BD499A89-14D2-4B8F-8480-C8763CBF5348}"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sldImg"/>
          </p:nvPr>
        </p:nvSpPr>
        <p:spPr>
          <a:xfrm>
            <a:off x="685800" y="1143000"/>
            <a:ext cx="5486040" cy="3085920"/>
          </a:xfrm>
          <a:prstGeom prst="rect">
            <a:avLst/>
          </a:prstGeom>
          <a:ln w="0">
            <a:noFill/>
          </a:ln>
        </p:spPr>
      </p:sp>
      <p:sp>
        <p:nvSpPr>
          <p:cNvPr id="129"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130" name="PlaceHolder 3"/>
          <p:cNvSpPr>
            <a:spLocks noGrp="1"/>
          </p:cNvSpPr>
          <p:nvPr>
            <p:ph type="sldNum" idx="5"/>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7FC23B71-289C-48CF-9A0B-BA98FE48D9D3}"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sldImg"/>
          </p:nvPr>
        </p:nvSpPr>
        <p:spPr>
          <a:xfrm>
            <a:off x="685800" y="1143000"/>
            <a:ext cx="5486040" cy="3085920"/>
          </a:xfrm>
          <a:prstGeom prst="rect">
            <a:avLst/>
          </a:prstGeom>
          <a:ln w="0">
            <a:noFill/>
          </a:ln>
        </p:spPr>
      </p:sp>
      <p:sp>
        <p:nvSpPr>
          <p:cNvPr id="13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133" name="PlaceHolder 3"/>
          <p:cNvSpPr>
            <a:spLocks noGrp="1"/>
          </p:cNvSpPr>
          <p:nvPr>
            <p:ph type="sldNum" idx="6"/>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89C41F5D-31FF-415C-8B9E-EDB006B94852}"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sldImg"/>
          </p:nvPr>
        </p:nvSpPr>
        <p:spPr>
          <a:xfrm>
            <a:off x="685800" y="1143000"/>
            <a:ext cx="5486040" cy="3085920"/>
          </a:xfrm>
          <a:prstGeom prst="rect">
            <a:avLst/>
          </a:prstGeom>
          <a:ln w="0">
            <a:noFill/>
          </a:ln>
        </p:spPr>
      </p:sp>
      <p:sp>
        <p:nvSpPr>
          <p:cNvPr id="135"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136" name="PlaceHolder 3"/>
          <p:cNvSpPr>
            <a:spLocks noGrp="1"/>
          </p:cNvSpPr>
          <p:nvPr>
            <p:ph type="sldNum" idx="7"/>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A31B3C90-B505-40FF-A188-FF84419FD142}"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sldImg"/>
          </p:nvPr>
        </p:nvSpPr>
        <p:spPr>
          <a:xfrm>
            <a:off x="685800" y="1143000"/>
            <a:ext cx="5486040" cy="3085920"/>
          </a:xfrm>
          <a:prstGeom prst="rect">
            <a:avLst/>
          </a:prstGeom>
          <a:ln w="0">
            <a:noFill/>
          </a:ln>
        </p:spPr>
      </p:sp>
      <p:sp>
        <p:nvSpPr>
          <p:cNvPr id="138"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139" name="PlaceHolder 3"/>
          <p:cNvSpPr>
            <a:spLocks noGrp="1"/>
          </p:cNvSpPr>
          <p:nvPr>
            <p:ph type="sldNum" idx="8"/>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9358416B-2C5A-499D-9482-EE4EB69242DC}"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sldImg"/>
          </p:nvPr>
        </p:nvSpPr>
        <p:spPr>
          <a:xfrm>
            <a:off x="685800" y="1143000"/>
            <a:ext cx="5486040" cy="3085920"/>
          </a:xfrm>
          <a:prstGeom prst="rect">
            <a:avLst/>
          </a:prstGeom>
          <a:ln w="0">
            <a:noFill/>
          </a:ln>
        </p:spPr>
      </p:sp>
      <p:sp>
        <p:nvSpPr>
          <p:cNvPr id="141"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142" name="PlaceHolder 3"/>
          <p:cNvSpPr>
            <a:spLocks noGrp="1"/>
          </p:cNvSpPr>
          <p:nvPr>
            <p:ph type="sldNum" idx="9"/>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8C6A8E83-70C4-487C-8A0D-9DDD3D465A09}"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sldImg"/>
          </p:nvPr>
        </p:nvSpPr>
        <p:spPr>
          <a:xfrm>
            <a:off x="685800" y="1143000"/>
            <a:ext cx="5486040" cy="3085920"/>
          </a:xfrm>
          <a:prstGeom prst="rect">
            <a:avLst/>
          </a:prstGeom>
          <a:ln w="0">
            <a:noFill/>
          </a:ln>
        </p:spPr>
      </p:sp>
      <p:sp>
        <p:nvSpPr>
          <p:cNvPr id="144"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145" name="PlaceHolder 3"/>
          <p:cNvSpPr>
            <a:spLocks noGrp="1"/>
          </p:cNvSpPr>
          <p:nvPr>
            <p:ph type="sldNum" idx="10"/>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B286DC09-121C-4640-87EC-6C3E1BF1334A}"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sldImg"/>
          </p:nvPr>
        </p:nvSpPr>
        <p:spPr>
          <a:xfrm>
            <a:off x="685800" y="1143000"/>
            <a:ext cx="5486040" cy="3085920"/>
          </a:xfrm>
          <a:prstGeom prst="rect">
            <a:avLst/>
          </a:prstGeom>
          <a:ln w="0">
            <a:noFill/>
          </a:ln>
        </p:spPr>
      </p:sp>
      <p:sp>
        <p:nvSpPr>
          <p:cNvPr id="147"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148" name="PlaceHolder 3"/>
          <p:cNvSpPr>
            <a:spLocks noGrp="1"/>
          </p:cNvSpPr>
          <p:nvPr>
            <p:ph type="sldNum" idx="11"/>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438B41A8-8962-4290-9E43-3AA60B8A9B3A}"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sldImg"/>
          </p:nvPr>
        </p:nvSpPr>
        <p:spPr>
          <a:xfrm>
            <a:off x="685800" y="1143000"/>
            <a:ext cx="5486040" cy="3085920"/>
          </a:xfrm>
          <a:prstGeom prst="rect">
            <a:avLst/>
          </a:prstGeom>
          <a:ln w="0">
            <a:noFill/>
          </a:ln>
        </p:spPr>
      </p:sp>
      <p:sp>
        <p:nvSpPr>
          <p:cNvPr id="150"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151" name="PlaceHolder 3"/>
          <p:cNvSpPr>
            <a:spLocks noGrp="1"/>
          </p:cNvSpPr>
          <p:nvPr>
            <p:ph type="sldNum" idx="12"/>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A727D1FA-301D-449A-AA16-2DB019E1856B}"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8 master">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9 master">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1 master">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2 master">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3 master">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4 master">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5 master">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6 master">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7 master">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hyperlink" Target="https://gamma.app/?utm_source=made-with-gamma" TargetMode="External"/><Relationship Id="rId4" Type="http://schemas.openxmlformats.org/officeDocument/2006/relationships/image" Target="../media/image2.png"/><Relationship Id="rId5" Type="http://schemas.openxmlformats.org/officeDocument/2006/relationships/slideLayout" Target="../slideLayouts/slideLayout10.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hyperlink" Target="https://gamma.app/?utm_source=made-with-gamma" TargetMode="External"/><Relationship Id="rId4" Type="http://schemas.openxmlformats.org/officeDocument/2006/relationships/image" Target="../media/image2.png"/><Relationship Id="rId5"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hyperlink" Target="https://gamma.app/?utm_source=made-with-gamma" TargetMode="External"/><Relationship Id="rId4" Type="http://schemas.openxmlformats.org/officeDocument/2006/relationships/image" Target="../media/image2.png"/><Relationship Id="rId5"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hyperlink" Target="https://gamma.app/?utm_source=made-with-gamma" TargetMode="External"/><Relationship Id="rId4" Type="http://schemas.openxmlformats.org/officeDocument/2006/relationships/image" Target="../media/image2.png"/><Relationship Id="rId5"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hyperlink" Target="https://gamma.app/?utm_source=made-with-gamma" TargetMode="External"/><Relationship Id="rId4" Type="http://schemas.openxmlformats.org/officeDocument/2006/relationships/image" Target="../media/image2.png"/><Relationship Id="rId5"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hyperlink" Target="https://gamma.app/?utm_source=made-with-gamma" TargetMode="External"/><Relationship Id="rId4" Type="http://schemas.openxmlformats.org/officeDocument/2006/relationships/image" Target="../media/image2.png"/><Relationship Id="rId5"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hyperlink" Target="https://gamma.app/?utm_source=made-with-gamma" TargetMode="External"/><Relationship Id="rId4" Type="http://schemas.openxmlformats.org/officeDocument/2006/relationships/image" Target="../media/image2.png"/><Relationship Id="rId5"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hyperlink" Target="https://gamma.app/?utm_source=made-with-gamma" TargetMode="External"/><Relationship Id="rId4" Type="http://schemas.openxmlformats.org/officeDocument/2006/relationships/image" Target="../media/image2.png"/><Relationship Id="rId5"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hyperlink" Target="https://gamma.app/?utm_source=made-with-gamma" TargetMode="External"/><Relationship Id="rId4" Type="http://schemas.openxmlformats.org/officeDocument/2006/relationships/image" Target="../media/image2.png"/><Relationship Id="rId5"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 name="Image 0" descr="preencoded.png"/>
          <p:cNvPicPr/>
          <p:nvPr/>
        </p:nvPicPr>
        <p:blipFill>
          <a:blip r:embed="rId2"/>
          <a:stretch/>
        </p:blipFill>
        <p:spPr>
          <a:xfrm>
            <a:off x="0" y="0"/>
            <a:ext cx="14630040" cy="8229240"/>
          </a:xfrm>
          <a:prstGeom prst="rect">
            <a:avLst/>
          </a:prstGeom>
          <a:ln w="0">
            <a:noFill/>
          </a:ln>
        </p:spPr>
      </p:pic>
      <p:sp>
        <p:nvSpPr>
          <p:cNvPr id="41" name="Shape 0"/>
          <p:cNvSpPr/>
          <p:nvPr/>
        </p:nvSpPr>
        <p:spPr>
          <a:xfrm>
            <a:off x="0" y="0"/>
            <a:ext cx="14630040" cy="8229240"/>
          </a:xfrm>
          <a:prstGeom prst="rect">
            <a:avLst/>
          </a:prstGeom>
          <a:solidFill>
            <a:srgbClr val="152025">
              <a:alpha val="95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pic>
        <p:nvPicPr>
          <p:cNvPr id="42" name="Image 1" descr="preencoded.png">
            <a:hlinkClick r:id="rId3"/>
          </p:cNvPr>
          <p:cNvPicPr/>
          <p:nvPr/>
        </p:nvPicPr>
        <p:blipFill>
          <a:blip r:embed="rId4"/>
          <a:stretch/>
        </p:blipFill>
        <p:spPr>
          <a:xfrm>
            <a:off x="12839040" y="7749720"/>
            <a:ext cx="1722240" cy="411120"/>
          </a:xfrm>
          <a:prstGeom prst="rect">
            <a:avLst/>
          </a:prstGeom>
          <a:ln w="0">
            <a:noFill/>
          </a:ln>
        </p:spPr>
      </p:pic>
      <p:sp>
        <p:nvSpPr>
          <p:cNvPr id="4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US" sz="4400" spc="-1" strike="noStrike">
                <a:solidFill>
                  <a:schemeClr val="dk1"/>
                </a:solidFill>
                <a:latin typeface="Calibri Light"/>
              </a:rPr>
              <a:t>Click to edit the title text format</a:t>
            </a:r>
            <a:endParaRPr b="0" lang="en-US" sz="4400" spc="-1" strike="noStrike">
              <a:solidFill>
                <a:schemeClr val="dk1"/>
              </a:solidFill>
              <a:latin typeface="Calibri Light"/>
            </a:endParaRPr>
          </a:p>
        </p:txBody>
      </p:sp>
      <p:sp>
        <p:nvSpPr>
          <p:cNvPr id="44"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chemeClr val="dk1"/>
                </a:solidFill>
                <a:latin typeface="Calibri"/>
              </a:rPr>
              <a:t>Second Outline Level</a:t>
            </a:r>
            <a:endParaRPr b="0" lang="en-US" sz="24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chemeClr val="dk1"/>
                </a:solidFill>
                <a:latin typeface="Calibri"/>
              </a:rPr>
              <a:t>Third Outline Level</a:t>
            </a:r>
            <a:endParaRPr b="0" lang="en-US" sz="20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chemeClr val="dk1"/>
                </a:solidFill>
                <a:latin typeface="Calibri"/>
              </a:rPr>
              <a:t>Fourth Outline Level</a:t>
            </a:r>
            <a:endParaRPr b="0" lang="en-US" sz="20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7" r:id="rId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Image 0" descr="preencoded.png"/>
          <p:cNvPicPr/>
          <p:nvPr/>
        </p:nvPicPr>
        <p:blipFill>
          <a:blip r:embed="rId2"/>
          <a:stretch/>
        </p:blipFill>
        <p:spPr>
          <a:xfrm>
            <a:off x="0" y="0"/>
            <a:ext cx="14630040" cy="8229240"/>
          </a:xfrm>
          <a:prstGeom prst="rect">
            <a:avLst/>
          </a:prstGeom>
          <a:ln w="0">
            <a:noFill/>
          </a:ln>
        </p:spPr>
      </p:pic>
      <p:sp>
        <p:nvSpPr>
          <p:cNvPr id="1" name="Shape 0"/>
          <p:cNvSpPr/>
          <p:nvPr/>
        </p:nvSpPr>
        <p:spPr>
          <a:xfrm>
            <a:off x="0" y="0"/>
            <a:ext cx="14630040" cy="8229240"/>
          </a:xfrm>
          <a:prstGeom prst="rect">
            <a:avLst/>
          </a:prstGeom>
          <a:solidFill>
            <a:srgbClr val="152025">
              <a:alpha val="95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pic>
        <p:nvPicPr>
          <p:cNvPr id="2" name="Image 1" descr="preencoded.png">
            <a:hlinkClick r:id="rId3"/>
          </p:cNvPr>
          <p:cNvPicPr/>
          <p:nvPr/>
        </p:nvPicPr>
        <p:blipFill>
          <a:blip r:embed="rId4"/>
          <a:stretch/>
        </p:blipFill>
        <p:spPr>
          <a:xfrm>
            <a:off x="12839040" y="7749720"/>
            <a:ext cx="1722240" cy="411120"/>
          </a:xfrm>
          <a:prstGeom prst="rect">
            <a:avLst/>
          </a:prstGeom>
          <a:ln w="0">
            <a:noFill/>
          </a:ln>
        </p:spPr>
      </p:pic>
      <p:sp>
        <p:nvSpPr>
          <p:cNvPr id="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US" sz="4400" spc="-1" strike="noStrike">
                <a:solidFill>
                  <a:schemeClr val="dk1"/>
                </a:solidFill>
                <a:latin typeface="Calibri Light"/>
              </a:rPr>
              <a:t>Click to edit the title text format</a:t>
            </a:r>
            <a:endParaRPr b="0" lang="en-US" sz="4400" spc="-1" strike="noStrike">
              <a:solidFill>
                <a:schemeClr val="dk1"/>
              </a:solidFill>
              <a:latin typeface="Calibri Light"/>
            </a:endParaRPr>
          </a:p>
        </p:txBody>
      </p:sp>
      <p:sp>
        <p:nvSpPr>
          <p:cNvPr id="4"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chemeClr val="dk1"/>
                </a:solidFill>
                <a:latin typeface="Calibri"/>
              </a:rPr>
              <a:t>Second Outline Level</a:t>
            </a:r>
            <a:endParaRPr b="0" lang="en-US" sz="24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chemeClr val="dk1"/>
                </a:solidFill>
                <a:latin typeface="Calibri"/>
              </a:rPr>
              <a:t>Third Outline Level</a:t>
            </a:r>
            <a:endParaRPr b="0" lang="en-US" sz="20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chemeClr val="dk1"/>
                </a:solidFill>
                <a:latin typeface="Calibri"/>
              </a:rPr>
              <a:t>Fourth Outline Level</a:t>
            </a:r>
            <a:endParaRPr b="0" lang="en-US" sz="20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1" r:id="rId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 name="Image 0" descr="preencoded.png"/>
          <p:cNvPicPr/>
          <p:nvPr/>
        </p:nvPicPr>
        <p:blipFill>
          <a:blip r:embed="rId2"/>
          <a:stretch/>
        </p:blipFill>
        <p:spPr>
          <a:xfrm>
            <a:off x="0" y="0"/>
            <a:ext cx="14630040" cy="8229240"/>
          </a:xfrm>
          <a:prstGeom prst="rect">
            <a:avLst/>
          </a:prstGeom>
          <a:ln w="0">
            <a:noFill/>
          </a:ln>
        </p:spPr>
      </p:pic>
      <p:sp>
        <p:nvSpPr>
          <p:cNvPr id="6" name="Shape 0"/>
          <p:cNvSpPr/>
          <p:nvPr/>
        </p:nvSpPr>
        <p:spPr>
          <a:xfrm>
            <a:off x="0" y="0"/>
            <a:ext cx="14630040" cy="8229240"/>
          </a:xfrm>
          <a:prstGeom prst="rect">
            <a:avLst/>
          </a:prstGeom>
          <a:solidFill>
            <a:srgbClr val="152025">
              <a:alpha val="95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pic>
        <p:nvPicPr>
          <p:cNvPr id="7" name="Image 1" descr="preencoded.png">
            <a:hlinkClick r:id="rId3"/>
          </p:cNvPr>
          <p:cNvPicPr/>
          <p:nvPr/>
        </p:nvPicPr>
        <p:blipFill>
          <a:blip r:embed="rId4"/>
          <a:stretch/>
        </p:blipFill>
        <p:spPr>
          <a:xfrm>
            <a:off x="12839040" y="7749720"/>
            <a:ext cx="1722240" cy="411120"/>
          </a:xfrm>
          <a:prstGeom prst="rect">
            <a:avLst/>
          </a:prstGeom>
          <a:ln w="0">
            <a:noFill/>
          </a:ln>
        </p:spPr>
      </p:pic>
      <p:sp>
        <p:nvSpPr>
          <p:cNvPr id="8"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US" sz="4400" spc="-1" strike="noStrike">
                <a:solidFill>
                  <a:schemeClr val="dk1"/>
                </a:solidFill>
                <a:latin typeface="Calibri Light"/>
              </a:rPr>
              <a:t>Click to edit the title text format</a:t>
            </a:r>
            <a:endParaRPr b="0" lang="en-US" sz="4400" spc="-1" strike="noStrike">
              <a:solidFill>
                <a:schemeClr val="dk1"/>
              </a:solidFill>
              <a:latin typeface="Calibri Light"/>
            </a:endParaRPr>
          </a:p>
        </p:txBody>
      </p:sp>
      <p:sp>
        <p:nvSpPr>
          <p:cNvPr id="9"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chemeClr val="dk1"/>
                </a:solidFill>
                <a:latin typeface="Calibri"/>
              </a:rPr>
              <a:t>Second Outline Level</a:t>
            </a:r>
            <a:endParaRPr b="0" lang="en-US" sz="24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chemeClr val="dk1"/>
                </a:solidFill>
                <a:latin typeface="Calibri"/>
              </a:rPr>
              <a:t>Third Outline Level</a:t>
            </a:r>
            <a:endParaRPr b="0" lang="en-US" sz="20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chemeClr val="dk1"/>
                </a:solidFill>
                <a:latin typeface="Calibri"/>
              </a:rPr>
              <a:t>Fourth Outline Level</a:t>
            </a:r>
            <a:endParaRPr b="0" lang="en-US" sz="20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3" r:id="rId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 name="Image 0" descr="preencoded.png"/>
          <p:cNvPicPr/>
          <p:nvPr/>
        </p:nvPicPr>
        <p:blipFill>
          <a:blip r:embed="rId2"/>
          <a:stretch/>
        </p:blipFill>
        <p:spPr>
          <a:xfrm>
            <a:off x="0" y="0"/>
            <a:ext cx="14630040" cy="8229240"/>
          </a:xfrm>
          <a:prstGeom prst="rect">
            <a:avLst/>
          </a:prstGeom>
          <a:ln w="0">
            <a:noFill/>
          </a:ln>
        </p:spPr>
      </p:pic>
      <p:sp>
        <p:nvSpPr>
          <p:cNvPr id="11" name="Shape 0"/>
          <p:cNvSpPr/>
          <p:nvPr/>
        </p:nvSpPr>
        <p:spPr>
          <a:xfrm>
            <a:off x="0" y="0"/>
            <a:ext cx="14630040" cy="8229240"/>
          </a:xfrm>
          <a:prstGeom prst="rect">
            <a:avLst/>
          </a:prstGeom>
          <a:solidFill>
            <a:srgbClr val="152025">
              <a:alpha val="95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pic>
        <p:nvPicPr>
          <p:cNvPr id="12" name="Image 1" descr="preencoded.png">
            <a:hlinkClick r:id="rId3"/>
          </p:cNvPr>
          <p:cNvPicPr/>
          <p:nvPr/>
        </p:nvPicPr>
        <p:blipFill>
          <a:blip r:embed="rId4"/>
          <a:stretch/>
        </p:blipFill>
        <p:spPr>
          <a:xfrm>
            <a:off x="12839040" y="7749720"/>
            <a:ext cx="1722240" cy="411120"/>
          </a:xfrm>
          <a:prstGeom prst="rect">
            <a:avLst/>
          </a:prstGeom>
          <a:ln w="0">
            <a:noFill/>
          </a:ln>
        </p:spPr>
      </p:pic>
      <p:sp>
        <p:nvSpPr>
          <p:cNvPr id="1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US" sz="4400" spc="-1" strike="noStrike">
                <a:solidFill>
                  <a:schemeClr val="dk1"/>
                </a:solidFill>
                <a:latin typeface="Calibri Light"/>
              </a:rPr>
              <a:t>Click to edit the title text format</a:t>
            </a:r>
            <a:endParaRPr b="0" lang="en-US" sz="4400" spc="-1" strike="noStrike">
              <a:solidFill>
                <a:schemeClr val="dk1"/>
              </a:solidFill>
              <a:latin typeface="Calibri Light"/>
            </a:endParaRPr>
          </a:p>
        </p:txBody>
      </p:sp>
      <p:sp>
        <p:nvSpPr>
          <p:cNvPr id="14"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chemeClr val="dk1"/>
                </a:solidFill>
                <a:latin typeface="Calibri"/>
              </a:rPr>
              <a:t>Second Outline Level</a:t>
            </a:r>
            <a:endParaRPr b="0" lang="en-US" sz="24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chemeClr val="dk1"/>
                </a:solidFill>
                <a:latin typeface="Calibri"/>
              </a:rPr>
              <a:t>Third Outline Level</a:t>
            </a:r>
            <a:endParaRPr b="0" lang="en-US" sz="20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chemeClr val="dk1"/>
                </a:solidFill>
                <a:latin typeface="Calibri"/>
              </a:rPr>
              <a:t>Fourth Outline Level</a:t>
            </a:r>
            <a:endParaRPr b="0" lang="en-US" sz="20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5" r:id="rId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 name="Image 0" descr="preencoded.png"/>
          <p:cNvPicPr/>
          <p:nvPr/>
        </p:nvPicPr>
        <p:blipFill>
          <a:blip r:embed="rId2"/>
          <a:stretch/>
        </p:blipFill>
        <p:spPr>
          <a:xfrm>
            <a:off x="0" y="0"/>
            <a:ext cx="14630040" cy="8229240"/>
          </a:xfrm>
          <a:prstGeom prst="rect">
            <a:avLst/>
          </a:prstGeom>
          <a:ln w="0">
            <a:noFill/>
          </a:ln>
        </p:spPr>
      </p:pic>
      <p:sp>
        <p:nvSpPr>
          <p:cNvPr id="16" name="Shape 0"/>
          <p:cNvSpPr/>
          <p:nvPr/>
        </p:nvSpPr>
        <p:spPr>
          <a:xfrm>
            <a:off x="0" y="0"/>
            <a:ext cx="14630040" cy="8229240"/>
          </a:xfrm>
          <a:prstGeom prst="rect">
            <a:avLst/>
          </a:prstGeom>
          <a:solidFill>
            <a:srgbClr val="152025">
              <a:alpha val="95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pic>
        <p:nvPicPr>
          <p:cNvPr id="17" name="Image 1" descr="preencoded.png">
            <a:hlinkClick r:id="rId3"/>
          </p:cNvPr>
          <p:cNvPicPr/>
          <p:nvPr/>
        </p:nvPicPr>
        <p:blipFill>
          <a:blip r:embed="rId4"/>
          <a:stretch/>
        </p:blipFill>
        <p:spPr>
          <a:xfrm>
            <a:off x="12839040" y="7749720"/>
            <a:ext cx="1722240" cy="411120"/>
          </a:xfrm>
          <a:prstGeom prst="rect">
            <a:avLst/>
          </a:prstGeom>
          <a:ln w="0">
            <a:noFill/>
          </a:ln>
        </p:spPr>
      </p:pic>
      <p:sp>
        <p:nvSpPr>
          <p:cNvPr id="18"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US" sz="4400" spc="-1" strike="noStrike">
                <a:solidFill>
                  <a:schemeClr val="dk1"/>
                </a:solidFill>
                <a:latin typeface="Calibri Light"/>
              </a:rPr>
              <a:t>Click to edit the title text format</a:t>
            </a:r>
            <a:endParaRPr b="0" lang="en-US" sz="4400" spc="-1" strike="noStrike">
              <a:solidFill>
                <a:schemeClr val="dk1"/>
              </a:solidFill>
              <a:latin typeface="Calibri Light"/>
            </a:endParaRPr>
          </a:p>
        </p:txBody>
      </p:sp>
      <p:sp>
        <p:nvSpPr>
          <p:cNvPr id="19"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chemeClr val="dk1"/>
                </a:solidFill>
                <a:latin typeface="Calibri"/>
              </a:rPr>
              <a:t>Second Outline Level</a:t>
            </a:r>
            <a:endParaRPr b="0" lang="en-US" sz="24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chemeClr val="dk1"/>
                </a:solidFill>
                <a:latin typeface="Calibri"/>
              </a:rPr>
              <a:t>Third Outline Level</a:t>
            </a:r>
            <a:endParaRPr b="0" lang="en-US" sz="20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chemeClr val="dk1"/>
                </a:solidFill>
                <a:latin typeface="Calibri"/>
              </a:rPr>
              <a:t>Fourth Outline Level</a:t>
            </a:r>
            <a:endParaRPr b="0" lang="en-US" sz="20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7" r:id="rId5"/>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 name="Image 0" descr="preencoded.png"/>
          <p:cNvPicPr/>
          <p:nvPr/>
        </p:nvPicPr>
        <p:blipFill>
          <a:blip r:embed="rId2"/>
          <a:stretch/>
        </p:blipFill>
        <p:spPr>
          <a:xfrm>
            <a:off x="0" y="0"/>
            <a:ext cx="14630040" cy="8229240"/>
          </a:xfrm>
          <a:prstGeom prst="rect">
            <a:avLst/>
          </a:prstGeom>
          <a:ln w="0">
            <a:noFill/>
          </a:ln>
        </p:spPr>
      </p:pic>
      <p:sp>
        <p:nvSpPr>
          <p:cNvPr id="21" name="Shape 0"/>
          <p:cNvSpPr/>
          <p:nvPr/>
        </p:nvSpPr>
        <p:spPr>
          <a:xfrm>
            <a:off x="0" y="0"/>
            <a:ext cx="14630040" cy="8229240"/>
          </a:xfrm>
          <a:prstGeom prst="rect">
            <a:avLst/>
          </a:prstGeom>
          <a:solidFill>
            <a:srgbClr val="152025">
              <a:alpha val="95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pic>
        <p:nvPicPr>
          <p:cNvPr id="22" name="Image 1" descr="preencoded.png">
            <a:hlinkClick r:id="rId3"/>
          </p:cNvPr>
          <p:cNvPicPr/>
          <p:nvPr/>
        </p:nvPicPr>
        <p:blipFill>
          <a:blip r:embed="rId4"/>
          <a:stretch/>
        </p:blipFill>
        <p:spPr>
          <a:xfrm>
            <a:off x="12839040" y="7749720"/>
            <a:ext cx="1722240" cy="411120"/>
          </a:xfrm>
          <a:prstGeom prst="rect">
            <a:avLst/>
          </a:prstGeom>
          <a:ln w="0">
            <a:noFill/>
          </a:ln>
        </p:spPr>
      </p:pic>
      <p:sp>
        <p:nvSpPr>
          <p:cNvPr id="2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US" sz="4400" spc="-1" strike="noStrike">
                <a:solidFill>
                  <a:schemeClr val="dk1"/>
                </a:solidFill>
                <a:latin typeface="Calibri Light"/>
              </a:rPr>
              <a:t>Click to edit the title text format</a:t>
            </a:r>
            <a:endParaRPr b="0" lang="en-US" sz="4400" spc="-1" strike="noStrike">
              <a:solidFill>
                <a:schemeClr val="dk1"/>
              </a:solidFill>
              <a:latin typeface="Calibri Light"/>
            </a:endParaRPr>
          </a:p>
        </p:txBody>
      </p:sp>
      <p:sp>
        <p:nvSpPr>
          <p:cNvPr id="24"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chemeClr val="dk1"/>
                </a:solidFill>
                <a:latin typeface="Calibri"/>
              </a:rPr>
              <a:t>Second Outline Level</a:t>
            </a:r>
            <a:endParaRPr b="0" lang="en-US" sz="24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chemeClr val="dk1"/>
                </a:solidFill>
                <a:latin typeface="Calibri"/>
              </a:rPr>
              <a:t>Third Outline Level</a:t>
            </a:r>
            <a:endParaRPr b="0" lang="en-US" sz="20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chemeClr val="dk1"/>
                </a:solidFill>
                <a:latin typeface="Calibri"/>
              </a:rPr>
              <a:t>Fourth Outline Level</a:t>
            </a:r>
            <a:endParaRPr b="0" lang="en-US" sz="20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9" r:id="rId5"/>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 name="Image 0" descr="preencoded.png"/>
          <p:cNvPicPr/>
          <p:nvPr/>
        </p:nvPicPr>
        <p:blipFill>
          <a:blip r:embed="rId2"/>
          <a:stretch/>
        </p:blipFill>
        <p:spPr>
          <a:xfrm>
            <a:off x="0" y="0"/>
            <a:ext cx="14630040" cy="8229240"/>
          </a:xfrm>
          <a:prstGeom prst="rect">
            <a:avLst/>
          </a:prstGeom>
          <a:ln w="0">
            <a:noFill/>
          </a:ln>
        </p:spPr>
      </p:pic>
      <p:sp>
        <p:nvSpPr>
          <p:cNvPr id="26" name="Shape 0"/>
          <p:cNvSpPr/>
          <p:nvPr/>
        </p:nvSpPr>
        <p:spPr>
          <a:xfrm>
            <a:off x="0" y="0"/>
            <a:ext cx="14630040" cy="8229240"/>
          </a:xfrm>
          <a:prstGeom prst="rect">
            <a:avLst/>
          </a:prstGeom>
          <a:solidFill>
            <a:srgbClr val="152025">
              <a:alpha val="95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pic>
        <p:nvPicPr>
          <p:cNvPr id="27" name="Image 1" descr="preencoded.png">
            <a:hlinkClick r:id="rId3"/>
          </p:cNvPr>
          <p:cNvPicPr/>
          <p:nvPr/>
        </p:nvPicPr>
        <p:blipFill>
          <a:blip r:embed="rId4"/>
          <a:stretch/>
        </p:blipFill>
        <p:spPr>
          <a:xfrm>
            <a:off x="12839040" y="7749720"/>
            <a:ext cx="1722240" cy="411120"/>
          </a:xfrm>
          <a:prstGeom prst="rect">
            <a:avLst/>
          </a:prstGeom>
          <a:ln w="0">
            <a:noFill/>
          </a:ln>
        </p:spPr>
      </p:pic>
      <p:sp>
        <p:nvSpPr>
          <p:cNvPr id="28"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US" sz="4400" spc="-1" strike="noStrike">
                <a:solidFill>
                  <a:schemeClr val="dk1"/>
                </a:solidFill>
                <a:latin typeface="Calibri Light"/>
              </a:rPr>
              <a:t>Click to edit the title text format</a:t>
            </a:r>
            <a:endParaRPr b="0" lang="en-US" sz="4400" spc="-1" strike="noStrike">
              <a:solidFill>
                <a:schemeClr val="dk1"/>
              </a:solidFill>
              <a:latin typeface="Calibri Light"/>
            </a:endParaRPr>
          </a:p>
        </p:txBody>
      </p:sp>
      <p:sp>
        <p:nvSpPr>
          <p:cNvPr id="29"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chemeClr val="dk1"/>
                </a:solidFill>
                <a:latin typeface="Calibri"/>
              </a:rPr>
              <a:t>Second Outline Level</a:t>
            </a:r>
            <a:endParaRPr b="0" lang="en-US" sz="24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chemeClr val="dk1"/>
                </a:solidFill>
                <a:latin typeface="Calibri"/>
              </a:rPr>
              <a:t>Third Outline Level</a:t>
            </a:r>
            <a:endParaRPr b="0" lang="en-US" sz="20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chemeClr val="dk1"/>
                </a:solidFill>
                <a:latin typeface="Calibri"/>
              </a:rPr>
              <a:t>Fourth Outline Level</a:t>
            </a:r>
            <a:endParaRPr b="0" lang="en-US" sz="20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1" r:id="rId5"/>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 name="Image 0" descr="preencoded.png"/>
          <p:cNvPicPr/>
          <p:nvPr/>
        </p:nvPicPr>
        <p:blipFill>
          <a:blip r:embed="rId2"/>
          <a:stretch/>
        </p:blipFill>
        <p:spPr>
          <a:xfrm>
            <a:off x="0" y="0"/>
            <a:ext cx="14630040" cy="8229240"/>
          </a:xfrm>
          <a:prstGeom prst="rect">
            <a:avLst/>
          </a:prstGeom>
          <a:ln w="0">
            <a:noFill/>
          </a:ln>
        </p:spPr>
      </p:pic>
      <p:sp>
        <p:nvSpPr>
          <p:cNvPr id="31" name="Shape 0"/>
          <p:cNvSpPr/>
          <p:nvPr/>
        </p:nvSpPr>
        <p:spPr>
          <a:xfrm>
            <a:off x="0" y="0"/>
            <a:ext cx="14630040" cy="8229240"/>
          </a:xfrm>
          <a:prstGeom prst="rect">
            <a:avLst/>
          </a:prstGeom>
          <a:solidFill>
            <a:srgbClr val="152025">
              <a:alpha val="95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pic>
        <p:nvPicPr>
          <p:cNvPr id="32" name="Image 1" descr="preencoded.png">
            <a:hlinkClick r:id="rId3"/>
          </p:cNvPr>
          <p:cNvPicPr/>
          <p:nvPr/>
        </p:nvPicPr>
        <p:blipFill>
          <a:blip r:embed="rId4"/>
          <a:stretch/>
        </p:blipFill>
        <p:spPr>
          <a:xfrm>
            <a:off x="12839040" y="7749720"/>
            <a:ext cx="1722240" cy="411120"/>
          </a:xfrm>
          <a:prstGeom prst="rect">
            <a:avLst/>
          </a:prstGeom>
          <a:ln w="0">
            <a:noFill/>
          </a:ln>
        </p:spPr>
      </p:pic>
      <p:sp>
        <p:nvSpPr>
          <p:cNvPr id="3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US" sz="4400" spc="-1" strike="noStrike">
                <a:solidFill>
                  <a:schemeClr val="dk1"/>
                </a:solidFill>
                <a:latin typeface="Calibri Light"/>
              </a:rPr>
              <a:t>Click to edit the title text format</a:t>
            </a:r>
            <a:endParaRPr b="0" lang="en-US" sz="4400" spc="-1" strike="noStrike">
              <a:solidFill>
                <a:schemeClr val="dk1"/>
              </a:solidFill>
              <a:latin typeface="Calibri Light"/>
            </a:endParaRPr>
          </a:p>
        </p:txBody>
      </p:sp>
      <p:sp>
        <p:nvSpPr>
          <p:cNvPr id="34"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chemeClr val="dk1"/>
                </a:solidFill>
                <a:latin typeface="Calibri"/>
              </a:rPr>
              <a:t>Second Outline Level</a:t>
            </a:r>
            <a:endParaRPr b="0" lang="en-US" sz="24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chemeClr val="dk1"/>
                </a:solidFill>
                <a:latin typeface="Calibri"/>
              </a:rPr>
              <a:t>Third Outline Level</a:t>
            </a:r>
            <a:endParaRPr b="0" lang="en-US" sz="20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chemeClr val="dk1"/>
                </a:solidFill>
                <a:latin typeface="Calibri"/>
              </a:rPr>
              <a:t>Fourth Outline Level</a:t>
            </a:r>
            <a:endParaRPr b="0" lang="en-US" sz="20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3" r:id="rId5"/>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 name="Image 0" descr="preencoded.png"/>
          <p:cNvPicPr/>
          <p:nvPr/>
        </p:nvPicPr>
        <p:blipFill>
          <a:blip r:embed="rId2"/>
          <a:stretch/>
        </p:blipFill>
        <p:spPr>
          <a:xfrm>
            <a:off x="0" y="0"/>
            <a:ext cx="14630040" cy="8229240"/>
          </a:xfrm>
          <a:prstGeom prst="rect">
            <a:avLst/>
          </a:prstGeom>
          <a:ln w="0">
            <a:noFill/>
          </a:ln>
        </p:spPr>
      </p:pic>
      <p:sp>
        <p:nvSpPr>
          <p:cNvPr id="36" name="Shape 0"/>
          <p:cNvSpPr/>
          <p:nvPr/>
        </p:nvSpPr>
        <p:spPr>
          <a:xfrm>
            <a:off x="0" y="0"/>
            <a:ext cx="14630040" cy="8229240"/>
          </a:xfrm>
          <a:prstGeom prst="rect">
            <a:avLst/>
          </a:prstGeom>
          <a:solidFill>
            <a:srgbClr val="152025">
              <a:alpha val="95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pic>
        <p:nvPicPr>
          <p:cNvPr id="37" name="Image 1" descr="preencoded.png">
            <a:hlinkClick r:id="rId3"/>
          </p:cNvPr>
          <p:cNvPicPr/>
          <p:nvPr/>
        </p:nvPicPr>
        <p:blipFill>
          <a:blip r:embed="rId4"/>
          <a:stretch/>
        </p:blipFill>
        <p:spPr>
          <a:xfrm>
            <a:off x="12839040" y="7749720"/>
            <a:ext cx="1722240" cy="411120"/>
          </a:xfrm>
          <a:prstGeom prst="rect">
            <a:avLst/>
          </a:prstGeom>
          <a:ln w="0">
            <a:noFill/>
          </a:ln>
        </p:spPr>
      </p:pic>
      <p:sp>
        <p:nvSpPr>
          <p:cNvPr id="38"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US" sz="4400" spc="-1" strike="noStrike">
                <a:solidFill>
                  <a:schemeClr val="dk1"/>
                </a:solidFill>
                <a:latin typeface="Calibri Light"/>
              </a:rPr>
              <a:t>Click to edit the title text format</a:t>
            </a:r>
            <a:endParaRPr b="0" lang="en-US" sz="4400" spc="-1" strike="noStrike">
              <a:solidFill>
                <a:schemeClr val="dk1"/>
              </a:solidFill>
              <a:latin typeface="Calibri Light"/>
            </a:endParaRPr>
          </a:p>
        </p:txBody>
      </p:sp>
      <p:sp>
        <p:nvSpPr>
          <p:cNvPr id="39"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chemeClr val="dk1"/>
                </a:solidFill>
                <a:latin typeface="Calibri"/>
              </a:rPr>
              <a:t>Second Outline Level</a:t>
            </a:r>
            <a:endParaRPr b="0" lang="en-US" sz="24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chemeClr val="dk1"/>
                </a:solidFill>
                <a:latin typeface="Calibri"/>
              </a:rPr>
              <a:t>Third Outline Level</a:t>
            </a:r>
            <a:endParaRPr b="0" lang="en-US" sz="20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chemeClr val="dk1"/>
                </a:solidFill>
                <a:latin typeface="Calibri"/>
              </a:rPr>
              <a:t>Fourth Outline Level</a:t>
            </a:r>
            <a:endParaRPr b="0" lang="en-US" sz="20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5" r:id="rId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7.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slideLayout" Target="../slideLayouts/slideLayout8.xml"/><Relationship Id="rId8"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9.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 0"/>
          <p:cNvSpPr/>
          <p:nvPr/>
        </p:nvSpPr>
        <p:spPr>
          <a:xfrm>
            <a:off x="793800" y="3045960"/>
            <a:ext cx="12031920" cy="708480"/>
          </a:xfrm>
          <a:prstGeom prst="rect">
            <a:avLst/>
          </a:prstGeom>
          <a:noFill/>
          <a:ln w="0">
            <a:noFill/>
          </a:ln>
        </p:spPr>
        <p:style>
          <a:lnRef idx="0"/>
          <a:fillRef idx="0"/>
          <a:effectRef idx="0"/>
          <a:fontRef idx="minor"/>
        </p:style>
        <p:txBody>
          <a:bodyPr wrap="none" lIns="0" rIns="0" tIns="0" bIns="0" anchor="t">
            <a:noAutofit/>
          </a:bodyPr>
          <a:p>
            <a:pPr>
              <a:lnSpc>
                <a:spcPts val="5550"/>
              </a:lnSpc>
              <a:tabLst>
                <a:tab algn="l" pos="0"/>
              </a:tabLst>
            </a:pPr>
            <a:r>
              <a:rPr b="1" lang="en-US" sz="4450" spc="-1" strike="noStrike">
                <a:solidFill>
                  <a:srgbClr val="f0f4f1"/>
                </a:solidFill>
                <a:latin typeface="Syne Extra Bold"/>
                <a:ea typeface="Syne Extra Bold"/>
              </a:rPr>
              <a:t>Interactive CO₂ Emission  Dashboard</a:t>
            </a:r>
            <a:endParaRPr b="0" lang="en-US" sz="4450" spc="-1" strike="noStrike">
              <a:solidFill>
                <a:srgbClr val="000000"/>
              </a:solidFill>
              <a:latin typeface="Arial"/>
            </a:endParaRPr>
          </a:p>
        </p:txBody>
      </p:sp>
      <p:sp>
        <p:nvSpPr>
          <p:cNvPr id="52" name="Text 1"/>
          <p:cNvSpPr/>
          <p:nvPr/>
        </p:nvSpPr>
        <p:spPr>
          <a:xfrm>
            <a:off x="793800" y="4095000"/>
            <a:ext cx="13042440" cy="1088280"/>
          </a:xfrm>
          <a:prstGeom prst="rect">
            <a:avLst/>
          </a:prstGeom>
          <a:noFill/>
          <a:ln w="0">
            <a:noFill/>
          </a:ln>
        </p:spPr>
        <p:style>
          <a:lnRef idx="0"/>
          <a:fillRef idx="0"/>
          <a:effectRef idx="0"/>
          <a:fontRef idx="minor"/>
        </p:style>
        <p:txBody>
          <a:bodyPr lIns="0" rIns="0" tIns="0" bIns="0" anchor="t">
            <a:noAutofit/>
          </a:bodyPr>
          <a:p>
            <a:pPr>
              <a:lnSpc>
                <a:spcPts val="2849"/>
              </a:lnSpc>
              <a:tabLst>
                <a:tab algn="l" pos="0"/>
              </a:tabLst>
            </a:pPr>
            <a:r>
              <a:rPr b="0" lang="en-US" sz="1750" spc="-1" strike="noStrike">
                <a:solidFill>
                  <a:srgbClr val="d7e5d8"/>
                </a:solidFill>
                <a:latin typeface="Syne"/>
                <a:ea typeface="Syne"/>
              </a:rPr>
              <a:t>Welcome to our interactive CO₂ emission dashboard, designed to make global environmental data accessible and engaging for students and educators. Our project highlights the power of data visualization and programming to empower people to understand and analyze complex environmental issues.</a:t>
            </a:r>
            <a:endParaRPr b="0" lang="en-US"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3" name="Image 0" descr="preencoded.png"/>
          <p:cNvPicPr/>
          <p:nvPr/>
        </p:nvPicPr>
        <p:blipFill>
          <a:blip r:embed="rId1"/>
          <a:stretch/>
        </p:blipFill>
        <p:spPr>
          <a:xfrm>
            <a:off x="0" y="0"/>
            <a:ext cx="5486040" cy="8229240"/>
          </a:xfrm>
          <a:prstGeom prst="rect">
            <a:avLst/>
          </a:prstGeom>
          <a:ln w="0">
            <a:noFill/>
          </a:ln>
        </p:spPr>
      </p:pic>
      <p:sp>
        <p:nvSpPr>
          <p:cNvPr id="54" name="Text 0"/>
          <p:cNvSpPr/>
          <p:nvPr/>
        </p:nvSpPr>
        <p:spPr>
          <a:xfrm>
            <a:off x="6212880" y="862920"/>
            <a:ext cx="7541640" cy="648360"/>
          </a:xfrm>
          <a:prstGeom prst="rect">
            <a:avLst/>
          </a:prstGeom>
          <a:noFill/>
          <a:ln w="0">
            <a:noFill/>
          </a:ln>
        </p:spPr>
        <p:style>
          <a:lnRef idx="0"/>
          <a:fillRef idx="0"/>
          <a:effectRef idx="0"/>
          <a:fontRef idx="minor"/>
        </p:style>
        <p:txBody>
          <a:bodyPr wrap="none" lIns="0" rIns="0" tIns="0" bIns="0" anchor="t">
            <a:noAutofit/>
          </a:bodyPr>
          <a:p>
            <a:pPr>
              <a:lnSpc>
                <a:spcPts val="5100"/>
              </a:lnSpc>
              <a:tabLst>
                <a:tab algn="l" pos="0"/>
              </a:tabLst>
            </a:pPr>
            <a:r>
              <a:rPr b="1" lang="en-US" sz="4050" spc="-1" strike="noStrike">
                <a:solidFill>
                  <a:srgbClr val="f0f4f1"/>
                </a:solidFill>
                <a:latin typeface="Syne Extra Bold"/>
                <a:ea typeface="Syne Extra Bold"/>
              </a:rPr>
              <a:t>Project Objectives</a:t>
            </a:r>
            <a:endParaRPr b="0" lang="en-US" sz="4050" spc="-1" strike="noStrike">
              <a:solidFill>
                <a:srgbClr val="000000"/>
              </a:solidFill>
              <a:latin typeface="Arial"/>
            </a:endParaRPr>
          </a:p>
        </p:txBody>
      </p:sp>
      <p:sp>
        <p:nvSpPr>
          <p:cNvPr id="55" name="Shape 1"/>
          <p:cNvSpPr/>
          <p:nvPr/>
        </p:nvSpPr>
        <p:spPr>
          <a:xfrm>
            <a:off x="6212880" y="2056680"/>
            <a:ext cx="362880" cy="362880"/>
          </a:xfrm>
          <a:prstGeom prst="roundRect">
            <a:avLst>
              <a:gd name="adj" fmla="val 24007"/>
            </a:avLst>
          </a:prstGeom>
          <a:solidFill>
            <a:srgbClr val="547808"/>
          </a:solidFill>
          <a:ln w="7620">
            <a:solidFill>
              <a:srgbClr val="6d9121"/>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56" name="Text 2"/>
          <p:cNvSpPr/>
          <p:nvPr/>
        </p:nvSpPr>
        <p:spPr>
          <a:xfrm>
            <a:off x="6783840" y="2056680"/>
            <a:ext cx="3170520" cy="648360"/>
          </a:xfrm>
          <a:prstGeom prst="rect">
            <a:avLst/>
          </a:prstGeom>
          <a:noFill/>
          <a:ln w="0">
            <a:noFill/>
          </a:ln>
        </p:spPr>
        <p:style>
          <a:lnRef idx="0"/>
          <a:fillRef idx="0"/>
          <a:effectRef idx="0"/>
          <a:fontRef idx="minor"/>
        </p:style>
        <p:txBody>
          <a:bodyPr lIns="0" rIns="0" tIns="0" bIns="0" anchor="t">
            <a:noAutofit/>
          </a:bodyPr>
          <a:p>
            <a:pPr>
              <a:lnSpc>
                <a:spcPts val="2551"/>
              </a:lnSpc>
              <a:tabLst>
                <a:tab algn="l" pos="0"/>
              </a:tabLst>
            </a:pPr>
            <a:r>
              <a:rPr b="1" lang="en-US" sz="2000" spc="-1" strike="noStrike">
                <a:solidFill>
                  <a:srgbClr val="d7e5d8"/>
                </a:solidFill>
                <a:latin typeface="Syne Extra Bold"/>
                <a:ea typeface="Syne Extra Bold"/>
              </a:rPr>
              <a:t>Learning and Practice</a:t>
            </a:r>
            <a:endParaRPr b="0" lang="en-US" sz="2000" spc="-1" strike="noStrike">
              <a:solidFill>
                <a:srgbClr val="000000"/>
              </a:solidFill>
              <a:latin typeface="Arial"/>
            </a:endParaRPr>
          </a:p>
        </p:txBody>
      </p:sp>
      <p:sp>
        <p:nvSpPr>
          <p:cNvPr id="57" name="Text 3"/>
          <p:cNvSpPr/>
          <p:nvPr/>
        </p:nvSpPr>
        <p:spPr>
          <a:xfrm>
            <a:off x="6783840" y="2830320"/>
            <a:ext cx="3170520" cy="1660680"/>
          </a:xfrm>
          <a:prstGeom prst="rect">
            <a:avLst/>
          </a:prstGeom>
          <a:noFill/>
          <a:ln w="0">
            <a:noFill/>
          </a:ln>
        </p:spPr>
        <p:style>
          <a:lnRef idx="0"/>
          <a:fillRef idx="0"/>
          <a:effectRef idx="0"/>
          <a:fontRef idx="minor"/>
        </p:style>
        <p:txBody>
          <a:bodyPr lIns="0" rIns="0" tIns="0" bIns="0" anchor="t">
            <a:noAutofit/>
          </a:bodyPr>
          <a:p>
            <a:pPr>
              <a:lnSpc>
                <a:spcPts val="2599"/>
              </a:lnSpc>
              <a:tabLst>
                <a:tab algn="l" pos="0"/>
              </a:tabLst>
            </a:pPr>
            <a:r>
              <a:rPr b="0" lang="en-US" sz="1600" spc="-1" strike="noStrike">
                <a:solidFill>
                  <a:srgbClr val="d7e5d8"/>
                </a:solidFill>
                <a:latin typeface="Syne"/>
                <a:ea typeface="Syne"/>
              </a:rPr>
              <a:t>This project was a hands-on learning experience, enabling us to develop skills in Python programming, data visualization, and working with datasets.</a:t>
            </a:r>
            <a:endParaRPr b="0" lang="en-US" sz="1600" spc="-1" strike="noStrike">
              <a:solidFill>
                <a:srgbClr val="000000"/>
              </a:solidFill>
              <a:latin typeface="Arial"/>
            </a:endParaRPr>
          </a:p>
        </p:txBody>
      </p:sp>
      <p:sp>
        <p:nvSpPr>
          <p:cNvPr id="58" name="Shape 4"/>
          <p:cNvSpPr/>
          <p:nvPr/>
        </p:nvSpPr>
        <p:spPr>
          <a:xfrm>
            <a:off x="10162080" y="2056680"/>
            <a:ext cx="362880" cy="362880"/>
          </a:xfrm>
          <a:prstGeom prst="roundRect">
            <a:avLst>
              <a:gd name="adj" fmla="val 24007"/>
            </a:avLst>
          </a:prstGeom>
          <a:solidFill>
            <a:srgbClr val="547808"/>
          </a:solidFill>
          <a:ln w="7620">
            <a:solidFill>
              <a:srgbClr val="6d9121"/>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59" name="Text 5"/>
          <p:cNvSpPr/>
          <p:nvPr/>
        </p:nvSpPr>
        <p:spPr>
          <a:xfrm>
            <a:off x="10733040" y="2056680"/>
            <a:ext cx="3170520" cy="648360"/>
          </a:xfrm>
          <a:prstGeom prst="rect">
            <a:avLst/>
          </a:prstGeom>
          <a:noFill/>
          <a:ln w="0">
            <a:noFill/>
          </a:ln>
        </p:spPr>
        <p:style>
          <a:lnRef idx="0"/>
          <a:fillRef idx="0"/>
          <a:effectRef idx="0"/>
          <a:fontRef idx="minor"/>
        </p:style>
        <p:txBody>
          <a:bodyPr lIns="0" rIns="0" tIns="0" bIns="0" anchor="t">
            <a:noAutofit/>
          </a:bodyPr>
          <a:p>
            <a:pPr>
              <a:lnSpc>
                <a:spcPts val="2551"/>
              </a:lnSpc>
              <a:tabLst>
                <a:tab algn="l" pos="0"/>
              </a:tabLst>
            </a:pPr>
            <a:r>
              <a:rPr b="1" lang="en-US" sz="2000" spc="-1" strike="noStrike">
                <a:solidFill>
                  <a:srgbClr val="d7e5d8"/>
                </a:solidFill>
                <a:latin typeface="Syne Extra Bold"/>
                <a:ea typeface="Syne Extra Bold"/>
              </a:rPr>
              <a:t>Simplifying Insights</a:t>
            </a:r>
            <a:endParaRPr b="0" lang="en-US" sz="2000" spc="-1" strike="noStrike">
              <a:solidFill>
                <a:srgbClr val="000000"/>
              </a:solidFill>
              <a:latin typeface="Arial"/>
            </a:endParaRPr>
          </a:p>
        </p:txBody>
      </p:sp>
      <p:sp>
        <p:nvSpPr>
          <p:cNvPr id="60" name="Text 6"/>
          <p:cNvSpPr/>
          <p:nvPr/>
        </p:nvSpPr>
        <p:spPr>
          <a:xfrm>
            <a:off x="10733040" y="2830320"/>
            <a:ext cx="3170520" cy="1992600"/>
          </a:xfrm>
          <a:prstGeom prst="rect">
            <a:avLst/>
          </a:prstGeom>
          <a:noFill/>
          <a:ln w="0">
            <a:noFill/>
          </a:ln>
        </p:spPr>
        <p:style>
          <a:lnRef idx="0"/>
          <a:fillRef idx="0"/>
          <a:effectRef idx="0"/>
          <a:fontRef idx="minor"/>
        </p:style>
        <p:txBody>
          <a:bodyPr lIns="0" rIns="0" tIns="0" bIns="0" anchor="t">
            <a:noAutofit/>
          </a:bodyPr>
          <a:p>
            <a:pPr>
              <a:lnSpc>
                <a:spcPts val="2599"/>
              </a:lnSpc>
              <a:tabLst>
                <a:tab algn="l" pos="0"/>
              </a:tabLst>
            </a:pPr>
            <a:r>
              <a:rPr b="0" lang="en-US" sz="1600" spc="-1" strike="noStrike">
                <a:solidFill>
                  <a:srgbClr val="d7e5d8"/>
                </a:solidFill>
                <a:latin typeface="Syne"/>
                <a:ea typeface="Syne"/>
              </a:rPr>
              <a:t>Our interactive dashboard simplifies complex data analysis, allowing users to compare CO₂ emissions between countries without needing technical expertise.</a:t>
            </a:r>
            <a:endParaRPr b="0" lang="en-US" sz="1600" spc="-1" strike="noStrike">
              <a:solidFill>
                <a:srgbClr val="000000"/>
              </a:solidFill>
              <a:latin typeface="Arial"/>
            </a:endParaRPr>
          </a:p>
        </p:txBody>
      </p:sp>
      <p:sp>
        <p:nvSpPr>
          <p:cNvPr id="61" name="Shape 7"/>
          <p:cNvSpPr/>
          <p:nvPr/>
        </p:nvSpPr>
        <p:spPr>
          <a:xfrm>
            <a:off x="6212880" y="5264280"/>
            <a:ext cx="362880" cy="362880"/>
          </a:xfrm>
          <a:prstGeom prst="roundRect">
            <a:avLst>
              <a:gd name="adj" fmla="val 24007"/>
            </a:avLst>
          </a:prstGeom>
          <a:solidFill>
            <a:srgbClr val="547808"/>
          </a:solidFill>
          <a:ln w="7620">
            <a:solidFill>
              <a:srgbClr val="6d9121"/>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62" name="Text 8"/>
          <p:cNvSpPr/>
          <p:nvPr/>
        </p:nvSpPr>
        <p:spPr>
          <a:xfrm>
            <a:off x="6783840" y="5264280"/>
            <a:ext cx="3170520" cy="648360"/>
          </a:xfrm>
          <a:prstGeom prst="rect">
            <a:avLst/>
          </a:prstGeom>
          <a:noFill/>
          <a:ln w="0">
            <a:noFill/>
          </a:ln>
        </p:spPr>
        <p:style>
          <a:lnRef idx="0"/>
          <a:fillRef idx="0"/>
          <a:effectRef idx="0"/>
          <a:fontRef idx="minor"/>
        </p:style>
        <p:txBody>
          <a:bodyPr lIns="0" rIns="0" tIns="0" bIns="0" anchor="t">
            <a:noAutofit/>
          </a:bodyPr>
          <a:p>
            <a:pPr>
              <a:lnSpc>
                <a:spcPts val="2551"/>
              </a:lnSpc>
              <a:tabLst>
                <a:tab algn="l" pos="0"/>
              </a:tabLst>
            </a:pPr>
            <a:r>
              <a:rPr b="1" lang="en-US" sz="2000" spc="-1" strike="noStrike">
                <a:solidFill>
                  <a:srgbClr val="d7e5d8"/>
                </a:solidFill>
                <a:latin typeface="Syne Extra Bold"/>
                <a:ea typeface="Syne Extra Bold"/>
              </a:rPr>
              <a:t>Raising Awareness</a:t>
            </a:r>
            <a:endParaRPr b="0" lang="en-US" sz="2000" spc="-1" strike="noStrike">
              <a:solidFill>
                <a:srgbClr val="000000"/>
              </a:solidFill>
              <a:latin typeface="Arial"/>
            </a:endParaRPr>
          </a:p>
        </p:txBody>
      </p:sp>
      <p:sp>
        <p:nvSpPr>
          <p:cNvPr id="63" name="Text 9"/>
          <p:cNvSpPr/>
          <p:nvPr/>
        </p:nvSpPr>
        <p:spPr>
          <a:xfrm>
            <a:off x="6783840" y="6037920"/>
            <a:ext cx="3170520" cy="1328400"/>
          </a:xfrm>
          <a:prstGeom prst="rect">
            <a:avLst/>
          </a:prstGeom>
          <a:noFill/>
          <a:ln w="0">
            <a:noFill/>
          </a:ln>
        </p:spPr>
        <p:style>
          <a:lnRef idx="0"/>
          <a:fillRef idx="0"/>
          <a:effectRef idx="0"/>
          <a:fontRef idx="minor"/>
        </p:style>
        <p:txBody>
          <a:bodyPr lIns="0" rIns="0" tIns="0" bIns="0" anchor="t">
            <a:noAutofit/>
          </a:bodyPr>
          <a:p>
            <a:pPr>
              <a:lnSpc>
                <a:spcPts val="2599"/>
              </a:lnSpc>
              <a:tabLst>
                <a:tab algn="l" pos="0"/>
              </a:tabLst>
            </a:pPr>
            <a:r>
              <a:rPr b="0" lang="en-US" sz="1600" spc="-1" strike="noStrike">
                <a:solidFill>
                  <a:srgbClr val="d7e5d8"/>
                </a:solidFill>
                <a:latin typeface="Syne"/>
                <a:ea typeface="Syne"/>
              </a:rPr>
              <a:t>We aim to encourage users to think about the global impact of CO₂ emissions and the importance of monitoring environmental data.</a:t>
            </a:r>
            <a:endParaRPr b="0" lang="en-US" sz="1600" spc="-1" strike="noStrike">
              <a:solidFill>
                <a:srgbClr val="000000"/>
              </a:solidFill>
              <a:latin typeface="Arial"/>
            </a:endParaRPr>
          </a:p>
        </p:txBody>
      </p:sp>
      <p:sp>
        <p:nvSpPr>
          <p:cNvPr id="64" name="Shape 10"/>
          <p:cNvSpPr/>
          <p:nvPr/>
        </p:nvSpPr>
        <p:spPr>
          <a:xfrm>
            <a:off x="10162080" y="5264280"/>
            <a:ext cx="362880" cy="362880"/>
          </a:xfrm>
          <a:prstGeom prst="roundRect">
            <a:avLst>
              <a:gd name="adj" fmla="val 24007"/>
            </a:avLst>
          </a:prstGeom>
          <a:solidFill>
            <a:srgbClr val="547808"/>
          </a:solidFill>
          <a:ln w="7620">
            <a:solidFill>
              <a:srgbClr val="6d9121"/>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65" name="Text 11"/>
          <p:cNvSpPr/>
          <p:nvPr/>
        </p:nvSpPr>
        <p:spPr>
          <a:xfrm>
            <a:off x="10733040" y="5264280"/>
            <a:ext cx="3170520" cy="648360"/>
          </a:xfrm>
          <a:prstGeom prst="rect">
            <a:avLst/>
          </a:prstGeom>
          <a:noFill/>
          <a:ln w="0">
            <a:noFill/>
          </a:ln>
        </p:spPr>
        <p:style>
          <a:lnRef idx="0"/>
          <a:fillRef idx="0"/>
          <a:effectRef idx="0"/>
          <a:fontRef idx="minor"/>
        </p:style>
        <p:txBody>
          <a:bodyPr lIns="0" rIns="0" tIns="0" bIns="0" anchor="t">
            <a:noAutofit/>
          </a:bodyPr>
          <a:p>
            <a:pPr>
              <a:lnSpc>
                <a:spcPts val="2551"/>
              </a:lnSpc>
              <a:tabLst>
                <a:tab algn="l" pos="0"/>
              </a:tabLst>
            </a:pPr>
            <a:r>
              <a:rPr b="1" lang="en-US" sz="2000" spc="-1" strike="noStrike">
                <a:solidFill>
                  <a:srgbClr val="d7e5d8"/>
                </a:solidFill>
                <a:latin typeface="Syne Extra Bold"/>
                <a:ea typeface="Syne Extra Bold"/>
              </a:rPr>
              <a:t>Encouraging Exploration</a:t>
            </a:r>
            <a:endParaRPr b="0" lang="en-US" sz="2000" spc="-1" strike="noStrike">
              <a:solidFill>
                <a:srgbClr val="000000"/>
              </a:solidFill>
              <a:latin typeface="Arial"/>
            </a:endParaRPr>
          </a:p>
        </p:txBody>
      </p:sp>
      <p:sp>
        <p:nvSpPr>
          <p:cNvPr id="66" name="Text 12"/>
          <p:cNvSpPr/>
          <p:nvPr/>
        </p:nvSpPr>
        <p:spPr>
          <a:xfrm>
            <a:off x="10733040" y="6037920"/>
            <a:ext cx="3170520" cy="1328400"/>
          </a:xfrm>
          <a:prstGeom prst="rect">
            <a:avLst/>
          </a:prstGeom>
          <a:noFill/>
          <a:ln w="0">
            <a:noFill/>
          </a:ln>
        </p:spPr>
        <p:style>
          <a:lnRef idx="0"/>
          <a:fillRef idx="0"/>
          <a:effectRef idx="0"/>
          <a:fontRef idx="minor"/>
        </p:style>
        <p:txBody>
          <a:bodyPr lIns="0" rIns="0" tIns="0" bIns="0" anchor="t">
            <a:noAutofit/>
          </a:bodyPr>
          <a:p>
            <a:pPr>
              <a:lnSpc>
                <a:spcPts val="2599"/>
              </a:lnSpc>
              <a:tabLst>
                <a:tab algn="l" pos="0"/>
              </a:tabLst>
            </a:pPr>
            <a:r>
              <a:rPr b="0" lang="en-US" sz="1600" spc="-1" strike="noStrike">
                <a:solidFill>
                  <a:srgbClr val="d7e5d8"/>
                </a:solidFill>
                <a:latin typeface="Syne"/>
                <a:ea typeface="Syne"/>
              </a:rPr>
              <a:t>Interactive elements invite users to explore the data, making it a hands-on learning experience about global CO₂ emissions.</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Text 0"/>
          <p:cNvSpPr/>
          <p:nvPr/>
        </p:nvSpPr>
        <p:spPr>
          <a:xfrm>
            <a:off x="793800" y="2660400"/>
            <a:ext cx="9701280" cy="708480"/>
          </a:xfrm>
          <a:prstGeom prst="rect">
            <a:avLst/>
          </a:prstGeom>
          <a:noFill/>
          <a:ln w="0">
            <a:noFill/>
          </a:ln>
        </p:spPr>
        <p:style>
          <a:lnRef idx="0"/>
          <a:fillRef idx="0"/>
          <a:effectRef idx="0"/>
          <a:fontRef idx="minor"/>
        </p:style>
        <p:txBody>
          <a:bodyPr wrap="none" lIns="0" rIns="0" tIns="0" bIns="0" anchor="t">
            <a:noAutofit/>
          </a:bodyPr>
          <a:p>
            <a:pPr>
              <a:lnSpc>
                <a:spcPts val="5550"/>
              </a:lnSpc>
              <a:tabLst>
                <a:tab algn="l" pos="0"/>
              </a:tabLst>
            </a:pPr>
            <a:r>
              <a:rPr b="1" lang="en-US" sz="4450" spc="-1" strike="noStrike">
                <a:solidFill>
                  <a:srgbClr val="f0f4f1"/>
                </a:solidFill>
                <a:latin typeface="Syne Extra Bold"/>
                <a:ea typeface="Syne Extra Bold"/>
              </a:rPr>
              <a:t>SETTING UP GITHUB</a:t>
            </a:r>
            <a:endParaRPr b="0" lang="en-US" sz="4450" spc="-1" strike="noStrike">
              <a:solidFill>
                <a:srgbClr val="000000"/>
              </a:solidFill>
              <a:latin typeface="Arial"/>
            </a:endParaRPr>
          </a:p>
        </p:txBody>
      </p:sp>
      <p:sp>
        <p:nvSpPr>
          <p:cNvPr id="68" name="Text 1"/>
          <p:cNvSpPr/>
          <p:nvPr/>
        </p:nvSpPr>
        <p:spPr>
          <a:xfrm>
            <a:off x="793800" y="3913560"/>
            <a:ext cx="6244200" cy="1451160"/>
          </a:xfrm>
          <a:prstGeom prst="rect">
            <a:avLst/>
          </a:prstGeom>
          <a:noFill/>
          <a:ln w="0">
            <a:noFill/>
          </a:ln>
        </p:spPr>
        <p:style>
          <a:lnRef idx="0"/>
          <a:fillRef idx="0"/>
          <a:effectRef idx="0"/>
          <a:fontRef idx="minor"/>
        </p:style>
        <p:txBody>
          <a:bodyPr lIns="0" rIns="0" tIns="0" bIns="0" anchor="t">
            <a:noAutofit/>
          </a:bodyPr>
          <a:p>
            <a:r>
              <a:rPr b="1" lang="en-US" sz="1750" spc="-1" strike="noStrike">
                <a:solidFill>
                  <a:srgbClr val="d7e5d8"/>
                </a:solidFill>
                <a:latin typeface="Syne"/>
                <a:ea typeface="Syne"/>
              </a:rPr>
              <a:t>WHAT WE DID?</a:t>
            </a:r>
            <a:endParaRPr b="0" lang="en-US" sz="1750" spc="-1" strike="noStrike">
              <a:solidFill>
                <a:srgbClr val="000000"/>
              </a:solidFill>
              <a:latin typeface="Arial"/>
            </a:endParaRPr>
          </a:p>
          <a:p>
            <a:pPr>
              <a:lnSpc>
                <a:spcPts val="2849"/>
              </a:lnSpc>
              <a:tabLst>
                <a:tab algn="l" pos="0"/>
              </a:tabLst>
            </a:pPr>
            <a:r>
              <a:rPr b="0" lang="en-US" sz="1750" spc="-1" strike="noStrike">
                <a:solidFill>
                  <a:srgbClr val="d7e5d8"/>
                </a:solidFill>
                <a:latin typeface="Syne"/>
                <a:ea typeface="Syne"/>
              </a:rPr>
              <a:t>We created an root folder and created a sub-folders within it  contained all our data of code and visual outputs and screen recording of our output </a:t>
            </a:r>
            <a:endParaRPr b="0" lang="en-US" sz="1750" spc="-1" strike="noStrike">
              <a:solidFill>
                <a:srgbClr val="000000"/>
              </a:solidFill>
              <a:latin typeface="Arial"/>
            </a:endParaRPr>
          </a:p>
        </p:txBody>
      </p:sp>
      <p:sp>
        <p:nvSpPr>
          <p:cNvPr id="69" name="Text 2"/>
          <p:cNvSpPr/>
          <p:nvPr/>
        </p:nvSpPr>
        <p:spPr>
          <a:xfrm>
            <a:off x="7599600" y="3913560"/>
            <a:ext cx="6244200" cy="1451160"/>
          </a:xfrm>
          <a:prstGeom prst="rect">
            <a:avLst/>
          </a:prstGeom>
          <a:noFill/>
          <a:ln w="0">
            <a:noFill/>
          </a:ln>
        </p:spPr>
        <p:style>
          <a:lnRef idx="0"/>
          <a:fillRef idx="0"/>
          <a:effectRef idx="0"/>
          <a:fontRef idx="minor"/>
        </p:style>
        <p:txBody>
          <a:bodyPr lIns="0" rIns="0" tIns="0" bIns="0" anchor="t">
            <a:noAutofit/>
          </a:bodyPr>
          <a:p>
            <a:r>
              <a:rPr b="1" lang="en-US" sz="1750" spc="-1" strike="noStrike">
                <a:solidFill>
                  <a:srgbClr val="d7e5d8"/>
                </a:solidFill>
                <a:latin typeface="Syne"/>
                <a:ea typeface="Syne"/>
              </a:rPr>
              <a:t>WHAT WE LEARNED?</a:t>
            </a:r>
            <a:endParaRPr b="0" lang="en-US" sz="1750" spc="-1" strike="noStrike">
              <a:solidFill>
                <a:srgbClr val="000000"/>
              </a:solidFill>
              <a:latin typeface="Arial"/>
            </a:endParaRPr>
          </a:p>
          <a:p>
            <a:pPr>
              <a:lnSpc>
                <a:spcPts val="2849"/>
              </a:lnSpc>
              <a:tabLst>
                <a:tab algn="l" pos="0"/>
              </a:tabLst>
            </a:pPr>
            <a:r>
              <a:rPr b="0" lang="en-US" sz="1750" spc="-1" strike="noStrike">
                <a:solidFill>
                  <a:srgbClr val="d7e5d8"/>
                </a:solidFill>
                <a:latin typeface="Syne"/>
                <a:ea typeface="Syne"/>
              </a:rPr>
              <a:t>We learned various things from this including how to use create,delete and modify a repository . How to commit changes in GitHub and learned how entire git works altogether</a:t>
            </a:r>
            <a:endParaRPr b="0" lang="en-US"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Text 0"/>
          <p:cNvSpPr/>
          <p:nvPr/>
        </p:nvSpPr>
        <p:spPr>
          <a:xfrm>
            <a:off x="793800" y="1814040"/>
            <a:ext cx="8417520" cy="708480"/>
          </a:xfrm>
          <a:prstGeom prst="rect">
            <a:avLst/>
          </a:prstGeom>
          <a:noFill/>
          <a:ln w="0">
            <a:noFill/>
          </a:ln>
        </p:spPr>
        <p:style>
          <a:lnRef idx="0"/>
          <a:fillRef idx="0"/>
          <a:effectRef idx="0"/>
          <a:fontRef idx="minor"/>
        </p:style>
        <p:txBody>
          <a:bodyPr wrap="none" lIns="0" rIns="0" tIns="0" bIns="0" anchor="t">
            <a:noAutofit/>
          </a:bodyPr>
          <a:p>
            <a:pPr>
              <a:lnSpc>
                <a:spcPts val="5550"/>
              </a:lnSpc>
              <a:tabLst>
                <a:tab algn="l" pos="0"/>
              </a:tabLst>
            </a:pPr>
            <a:r>
              <a:rPr b="1" lang="en-US" sz="4450" spc="-1" strike="noStrike">
                <a:solidFill>
                  <a:srgbClr val="f0f4f1"/>
                </a:solidFill>
                <a:latin typeface="Syne Extra Bold"/>
                <a:ea typeface="Syne Extra Bold"/>
              </a:rPr>
              <a:t>Tools and Libraries</a:t>
            </a:r>
            <a:endParaRPr b="0" lang="en-US" sz="4450" spc="-1" strike="noStrike">
              <a:solidFill>
                <a:srgbClr val="000000"/>
              </a:solidFill>
              <a:latin typeface="Arial"/>
            </a:endParaRPr>
          </a:p>
        </p:txBody>
      </p:sp>
      <p:sp>
        <p:nvSpPr>
          <p:cNvPr id="71" name="Text 1"/>
          <p:cNvSpPr/>
          <p:nvPr/>
        </p:nvSpPr>
        <p:spPr>
          <a:xfrm>
            <a:off x="793800" y="3089880"/>
            <a:ext cx="2835000" cy="353880"/>
          </a:xfrm>
          <a:prstGeom prst="rect">
            <a:avLst/>
          </a:prstGeom>
          <a:noFill/>
          <a:ln w="0">
            <a:noFill/>
          </a:ln>
        </p:spPr>
        <p:style>
          <a:lnRef idx="0"/>
          <a:fillRef idx="0"/>
          <a:effectRef idx="0"/>
          <a:fontRef idx="minor"/>
        </p:style>
        <p:txBody>
          <a:bodyPr wrap="none" lIns="0" rIns="0" tIns="0" bIns="0" anchor="t">
            <a:noAutofit/>
          </a:bodyPr>
          <a:p>
            <a:pPr>
              <a:lnSpc>
                <a:spcPts val="2750"/>
              </a:lnSpc>
              <a:tabLst>
                <a:tab algn="l" pos="0"/>
              </a:tabLst>
            </a:pPr>
            <a:r>
              <a:rPr b="1" lang="en-US" sz="2200" spc="-1" strike="noStrike">
                <a:solidFill>
                  <a:srgbClr val="f0f4f1"/>
                </a:solidFill>
                <a:latin typeface="Syne Extra Bold"/>
                <a:ea typeface="Syne Extra Bold"/>
              </a:rPr>
              <a:t>Python</a:t>
            </a:r>
            <a:endParaRPr b="0" lang="en-US" sz="2200" spc="-1" strike="noStrike">
              <a:solidFill>
                <a:srgbClr val="000000"/>
              </a:solidFill>
              <a:latin typeface="Arial"/>
            </a:endParaRPr>
          </a:p>
        </p:txBody>
      </p:sp>
      <p:sp>
        <p:nvSpPr>
          <p:cNvPr id="72" name="Text 2"/>
          <p:cNvSpPr/>
          <p:nvPr/>
        </p:nvSpPr>
        <p:spPr>
          <a:xfrm>
            <a:off x="793800" y="3670920"/>
            <a:ext cx="2845080" cy="2539800"/>
          </a:xfrm>
          <a:prstGeom prst="rect">
            <a:avLst/>
          </a:prstGeom>
          <a:noFill/>
          <a:ln w="0">
            <a:noFill/>
          </a:ln>
        </p:spPr>
        <p:style>
          <a:lnRef idx="0"/>
          <a:fillRef idx="0"/>
          <a:effectRef idx="0"/>
          <a:fontRef idx="minor"/>
        </p:style>
        <p:txBody>
          <a:bodyPr lIns="0" rIns="0" tIns="0" bIns="0" anchor="t">
            <a:noAutofit/>
          </a:bodyPr>
          <a:p>
            <a:pPr>
              <a:lnSpc>
                <a:spcPts val="2849"/>
              </a:lnSpc>
              <a:tabLst>
                <a:tab algn="l" pos="0"/>
              </a:tabLst>
            </a:pPr>
            <a:r>
              <a:rPr b="0" lang="en-US" sz="1750" spc="-1" strike="noStrike">
                <a:solidFill>
                  <a:srgbClr val="d7e5d8"/>
                </a:solidFill>
                <a:latin typeface="Syne"/>
                <a:ea typeface="Syne"/>
              </a:rPr>
              <a:t>Python was used for building the dashboard and data processing. It is a versatile programming language suitable for data analysis and visualization projects.</a:t>
            </a:r>
            <a:endParaRPr b="0" lang="en-US" sz="1750" spc="-1" strike="noStrike">
              <a:solidFill>
                <a:srgbClr val="000000"/>
              </a:solidFill>
              <a:latin typeface="Arial"/>
            </a:endParaRPr>
          </a:p>
        </p:txBody>
      </p:sp>
      <p:sp>
        <p:nvSpPr>
          <p:cNvPr id="73" name="Text 3"/>
          <p:cNvSpPr/>
          <p:nvPr/>
        </p:nvSpPr>
        <p:spPr>
          <a:xfrm>
            <a:off x="4200480" y="3089880"/>
            <a:ext cx="2835000" cy="353880"/>
          </a:xfrm>
          <a:prstGeom prst="rect">
            <a:avLst/>
          </a:prstGeom>
          <a:noFill/>
          <a:ln w="0">
            <a:noFill/>
          </a:ln>
        </p:spPr>
        <p:style>
          <a:lnRef idx="0"/>
          <a:fillRef idx="0"/>
          <a:effectRef idx="0"/>
          <a:fontRef idx="minor"/>
        </p:style>
        <p:txBody>
          <a:bodyPr wrap="none" lIns="0" rIns="0" tIns="0" bIns="0" anchor="t">
            <a:noAutofit/>
          </a:bodyPr>
          <a:p>
            <a:pPr>
              <a:lnSpc>
                <a:spcPts val="2750"/>
              </a:lnSpc>
              <a:tabLst>
                <a:tab algn="l" pos="0"/>
              </a:tabLst>
            </a:pPr>
            <a:r>
              <a:rPr b="1" lang="en-US" sz="2200" spc="-1" strike="noStrike">
                <a:solidFill>
                  <a:srgbClr val="f0f4f1"/>
                </a:solidFill>
                <a:latin typeface="Syne Extra Bold"/>
                <a:ea typeface="Syne Extra Bold"/>
              </a:rPr>
              <a:t>Matplotlib</a:t>
            </a:r>
            <a:endParaRPr b="0" lang="en-US" sz="2200" spc="-1" strike="noStrike">
              <a:solidFill>
                <a:srgbClr val="000000"/>
              </a:solidFill>
              <a:latin typeface="Arial"/>
            </a:endParaRPr>
          </a:p>
        </p:txBody>
      </p:sp>
      <p:sp>
        <p:nvSpPr>
          <p:cNvPr id="74" name="Text 4"/>
          <p:cNvSpPr/>
          <p:nvPr/>
        </p:nvSpPr>
        <p:spPr>
          <a:xfrm>
            <a:off x="4200480" y="3670920"/>
            <a:ext cx="2845080" cy="2539800"/>
          </a:xfrm>
          <a:prstGeom prst="rect">
            <a:avLst/>
          </a:prstGeom>
          <a:noFill/>
          <a:ln w="0">
            <a:noFill/>
          </a:ln>
        </p:spPr>
        <p:style>
          <a:lnRef idx="0"/>
          <a:fillRef idx="0"/>
          <a:effectRef idx="0"/>
          <a:fontRef idx="minor"/>
        </p:style>
        <p:txBody>
          <a:bodyPr lIns="0" rIns="0" tIns="0" bIns="0" anchor="t">
            <a:noAutofit/>
          </a:bodyPr>
          <a:p>
            <a:pPr>
              <a:lnSpc>
                <a:spcPts val="2849"/>
              </a:lnSpc>
              <a:tabLst>
                <a:tab algn="l" pos="0"/>
              </a:tabLst>
            </a:pPr>
            <a:r>
              <a:rPr b="0" lang="en-US" sz="1750" spc="-1" strike="noStrike">
                <a:solidFill>
                  <a:srgbClr val="d7e5d8"/>
                </a:solidFill>
                <a:latin typeface="Syne"/>
                <a:ea typeface="Syne"/>
              </a:rPr>
              <a:t>Matplotlib is a popular Python library used to create static, animated, and interactive visualizations in Python. It was used for creating graphs and charts to represent CO₂ emissions.</a:t>
            </a:r>
            <a:endParaRPr b="0" lang="en-US" sz="1750" spc="-1" strike="noStrike">
              <a:solidFill>
                <a:srgbClr val="000000"/>
              </a:solidFill>
              <a:latin typeface="Arial"/>
            </a:endParaRPr>
          </a:p>
        </p:txBody>
      </p:sp>
      <p:sp>
        <p:nvSpPr>
          <p:cNvPr id="75" name="Text 5"/>
          <p:cNvSpPr/>
          <p:nvPr/>
        </p:nvSpPr>
        <p:spPr>
          <a:xfrm>
            <a:off x="7607160" y="3089880"/>
            <a:ext cx="2835000" cy="353880"/>
          </a:xfrm>
          <a:prstGeom prst="rect">
            <a:avLst/>
          </a:prstGeom>
          <a:noFill/>
          <a:ln w="0">
            <a:noFill/>
          </a:ln>
        </p:spPr>
        <p:style>
          <a:lnRef idx="0"/>
          <a:fillRef idx="0"/>
          <a:effectRef idx="0"/>
          <a:fontRef idx="minor"/>
        </p:style>
        <p:txBody>
          <a:bodyPr wrap="none" lIns="0" rIns="0" tIns="0" bIns="0" anchor="t">
            <a:noAutofit/>
          </a:bodyPr>
          <a:p>
            <a:pPr>
              <a:lnSpc>
                <a:spcPts val="2750"/>
              </a:lnSpc>
              <a:tabLst>
                <a:tab algn="l" pos="0"/>
              </a:tabLst>
            </a:pPr>
            <a:r>
              <a:rPr b="1" lang="en-US" sz="2200" spc="-1" strike="noStrike">
                <a:solidFill>
                  <a:srgbClr val="f0f4f1"/>
                </a:solidFill>
                <a:latin typeface="Syne Extra Bold"/>
                <a:ea typeface="Syne Extra Bold"/>
              </a:rPr>
              <a:t>Pandas</a:t>
            </a:r>
            <a:endParaRPr b="0" lang="en-US" sz="2200" spc="-1" strike="noStrike">
              <a:solidFill>
                <a:srgbClr val="000000"/>
              </a:solidFill>
              <a:latin typeface="Arial"/>
            </a:endParaRPr>
          </a:p>
        </p:txBody>
      </p:sp>
      <p:sp>
        <p:nvSpPr>
          <p:cNvPr id="76" name="Text 6"/>
          <p:cNvSpPr/>
          <p:nvPr/>
        </p:nvSpPr>
        <p:spPr>
          <a:xfrm>
            <a:off x="7607160" y="3670920"/>
            <a:ext cx="2845080" cy="2176920"/>
          </a:xfrm>
          <a:prstGeom prst="rect">
            <a:avLst/>
          </a:prstGeom>
          <a:noFill/>
          <a:ln w="0">
            <a:noFill/>
          </a:ln>
        </p:spPr>
        <p:style>
          <a:lnRef idx="0"/>
          <a:fillRef idx="0"/>
          <a:effectRef idx="0"/>
          <a:fontRef idx="minor"/>
        </p:style>
        <p:txBody>
          <a:bodyPr lIns="0" rIns="0" tIns="0" bIns="0" anchor="t">
            <a:noAutofit/>
          </a:bodyPr>
          <a:p>
            <a:pPr>
              <a:lnSpc>
                <a:spcPts val="2849"/>
              </a:lnSpc>
              <a:tabLst>
                <a:tab algn="l" pos="0"/>
              </a:tabLst>
            </a:pPr>
            <a:r>
              <a:rPr b="0" lang="en-US" sz="1750" spc="-1" strike="noStrike">
                <a:solidFill>
                  <a:srgbClr val="d7e5d8"/>
                </a:solidFill>
                <a:latin typeface="Syne"/>
                <a:ea typeface="Syne"/>
              </a:rPr>
              <a:t>Pandas is a powerful Python library used for data analysis and manipulation. It helped us handle and analyze the dataset, including cleaning and transforming the data.</a:t>
            </a:r>
            <a:endParaRPr b="0" lang="en-US" sz="1750" spc="-1" strike="noStrike">
              <a:solidFill>
                <a:srgbClr val="000000"/>
              </a:solidFill>
              <a:latin typeface="Arial"/>
            </a:endParaRPr>
          </a:p>
        </p:txBody>
      </p:sp>
      <p:sp>
        <p:nvSpPr>
          <p:cNvPr id="77" name="Text 7"/>
          <p:cNvSpPr/>
          <p:nvPr/>
        </p:nvSpPr>
        <p:spPr>
          <a:xfrm>
            <a:off x="11013480" y="3089880"/>
            <a:ext cx="2845080" cy="708480"/>
          </a:xfrm>
          <a:prstGeom prst="rect">
            <a:avLst/>
          </a:prstGeom>
          <a:noFill/>
          <a:ln w="0">
            <a:noFill/>
          </a:ln>
        </p:spPr>
        <p:style>
          <a:lnRef idx="0"/>
          <a:fillRef idx="0"/>
          <a:effectRef idx="0"/>
          <a:fontRef idx="minor"/>
        </p:style>
        <p:txBody>
          <a:bodyPr lIns="0" rIns="0" tIns="0" bIns="0" anchor="t">
            <a:noAutofit/>
          </a:bodyPr>
          <a:p>
            <a:pPr>
              <a:lnSpc>
                <a:spcPts val="2750"/>
              </a:lnSpc>
              <a:tabLst>
                <a:tab algn="l" pos="0"/>
              </a:tabLst>
            </a:pPr>
            <a:r>
              <a:rPr b="1" lang="en-US" sz="2200" spc="-1" strike="noStrike">
                <a:solidFill>
                  <a:srgbClr val="f0f4f1"/>
                </a:solidFill>
                <a:latin typeface="Syne Extra Bold"/>
                <a:ea typeface="Syne Extra Bold"/>
              </a:rPr>
              <a:t>VS Code Notebook</a:t>
            </a:r>
            <a:endParaRPr b="0" lang="en-US" sz="2200" spc="-1" strike="noStrike">
              <a:solidFill>
                <a:srgbClr val="000000"/>
              </a:solidFill>
              <a:latin typeface="Arial"/>
            </a:endParaRPr>
          </a:p>
        </p:txBody>
      </p:sp>
      <p:sp>
        <p:nvSpPr>
          <p:cNvPr id="78" name="Text 8"/>
          <p:cNvSpPr/>
          <p:nvPr/>
        </p:nvSpPr>
        <p:spPr>
          <a:xfrm>
            <a:off x="11013480" y="4025520"/>
            <a:ext cx="2845080" cy="2176920"/>
          </a:xfrm>
          <a:prstGeom prst="rect">
            <a:avLst/>
          </a:prstGeom>
          <a:noFill/>
          <a:ln w="0">
            <a:noFill/>
          </a:ln>
        </p:spPr>
        <p:style>
          <a:lnRef idx="0"/>
          <a:fillRef idx="0"/>
          <a:effectRef idx="0"/>
          <a:fontRef idx="minor"/>
        </p:style>
        <p:txBody>
          <a:bodyPr lIns="0" rIns="0" tIns="0" bIns="0" anchor="t">
            <a:noAutofit/>
          </a:bodyPr>
          <a:p>
            <a:pPr>
              <a:lnSpc>
                <a:spcPts val="2849"/>
              </a:lnSpc>
              <a:tabLst>
                <a:tab algn="l" pos="0"/>
              </a:tabLst>
            </a:pPr>
            <a:r>
              <a:rPr b="0" lang="en-US" sz="1750" spc="-1" strike="noStrike">
                <a:solidFill>
                  <a:srgbClr val="d7e5d8"/>
                </a:solidFill>
                <a:latin typeface="Syne"/>
                <a:ea typeface="Syne"/>
              </a:rPr>
              <a:t>VS Code Notebook was our development environment, providing tools for writing and testing Python code, as well as for interacting with the dashboard.</a:t>
            </a:r>
            <a:endParaRPr b="0" lang="en-US"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9" name="Image 0" descr="preencoded.png"/>
          <p:cNvPicPr/>
          <p:nvPr/>
        </p:nvPicPr>
        <p:blipFill>
          <a:blip r:embed="rId1"/>
          <a:stretch/>
        </p:blipFill>
        <p:spPr>
          <a:xfrm>
            <a:off x="9144000" y="0"/>
            <a:ext cx="5486040" cy="8229240"/>
          </a:xfrm>
          <a:prstGeom prst="rect">
            <a:avLst/>
          </a:prstGeom>
          <a:ln w="0">
            <a:noFill/>
          </a:ln>
        </p:spPr>
      </p:pic>
      <p:pic>
        <p:nvPicPr>
          <p:cNvPr id="80" name="Image 1" descr="preencoded.png"/>
          <p:cNvPicPr/>
          <p:nvPr/>
        </p:nvPicPr>
        <p:blipFill>
          <a:blip r:embed="rId2"/>
          <a:stretch/>
        </p:blipFill>
        <p:spPr>
          <a:xfrm>
            <a:off x="11030040" y="3257640"/>
            <a:ext cx="1714320" cy="1714320"/>
          </a:xfrm>
          <a:prstGeom prst="rect">
            <a:avLst/>
          </a:prstGeom>
          <a:ln w="0">
            <a:noFill/>
          </a:ln>
        </p:spPr>
      </p:pic>
      <p:sp>
        <p:nvSpPr>
          <p:cNvPr id="81" name="Text 0"/>
          <p:cNvSpPr/>
          <p:nvPr/>
        </p:nvSpPr>
        <p:spPr>
          <a:xfrm>
            <a:off x="793800" y="2509920"/>
            <a:ext cx="7556040" cy="1417320"/>
          </a:xfrm>
          <a:prstGeom prst="rect">
            <a:avLst/>
          </a:prstGeom>
          <a:noFill/>
          <a:ln w="0">
            <a:noFill/>
          </a:ln>
        </p:spPr>
        <p:style>
          <a:lnRef idx="0"/>
          <a:fillRef idx="0"/>
          <a:effectRef idx="0"/>
          <a:fontRef idx="minor"/>
        </p:style>
        <p:txBody>
          <a:bodyPr lIns="0" rIns="0" tIns="0" bIns="0" anchor="t">
            <a:noAutofit/>
          </a:bodyPr>
          <a:p>
            <a:pPr>
              <a:lnSpc>
                <a:spcPts val="5550"/>
              </a:lnSpc>
              <a:tabLst>
                <a:tab algn="l" pos="0"/>
              </a:tabLst>
            </a:pPr>
            <a:r>
              <a:rPr b="1" lang="en-US" sz="4450" spc="-1" strike="noStrike">
                <a:solidFill>
                  <a:srgbClr val="f0f4f1"/>
                </a:solidFill>
                <a:latin typeface="Syne Extra Bold"/>
                <a:ea typeface="Syne Extra Bold"/>
              </a:rPr>
              <a:t>Data Source and Collection</a:t>
            </a:r>
            <a:endParaRPr b="0" lang="en-US" sz="4450" spc="-1" strike="noStrike">
              <a:solidFill>
                <a:srgbClr val="000000"/>
              </a:solidFill>
              <a:latin typeface="Arial"/>
            </a:endParaRPr>
          </a:p>
        </p:txBody>
      </p:sp>
      <p:sp>
        <p:nvSpPr>
          <p:cNvPr id="82" name="Text 1"/>
          <p:cNvSpPr/>
          <p:nvPr/>
        </p:nvSpPr>
        <p:spPr>
          <a:xfrm>
            <a:off x="793800" y="4267800"/>
            <a:ext cx="7556040" cy="1451160"/>
          </a:xfrm>
          <a:prstGeom prst="rect">
            <a:avLst/>
          </a:prstGeom>
          <a:noFill/>
          <a:ln w="0">
            <a:noFill/>
          </a:ln>
        </p:spPr>
        <p:style>
          <a:lnRef idx="0"/>
          <a:fillRef idx="0"/>
          <a:effectRef idx="0"/>
          <a:fontRef idx="minor"/>
        </p:style>
        <p:txBody>
          <a:bodyPr lIns="0" rIns="0" tIns="0" bIns="0" anchor="t">
            <a:noAutofit/>
          </a:bodyPr>
          <a:p>
            <a:pPr>
              <a:lnSpc>
                <a:spcPts val="2849"/>
              </a:lnSpc>
              <a:tabLst>
                <a:tab algn="l" pos="0"/>
              </a:tabLst>
            </a:pPr>
            <a:r>
              <a:rPr b="0" lang="en-US" sz="1750" spc="-1" strike="noStrike">
                <a:solidFill>
                  <a:srgbClr val="d7e5d8"/>
                </a:solidFill>
                <a:latin typeface="Syne"/>
                <a:ea typeface="Syne"/>
              </a:rPr>
              <a:t>The dataset for this project was obtained from publicly available sources, including the International Energy Agency (IEA) , the World Bank, and Kaggle. The data encompasses various parameters relevant to CO₂ emissions, such as energy consumption, GDP, and population data.</a:t>
            </a:r>
            <a:endParaRPr b="0" lang="en-US"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3" name="Image 0" descr="preencoded.png"/>
          <p:cNvPicPr/>
          <p:nvPr/>
        </p:nvPicPr>
        <p:blipFill>
          <a:blip r:embed="rId1"/>
          <a:stretch/>
        </p:blipFill>
        <p:spPr>
          <a:xfrm>
            <a:off x="9144000" y="0"/>
            <a:ext cx="5486040" cy="8229240"/>
          </a:xfrm>
          <a:prstGeom prst="rect">
            <a:avLst/>
          </a:prstGeom>
          <a:ln w="0">
            <a:noFill/>
          </a:ln>
        </p:spPr>
      </p:pic>
      <p:pic>
        <p:nvPicPr>
          <p:cNvPr id="84" name="Image 1" descr="preencoded.png"/>
          <p:cNvPicPr/>
          <p:nvPr/>
        </p:nvPicPr>
        <p:blipFill>
          <a:blip r:embed="rId2"/>
          <a:stretch/>
        </p:blipFill>
        <p:spPr>
          <a:xfrm>
            <a:off x="9768960" y="2297520"/>
            <a:ext cx="4236480" cy="3634560"/>
          </a:xfrm>
          <a:prstGeom prst="rect">
            <a:avLst/>
          </a:prstGeom>
          <a:ln w="0">
            <a:noFill/>
          </a:ln>
        </p:spPr>
      </p:pic>
      <p:sp>
        <p:nvSpPr>
          <p:cNvPr id="85" name="Text 0"/>
          <p:cNvSpPr/>
          <p:nvPr/>
        </p:nvSpPr>
        <p:spPr>
          <a:xfrm>
            <a:off x="687240" y="694440"/>
            <a:ext cx="7768800" cy="1227240"/>
          </a:xfrm>
          <a:prstGeom prst="rect">
            <a:avLst/>
          </a:prstGeom>
          <a:noFill/>
          <a:ln w="0">
            <a:noFill/>
          </a:ln>
        </p:spPr>
        <p:style>
          <a:lnRef idx="0"/>
          <a:fillRef idx="0"/>
          <a:effectRef idx="0"/>
          <a:fontRef idx="minor"/>
        </p:style>
        <p:txBody>
          <a:bodyPr lIns="0" rIns="0" tIns="0" bIns="0" anchor="t">
            <a:noAutofit/>
          </a:bodyPr>
          <a:p>
            <a:pPr>
              <a:lnSpc>
                <a:spcPts val="4799"/>
              </a:lnSpc>
              <a:tabLst>
                <a:tab algn="l" pos="0"/>
              </a:tabLst>
            </a:pPr>
            <a:r>
              <a:rPr b="1" lang="en-US" sz="3850" spc="-1" strike="noStrike">
                <a:solidFill>
                  <a:srgbClr val="f0f4f1"/>
                </a:solidFill>
                <a:latin typeface="Syne Extra Bold"/>
                <a:ea typeface="Syne Extra Bold"/>
              </a:rPr>
              <a:t>Execution and Interactivity</a:t>
            </a:r>
            <a:endParaRPr b="0" lang="en-US" sz="3850" spc="-1" strike="noStrike">
              <a:solidFill>
                <a:srgbClr val="000000"/>
              </a:solidFill>
              <a:latin typeface="Arial"/>
            </a:endParaRPr>
          </a:p>
        </p:txBody>
      </p:sp>
      <p:pic>
        <p:nvPicPr>
          <p:cNvPr id="86" name="Image 2" descr="preencoded.png"/>
          <p:cNvPicPr/>
          <p:nvPr/>
        </p:nvPicPr>
        <p:blipFill>
          <a:blip r:embed="rId3"/>
          <a:stretch/>
        </p:blipFill>
        <p:spPr>
          <a:xfrm>
            <a:off x="687240" y="2216880"/>
            <a:ext cx="490680" cy="490680"/>
          </a:xfrm>
          <a:prstGeom prst="rect">
            <a:avLst/>
          </a:prstGeom>
          <a:ln w="0">
            <a:noFill/>
          </a:ln>
        </p:spPr>
      </p:pic>
      <p:sp>
        <p:nvSpPr>
          <p:cNvPr id="87" name="Text 1"/>
          <p:cNvSpPr/>
          <p:nvPr/>
        </p:nvSpPr>
        <p:spPr>
          <a:xfrm>
            <a:off x="687240" y="2903760"/>
            <a:ext cx="2889000" cy="306360"/>
          </a:xfrm>
          <a:prstGeom prst="rect">
            <a:avLst/>
          </a:prstGeom>
          <a:noFill/>
          <a:ln w="0">
            <a:noFill/>
          </a:ln>
        </p:spPr>
        <p:style>
          <a:lnRef idx="0"/>
          <a:fillRef idx="0"/>
          <a:effectRef idx="0"/>
          <a:fontRef idx="minor"/>
        </p:style>
        <p:txBody>
          <a:bodyPr wrap="none" lIns="0" rIns="0" tIns="0" bIns="0" anchor="t">
            <a:noAutofit/>
          </a:bodyPr>
          <a:p>
            <a:pPr>
              <a:lnSpc>
                <a:spcPts val="2401"/>
              </a:lnSpc>
              <a:tabLst>
                <a:tab algn="l" pos="0"/>
              </a:tabLst>
            </a:pPr>
            <a:r>
              <a:rPr b="1" lang="en-US" sz="1900" spc="-1" strike="noStrike">
                <a:solidFill>
                  <a:srgbClr val="d7e5d8"/>
                </a:solidFill>
                <a:latin typeface="Syne Extra Bold"/>
                <a:ea typeface="Syne Extra Bold"/>
              </a:rPr>
              <a:t>Install Libraries</a:t>
            </a:r>
            <a:endParaRPr b="0" lang="en-US" sz="1900" spc="-1" strike="noStrike">
              <a:solidFill>
                <a:srgbClr val="000000"/>
              </a:solidFill>
              <a:latin typeface="Arial"/>
            </a:endParaRPr>
          </a:p>
        </p:txBody>
      </p:sp>
      <p:sp>
        <p:nvSpPr>
          <p:cNvPr id="88" name="Text 2"/>
          <p:cNvSpPr/>
          <p:nvPr/>
        </p:nvSpPr>
        <p:spPr>
          <a:xfrm>
            <a:off x="687240" y="3328560"/>
            <a:ext cx="3737160" cy="941760"/>
          </a:xfrm>
          <a:prstGeom prst="rect">
            <a:avLst/>
          </a:prstGeom>
          <a:noFill/>
          <a:ln w="0">
            <a:noFill/>
          </a:ln>
        </p:spPr>
        <p:style>
          <a:lnRef idx="0"/>
          <a:fillRef idx="0"/>
          <a:effectRef idx="0"/>
          <a:fontRef idx="minor"/>
        </p:style>
        <p:txBody>
          <a:bodyPr lIns="0" rIns="0" tIns="0" bIns="0" anchor="t">
            <a:noAutofit/>
          </a:bodyPr>
          <a:p>
            <a:pPr>
              <a:lnSpc>
                <a:spcPts val="2449"/>
              </a:lnSpc>
              <a:tabLst>
                <a:tab algn="l" pos="0"/>
              </a:tabLst>
            </a:pPr>
            <a:r>
              <a:rPr b="0" lang="en-US" sz="1500" spc="-1" strike="noStrike">
                <a:solidFill>
                  <a:srgbClr val="d7e5d8"/>
                </a:solidFill>
                <a:latin typeface="Syne"/>
                <a:ea typeface="Syne"/>
              </a:rPr>
              <a:t>Begin by installing required libraries (matplotlib and pandas) using pip: pip install matplotlib pandas.</a:t>
            </a:r>
            <a:endParaRPr b="0" lang="en-US" sz="1500" spc="-1" strike="noStrike">
              <a:solidFill>
                <a:srgbClr val="000000"/>
              </a:solidFill>
              <a:latin typeface="Arial"/>
            </a:endParaRPr>
          </a:p>
        </p:txBody>
      </p:sp>
      <p:pic>
        <p:nvPicPr>
          <p:cNvPr id="89" name="Image 3" descr="preencoded.png"/>
          <p:cNvPicPr/>
          <p:nvPr/>
        </p:nvPicPr>
        <p:blipFill>
          <a:blip r:embed="rId4"/>
          <a:stretch/>
        </p:blipFill>
        <p:spPr>
          <a:xfrm>
            <a:off x="4719240" y="2216880"/>
            <a:ext cx="490680" cy="490680"/>
          </a:xfrm>
          <a:prstGeom prst="rect">
            <a:avLst/>
          </a:prstGeom>
          <a:ln w="0">
            <a:noFill/>
          </a:ln>
        </p:spPr>
      </p:pic>
      <p:sp>
        <p:nvSpPr>
          <p:cNvPr id="90" name="Text 3"/>
          <p:cNvSpPr/>
          <p:nvPr/>
        </p:nvSpPr>
        <p:spPr>
          <a:xfrm>
            <a:off x="4719240" y="2903760"/>
            <a:ext cx="3708720" cy="306360"/>
          </a:xfrm>
          <a:prstGeom prst="rect">
            <a:avLst/>
          </a:prstGeom>
          <a:noFill/>
          <a:ln w="0">
            <a:noFill/>
          </a:ln>
        </p:spPr>
        <p:style>
          <a:lnRef idx="0"/>
          <a:fillRef idx="0"/>
          <a:effectRef idx="0"/>
          <a:fontRef idx="minor"/>
        </p:style>
        <p:txBody>
          <a:bodyPr wrap="none" lIns="0" rIns="0" tIns="0" bIns="0" anchor="t">
            <a:noAutofit/>
          </a:bodyPr>
          <a:p>
            <a:pPr>
              <a:lnSpc>
                <a:spcPts val="2401"/>
              </a:lnSpc>
              <a:tabLst>
                <a:tab algn="l" pos="0"/>
              </a:tabLst>
            </a:pPr>
            <a:r>
              <a:rPr b="1" lang="en-US" sz="1900" spc="-1" strike="noStrike">
                <a:solidFill>
                  <a:srgbClr val="d7e5d8"/>
                </a:solidFill>
                <a:latin typeface="Syne Extra Bold"/>
                <a:ea typeface="Syne Extra Bold"/>
              </a:rPr>
              <a:t>Download Dataset</a:t>
            </a:r>
            <a:endParaRPr b="0" lang="en-US" sz="1900" spc="-1" strike="noStrike">
              <a:solidFill>
                <a:srgbClr val="000000"/>
              </a:solidFill>
              <a:latin typeface="Arial"/>
            </a:endParaRPr>
          </a:p>
        </p:txBody>
      </p:sp>
      <p:sp>
        <p:nvSpPr>
          <p:cNvPr id="91" name="Text 4"/>
          <p:cNvSpPr/>
          <p:nvPr/>
        </p:nvSpPr>
        <p:spPr>
          <a:xfrm>
            <a:off x="4719240" y="3328560"/>
            <a:ext cx="3737160" cy="941760"/>
          </a:xfrm>
          <a:prstGeom prst="rect">
            <a:avLst/>
          </a:prstGeom>
          <a:noFill/>
          <a:ln w="0">
            <a:noFill/>
          </a:ln>
        </p:spPr>
        <p:style>
          <a:lnRef idx="0"/>
          <a:fillRef idx="0"/>
          <a:effectRef idx="0"/>
          <a:fontRef idx="minor"/>
        </p:style>
        <p:txBody>
          <a:bodyPr lIns="0" rIns="0" tIns="0" bIns="0" anchor="t">
            <a:noAutofit/>
          </a:bodyPr>
          <a:p>
            <a:pPr>
              <a:lnSpc>
                <a:spcPts val="2449"/>
              </a:lnSpc>
              <a:tabLst>
                <a:tab algn="l" pos="0"/>
              </a:tabLst>
            </a:pPr>
            <a:r>
              <a:rPr b="0" lang="en-US" sz="1500" spc="-1" strike="noStrike">
                <a:solidFill>
                  <a:srgbClr val="d7e5d8"/>
                </a:solidFill>
                <a:latin typeface="Syne"/>
                <a:ea typeface="Syne"/>
              </a:rPr>
              <a:t>Obtain the dataset from our repository and place it in the same directory as the project code.</a:t>
            </a:r>
            <a:endParaRPr b="0" lang="en-US" sz="1500" spc="-1" strike="noStrike">
              <a:solidFill>
                <a:srgbClr val="000000"/>
              </a:solidFill>
              <a:latin typeface="Arial"/>
            </a:endParaRPr>
          </a:p>
        </p:txBody>
      </p:sp>
      <p:pic>
        <p:nvPicPr>
          <p:cNvPr id="92" name="Image 4" descr="preencoded.png"/>
          <p:cNvPicPr/>
          <p:nvPr/>
        </p:nvPicPr>
        <p:blipFill>
          <a:blip r:embed="rId5"/>
          <a:stretch/>
        </p:blipFill>
        <p:spPr>
          <a:xfrm>
            <a:off x="687240" y="4860000"/>
            <a:ext cx="490680" cy="490680"/>
          </a:xfrm>
          <a:prstGeom prst="rect">
            <a:avLst/>
          </a:prstGeom>
          <a:ln w="0">
            <a:noFill/>
          </a:ln>
        </p:spPr>
      </p:pic>
      <p:sp>
        <p:nvSpPr>
          <p:cNvPr id="93" name="Text 5"/>
          <p:cNvSpPr/>
          <p:nvPr/>
        </p:nvSpPr>
        <p:spPr>
          <a:xfrm>
            <a:off x="687240" y="5547240"/>
            <a:ext cx="2454480" cy="306360"/>
          </a:xfrm>
          <a:prstGeom prst="rect">
            <a:avLst/>
          </a:prstGeom>
          <a:noFill/>
          <a:ln w="0">
            <a:noFill/>
          </a:ln>
        </p:spPr>
        <p:style>
          <a:lnRef idx="0"/>
          <a:fillRef idx="0"/>
          <a:effectRef idx="0"/>
          <a:fontRef idx="minor"/>
        </p:style>
        <p:txBody>
          <a:bodyPr wrap="none" lIns="0" rIns="0" tIns="0" bIns="0" anchor="t">
            <a:noAutofit/>
          </a:bodyPr>
          <a:p>
            <a:pPr>
              <a:lnSpc>
                <a:spcPts val="2401"/>
              </a:lnSpc>
              <a:tabLst>
                <a:tab algn="l" pos="0"/>
              </a:tabLst>
            </a:pPr>
            <a:r>
              <a:rPr b="1" lang="en-US" sz="1900" spc="-1" strike="noStrike">
                <a:solidFill>
                  <a:srgbClr val="d7e5d8"/>
                </a:solidFill>
                <a:latin typeface="Syne Extra Bold"/>
                <a:ea typeface="Syne Extra Bold"/>
              </a:rPr>
              <a:t>Run Script</a:t>
            </a:r>
            <a:endParaRPr b="0" lang="en-US" sz="1900" spc="-1" strike="noStrike">
              <a:solidFill>
                <a:srgbClr val="000000"/>
              </a:solidFill>
              <a:latin typeface="Arial"/>
            </a:endParaRPr>
          </a:p>
        </p:txBody>
      </p:sp>
      <p:sp>
        <p:nvSpPr>
          <p:cNvPr id="94" name="Text 6"/>
          <p:cNvSpPr/>
          <p:nvPr/>
        </p:nvSpPr>
        <p:spPr>
          <a:xfrm>
            <a:off x="687240" y="5971680"/>
            <a:ext cx="3737160" cy="941760"/>
          </a:xfrm>
          <a:prstGeom prst="rect">
            <a:avLst/>
          </a:prstGeom>
          <a:noFill/>
          <a:ln w="0">
            <a:noFill/>
          </a:ln>
        </p:spPr>
        <p:style>
          <a:lnRef idx="0"/>
          <a:fillRef idx="0"/>
          <a:effectRef idx="0"/>
          <a:fontRef idx="minor"/>
        </p:style>
        <p:txBody>
          <a:bodyPr lIns="0" rIns="0" tIns="0" bIns="0" anchor="t">
            <a:noAutofit/>
          </a:bodyPr>
          <a:p>
            <a:pPr>
              <a:lnSpc>
                <a:spcPts val="2449"/>
              </a:lnSpc>
              <a:tabLst>
                <a:tab algn="l" pos="0"/>
              </a:tabLst>
            </a:pPr>
            <a:r>
              <a:rPr b="0" lang="en-US" sz="1500" spc="-1" strike="noStrike">
                <a:solidFill>
                  <a:srgbClr val="d7e5d8"/>
                </a:solidFill>
                <a:latin typeface="Syne"/>
                <a:ea typeface="Syne"/>
              </a:rPr>
              <a:t>Execute the Python script using your chosen development environment (e.g., VS Code Notebook).</a:t>
            </a:r>
            <a:endParaRPr b="0" lang="en-US" sz="1500" spc="-1" strike="noStrike">
              <a:solidFill>
                <a:srgbClr val="000000"/>
              </a:solidFill>
              <a:latin typeface="Arial"/>
            </a:endParaRPr>
          </a:p>
        </p:txBody>
      </p:sp>
      <p:pic>
        <p:nvPicPr>
          <p:cNvPr id="95" name="Image 5" descr="preencoded.png"/>
          <p:cNvPicPr/>
          <p:nvPr/>
        </p:nvPicPr>
        <p:blipFill>
          <a:blip r:embed="rId6"/>
          <a:stretch/>
        </p:blipFill>
        <p:spPr>
          <a:xfrm>
            <a:off x="4719240" y="4860000"/>
            <a:ext cx="490680" cy="490680"/>
          </a:xfrm>
          <a:prstGeom prst="rect">
            <a:avLst/>
          </a:prstGeom>
          <a:ln w="0">
            <a:noFill/>
          </a:ln>
        </p:spPr>
      </p:pic>
      <p:sp>
        <p:nvSpPr>
          <p:cNvPr id="96" name="Text 7"/>
          <p:cNvSpPr/>
          <p:nvPr/>
        </p:nvSpPr>
        <p:spPr>
          <a:xfrm>
            <a:off x="4719240" y="5547240"/>
            <a:ext cx="3737160" cy="613440"/>
          </a:xfrm>
          <a:prstGeom prst="rect">
            <a:avLst/>
          </a:prstGeom>
          <a:noFill/>
          <a:ln w="0">
            <a:noFill/>
          </a:ln>
        </p:spPr>
        <p:style>
          <a:lnRef idx="0"/>
          <a:fillRef idx="0"/>
          <a:effectRef idx="0"/>
          <a:fontRef idx="minor"/>
        </p:style>
        <p:txBody>
          <a:bodyPr lIns="0" rIns="0" tIns="0" bIns="0" anchor="t">
            <a:noAutofit/>
          </a:bodyPr>
          <a:p>
            <a:pPr>
              <a:lnSpc>
                <a:spcPts val="2401"/>
              </a:lnSpc>
              <a:tabLst>
                <a:tab algn="l" pos="0"/>
              </a:tabLst>
            </a:pPr>
            <a:r>
              <a:rPr b="1" lang="en-US" sz="1900" spc="-1" strike="noStrike">
                <a:solidFill>
                  <a:srgbClr val="d7e5d8"/>
                </a:solidFill>
                <a:latin typeface="Syne Extra Bold"/>
                <a:ea typeface="Syne Extra Bold"/>
              </a:rPr>
              <a:t>Interact with Dashboard</a:t>
            </a:r>
            <a:endParaRPr b="0" lang="en-US" sz="1900" spc="-1" strike="noStrike">
              <a:solidFill>
                <a:srgbClr val="000000"/>
              </a:solidFill>
              <a:latin typeface="Arial"/>
            </a:endParaRPr>
          </a:p>
        </p:txBody>
      </p:sp>
      <p:sp>
        <p:nvSpPr>
          <p:cNvPr id="97" name="Text 8"/>
          <p:cNvSpPr/>
          <p:nvPr/>
        </p:nvSpPr>
        <p:spPr>
          <a:xfrm>
            <a:off x="4719240" y="6278400"/>
            <a:ext cx="3737160" cy="1256040"/>
          </a:xfrm>
          <a:prstGeom prst="rect">
            <a:avLst/>
          </a:prstGeom>
          <a:noFill/>
          <a:ln w="0">
            <a:noFill/>
          </a:ln>
        </p:spPr>
        <p:style>
          <a:lnRef idx="0"/>
          <a:fillRef idx="0"/>
          <a:effectRef idx="0"/>
          <a:fontRef idx="minor"/>
        </p:style>
        <p:txBody>
          <a:bodyPr lIns="0" rIns="0" tIns="0" bIns="0" anchor="t">
            <a:noAutofit/>
          </a:bodyPr>
          <a:p>
            <a:pPr>
              <a:lnSpc>
                <a:spcPts val="2449"/>
              </a:lnSpc>
              <a:tabLst>
                <a:tab algn="l" pos="0"/>
              </a:tabLst>
            </a:pPr>
            <a:r>
              <a:rPr b="0" lang="en-US" sz="1500" spc="-1" strike="noStrike">
                <a:solidFill>
                  <a:srgbClr val="d7e5d8"/>
                </a:solidFill>
                <a:latin typeface="Syne"/>
                <a:ea typeface="Syne"/>
              </a:rPr>
              <a:t>Follow the prompts in the dashboard to select countries for comparison, view generated graphs, and analyze CO₂ emission trends.</a:t>
            </a: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8" name="Image 0" descr="preencoded.png"/>
          <p:cNvPicPr/>
          <p:nvPr/>
        </p:nvPicPr>
        <p:blipFill>
          <a:blip r:embed="rId1"/>
          <a:stretch/>
        </p:blipFill>
        <p:spPr>
          <a:xfrm>
            <a:off x="9144000" y="0"/>
            <a:ext cx="5486040" cy="8229240"/>
          </a:xfrm>
          <a:prstGeom prst="rect">
            <a:avLst/>
          </a:prstGeom>
          <a:ln w="0">
            <a:noFill/>
          </a:ln>
        </p:spPr>
      </p:pic>
      <p:pic>
        <p:nvPicPr>
          <p:cNvPr id="99" name="Image 1" descr="preencoded.png"/>
          <p:cNvPicPr/>
          <p:nvPr/>
        </p:nvPicPr>
        <p:blipFill>
          <a:blip r:embed="rId2"/>
          <a:stretch/>
        </p:blipFill>
        <p:spPr>
          <a:xfrm>
            <a:off x="10869840" y="3394800"/>
            <a:ext cx="2034360" cy="1440000"/>
          </a:xfrm>
          <a:prstGeom prst="rect">
            <a:avLst/>
          </a:prstGeom>
          <a:ln w="0">
            <a:noFill/>
          </a:ln>
        </p:spPr>
      </p:pic>
      <p:sp>
        <p:nvSpPr>
          <p:cNvPr id="100" name="Text 0"/>
          <p:cNvSpPr/>
          <p:nvPr/>
        </p:nvSpPr>
        <p:spPr>
          <a:xfrm>
            <a:off x="793800" y="2691360"/>
            <a:ext cx="7556040" cy="1417320"/>
          </a:xfrm>
          <a:prstGeom prst="rect">
            <a:avLst/>
          </a:prstGeom>
          <a:noFill/>
          <a:ln w="0">
            <a:noFill/>
          </a:ln>
        </p:spPr>
        <p:style>
          <a:lnRef idx="0"/>
          <a:fillRef idx="0"/>
          <a:effectRef idx="0"/>
          <a:fontRef idx="minor"/>
        </p:style>
        <p:txBody>
          <a:bodyPr lIns="0" rIns="0" tIns="0" bIns="0" anchor="t">
            <a:noAutofit/>
          </a:bodyPr>
          <a:p>
            <a:pPr>
              <a:lnSpc>
                <a:spcPts val="5550"/>
              </a:lnSpc>
              <a:tabLst>
                <a:tab algn="l" pos="0"/>
              </a:tabLst>
            </a:pPr>
            <a:r>
              <a:rPr b="1" lang="en-US" sz="4450" spc="-1" strike="noStrike">
                <a:solidFill>
                  <a:srgbClr val="f0f4f1"/>
                </a:solidFill>
                <a:latin typeface="Syne Extra Bold"/>
                <a:ea typeface="Syne Extra Bold"/>
              </a:rPr>
              <a:t>Summary of Results</a:t>
            </a:r>
            <a:endParaRPr b="0" lang="en-US" sz="4450" spc="-1" strike="noStrike">
              <a:solidFill>
                <a:srgbClr val="000000"/>
              </a:solidFill>
              <a:latin typeface="Arial"/>
            </a:endParaRPr>
          </a:p>
        </p:txBody>
      </p:sp>
      <p:sp>
        <p:nvSpPr>
          <p:cNvPr id="101" name="Text 1"/>
          <p:cNvSpPr/>
          <p:nvPr/>
        </p:nvSpPr>
        <p:spPr>
          <a:xfrm>
            <a:off x="793800" y="4449240"/>
            <a:ext cx="7556040" cy="1088280"/>
          </a:xfrm>
          <a:prstGeom prst="rect">
            <a:avLst/>
          </a:prstGeom>
          <a:noFill/>
          <a:ln w="0">
            <a:noFill/>
          </a:ln>
        </p:spPr>
        <p:style>
          <a:lnRef idx="0"/>
          <a:fillRef idx="0"/>
          <a:effectRef idx="0"/>
          <a:fontRef idx="minor"/>
        </p:style>
        <p:txBody>
          <a:bodyPr lIns="0" rIns="0" tIns="0" bIns="0" anchor="t">
            <a:noAutofit/>
          </a:bodyPr>
          <a:p>
            <a:pPr>
              <a:lnSpc>
                <a:spcPts val="2849"/>
              </a:lnSpc>
              <a:tabLst>
                <a:tab algn="l" pos="0"/>
              </a:tabLst>
            </a:pPr>
            <a:r>
              <a:rPr b="0" lang="en-US" sz="1750" spc="-1" strike="noStrike">
                <a:solidFill>
                  <a:srgbClr val="d7e5d8"/>
                </a:solidFill>
                <a:latin typeface="Syne"/>
                <a:ea typeface="Syne"/>
              </a:rPr>
              <a:t>The dashboard effectively visualized CO₂ emissions for given  countries over user-defined inputs. Users can make meaningful comparisons between countries, leading to a better understanding of global emission patterns.</a:t>
            </a:r>
            <a:endParaRPr b="0" lang="en-US"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 0"/>
          <p:cNvSpPr/>
          <p:nvPr/>
        </p:nvSpPr>
        <p:spPr>
          <a:xfrm>
            <a:off x="709200" y="621720"/>
            <a:ext cx="7292160" cy="632880"/>
          </a:xfrm>
          <a:prstGeom prst="rect">
            <a:avLst/>
          </a:prstGeom>
          <a:noFill/>
          <a:ln w="0">
            <a:noFill/>
          </a:ln>
        </p:spPr>
        <p:style>
          <a:lnRef idx="0"/>
          <a:fillRef idx="0"/>
          <a:effectRef idx="0"/>
          <a:fontRef idx="minor"/>
        </p:style>
        <p:txBody>
          <a:bodyPr wrap="none" lIns="0" rIns="0" tIns="0" bIns="0" anchor="t">
            <a:noAutofit/>
          </a:bodyPr>
          <a:p>
            <a:pPr>
              <a:lnSpc>
                <a:spcPts val="4949"/>
              </a:lnSpc>
              <a:tabLst>
                <a:tab algn="l" pos="0"/>
              </a:tabLst>
            </a:pPr>
            <a:r>
              <a:rPr b="1" lang="en-US" sz="3950" spc="-1" strike="noStrike">
                <a:solidFill>
                  <a:srgbClr val="f0f4f1"/>
                </a:solidFill>
                <a:latin typeface="Syne Extra Bold"/>
                <a:ea typeface="Syne Extra Bold"/>
              </a:rPr>
              <a:t>Challenges Faced</a:t>
            </a:r>
            <a:endParaRPr b="0" lang="en-US" sz="3950" spc="-1" strike="noStrike">
              <a:solidFill>
                <a:srgbClr val="000000"/>
              </a:solidFill>
              <a:latin typeface="Arial"/>
            </a:endParaRPr>
          </a:p>
        </p:txBody>
      </p:sp>
      <p:sp>
        <p:nvSpPr>
          <p:cNvPr id="103" name="Shape 1"/>
          <p:cNvSpPr/>
          <p:nvPr/>
        </p:nvSpPr>
        <p:spPr>
          <a:xfrm>
            <a:off x="709200" y="1660320"/>
            <a:ext cx="1650960" cy="1167480"/>
          </a:xfrm>
          <a:prstGeom prst="roundRect">
            <a:avLst>
              <a:gd name="adj" fmla="val 7290"/>
            </a:avLst>
          </a:prstGeom>
          <a:solidFill>
            <a:srgbClr val="547808"/>
          </a:solidFill>
          <a:ln w="7620">
            <a:solidFill>
              <a:srgbClr val="6d9121"/>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04" name="Text 2"/>
          <p:cNvSpPr/>
          <p:nvPr/>
        </p:nvSpPr>
        <p:spPr>
          <a:xfrm>
            <a:off x="919800" y="2041560"/>
            <a:ext cx="133560" cy="405000"/>
          </a:xfrm>
          <a:prstGeom prst="rect">
            <a:avLst/>
          </a:prstGeom>
          <a:noFill/>
          <a:ln w="0">
            <a:noFill/>
          </a:ln>
        </p:spPr>
        <p:style>
          <a:lnRef idx="0"/>
          <a:fillRef idx="0"/>
          <a:effectRef idx="0"/>
          <a:fontRef idx="minor"/>
        </p:style>
        <p:txBody>
          <a:bodyPr wrap="none" lIns="0" rIns="0" tIns="0" bIns="0" anchor="t">
            <a:noAutofit/>
          </a:bodyPr>
          <a:p>
            <a:pPr algn="ctr">
              <a:lnSpc>
                <a:spcPts val="3149"/>
              </a:lnSpc>
              <a:tabLst>
                <a:tab algn="l" pos="0"/>
              </a:tabLst>
            </a:pPr>
            <a:r>
              <a:rPr b="1" lang="en-US" sz="1950" spc="-1" strike="noStrike">
                <a:solidFill>
                  <a:srgbClr val="ffffff"/>
                </a:solidFill>
                <a:latin typeface="Syne Extra Bold"/>
                <a:ea typeface="Syne Extra Bold"/>
              </a:rPr>
              <a:t>1</a:t>
            </a:r>
            <a:endParaRPr b="0" lang="en-US" sz="1950" spc="-1" strike="noStrike">
              <a:solidFill>
                <a:srgbClr val="000000"/>
              </a:solidFill>
              <a:latin typeface="Arial"/>
            </a:endParaRPr>
          </a:p>
        </p:txBody>
      </p:sp>
      <p:sp>
        <p:nvSpPr>
          <p:cNvPr id="105" name="Text 3"/>
          <p:cNvSpPr/>
          <p:nvPr/>
        </p:nvSpPr>
        <p:spPr>
          <a:xfrm>
            <a:off x="2563560" y="1863000"/>
            <a:ext cx="2895120" cy="316440"/>
          </a:xfrm>
          <a:prstGeom prst="rect">
            <a:avLst/>
          </a:prstGeom>
          <a:noFill/>
          <a:ln w="0">
            <a:noFill/>
          </a:ln>
        </p:spPr>
        <p:style>
          <a:lnRef idx="0"/>
          <a:fillRef idx="0"/>
          <a:effectRef idx="0"/>
          <a:fontRef idx="minor"/>
        </p:style>
        <p:txBody>
          <a:bodyPr wrap="none" lIns="0" rIns="0" tIns="0" bIns="0" anchor="t">
            <a:noAutofit/>
          </a:bodyPr>
          <a:p>
            <a:pPr>
              <a:lnSpc>
                <a:spcPts val="2449"/>
              </a:lnSpc>
              <a:tabLst>
                <a:tab algn="l" pos="0"/>
              </a:tabLst>
            </a:pPr>
            <a:r>
              <a:rPr b="1" lang="en-US" sz="1950" spc="-1" strike="noStrike">
                <a:solidFill>
                  <a:srgbClr val="d7e5d8"/>
                </a:solidFill>
                <a:latin typeface="Syne Extra Bold"/>
                <a:ea typeface="Syne Extra Bold"/>
              </a:rPr>
              <a:t>Data Cleaning</a:t>
            </a:r>
            <a:endParaRPr b="0" lang="en-US" sz="1950" spc="-1" strike="noStrike">
              <a:solidFill>
                <a:srgbClr val="000000"/>
              </a:solidFill>
              <a:latin typeface="Arial"/>
            </a:endParaRPr>
          </a:p>
        </p:txBody>
      </p:sp>
      <p:sp>
        <p:nvSpPr>
          <p:cNvPr id="106" name="Text 4"/>
          <p:cNvSpPr/>
          <p:nvPr/>
        </p:nvSpPr>
        <p:spPr>
          <a:xfrm>
            <a:off x="2563560" y="2301120"/>
            <a:ext cx="11010240" cy="324000"/>
          </a:xfrm>
          <a:prstGeom prst="rect">
            <a:avLst/>
          </a:prstGeom>
          <a:noFill/>
          <a:ln w="0">
            <a:noFill/>
          </a:ln>
        </p:spPr>
        <p:style>
          <a:lnRef idx="0"/>
          <a:fillRef idx="0"/>
          <a:effectRef idx="0"/>
          <a:fontRef idx="minor"/>
        </p:style>
        <p:txBody>
          <a:bodyPr wrap="none" lIns="0" rIns="0" tIns="0" bIns="0" anchor="t">
            <a:noAutofit/>
          </a:bodyPr>
          <a:p>
            <a:pPr>
              <a:lnSpc>
                <a:spcPts val="2551"/>
              </a:lnSpc>
              <a:tabLst>
                <a:tab algn="l" pos="0"/>
              </a:tabLst>
            </a:pPr>
            <a:r>
              <a:rPr b="0" lang="en-US" sz="1550" spc="-1" strike="noStrike">
                <a:solidFill>
                  <a:srgbClr val="d7e5d8"/>
                </a:solidFill>
                <a:latin typeface="Syne"/>
                <a:ea typeface="Syne"/>
              </a:rPr>
              <a:t>The dataset contained missing or inconsistent values, requiring extensive preprocessing to make the data usable for analysis.</a:t>
            </a:r>
            <a:endParaRPr b="0" lang="en-US" sz="1550" spc="-1" strike="noStrike">
              <a:solidFill>
                <a:srgbClr val="000000"/>
              </a:solidFill>
              <a:latin typeface="Arial"/>
            </a:endParaRPr>
          </a:p>
        </p:txBody>
      </p:sp>
      <p:sp>
        <p:nvSpPr>
          <p:cNvPr id="107" name="Shape 5"/>
          <p:cNvSpPr/>
          <p:nvPr/>
        </p:nvSpPr>
        <p:spPr>
          <a:xfrm>
            <a:off x="2462040" y="2818440"/>
            <a:ext cx="11357280" cy="11160"/>
          </a:xfrm>
          <a:prstGeom prst="roundRect">
            <a:avLst>
              <a:gd name="adj" fmla="val 744842"/>
            </a:avLst>
          </a:prstGeom>
          <a:solidFill>
            <a:srgbClr val="6d9121"/>
          </a:solidFill>
          <a:ln w="0">
            <a:noFill/>
          </a:ln>
        </p:spPr>
        <p:style>
          <a:lnRef idx="0"/>
          <a:fillRef idx="0"/>
          <a:effectRef idx="0"/>
          <a:fontRef idx="minor"/>
        </p:style>
        <p:txBody>
          <a:bodyPr lIns="90000" rIns="90000" tIns="-36720" bIns="-36720" anchor="t">
            <a:noAutofit/>
          </a:bodyPr>
          <a:p>
            <a:endParaRPr b="0" lang="en-US" sz="1800" spc="-1" strike="noStrike">
              <a:solidFill>
                <a:srgbClr val="ffffff"/>
              </a:solidFill>
              <a:latin typeface="Arial"/>
            </a:endParaRPr>
          </a:p>
        </p:txBody>
      </p:sp>
      <p:sp>
        <p:nvSpPr>
          <p:cNvPr id="108" name="Shape 6"/>
          <p:cNvSpPr/>
          <p:nvPr/>
        </p:nvSpPr>
        <p:spPr>
          <a:xfrm>
            <a:off x="709200" y="2929320"/>
            <a:ext cx="3302640" cy="1491480"/>
          </a:xfrm>
          <a:prstGeom prst="roundRect">
            <a:avLst>
              <a:gd name="adj" fmla="val 5706"/>
            </a:avLst>
          </a:prstGeom>
          <a:solidFill>
            <a:srgbClr val="547808"/>
          </a:solidFill>
          <a:ln w="7620">
            <a:solidFill>
              <a:srgbClr val="6d9121"/>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09" name="Text 7"/>
          <p:cNvSpPr/>
          <p:nvPr/>
        </p:nvSpPr>
        <p:spPr>
          <a:xfrm>
            <a:off x="919800" y="3472560"/>
            <a:ext cx="253800" cy="405000"/>
          </a:xfrm>
          <a:prstGeom prst="rect">
            <a:avLst/>
          </a:prstGeom>
          <a:noFill/>
          <a:ln w="0">
            <a:noFill/>
          </a:ln>
        </p:spPr>
        <p:style>
          <a:lnRef idx="0"/>
          <a:fillRef idx="0"/>
          <a:effectRef idx="0"/>
          <a:fontRef idx="minor"/>
        </p:style>
        <p:txBody>
          <a:bodyPr wrap="none" lIns="0" rIns="0" tIns="0" bIns="0" anchor="t">
            <a:noAutofit/>
          </a:bodyPr>
          <a:p>
            <a:pPr algn="ctr">
              <a:lnSpc>
                <a:spcPts val="3149"/>
              </a:lnSpc>
              <a:tabLst>
                <a:tab algn="l" pos="0"/>
              </a:tabLst>
            </a:pPr>
            <a:r>
              <a:rPr b="1" lang="en-US" sz="1950" spc="-1" strike="noStrike">
                <a:solidFill>
                  <a:srgbClr val="ffffff"/>
                </a:solidFill>
                <a:latin typeface="Syne Extra Bold"/>
                <a:ea typeface="Syne Extra Bold"/>
              </a:rPr>
              <a:t>2</a:t>
            </a:r>
            <a:endParaRPr b="0" lang="en-US" sz="1950" spc="-1" strike="noStrike">
              <a:solidFill>
                <a:srgbClr val="000000"/>
              </a:solidFill>
              <a:latin typeface="Arial"/>
            </a:endParaRPr>
          </a:p>
        </p:txBody>
      </p:sp>
      <p:sp>
        <p:nvSpPr>
          <p:cNvPr id="110" name="Text 8"/>
          <p:cNvSpPr/>
          <p:nvPr/>
        </p:nvSpPr>
        <p:spPr>
          <a:xfrm>
            <a:off x="4214880" y="3132000"/>
            <a:ext cx="4988880" cy="316440"/>
          </a:xfrm>
          <a:prstGeom prst="rect">
            <a:avLst/>
          </a:prstGeom>
          <a:noFill/>
          <a:ln w="0">
            <a:noFill/>
          </a:ln>
        </p:spPr>
        <p:style>
          <a:lnRef idx="0"/>
          <a:fillRef idx="0"/>
          <a:effectRef idx="0"/>
          <a:fontRef idx="minor"/>
        </p:style>
        <p:txBody>
          <a:bodyPr wrap="none" lIns="0" rIns="0" tIns="0" bIns="0" anchor="t">
            <a:noAutofit/>
          </a:bodyPr>
          <a:p>
            <a:pPr>
              <a:lnSpc>
                <a:spcPts val="2449"/>
              </a:lnSpc>
              <a:tabLst>
                <a:tab algn="l" pos="0"/>
              </a:tabLst>
            </a:pPr>
            <a:r>
              <a:rPr b="1" lang="en-US" sz="1950" spc="-1" strike="noStrike">
                <a:solidFill>
                  <a:srgbClr val="d7e5d8"/>
                </a:solidFill>
                <a:latin typeface="Syne Extra Bold"/>
                <a:ea typeface="Syne Extra Bold"/>
              </a:rPr>
              <a:t>Visualization Complexity</a:t>
            </a:r>
            <a:endParaRPr b="0" lang="en-US" sz="1950" spc="-1" strike="noStrike">
              <a:solidFill>
                <a:srgbClr val="000000"/>
              </a:solidFill>
              <a:latin typeface="Arial"/>
            </a:endParaRPr>
          </a:p>
        </p:txBody>
      </p:sp>
      <p:sp>
        <p:nvSpPr>
          <p:cNvPr id="111" name="Text 9"/>
          <p:cNvSpPr/>
          <p:nvPr/>
        </p:nvSpPr>
        <p:spPr>
          <a:xfrm>
            <a:off x="4214880" y="3570480"/>
            <a:ext cx="9502920" cy="648000"/>
          </a:xfrm>
          <a:prstGeom prst="rect">
            <a:avLst/>
          </a:prstGeom>
          <a:noFill/>
          <a:ln w="0">
            <a:noFill/>
          </a:ln>
        </p:spPr>
        <p:style>
          <a:lnRef idx="0"/>
          <a:fillRef idx="0"/>
          <a:effectRef idx="0"/>
          <a:fontRef idx="minor"/>
        </p:style>
        <p:txBody>
          <a:bodyPr lIns="0" rIns="0" tIns="0" bIns="0" anchor="t">
            <a:noAutofit/>
          </a:bodyPr>
          <a:p>
            <a:pPr>
              <a:lnSpc>
                <a:spcPts val="2551"/>
              </a:lnSpc>
              <a:tabLst>
                <a:tab algn="l" pos="0"/>
              </a:tabLst>
            </a:pPr>
            <a:r>
              <a:rPr b="0" lang="en-US" sz="1550" spc="-1" strike="noStrike">
                <a:solidFill>
                  <a:srgbClr val="d7e5d8"/>
                </a:solidFill>
                <a:latin typeface="Syne"/>
                <a:ea typeface="Syne"/>
              </a:rPr>
              <a:t>Balancing simplicity and readability in graphs was challenging, particularly when comparing  countries and trying to make graph as simple as possible </a:t>
            </a:r>
            <a:endParaRPr b="0" lang="en-US" sz="1550" spc="-1" strike="noStrike">
              <a:solidFill>
                <a:srgbClr val="000000"/>
              </a:solidFill>
              <a:latin typeface="Arial"/>
            </a:endParaRPr>
          </a:p>
        </p:txBody>
      </p:sp>
      <p:sp>
        <p:nvSpPr>
          <p:cNvPr id="112" name="Shape 10"/>
          <p:cNvSpPr/>
          <p:nvPr/>
        </p:nvSpPr>
        <p:spPr>
          <a:xfrm>
            <a:off x="4113720" y="4411800"/>
            <a:ext cx="9705600" cy="11160"/>
          </a:xfrm>
          <a:prstGeom prst="roundRect">
            <a:avLst>
              <a:gd name="adj" fmla="val 744842"/>
            </a:avLst>
          </a:prstGeom>
          <a:solidFill>
            <a:srgbClr val="6d9121"/>
          </a:solidFill>
          <a:ln w="0">
            <a:noFill/>
          </a:ln>
        </p:spPr>
        <p:style>
          <a:lnRef idx="0"/>
          <a:fillRef idx="0"/>
          <a:effectRef idx="0"/>
          <a:fontRef idx="minor"/>
        </p:style>
        <p:txBody>
          <a:bodyPr lIns="90000" rIns="90000" tIns="-36720" bIns="-36720" anchor="t">
            <a:noAutofit/>
          </a:bodyPr>
          <a:p>
            <a:endParaRPr b="0" lang="en-US" sz="1800" spc="-1" strike="noStrike">
              <a:solidFill>
                <a:srgbClr val="ffffff"/>
              </a:solidFill>
              <a:latin typeface="Arial"/>
            </a:endParaRPr>
          </a:p>
        </p:txBody>
      </p:sp>
      <p:sp>
        <p:nvSpPr>
          <p:cNvPr id="113" name="Shape 11"/>
          <p:cNvSpPr/>
          <p:nvPr/>
        </p:nvSpPr>
        <p:spPr>
          <a:xfrm>
            <a:off x="709200" y="4522680"/>
            <a:ext cx="4953960" cy="1491480"/>
          </a:xfrm>
          <a:prstGeom prst="roundRect">
            <a:avLst>
              <a:gd name="adj" fmla="val 5706"/>
            </a:avLst>
          </a:prstGeom>
          <a:solidFill>
            <a:srgbClr val="547808"/>
          </a:solidFill>
          <a:ln w="7620">
            <a:solidFill>
              <a:srgbClr val="6d9121"/>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14" name="Text 12"/>
          <p:cNvSpPr/>
          <p:nvPr/>
        </p:nvSpPr>
        <p:spPr>
          <a:xfrm>
            <a:off x="919800" y="5065920"/>
            <a:ext cx="267120" cy="405000"/>
          </a:xfrm>
          <a:prstGeom prst="rect">
            <a:avLst/>
          </a:prstGeom>
          <a:noFill/>
          <a:ln w="0">
            <a:noFill/>
          </a:ln>
        </p:spPr>
        <p:style>
          <a:lnRef idx="0"/>
          <a:fillRef idx="0"/>
          <a:effectRef idx="0"/>
          <a:fontRef idx="minor"/>
        </p:style>
        <p:txBody>
          <a:bodyPr wrap="none" lIns="0" rIns="0" tIns="0" bIns="0" anchor="t">
            <a:noAutofit/>
          </a:bodyPr>
          <a:p>
            <a:pPr algn="ctr">
              <a:lnSpc>
                <a:spcPts val="3149"/>
              </a:lnSpc>
              <a:tabLst>
                <a:tab algn="l" pos="0"/>
              </a:tabLst>
            </a:pPr>
            <a:r>
              <a:rPr b="1" lang="en-US" sz="1950" spc="-1" strike="noStrike">
                <a:solidFill>
                  <a:srgbClr val="ffffff"/>
                </a:solidFill>
                <a:latin typeface="Syne Extra Bold"/>
                <a:ea typeface="Syne Extra Bold"/>
              </a:rPr>
              <a:t>3</a:t>
            </a:r>
            <a:endParaRPr b="0" lang="en-US" sz="1950" spc="-1" strike="noStrike">
              <a:solidFill>
                <a:srgbClr val="000000"/>
              </a:solidFill>
              <a:latin typeface="Arial"/>
            </a:endParaRPr>
          </a:p>
        </p:txBody>
      </p:sp>
      <p:sp>
        <p:nvSpPr>
          <p:cNvPr id="115" name="Text 13"/>
          <p:cNvSpPr/>
          <p:nvPr/>
        </p:nvSpPr>
        <p:spPr>
          <a:xfrm>
            <a:off x="5866200" y="4725360"/>
            <a:ext cx="2533320" cy="316440"/>
          </a:xfrm>
          <a:prstGeom prst="rect">
            <a:avLst/>
          </a:prstGeom>
          <a:noFill/>
          <a:ln w="0">
            <a:noFill/>
          </a:ln>
        </p:spPr>
        <p:style>
          <a:lnRef idx="0"/>
          <a:fillRef idx="0"/>
          <a:effectRef idx="0"/>
          <a:fontRef idx="minor"/>
        </p:style>
        <p:txBody>
          <a:bodyPr wrap="none" lIns="0" rIns="0" tIns="0" bIns="0" anchor="t">
            <a:noAutofit/>
          </a:bodyPr>
          <a:p>
            <a:pPr>
              <a:lnSpc>
                <a:spcPts val="2449"/>
              </a:lnSpc>
              <a:tabLst>
                <a:tab algn="l" pos="0"/>
              </a:tabLst>
            </a:pPr>
            <a:r>
              <a:rPr b="1" lang="en-US" sz="1950" spc="-1" strike="noStrike">
                <a:solidFill>
                  <a:srgbClr val="d7e5d8"/>
                </a:solidFill>
                <a:latin typeface="Syne Extra Bold"/>
                <a:ea typeface="Syne Extra Bold"/>
              </a:rPr>
              <a:t>Interactivity</a:t>
            </a:r>
            <a:endParaRPr b="0" lang="en-US" sz="1950" spc="-1" strike="noStrike">
              <a:solidFill>
                <a:srgbClr val="000000"/>
              </a:solidFill>
              <a:latin typeface="Arial"/>
            </a:endParaRPr>
          </a:p>
        </p:txBody>
      </p:sp>
      <p:sp>
        <p:nvSpPr>
          <p:cNvPr id="116" name="Text 14"/>
          <p:cNvSpPr/>
          <p:nvPr/>
        </p:nvSpPr>
        <p:spPr>
          <a:xfrm>
            <a:off x="5866200" y="5163480"/>
            <a:ext cx="7851600" cy="648000"/>
          </a:xfrm>
          <a:prstGeom prst="rect">
            <a:avLst/>
          </a:prstGeom>
          <a:noFill/>
          <a:ln w="0">
            <a:noFill/>
          </a:ln>
        </p:spPr>
        <p:style>
          <a:lnRef idx="0"/>
          <a:fillRef idx="0"/>
          <a:effectRef idx="0"/>
          <a:fontRef idx="minor"/>
        </p:style>
        <p:txBody>
          <a:bodyPr lIns="0" rIns="0" tIns="0" bIns="0" anchor="t">
            <a:noAutofit/>
          </a:bodyPr>
          <a:p>
            <a:pPr>
              <a:lnSpc>
                <a:spcPts val="2551"/>
              </a:lnSpc>
              <a:tabLst>
                <a:tab algn="l" pos="0"/>
              </a:tabLst>
            </a:pPr>
            <a:r>
              <a:rPr b="0" lang="en-US" sz="1550" spc="-1" strike="noStrike">
                <a:solidFill>
                  <a:srgbClr val="d7e5d8"/>
                </a:solidFill>
                <a:latin typeface="Syne"/>
                <a:ea typeface="Syne"/>
              </a:rPr>
              <a:t>Adding interactive elements, such as country selection required extra logic, testing, and development.</a:t>
            </a:r>
            <a:endParaRPr b="0" lang="en-US" sz="1550" spc="-1" strike="noStrike">
              <a:solidFill>
                <a:srgbClr val="000000"/>
              </a:solidFill>
              <a:latin typeface="Arial"/>
            </a:endParaRPr>
          </a:p>
        </p:txBody>
      </p:sp>
      <p:sp>
        <p:nvSpPr>
          <p:cNvPr id="117" name="Shape 15"/>
          <p:cNvSpPr/>
          <p:nvPr/>
        </p:nvSpPr>
        <p:spPr>
          <a:xfrm>
            <a:off x="5765040" y="6005160"/>
            <a:ext cx="8054280" cy="11160"/>
          </a:xfrm>
          <a:prstGeom prst="roundRect">
            <a:avLst>
              <a:gd name="adj" fmla="val 744842"/>
            </a:avLst>
          </a:prstGeom>
          <a:solidFill>
            <a:srgbClr val="6d9121"/>
          </a:solidFill>
          <a:ln w="0">
            <a:noFill/>
          </a:ln>
        </p:spPr>
        <p:style>
          <a:lnRef idx="0"/>
          <a:fillRef idx="0"/>
          <a:effectRef idx="0"/>
          <a:fontRef idx="minor"/>
        </p:style>
        <p:txBody>
          <a:bodyPr lIns="90000" rIns="90000" tIns="-36720" bIns="-36720" anchor="t">
            <a:noAutofit/>
          </a:bodyPr>
          <a:p>
            <a:endParaRPr b="0" lang="en-US" sz="1800" spc="-1" strike="noStrike">
              <a:solidFill>
                <a:srgbClr val="ffffff"/>
              </a:solidFill>
              <a:latin typeface="Arial"/>
            </a:endParaRPr>
          </a:p>
        </p:txBody>
      </p:sp>
      <p:sp>
        <p:nvSpPr>
          <p:cNvPr id="118" name="Shape 16"/>
          <p:cNvSpPr/>
          <p:nvPr/>
        </p:nvSpPr>
        <p:spPr>
          <a:xfrm>
            <a:off x="709200" y="6116040"/>
            <a:ext cx="6605640" cy="1491480"/>
          </a:xfrm>
          <a:prstGeom prst="roundRect">
            <a:avLst>
              <a:gd name="adj" fmla="val 5706"/>
            </a:avLst>
          </a:prstGeom>
          <a:solidFill>
            <a:srgbClr val="547808"/>
          </a:solidFill>
          <a:ln w="7620">
            <a:solidFill>
              <a:srgbClr val="6d9121"/>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19" name="Text 17"/>
          <p:cNvSpPr/>
          <p:nvPr/>
        </p:nvSpPr>
        <p:spPr>
          <a:xfrm>
            <a:off x="919800" y="6659280"/>
            <a:ext cx="276840" cy="405000"/>
          </a:xfrm>
          <a:prstGeom prst="rect">
            <a:avLst/>
          </a:prstGeom>
          <a:noFill/>
          <a:ln w="0">
            <a:noFill/>
          </a:ln>
        </p:spPr>
        <p:style>
          <a:lnRef idx="0"/>
          <a:fillRef idx="0"/>
          <a:effectRef idx="0"/>
          <a:fontRef idx="minor"/>
        </p:style>
        <p:txBody>
          <a:bodyPr wrap="none" lIns="0" rIns="0" tIns="0" bIns="0" anchor="t">
            <a:noAutofit/>
          </a:bodyPr>
          <a:p>
            <a:pPr algn="ctr">
              <a:lnSpc>
                <a:spcPts val="3149"/>
              </a:lnSpc>
              <a:tabLst>
                <a:tab algn="l" pos="0"/>
              </a:tabLst>
            </a:pPr>
            <a:r>
              <a:rPr b="1" lang="en-US" sz="1950" spc="-1" strike="noStrike">
                <a:solidFill>
                  <a:srgbClr val="ffffff"/>
                </a:solidFill>
                <a:latin typeface="Syne Extra Bold"/>
                <a:ea typeface="Syne Extra Bold"/>
              </a:rPr>
              <a:t>4</a:t>
            </a:r>
            <a:endParaRPr b="0" lang="en-US" sz="1950" spc="-1" strike="noStrike">
              <a:solidFill>
                <a:srgbClr val="000000"/>
              </a:solidFill>
              <a:latin typeface="Arial"/>
            </a:endParaRPr>
          </a:p>
        </p:txBody>
      </p:sp>
      <p:sp>
        <p:nvSpPr>
          <p:cNvPr id="120" name="Text 18"/>
          <p:cNvSpPr/>
          <p:nvPr/>
        </p:nvSpPr>
        <p:spPr>
          <a:xfrm>
            <a:off x="7517880" y="6318720"/>
            <a:ext cx="4304160" cy="316440"/>
          </a:xfrm>
          <a:prstGeom prst="rect">
            <a:avLst/>
          </a:prstGeom>
          <a:noFill/>
          <a:ln w="0">
            <a:noFill/>
          </a:ln>
        </p:spPr>
        <p:style>
          <a:lnRef idx="0"/>
          <a:fillRef idx="0"/>
          <a:effectRef idx="0"/>
          <a:fontRef idx="minor"/>
        </p:style>
        <p:txBody>
          <a:bodyPr wrap="none" lIns="0" rIns="0" tIns="0" bIns="0" anchor="t">
            <a:noAutofit/>
          </a:bodyPr>
          <a:p>
            <a:pPr>
              <a:lnSpc>
                <a:spcPts val="2449"/>
              </a:lnSpc>
              <a:tabLst>
                <a:tab algn="l" pos="0"/>
              </a:tabLst>
            </a:pPr>
            <a:r>
              <a:rPr b="1" lang="en-US" sz="1950" spc="-1" strike="noStrike">
                <a:solidFill>
                  <a:srgbClr val="d7e5d8"/>
                </a:solidFill>
                <a:latin typeface="Syne Extra Bold"/>
                <a:ea typeface="Syne Extra Bold"/>
              </a:rPr>
              <a:t>Technical Limitations</a:t>
            </a:r>
            <a:endParaRPr b="0" lang="en-US" sz="1950" spc="-1" strike="noStrike">
              <a:solidFill>
                <a:srgbClr val="000000"/>
              </a:solidFill>
              <a:latin typeface="Arial"/>
            </a:endParaRPr>
          </a:p>
        </p:txBody>
      </p:sp>
      <p:sp>
        <p:nvSpPr>
          <p:cNvPr id="121" name="Text 19"/>
          <p:cNvSpPr/>
          <p:nvPr/>
        </p:nvSpPr>
        <p:spPr>
          <a:xfrm>
            <a:off x="7517880" y="6756840"/>
            <a:ext cx="6200280" cy="648000"/>
          </a:xfrm>
          <a:prstGeom prst="rect">
            <a:avLst/>
          </a:prstGeom>
          <a:noFill/>
          <a:ln w="0">
            <a:noFill/>
          </a:ln>
        </p:spPr>
        <p:style>
          <a:lnRef idx="0"/>
          <a:fillRef idx="0"/>
          <a:effectRef idx="0"/>
          <a:fontRef idx="minor"/>
        </p:style>
        <p:txBody>
          <a:bodyPr lIns="0" rIns="0" tIns="0" bIns="0" anchor="t">
            <a:noAutofit/>
          </a:bodyPr>
          <a:p>
            <a:pPr>
              <a:lnSpc>
                <a:spcPts val="2551"/>
              </a:lnSpc>
              <a:tabLst>
                <a:tab algn="l" pos="0"/>
              </a:tabLst>
            </a:pPr>
            <a:r>
              <a:rPr b="0" lang="en-US" sz="1550" spc="-1" strike="noStrike">
                <a:solidFill>
                  <a:srgbClr val="d7e5d8"/>
                </a:solidFill>
                <a:latin typeface="Syne"/>
                <a:ea typeface="Syne"/>
              </a:rPr>
              <a:t>As a student project, the dashboard has limitations compared to professional tools, but it serves its purpose as a learning experience.</a:t>
            </a:r>
            <a:endParaRPr b="0" lang="en-US" sz="15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2" name="Image 0" descr="preencoded.png"/>
          <p:cNvPicPr/>
          <p:nvPr/>
        </p:nvPicPr>
        <p:blipFill>
          <a:blip r:embed="rId1"/>
          <a:stretch/>
        </p:blipFill>
        <p:spPr>
          <a:xfrm>
            <a:off x="0" y="0"/>
            <a:ext cx="5486040" cy="8229240"/>
          </a:xfrm>
          <a:prstGeom prst="rect">
            <a:avLst/>
          </a:prstGeom>
          <a:ln w="0">
            <a:noFill/>
          </a:ln>
        </p:spPr>
      </p:pic>
      <p:sp>
        <p:nvSpPr>
          <p:cNvPr id="123" name="Text 0"/>
          <p:cNvSpPr/>
          <p:nvPr/>
        </p:nvSpPr>
        <p:spPr>
          <a:xfrm>
            <a:off x="6280200" y="2328480"/>
            <a:ext cx="7556040" cy="1417320"/>
          </a:xfrm>
          <a:prstGeom prst="rect">
            <a:avLst/>
          </a:prstGeom>
          <a:noFill/>
          <a:ln w="0">
            <a:noFill/>
          </a:ln>
        </p:spPr>
        <p:style>
          <a:lnRef idx="0"/>
          <a:fillRef idx="0"/>
          <a:effectRef idx="0"/>
          <a:fontRef idx="minor"/>
        </p:style>
        <p:txBody>
          <a:bodyPr lIns="0" rIns="0" tIns="0" bIns="0" anchor="t">
            <a:noAutofit/>
          </a:bodyPr>
          <a:p>
            <a:pPr>
              <a:lnSpc>
                <a:spcPts val="5550"/>
              </a:lnSpc>
              <a:tabLst>
                <a:tab algn="l" pos="0"/>
              </a:tabLst>
            </a:pPr>
            <a:r>
              <a:rPr b="1" lang="en-US" sz="4450" spc="-1" strike="noStrike">
                <a:solidFill>
                  <a:srgbClr val="f0f4f1"/>
                </a:solidFill>
                <a:latin typeface="Syne Extra Bold"/>
                <a:ea typeface="Syne Extra Bold"/>
              </a:rPr>
              <a:t>Key Takeaways and Next Steps</a:t>
            </a:r>
            <a:endParaRPr b="0" lang="en-US" sz="4450" spc="-1" strike="noStrike">
              <a:solidFill>
                <a:srgbClr val="000000"/>
              </a:solidFill>
              <a:latin typeface="Arial"/>
            </a:endParaRPr>
          </a:p>
        </p:txBody>
      </p:sp>
      <p:sp>
        <p:nvSpPr>
          <p:cNvPr id="124" name="Text 1"/>
          <p:cNvSpPr/>
          <p:nvPr/>
        </p:nvSpPr>
        <p:spPr>
          <a:xfrm>
            <a:off x="6280200" y="4086360"/>
            <a:ext cx="7556040" cy="1814040"/>
          </a:xfrm>
          <a:prstGeom prst="rect">
            <a:avLst/>
          </a:prstGeom>
          <a:noFill/>
          <a:ln w="0">
            <a:noFill/>
          </a:ln>
        </p:spPr>
        <p:style>
          <a:lnRef idx="0"/>
          <a:fillRef idx="0"/>
          <a:effectRef idx="0"/>
          <a:fontRef idx="minor"/>
        </p:style>
        <p:txBody>
          <a:bodyPr lIns="0" rIns="0" tIns="0" bIns="0" anchor="t">
            <a:noAutofit/>
          </a:bodyPr>
          <a:p>
            <a:pPr>
              <a:lnSpc>
                <a:spcPts val="2849"/>
              </a:lnSpc>
              <a:tabLst>
                <a:tab algn="l" pos="0"/>
              </a:tabLst>
            </a:pPr>
            <a:r>
              <a:rPr b="0" lang="en-US" sz="1750" spc="-1" strike="noStrike">
                <a:solidFill>
                  <a:srgbClr val="d7e5d8"/>
                </a:solidFill>
                <a:latin typeface="Syne"/>
                <a:ea typeface="Syne"/>
              </a:rPr>
              <a:t>This project demonstrated the importance of data visualization and interactive tools in promoting understanding and awareness of environmental issues. Moving forward, we plan to further enhance the dashboard's functionality, incorporating more advanced features and data sources.</a:t>
            </a:r>
            <a:endParaRPr b="0" lang="en-US"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LibreOffice/24.2.5.2$Linux_X86_64 LibreOffice_project/420$Build-2</Application>
  <AppVersion>15.0000</AppVersion>
  <Words>0</Words>
  <Paragraphs>0</Paragraphs>
  <Company>PptxGenJS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2024-12-16T06:56:27Z</dcterms:created>
  <dc:creator>PptxGenJS</dc:creator>
  <dc:description/>
  <dc:language>en-US</dc:language>
  <cp:lastModifiedBy/>
  <dcterms:modified xsi:type="dcterms:W3CDTF">2024-12-16T12:07:09Z</dcterms:modified>
  <cp:revision>2</cp:revision>
  <dc:subject>PptxGenJS Presentation</dc:subject>
  <dc:title>PptxGenJS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9</vt:i4>
  </property>
  <property fmtid="{D5CDD505-2E9C-101B-9397-08002B2CF9AE}" pid="3" name="PresentationFormat">
    <vt:lpwstr>On-screen Show (16:9)</vt:lpwstr>
  </property>
  <property fmtid="{D5CDD505-2E9C-101B-9397-08002B2CF9AE}" pid="4" name="Slides">
    <vt:i4>9</vt:i4>
  </property>
</Properties>
</file>