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262" r:id="rId5"/>
    <p:sldId id="263" r:id="rId6"/>
    <p:sldId id="265" r:id="rId7"/>
    <p:sldId id="16140634" r:id="rId8"/>
    <p:sldId id="266" r:id="rId9"/>
    <p:sldId id="16140635" r:id="rId10"/>
    <p:sldId id="267" r:id="rId11"/>
    <p:sldId id="16140636" r:id="rId12"/>
    <p:sldId id="268" r:id="rId13"/>
    <p:sldId id="16140623" r:id="rId14"/>
    <p:sldId id="269" r:id="rId15"/>
    <p:sldId id="16140624" r:id="rId16"/>
    <p:sldId id="1614062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B7EC"/>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1" autoAdjust="0"/>
    <p:restoredTop sz="94660"/>
  </p:normalViewPr>
  <p:slideViewPr>
    <p:cSldViewPr snapToGrid="0" showGuides="1">
      <p:cViewPr>
        <p:scale>
          <a:sx n="1" d="2"/>
          <a:sy n="1" d="2"/>
        </p:scale>
        <p:origin x="-1853" y="-7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Comprehensive Analysis of College Basketball Data</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IN" altLang="en-US" sz="2000" b="1">
                <a:solidFill>
                  <a:schemeClr val="accent1">
                    <a:lumMod val="75000"/>
                  </a:schemeClr>
                </a:solidFill>
                <a:latin typeface="Arial" panose="020B0604020202020204"/>
                <a:cs typeface="Arial" panose="020B0604020202020204"/>
              </a:rPr>
              <a:t>Battula Chakradhar</a:t>
            </a:r>
            <a:endParaRPr lang="en-IN" alt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Krishna Chaitanya Institute of Technology &amp; Science</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Department</a:t>
            </a:r>
            <a:r>
              <a:rPr lang="en-IN" altLang="en-US" sz="2000" b="1">
                <a:solidFill>
                  <a:schemeClr val="accent1">
                    <a:lumMod val="75000"/>
                  </a:schemeClr>
                </a:solidFill>
                <a:latin typeface="Arial" panose="020B0604020202020204"/>
                <a:cs typeface="Arial" panose="020B0604020202020204"/>
              </a:rPr>
              <a:t> Of Artificial Inteligence &amp;Machine Learning</a:t>
            </a:r>
            <a:endParaRPr lang="en-IN" alt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a:solidFill>
                  <a:srgbClr val="1CB7EC"/>
                </a:solidFill>
              </a:rPr>
              <a:t>Data visualization</a:t>
            </a:r>
            <a:endParaRPr lang="en-US">
              <a:solidFill>
                <a:srgbClr val="1CB7EC"/>
              </a:solidFill>
            </a:endParaRPr>
          </a:p>
        </p:txBody>
      </p:sp>
      <p:pic>
        <p:nvPicPr>
          <p:cNvPr id="7" name="Content Placeholder 6"/>
          <p:cNvPicPr>
            <a:picLocks noChangeAspect="1"/>
          </p:cNvPicPr>
          <p:nvPr>
            <p:ph sz="half" idx="1"/>
            <p:custDataLst>
              <p:tags r:id="rId1"/>
            </p:custDataLst>
          </p:nvPr>
        </p:nvPicPr>
        <p:blipFill>
          <a:blip r:embed="rId2"/>
          <a:stretch>
            <a:fillRect/>
          </a:stretch>
        </p:blipFill>
        <p:spPr>
          <a:xfrm>
            <a:off x="581025" y="2388870"/>
            <a:ext cx="5194935" cy="2473325"/>
          </a:xfrm>
          <a:prstGeom prst="rect">
            <a:avLst/>
          </a:prstGeom>
        </p:spPr>
      </p:pic>
      <p:pic>
        <p:nvPicPr>
          <p:cNvPr id="8" name="Content Placeholder 7"/>
          <p:cNvPicPr>
            <a:picLocks noChangeAspect="1"/>
          </p:cNvPicPr>
          <p:nvPr>
            <p:ph sz="half" idx="2"/>
            <p:custDataLst>
              <p:tags r:id="rId3"/>
            </p:custDataLst>
          </p:nvPr>
        </p:nvPicPr>
        <p:blipFill>
          <a:blip r:embed="rId4"/>
          <a:stretch>
            <a:fillRect/>
          </a:stretch>
        </p:blipFill>
        <p:spPr>
          <a:xfrm>
            <a:off x="6416040" y="2348865"/>
            <a:ext cx="5194935" cy="2553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project analyzing college basketball data has yielded valuable insights into team performance and success factors. </a:t>
            </a:r>
            <a:endParaRPr lang="en-IN" sz="2000" dirty="0">
              <a:solidFill>
                <a:srgbClr val="0F0F0F"/>
              </a:solidFill>
              <a:ea typeface="+mn-lt"/>
              <a:cs typeface="+mn-lt"/>
            </a:endParaRPr>
          </a:p>
          <a:p>
            <a:pPr marL="305435" indent="-305435"/>
            <a:r>
              <a:rPr lang="en-IN" sz="2000" dirty="0">
                <a:solidFill>
                  <a:srgbClr val="0F0F0F"/>
                </a:solidFill>
                <a:ea typeface="+mn-lt"/>
                <a:cs typeface="+mn-lt"/>
              </a:rPr>
              <a:t>Key findings include identifying critical metrics like offensive and defensive efficiency, player ratings, and game context variables that influence game outcomes and postseason success.</a:t>
            </a:r>
            <a:endParaRPr lang="en-IN" sz="2000" dirty="0">
              <a:solidFill>
                <a:srgbClr val="0F0F0F"/>
              </a:solidFill>
              <a:ea typeface="+mn-lt"/>
              <a:cs typeface="+mn-lt"/>
            </a:endParaRPr>
          </a:p>
          <a:p>
            <a:pPr marL="305435" indent="-305435"/>
            <a:r>
              <a:rPr lang="en-IN" sz="2000" dirty="0">
                <a:solidFill>
                  <a:srgbClr val="0F0F0F"/>
                </a:solidFill>
                <a:ea typeface="+mn-lt"/>
                <a:cs typeface="+mn-lt"/>
              </a:rPr>
              <a:t>Predictive models built on machine learning algorithms such as Random Forest and XGBoost have demonstrated high accuracy in forecasting results across different seasons. </a:t>
            </a:r>
            <a:endParaRPr lang="en-IN" sz="2000" dirty="0">
              <a:solidFill>
                <a:srgbClr val="0F0F0F"/>
              </a:solidFill>
              <a:ea typeface="+mn-lt"/>
              <a:cs typeface="+mn-lt"/>
            </a:endParaRPr>
          </a:p>
          <a:p>
            <a:pPr marL="305435" indent="-305435"/>
            <a:r>
              <a:rPr lang="en-IN" sz="2000" dirty="0">
                <a:solidFill>
                  <a:srgbClr val="0F0F0F"/>
                </a:solidFill>
                <a:ea typeface="+mn-lt"/>
                <a:cs typeface="+mn-lt"/>
              </a:rPr>
              <a:t>These insights offer actionable recommendations for coaches to optimize strategies and enhance team performance. </a:t>
            </a:r>
            <a:endParaRPr lang="en-IN" sz="2000" dirty="0">
              <a:solidFill>
                <a:srgbClr val="0F0F0F"/>
              </a:solidFill>
              <a:ea typeface="+mn-lt"/>
              <a:cs typeface="+mn-lt"/>
            </a:endParaRPr>
          </a:p>
          <a:p>
            <a:pPr marL="305435" indent="-305435"/>
            <a:r>
              <a:rPr lang="en-IN" sz="2000" dirty="0">
                <a:solidFill>
                  <a:srgbClr val="0F0F0F"/>
                </a:solidFill>
                <a:ea typeface="+mn-lt"/>
                <a:cs typeface="+mn-lt"/>
              </a:rPr>
              <a:t>Moving forward, continuous model refinement and exploration of additional data sources will be crucial for adapting to evolving trends and improving predictive capabilities in collegiate basketball analytics.</a:t>
            </a:r>
            <a:endParaRPr lang="en-IN" sz="2000" dirty="0">
              <a:solidFill>
                <a:srgbClr val="0F0F0F"/>
              </a:solidFill>
              <a:ea typeface="+mn-lt"/>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a:p>
          <a:p>
            <a:pPr marL="305435" indent="-305435"/>
            <a:endParaRPr lang="en-US"/>
          </a:p>
          <a:p>
            <a:pPr marL="305435" indent="-305435"/>
            <a:r>
              <a:rPr lang="en-US"/>
              <a:t>Moving forward, the project can expand and evolve in several key areas:</a:t>
            </a:r>
            <a:endParaRPr lang="en-US"/>
          </a:p>
          <a:p>
            <a:pPr>
              <a:buFont typeface="Wingdings" panose="05000000000000000000" charset="0"/>
              <a:buChar char="ü"/>
            </a:pPr>
            <a:r>
              <a:rPr lang="en-US"/>
              <a:t>Enhance predictive models with advanced analytics and real-time data integration.</a:t>
            </a:r>
            <a:endParaRPr lang="en-US"/>
          </a:p>
          <a:p>
            <a:pPr>
              <a:buFont typeface="Wingdings" panose="05000000000000000000" charset="0"/>
              <a:buChar char="ü"/>
            </a:pPr>
            <a:r>
              <a:rPr lang="en-US"/>
              <a:t>Develop tools for dynamic performance monitoring and player development analysis.</a:t>
            </a:r>
            <a:endParaRPr lang="en-US"/>
          </a:p>
          <a:p>
            <a:pPr>
              <a:buFont typeface="Wingdings" panose="05000000000000000000" charset="0"/>
              <a:buChar char="ü"/>
            </a:pPr>
            <a:r>
              <a:rPr lang="en-US"/>
              <a:t>Explore opponent-specific strategies and injury prediction capabilities.</a:t>
            </a:r>
            <a:endParaRPr lang="en-US"/>
          </a:p>
          <a:p>
            <a:pPr>
              <a:buFont typeface="Wingdings" panose="05000000000000000000" charset="0"/>
              <a:buChar char="ü"/>
            </a:pPr>
            <a:r>
              <a:rPr lang="en-US"/>
              <a:t>Engage fans with interactive insights and explore integration with sports betting analytics.</a:t>
            </a:r>
            <a:endParaRPr lang="en-US"/>
          </a:p>
          <a:p>
            <a:pPr>
              <a:buFont typeface="Wingdings" panose="05000000000000000000" charset="0"/>
              <a:buChar char="ü"/>
            </a:pPr>
            <a:r>
              <a:rPr lang="en-US"/>
              <a:t>Consider ethical implications and collaborate to advance sports analytics research in collegiate athletics and beyond.</a:t>
            </a:r>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Autofit/>
          </a:bodyPr>
          <a:lstStyle/>
          <a:p>
            <a:pPr marL="0" indent="0">
              <a:buNone/>
            </a:pPr>
            <a:r>
              <a:rPr lang="en-IN" sz="1800" dirty="0"/>
              <a:t>I can summarize the references typically used in a project involving college basketball data analysis and predictive modeling:</a:t>
            </a:r>
            <a:endParaRPr lang="en-IN" sz="1800" dirty="0"/>
          </a:p>
          <a:p>
            <a:pPr marL="0" indent="0">
              <a:buNone/>
            </a:pPr>
            <a:r>
              <a:rPr lang="en-IN" sz="1800" b="1" dirty="0"/>
              <a:t>1. Academic Papers:</a:t>
            </a:r>
            <a:r>
              <a:rPr lang="en-IN" sz="1800" dirty="0"/>
              <a:t> Utilized for foundational theories and methodologies in sports analytics, including studies on performance metrics, predictive modeling techniques, and game theory as applied to basketball.</a:t>
            </a:r>
            <a:endParaRPr lang="en-IN" sz="1800" dirty="0"/>
          </a:p>
          <a:p>
            <a:pPr marL="0" indent="0">
              <a:buNone/>
            </a:pPr>
            <a:r>
              <a:rPr lang="en-IN" sz="1800" b="1" dirty="0"/>
              <a:t>2. Textbooks:</a:t>
            </a:r>
            <a:r>
              <a:rPr lang="en-IN" sz="1800" dirty="0"/>
              <a:t>Providing comprehensive coverage of machine learning algorithms, statistical methods, and data science principles relevant to sports analytics, specifically tailored to basketball data analysis.</a:t>
            </a:r>
            <a:endParaRPr lang="en-IN" sz="1800" dirty="0"/>
          </a:p>
          <a:p>
            <a:pPr marL="0" indent="0">
              <a:buNone/>
            </a:pPr>
            <a:r>
              <a:rPr lang="en-IN" sz="1800" b="1" dirty="0"/>
              <a:t>3. Online Resources:</a:t>
            </a:r>
            <a:r>
              <a:rPr lang="en-IN" sz="1800" dirty="0"/>
              <a:t> Access to sports data repositories, APIs, and websites offering historical game statistics, player performance metrics, and other relevant datasets crucial for model training and validation.</a:t>
            </a:r>
            <a:endParaRPr lang="en-IN" sz="1800" dirty="0"/>
          </a:p>
          <a:p>
            <a:pPr marL="0" indent="0">
              <a:buNone/>
            </a:pPr>
            <a:r>
              <a:rPr lang="en-IN" sz="1800" b="1" dirty="0"/>
              <a:t>4. Proprietary Datasets:</a:t>
            </a:r>
            <a:r>
              <a:rPr lang="en-IN" sz="1800" dirty="0"/>
              <a:t> Utilized through partnerships or collaborations, providing specific and detailed datasets on college basketball, including game outcomes, player statistics, and team performance metrics.</a:t>
            </a:r>
            <a:endParaRPr lang="en-IN" sz="1800" dirty="0"/>
          </a:p>
          <a:p>
            <a:pPr marL="0" indent="0">
              <a:buNone/>
            </a:pPr>
            <a:r>
              <a:rPr lang="en-IN" sz="1800" b="1" dirty="0"/>
              <a:t>5.Journals and Conferences:</a:t>
            </a:r>
            <a:r>
              <a:rPr lang="en-IN" sz="1800" dirty="0"/>
              <a:t> Sources of recent research and innovations in sports analytics, presenting insights into cutting-edge methodologies, model validation techniques, and emerging trends in the field.</a:t>
            </a:r>
            <a:endParaRPr lang="en-IN" sz="1800" dirty="0"/>
          </a:p>
          <a:p>
            <a:pPr marL="0" indent="0">
              <a:buNone/>
            </a:pPr>
            <a:r>
              <a:rPr lang="en-IN" sz="1800" dirty="0"/>
              <a:t>These references collectively support the development of robust predictive models and insightful analyses in college basketball, ensuring credibility, relevance, and innovation in the project's outcomes.</a:t>
            </a:r>
            <a:endParaRPr lang="en-IN"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anose="020B0604020202020204" pitchFamily="34" charset="0"/>
                <a:cs typeface="Arial" panose="020B0604020202020204" pitchFamily="34" charset="0"/>
              </a:rPr>
              <a:t>course certificate 1 </a:t>
            </a:r>
            <a:endParaRPr lang="en-IN" sz="3200" b="1" dirty="0">
              <a:solidFill>
                <a:srgbClr val="00B0F0"/>
              </a:solidFill>
              <a:latin typeface="Arial" panose="020B0604020202020204" pitchFamily="34" charset="0"/>
              <a:cs typeface="Arial" panose="020B0604020202020204" pitchFamily="34" charset="0"/>
            </a:endParaRPr>
          </a:p>
        </p:txBody>
      </p:sp>
      <p:pic>
        <p:nvPicPr>
          <p:cNvPr id="3" name="Content Placeholder 2" descr="Screenshot 2024-06-21 234259"/>
          <p:cNvPicPr>
            <a:picLocks noChangeAspect="1"/>
          </p:cNvPicPr>
          <p:nvPr>
            <p:ph idx="1"/>
          </p:nvPr>
        </p:nvPicPr>
        <p:blipFill>
          <a:blip r:embed="rId1"/>
          <a:stretch>
            <a:fillRect/>
          </a:stretch>
        </p:blipFill>
        <p:spPr>
          <a:xfrm>
            <a:off x="3054985" y="1301750"/>
            <a:ext cx="6080760" cy="467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anose="020B0604020202020204" pitchFamily="34" charset="0"/>
                <a:cs typeface="Arial" panose="020B0604020202020204" pitchFamily="34" charset="0"/>
              </a:rPr>
              <a:t>course certificate 2</a:t>
            </a:r>
            <a:endParaRPr lang="en-IN" sz="3200" b="1" dirty="0">
              <a:solidFill>
                <a:srgbClr val="00B0F0"/>
              </a:solidFill>
              <a:latin typeface="Arial" panose="020B0604020202020204" pitchFamily="34" charset="0"/>
              <a:cs typeface="Arial" panose="020B0604020202020204" pitchFamily="34" charset="0"/>
            </a:endParaRPr>
          </a:p>
        </p:txBody>
      </p:sp>
      <p:pic>
        <p:nvPicPr>
          <p:cNvPr id="3" name="Content Placeholder 2" descr="Screenshot 2024-06-21 234205"/>
          <p:cNvPicPr>
            <a:picLocks noChangeAspect="1"/>
          </p:cNvPicPr>
          <p:nvPr>
            <p:ph idx="1"/>
          </p:nvPr>
        </p:nvPicPr>
        <p:blipFill>
          <a:blip r:embed="rId1"/>
          <a:stretch>
            <a:fillRect/>
          </a:stretch>
        </p:blipFill>
        <p:spPr>
          <a:xfrm>
            <a:off x="3063240" y="1301750"/>
            <a:ext cx="6064250" cy="4673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panose="020B0604020202020204"/>
                <a:ea typeface="+mn-lt"/>
                <a:cs typeface="Arial" panose="020B0604020202020204"/>
              </a:rPr>
              <a:t>  </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Problem Statement </a:t>
            </a:r>
            <a:r>
              <a:rPr lang="en-US" sz="2000">
                <a:latin typeface="Arial" panose="020B0604020202020204"/>
                <a:ea typeface="+mn-lt"/>
                <a:cs typeface="Arial" panose="020B0604020202020204"/>
              </a:rPr>
              <a:t>(Should not include solution)</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Proposed System/Solution</a:t>
            </a:r>
            <a:endParaRPr lang="en-US">
              <a:latin typeface="Arial" panose="020B0604020202020204"/>
              <a:cs typeface="Arial" panose="020B0604020202020204"/>
            </a:endParaRPr>
          </a:p>
          <a:p>
            <a:r>
              <a:rPr lang="en-US" sz="2000" b="1">
                <a:latin typeface="Arial" panose="020B0604020202020204"/>
                <a:ea typeface="+mn-lt"/>
                <a:cs typeface="Calibri" panose="020F0502020204030204"/>
              </a:rPr>
              <a:t>System </a:t>
            </a:r>
            <a:r>
              <a:rPr lang="en-US" sz="2000" b="1">
                <a:latin typeface="Arial" panose="020B0604020202020204"/>
                <a:ea typeface="+mn-lt"/>
                <a:cs typeface="+mn-lt"/>
              </a:rPr>
              <a:t>Development Approach </a:t>
            </a:r>
            <a:r>
              <a:rPr lang="en-US" sz="2000">
                <a:latin typeface="Arial" panose="020B0604020202020204"/>
                <a:ea typeface="+mn-lt"/>
                <a:cs typeface="+mn-lt"/>
              </a:rPr>
              <a:t>(Technology Used) </a:t>
            </a:r>
            <a:endParaRPr lang="en-US">
              <a:latin typeface="Arial" panose="020B0604020202020204"/>
              <a:ea typeface="+mn-lt"/>
              <a:cs typeface="+mn-lt"/>
            </a:endParaRPr>
          </a:p>
          <a:p>
            <a:r>
              <a:rPr lang="en-US" sz="2000" b="1">
                <a:latin typeface="Arial" panose="020B0604020202020204"/>
                <a:ea typeface="+mn-lt"/>
                <a:cs typeface="+mn-lt"/>
              </a:rPr>
              <a:t>Algorithm &amp; Deployment  </a:t>
            </a:r>
            <a:endParaRPr lang="en-US">
              <a:latin typeface="Arial" panose="020B0604020202020204"/>
              <a:cs typeface="Calibri" panose="020F0502020204030204"/>
            </a:endParaRPr>
          </a:p>
          <a:p>
            <a:r>
              <a:rPr lang="en-US" sz="2000" b="1">
                <a:latin typeface="Arial" panose="020B0604020202020204"/>
                <a:ea typeface="+mn-lt"/>
                <a:cs typeface="Arial" panose="020B0604020202020204"/>
              </a:rPr>
              <a:t>Result</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Future Scope</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References</a:t>
            </a:r>
            <a:endParaRPr lang="en-US">
              <a:latin typeface="Arial" panose="020B0604020202020204"/>
              <a:cs typeface="Arial" panose="020B0604020202020204"/>
            </a:endParaRPr>
          </a:p>
          <a:p>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lgn="l">
              <a:buNone/>
            </a:pPr>
            <a:endParaRPr lang="en-IN" sz="2400">
              <a:solidFill>
                <a:srgbClr val="0F0F0F"/>
              </a:solidFill>
              <a:latin typeface="Times New Roman" panose="02020603050405020304" charset="0"/>
              <a:ea typeface="+mn-lt"/>
              <a:cs typeface="Times New Roman" panose="02020603050405020304" charset="0"/>
            </a:endParaRPr>
          </a:p>
          <a:p>
            <a:pPr marL="0" indent="0" algn="l">
              <a:buNone/>
            </a:pPr>
            <a:r>
              <a:rPr lang="en-IN" sz="2400">
                <a:solidFill>
                  <a:srgbClr val="0F0F0F"/>
                </a:solidFill>
                <a:latin typeface="Times New Roman" panose="02020603050405020304" charset="0"/>
                <a:ea typeface="+mn-lt"/>
                <a:cs typeface="Times New Roman" panose="02020603050405020304" charset="0"/>
              </a:rPr>
              <a:t>The objective of this project is to analyze and identify key factors that contribute to the success of college basketball teams. By examining various datasets related to college basketball, including game statistics, team performance metrics, and postseason outcomes, we aim to develop predictive models and insights that can help coaches, analysts, and fans better understand the dynamics of the game and the predictors of team success. This analysis will also include evaluating the impact of different variables on game outcomes and postseason performance, providing a comprehensive overview of college basketball performance indicators.</a:t>
            </a:r>
            <a:endParaRPr lang="en-IN" sz="2400">
              <a:solidFill>
                <a:srgbClr val="0F0F0F"/>
              </a:solidFill>
              <a:latin typeface="Times New Roman" panose="02020603050405020304" charset="0"/>
              <a:ea typeface="+mn-lt"/>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b="1">
                <a:latin typeface="Times New Roman" panose="02020603050405020304" charset="0"/>
                <a:cs typeface="Times New Roman" panose="02020603050405020304" charset="0"/>
              </a:rPr>
              <a:t>To address the problem statement, the following steps will be undertaken:</a:t>
            </a:r>
            <a:endParaRPr lang="en-IN" sz="1400">
              <a:latin typeface="Times New Roman" panose="02020603050405020304" charset="0"/>
              <a:cs typeface="Times New Roman" panose="02020603050405020304" charset="0"/>
            </a:endParaRPr>
          </a:p>
          <a:p>
            <a:pPr marL="0" indent="0">
              <a:buNone/>
            </a:pPr>
            <a:r>
              <a:rPr lang="en-IN" sz="1400" b="1">
                <a:latin typeface="Times New Roman" panose="02020603050405020304" charset="0"/>
                <a:cs typeface="Times New Roman" panose="02020603050405020304" charset="0"/>
              </a:rPr>
              <a:t>1. Data Collection and Preprocessing:</a:t>
            </a:r>
            <a:endParaRPr lang="en-IN" sz="1400" b="1">
              <a:latin typeface="Times New Roman" panose="02020603050405020304" charset="0"/>
              <a:cs typeface="Times New Roman" panose="02020603050405020304" charset="0"/>
            </a:endParaRPr>
          </a:p>
          <a:p>
            <a:pPr marL="0" indent="0">
              <a:buNone/>
            </a:pPr>
            <a:r>
              <a:rPr lang="en-IN" sz="1400">
                <a:latin typeface="Times New Roman" panose="02020603050405020304" charset="0"/>
                <a:cs typeface="Times New Roman" panose="02020603050405020304" charset="0"/>
              </a:rPr>
              <a:t>   - Gather and clean various college basketball datasets.</a:t>
            </a:r>
            <a:endParaRPr lang="en-IN" sz="1400">
              <a:latin typeface="Times New Roman" panose="02020603050405020304" charset="0"/>
              <a:cs typeface="Times New Roman" panose="02020603050405020304" charset="0"/>
            </a:endParaRPr>
          </a:p>
          <a:p>
            <a:pPr marL="0" indent="0">
              <a:buNone/>
            </a:pPr>
            <a:r>
              <a:rPr lang="en-IN" sz="1400" b="1">
                <a:latin typeface="Times New Roman" panose="02020603050405020304" charset="0"/>
                <a:cs typeface="Times New Roman" panose="02020603050405020304" charset="0"/>
              </a:rPr>
              <a:t>2. Exploratory Data Analysis (EDA):</a:t>
            </a:r>
            <a:endParaRPr lang="en-IN" sz="1400" b="1">
              <a:latin typeface="Times New Roman" panose="02020603050405020304" charset="0"/>
              <a:cs typeface="Times New Roman" panose="02020603050405020304" charset="0"/>
            </a:endParaRPr>
          </a:p>
          <a:p>
            <a:pPr marL="0" indent="0">
              <a:buNone/>
            </a:pPr>
            <a:r>
              <a:rPr lang="en-IN" sz="1400">
                <a:latin typeface="Times New Roman" panose="02020603050405020304" charset="0"/>
                <a:cs typeface="Times New Roman" panose="02020603050405020304" charset="0"/>
              </a:rPr>
              <a:t>   - Analyze data trends and visualize relationships.</a:t>
            </a:r>
            <a:endParaRPr lang="en-IN" sz="1400">
              <a:latin typeface="Times New Roman" panose="02020603050405020304" charset="0"/>
              <a:cs typeface="Times New Roman" panose="02020603050405020304" charset="0"/>
            </a:endParaRPr>
          </a:p>
          <a:p>
            <a:pPr marL="0" indent="0">
              <a:buNone/>
            </a:pPr>
            <a:r>
              <a:rPr lang="en-IN" sz="1400" b="1">
                <a:latin typeface="Times New Roman" panose="02020603050405020304" charset="0"/>
                <a:cs typeface="Times New Roman" panose="02020603050405020304" charset="0"/>
              </a:rPr>
              <a:t>3. Feature Engineering:</a:t>
            </a:r>
            <a:endParaRPr lang="en-IN" sz="1400" b="1">
              <a:latin typeface="Times New Roman" panose="02020603050405020304" charset="0"/>
              <a:cs typeface="Times New Roman" panose="02020603050405020304" charset="0"/>
            </a:endParaRPr>
          </a:p>
          <a:p>
            <a:pPr marL="0" indent="0">
              <a:buNone/>
            </a:pPr>
            <a:r>
              <a:rPr lang="en-IN" sz="1400">
                <a:latin typeface="Times New Roman" panose="02020603050405020304" charset="0"/>
                <a:cs typeface="Times New Roman" panose="02020603050405020304" charset="0"/>
              </a:rPr>
              <a:t>   - Develop new, relevant features to improve predictions.</a:t>
            </a:r>
            <a:endParaRPr lang="en-IN" sz="1400">
              <a:latin typeface="Times New Roman" panose="02020603050405020304" charset="0"/>
              <a:cs typeface="Times New Roman" panose="02020603050405020304" charset="0"/>
            </a:endParaRPr>
          </a:p>
          <a:p>
            <a:pPr marL="0" indent="0">
              <a:buNone/>
            </a:pPr>
            <a:r>
              <a:rPr lang="en-IN" sz="1400" b="1">
                <a:latin typeface="Times New Roman" panose="02020603050405020304" charset="0"/>
                <a:cs typeface="Times New Roman" panose="02020603050405020304" charset="0"/>
              </a:rPr>
              <a:t>4. Model Development:</a:t>
            </a:r>
            <a:endParaRPr lang="en-IN" sz="1400" b="1">
              <a:latin typeface="Times New Roman" panose="02020603050405020304" charset="0"/>
              <a:cs typeface="Times New Roman" panose="02020603050405020304" charset="0"/>
            </a:endParaRPr>
          </a:p>
          <a:p>
            <a:pPr marL="0" indent="0">
              <a:buNone/>
            </a:pPr>
            <a:r>
              <a:rPr lang="en-IN" sz="1400">
                <a:latin typeface="Times New Roman" panose="02020603050405020304" charset="0"/>
                <a:cs typeface="Times New Roman" panose="02020603050405020304" charset="0"/>
              </a:rPr>
              <a:t>   - Build and test various machine learning models.</a:t>
            </a:r>
            <a:endParaRPr lang="en-IN" sz="1400">
              <a:latin typeface="Times New Roman" panose="02020603050405020304" charset="0"/>
              <a:cs typeface="Times New Roman" panose="02020603050405020304" charset="0"/>
            </a:endParaRPr>
          </a:p>
          <a:p>
            <a:pPr marL="0" indent="0">
              <a:buNone/>
            </a:pPr>
            <a:r>
              <a:rPr lang="en-IN" sz="1400" b="1">
                <a:latin typeface="Times New Roman" panose="02020603050405020304" charset="0"/>
                <a:cs typeface="Times New Roman" panose="02020603050405020304" charset="0"/>
              </a:rPr>
              <a:t>5. Model Evaluation and Validation:</a:t>
            </a:r>
            <a:endParaRPr lang="en-IN" sz="1400" b="1">
              <a:latin typeface="Times New Roman" panose="02020603050405020304" charset="0"/>
              <a:cs typeface="Times New Roman" panose="02020603050405020304" charset="0"/>
            </a:endParaRPr>
          </a:p>
          <a:p>
            <a:pPr marL="0" indent="0">
              <a:buNone/>
            </a:pPr>
            <a:r>
              <a:rPr lang="en-IN" sz="1400">
                <a:latin typeface="Times New Roman" panose="02020603050405020304" charset="0"/>
                <a:cs typeface="Times New Roman" panose="02020603050405020304" charset="0"/>
              </a:rPr>
              <a:t>   - Evaluate models using accuracy metrics and cross-validation.</a:t>
            </a:r>
            <a:endParaRPr lang="en-IN" sz="1400">
              <a:latin typeface="Times New Roman" panose="02020603050405020304" charset="0"/>
              <a:cs typeface="Times New Roman" panose="02020603050405020304" charset="0"/>
            </a:endParaRPr>
          </a:p>
          <a:p>
            <a:pPr marL="0" indent="0">
              <a:buNone/>
            </a:pPr>
            <a:r>
              <a:rPr lang="en-IN" sz="1400" b="1">
                <a:latin typeface="Times New Roman" panose="02020603050405020304" charset="0"/>
                <a:cs typeface="Times New Roman" panose="02020603050405020304" charset="0"/>
              </a:rPr>
              <a:t>6. Insights and Recommendations:</a:t>
            </a:r>
            <a:endParaRPr lang="en-IN" sz="1400" b="1">
              <a:latin typeface="Times New Roman" panose="02020603050405020304" charset="0"/>
              <a:cs typeface="Times New Roman" panose="02020603050405020304" charset="0"/>
            </a:endParaRPr>
          </a:p>
          <a:p>
            <a:pPr marL="0" indent="0">
              <a:buNone/>
            </a:pPr>
            <a:r>
              <a:rPr lang="en-IN" sz="1400">
                <a:latin typeface="Times New Roman" panose="02020603050405020304" charset="0"/>
                <a:cs typeface="Times New Roman" panose="02020603050405020304" charset="0"/>
              </a:rPr>
              <a:t>   - Identify key success factors and provide actionable recommendations.</a:t>
            </a:r>
            <a:endParaRPr lang="en-IN" sz="1400">
              <a:latin typeface="Times New Roman" panose="02020603050405020304" charset="0"/>
              <a:cs typeface="Times New Roman" panose="02020603050405020304" charset="0"/>
            </a:endParaRPr>
          </a:p>
          <a:p>
            <a:pPr marL="0" indent="0">
              <a:buNone/>
            </a:pPr>
            <a:r>
              <a:rPr lang="en-IN" sz="1400" b="1">
                <a:latin typeface="Times New Roman" panose="02020603050405020304" charset="0"/>
                <a:cs typeface="Times New Roman" panose="02020603050405020304" charset="0"/>
              </a:rPr>
              <a:t>7. Documentation and Reporting:</a:t>
            </a:r>
            <a:endParaRPr lang="en-IN" sz="1400" b="1">
              <a:latin typeface="Times New Roman" panose="02020603050405020304" charset="0"/>
              <a:cs typeface="Times New Roman" panose="02020603050405020304" charset="0"/>
            </a:endParaRPr>
          </a:p>
          <a:p>
            <a:pPr marL="0" indent="0">
              <a:buNone/>
            </a:pPr>
            <a:r>
              <a:rPr lang="en-IN" sz="1400">
                <a:latin typeface="Times New Roman" panose="02020603050405020304" charset="0"/>
                <a:cs typeface="Times New Roman" panose="02020603050405020304" charset="0"/>
              </a:rPr>
              <a:t>   - Document methods and findings, prepare a comprehensive report and presentation.</a:t>
            </a:r>
            <a:endParaRPr lang="en-IN" sz="1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0000"/>
          </a:bodyPr>
          <a:lstStyle/>
          <a:p>
            <a:pPr marL="0" indent="0">
              <a:buNone/>
            </a:pPr>
            <a:r>
              <a:rPr lang="en-IN" sz="1800" b="1">
                <a:solidFill>
                  <a:srgbClr val="0F0F0F"/>
                </a:solidFill>
                <a:latin typeface="Times New Roman" panose="02020603050405020304" charset="0"/>
                <a:cs typeface="Times New Roman" panose="02020603050405020304" charset="0"/>
              </a:rPr>
              <a:t>The "System Approach" section outlines the overall strategy and methodology for developing and implementing the project. This includes specifying system requirements and the libraries required to build the model.</a:t>
            </a:r>
            <a:endParaRPr lang="en-IN" sz="1800" b="1">
              <a:solidFill>
                <a:srgbClr val="0F0F0F"/>
              </a:solidFill>
              <a:latin typeface="Times New Roman" panose="02020603050405020304" charset="0"/>
              <a:cs typeface="Times New Roman" panose="02020603050405020304" charset="0"/>
            </a:endParaRPr>
          </a:p>
          <a:p>
            <a:pPr marL="0" indent="0">
              <a:buNone/>
            </a:pPr>
            <a:r>
              <a:rPr lang="en-IN" sz="2300" b="1">
                <a:solidFill>
                  <a:srgbClr val="0F0F0F"/>
                </a:solidFill>
                <a:latin typeface="Times New Roman" panose="02020603050405020304" charset="0"/>
                <a:cs typeface="Times New Roman" panose="02020603050405020304" charset="0"/>
              </a:rPr>
              <a:t>System Requirements</a:t>
            </a:r>
            <a:endParaRPr lang="en-IN" sz="2300" b="1">
              <a:solidFill>
                <a:srgbClr val="0F0F0F"/>
              </a:solidFill>
              <a:latin typeface="Times New Roman" panose="02020603050405020304" charset="0"/>
              <a:cs typeface="Times New Roman" panose="02020603050405020304" charset="0"/>
            </a:endParaRPr>
          </a:p>
          <a:p>
            <a:pPr marL="0" indent="0">
              <a:buNone/>
            </a:pPr>
            <a:r>
              <a:rPr lang="en-IN" sz="1800" b="1" u="sng">
                <a:solidFill>
                  <a:srgbClr val="0F0F0F"/>
                </a:solidFill>
                <a:latin typeface="Times New Roman" panose="02020603050405020304" charset="0"/>
                <a:cs typeface="Times New Roman" panose="02020603050405020304" charset="0"/>
              </a:rPr>
              <a:t>Hardware Requirements:</a:t>
            </a:r>
            <a:endParaRPr lang="en-IN" sz="1800" b="1" u="sng">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Processor: </a:t>
            </a:r>
            <a:r>
              <a:rPr lang="en-IN" sz="1800">
                <a:solidFill>
                  <a:srgbClr val="0F0F0F"/>
                </a:solidFill>
                <a:latin typeface="Times New Roman" panose="02020603050405020304" charset="0"/>
                <a:cs typeface="Times New Roman" panose="02020603050405020304" charset="0"/>
              </a:rPr>
              <a:t>Multi-core processor (Intel i5/i7 or AMD equivalent)</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Memory: </a:t>
            </a:r>
            <a:r>
              <a:rPr lang="en-IN" sz="1800">
                <a:solidFill>
                  <a:srgbClr val="0F0F0F"/>
                </a:solidFill>
                <a:latin typeface="Times New Roman" panose="02020603050405020304" charset="0"/>
                <a:cs typeface="Times New Roman" panose="02020603050405020304" charset="0"/>
              </a:rPr>
              <a:t>At least 8 GB RAM (16 GB or more recommended for large datasets)</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Storage:</a:t>
            </a:r>
            <a:r>
              <a:rPr lang="en-IN" sz="1800">
                <a:solidFill>
                  <a:srgbClr val="0F0F0F"/>
                </a:solidFill>
                <a:latin typeface="Times New Roman" panose="02020603050405020304" charset="0"/>
                <a:cs typeface="Times New Roman" panose="02020603050405020304" charset="0"/>
              </a:rPr>
              <a:t> Minimum of 100 GB available space</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Graphics Processing Unit (GPU):</a:t>
            </a:r>
            <a:r>
              <a:rPr lang="en-IN" sz="1800">
                <a:solidFill>
                  <a:srgbClr val="0F0F0F"/>
                </a:solidFill>
                <a:latin typeface="Times New Roman" panose="02020603050405020304" charset="0"/>
                <a:cs typeface="Times New Roman" panose="02020603050405020304" charset="0"/>
              </a:rPr>
              <a:t> NVIDIA GPU (optional, recommended for deep learning models)</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u="sng">
                <a:solidFill>
                  <a:srgbClr val="0F0F0F"/>
                </a:solidFill>
                <a:latin typeface="Times New Roman" panose="02020603050405020304" charset="0"/>
                <a:cs typeface="Times New Roman" panose="02020603050405020304" charset="0"/>
              </a:rPr>
              <a:t>Software Requirements:</a:t>
            </a:r>
            <a:endParaRPr lang="en-IN" sz="1800" b="1" u="sng">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Operating System: </a:t>
            </a:r>
            <a:r>
              <a:rPr lang="en-IN" sz="1800">
                <a:solidFill>
                  <a:srgbClr val="0F0F0F"/>
                </a:solidFill>
                <a:latin typeface="Times New Roman" panose="02020603050405020304" charset="0"/>
                <a:cs typeface="Times New Roman" panose="02020603050405020304" charset="0"/>
              </a:rPr>
              <a:t>Windows 10, macOS, or Linux</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Python Version:</a:t>
            </a:r>
            <a:r>
              <a:rPr lang="en-IN" sz="1800">
                <a:solidFill>
                  <a:srgbClr val="0F0F0F"/>
                </a:solidFill>
                <a:latin typeface="Times New Roman" panose="02020603050405020304" charset="0"/>
                <a:cs typeface="Times New Roman" panose="02020603050405020304" charset="0"/>
              </a:rPr>
              <a:t> Python 3.7 or higher</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Development Environment:</a:t>
            </a:r>
            <a:r>
              <a:rPr lang="en-IN" sz="1800">
                <a:solidFill>
                  <a:srgbClr val="0F0F0F"/>
                </a:solidFill>
                <a:latin typeface="Times New Roman" panose="02020603050405020304" charset="0"/>
                <a:cs typeface="Times New Roman" panose="02020603050405020304" charset="0"/>
              </a:rPr>
              <a:t> Jupyter Notebook, Anaconda</a:t>
            </a:r>
            <a:endParaRPr lang="en-IN" sz="1800">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0000"/>
          </a:bodyPr>
          <a:lstStyle/>
          <a:p>
            <a:pPr marL="0" indent="0">
              <a:buNone/>
            </a:pPr>
            <a:r>
              <a:rPr lang="en-IN" sz="2400" b="1">
                <a:solidFill>
                  <a:srgbClr val="0F0F0F"/>
                </a:solidFill>
                <a:latin typeface="Times New Roman" panose="02020603050405020304" charset="0"/>
                <a:cs typeface="Times New Roman" panose="02020603050405020304" charset="0"/>
              </a:rPr>
              <a:t>Libraries Required to Build the Model</a:t>
            </a:r>
            <a:endParaRPr lang="en-IN" sz="2400">
              <a:solidFill>
                <a:srgbClr val="0F0F0F"/>
              </a:solidFill>
              <a:latin typeface="Times New Roman" panose="02020603050405020304" charset="0"/>
              <a:cs typeface="Times New Roman" panose="02020603050405020304" charset="0"/>
            </a:endParaRPr>
          </a:p>
          <a:p>
            <a:pPr marL="0" indent="0">
              <a:buNone/>
            </a:pPr>
            <a:r>
              <a:rPr lang="en-IN" sz="1800" b="1" u="sng">
                <a:solidFill>
                  <a:srgbClr val="0F0F0F"/>
                </a:solidFill>
                <a:latin typeface="Times New Roman" panose="02020603050405020304" charset="0"/>
                <a:cs typeface="Times New Roman" panose="02020603050405020304" charset="0"/>
              </a:rPr>
              <a:t>Data Collection and Preprocessing:</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pandas</a:t>
            </a:r>
            <a:r>
              <a:rPr lang="en-IN" sz="1800">
                <a:solidFill>
                  <a:srgbClr val="0F0F0F"/>
                </a:solidFill>
                <a:latin typeface="Times New Roman" panose="02020603050405020304" charset="0"/>
                <a:cs typeface="Times New Roman" panose="02020603050405020304" charset="0"/>
              </a:rPr>
              <a:t>: For data manipulation and analysis</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numpy: </a:t>
            </a:r>
            <a:r>
              <a:rPr lang="en-IN" sz="1800">
                <a:solidFill>
                  <a:srgbClr val="0F0F0F"/>
                </a:solidFill>
                <a:latin typeface="Times New Roman" panose="02020603050405020304" charset="0"/>
                <a:cs typeface="Times New Roman" panose="02020603050405020304" charset="0"/>
              </a:rPr>
              <a:t>For numerical operations</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requests:</a:t>
            </a:r>
            <a:r>
              <a:rPr lang="en-IN" sz="1800">
                <a:solidFill>
                  <a:srgbClr val="0F0F0F"/>
                </a:solidFill>
                <a:latin typeface="Times New Roman" panose="02020603050405020304" charset="0"/>
                <a:cs typeface="Times New Roman" panose="02020603050405020304" charset="0"/>
              </a:rPr>
              <a:t> For accessing online datasets (if needed)</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beautifulsoup4:</a:t>
            </a:r>
            <a:r>
              <a:rPr lang="en-IN" sz="1800">
                <a:solidFill>
                  <a:srgbClr val="0F0F0F"/>
                </a:solidFill>
                <a:latin typeface="Times New Roman" panose="02020603050405020304" charset="0"/>
                <a:cs typeface="Times New Roman" panose="02020603050405020304" charset="0"/>
              </a:rPr>
              <a:t> For web scraping (if needed)</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u="sng">
                <a:solidFill>
                  <a:srgbClr val="0F0F0F"/>
                </a:solidFill>
                <a:latin typeface="Times New Roman" panose="02020603050405020304" charset="0"/>
                <a:cs typeface="Times New Roman" panose="02020603050405020304" charset="0"/>
              </a:rPr>
              <a:t>Exploratory Data Analysis (EDA):</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matplotlib:</a:t>
            </a:r>
            <a:r>
              <a:rPr lang="en-IN" sz="1800">
                <a:solidFill>
                  <a:srgbClr val="0F0F0F"/>
                </a:solidFill>
                <a:latin typeface="Times New Roman" panose="02020603050405020304" charset="0"/>
                <a:cs typeface="Times New Roman" panose="02020603050405020304" charset="0"/>
              </a:rPr>
              <a:t> For creating static, animated, and interactive visualizations</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seaborn:</a:t>
            </a:r>
            <a:r>
              <a:rPr lang="en-IN" sz="1800">
                <a:solidFill>
                  <a:srgbClr val="0F0F0F"/>
                </a:solidFill>
                <a:latin typeface="Times New Roman" panose="02020603050405020304" charset="0"/>
                <a:cs typeface="Times New Roman" panose="02020603050405020304" charset="0"/>
              </a:rPr>
              <a:t> For statistical data visualization</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b="1">
                <a:solidFill>
                  <a:srgbClr val="0F0F0F"/>
                </a:solidFill>
                <a:latin typeface="Times New Roman" panose="02020603050405020304" charset="0"/>
                <a:cs typeface="Times New Roman" panose="02020603050405020304" charset="0"/>
              </a:rPr>
              <a:t>plotly:</a:t>
            </a:r>
            <a:r>
              <a:rPr lang="en-IN" sz="1800">
                <a:solidFill>
                  <a:srgbClr val="0F0F0F"/>
                </a:solidFill>
                <a:latin typeface="Times New Roman" panose="02020603050405020304" charset="0"/>
                <a:cs typeface="Times New Roman" panose="02020603050405020304" charset="0"/>
              </a:rPr>
              <a:t> For interactive visualizations</a:t>
            </a:r>
            <a:endParaRPr lang="en-IN" sz="1800">
              <a:solidFill>
                <a:srgbClr val="0F0F0F"/>
              </a:solidFill>
              <a:latin typeface="Times New Roman" panose="02020603050405020304" charset="0"/>
              <a:cs typeface="Times New Roman" panose="02020603050405020304" charset="0"/>
            </a:endParaRPr>
          </a:p>
          <a:p>
            <a:pPr marL="0" indent="0">
              <a:buNone/>
            </a:pPr>
            <a:r>
              <a:rPr lang="en-IN" sz="1800">
                <a:solidFill>
                  <a:srgbClr val="0F0F0F"/>
                </a:solidFill>
                <a:latin typeface="Times New Roman" panose="02020603050405020304" charset="0"/>
                <a:cs typeface="Times New Roman" panose="02020603050405020304" charset="0"/>
              </a:rPr>
              <a:t>By adhering to these system requirements and utilizing the specified libraries, the project will be able to effectively collect, preprocess, analyze, and model the college basketball data to derive meaningful insights and recommendations.</a:t>
            </a:r>
            <a:endParaRPr lang="en-IN" sz="1800">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1165860"/>
            <a:ext cx="11029315" cy="5320030"/>
          </a:xfrm>
        </p:spPr>
        <p:txBody>
          <a:bodyPr>
            <a:noAutofit/>
          </a:bodyPr>
          <a:lstStyle/>
          <a:p>
            <a:pPr marL="305435" indent="-305435"/>
            <a:r>
              <a:rPr lang="en-IN" sz="1600" b="1" dirty="0">
                <a:latin typeface="Times New Roman" panose="02020603050405020304" charset="0"/>
                <a:ea typeface="+mn-lt"/>
                <a:cs typeface="Times New Roman" panose="02020603050405020304" charset="0"/>
              </a:rPr>
              <a:t>Algorithm Selection:</a:t>
            </a:r>
            <a:endParaRPr lang="en-IN" sz="1600" b="1" dirty="0">
              <a:latin typeface="Times New Roman" panose="02020603050405020304" charset="0"/>
              <a:ea typeface="+mn-lt"/>
              <a:cs typeface="Times New Roman" panose="02020603050405020304" charset="0"/>
            </a:endParaRPr>
          </a:p>
          <a:p>
            <a:pPr marL="0" indent="0">
              <a:buNone/>
            </a:pPr>
            <a:r>
              <a:rPr lang="en-IN" sz="1600" dirty="0">
                <a:latin typeface="Times New Roman" panose="02020603050405020304" charset="0"/>
                <a:ea typeface="+mn-lt"/>
                <a:cs typeface="Times New Roman" panose="02020603050405020304" charset="0"/>
              </a:rPr>
              <a:t>For predicting the success of college basketball teams, we have chosen to use a combination of machine learning algorithms including Random Forest and Gradient Boosting (XGBoost). These algorithms are well-suited for handling the complex, multi-dimensional data typical of sports analytics, allowing us to capture the non-linear relationships between various performance metrics and team success. Random Forest is robust to overfitting and handles large datasets with high dimensionality, while XGBoost provides high predictive accuracy and feature importance insights.</a:t>
            </a:r>
            <a:endParaRPr lang="en-IN" sz="1600" dirty="0">
              <a:latin typeface="Times New Roman" panose="02020603050405020304" charset="0"/>
              <a:ea typeface="+mn-lt"/>
              <a:cs typeface="Times New Roman" panose="02020603050405020304" charset="0"/>
            </a:endParaRPr>
          </a:p>
          <a:p>
            <a:pPr marL="305435" indent="-305435"/>
            <a:r>
              <a:rPr lang="en-IN" sz="1600" b="1" dirty="0">
                <a:latin typeface="Times New Roman" panose="02020603050405020304" charset="0"/>
                <a:ea typeface="+mn-lt"/>
                <a:cs typeface="Times New Roman" panose="02020603050405020304" charset="0"/>
              </a:rPr>
              <a:t> Data Input:</a:t>
            </a:r>
            <a:endParaRPr lang="en-IN" sz="1600" b="1" dirty="0">
              <a:latin typeface="Times New Roman" panose="02020603050405020304" charset="0"/>
              <a:ea typeface="+mn-lt"/>
              <a:cs typeface="Times New Roman" panose="02020603050405020304" charset="0"/>
            </a:endParaRPr>
          </a:p>
          <a:p>
            <a:pPr marL="0" indent="0">
              <a:buNone/>
            </a:pPr>
            <a:r>
              <a:rPr lang="en-IN" sz="1600" dirty="0">
                <a:latin typeface="Times New Roman" panose="02020603050405020304" charset="0"/>
                <a:ea typeface="+mn-lt"/>
                <a:cs typeface="Times New Roman" panose="02020603050405020304" charset="0"/>
              </a:rPr>
              <a:t>The input features for the algorithm include:</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rPr>
              <a:t>- Historical game statistics (points scored, rebounds, assists, etc.)</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rPr>
              <a:t>- Team performance metrics (offensive and defensive efficiency)</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rPr>
              <a:t>- Player statistics (player efficiency ratings)</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rPr>
              <a:t>- Game context variables (home/away, opponent strength)</a:t>
            </a:r>
            <a:endParaRPr lang="en-IN" sz="1600" dirty="0">
              <a:latin typeface="Times New Roman" panose="02020603050405020304" charset="0"/>
              <a:ea typeface="+mn-lt"/>
              <a:cs typeface="Times New Roman" panose="02020603050405020304" charset="0"/>
            </a:endParaRPr>
          </a:p>
          <a:p>
            <a:pPr marL="305435" indent="-305435"/>
            <a:endParaRPr lang="en-IN" sz="1600" dirty="0">
              <a:latin typeface="Times New Roman" panose="02020603050405020304" charset="0"/>
              <a:ea typeface="+mn-lt"/>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1165860"/>
            <a:ext cx="11029315" cy="5320030"/>
          </a:xfrm>
        </p:spPr>
        <p:txBody>
          <a:bodyPr>
            <a:noAutofit/>
          </a:bodyPr>
          <a:lstStyle/>
          <a:p>
            <a:pPr marL="305435" indent="-305435"/>
            <a:r>
              <a:rPr lang="en-IN" sz="1600" b="1" dirty="0">
                <a:latin typeface="Times New Roman" panose="02020603050405020304" charset="0"/>
                <a:ea typeface="+mn-lt"/>
                <a:cs typeface="Times New Roman" panose="02020603050405020304" charset="0"/>
                <a:sym typeface="+mn-ea"/>
              </a:rPr>
              <a:t>Training Process:</a:t>
            </a:r>
            <a:endParaRPr lang="en-IN" sz="1600" b="1" dirty="0">
              <a:latin typeface="Times New Roman" panose="02020603050405020304" charset="0"/>
              <a:ea typeface="+mn-lt"/>
              <a:cs typeface="Times New Roman" panose="02020603050405020304" charset="0"/>
            </a:endParaRPr>
          </a:p>
          <a:p>
            <a:pPr marL="0" indent="0">
              <a:buNone/>
            </a:pPr>
            <a:r>
              <a:rPr lang="en-IN" sz="1600" dirty="0">
                <a:latin typeface="Times New Roman" panose="02020603050405020304" charset="0"/>
                <a:ea typeface="+mn-lt"/>
                <a:cs typeface="Times New Roman" panose="02020603050405020304" charset="0"/>
                <a:sym typeface="+mn-ea"/>
              </a:rPr>
              <a:t>The algorithm is trained using historical data from multiple seasons. The process includes:</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sym typeface="+mn-ea"/>
              </a:rPr>
              <a:t>- Data Splitting:Splitting the data into training and testing sets.</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sym typeface="+mn-ea"/>
              </a:rPr>
              <a:t>- Cross-Validation: Using k-fold cross-validation to ensure the model generalizes well.</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sym typeface="+mn-ea"/>
              </a:rPr>
              <a:t>- Hyperparameter Tuning:Employing techniques such as Grid Search or Random Search to optimize the model parameters.</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sym typeface="+mn-ea"/>
              </a:rPr>
              <a:t>- Feature Engineering: Creating new features and selecting the most relevant ones to improve model performance.</a:t>
            </a:r>
            <a:endParaRPr lang="en-IN" sz="1600" dirty="0">
              <a:latin typeface="Times New Roman" panose="02020603050405020304" charset="0"/>
              <a:ea typeface="+mn-lt"/>
              <a:cs typeface="Times New Roman" panose="02020603050405020304" charset="0"/>
            </a:endParaRPr>
          </a:p>
          <a:p>
            <a:pPr marL="305435" indent="-305435"/>
            <a:r>
              <a:rPr lang="en-IN" sz="1600" b="1" dirty="0">
                <a:latin typeface="Times New Roman" panose="02020603050405020304" charset="0"/>
                <a:ea typeface="+mn-lt"/>
                <a:cs typeface="Times New Roman" panose="02020603050405020304" charset="0"/>
                <a:sym typeface="+mn-ea"/>
              </a:rPr>
              <a:t>Prediction Process:</a:t>
            </a:r>
            <a:endParaRPr lang="en-IN" sz="1600" b="1" dirty="0">
              <a:latin typeface="Times New Roman" panose="02020603050405020304" charset="0"/>
              <a:ea typeface="+mn-lt"/>
              <a:cs typeface="Times New Roman" panose="02020603050405020304" charset="0"/>
            </a:endParaRPr>
          </a:p>
          <a:p>
            <a:pPr marL="0" indent="0">
              <a:buNone/>
            </a:pPr>
            <a:r>
              <a:rPr lang="en-IN" sz="1600" dirty="0">
                <a:latin typeface="Times New Roman" panose="02020603050405020304" charset="0"/>
                <a:ea typeface="+mn-lt"/>
                <a:cs typeface="Times New Roman" panose="02020603050405020304" charset="0"/>
                <a:sym typeface="+mn-ea"/>
              </a:rPr>
              <a:t>The trained algorithm makes predictions for future team success by:</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sym typeface="+mn-ea"/>
              </a:rPr>
              <a:t>- Utilizing the input features to predict outcomes such as game results and postseason success.</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sym typeface="+mn-ea"/>
              </a:rPr>
              <a:t>- Incorporating real-time data inputs like current season game statistics and player performance to provide updated predictions.</a:t>
            </a:r>
            <a:endParaRPr lang="en-IN" sz="1600" dirty="0">
              <a:latin typeface="Times New Roman" panose="02020603050405020304" charset="0"/>
              <a:ea typeface="+mn-lt"/>
              <a:cs typeface="Times New Roman" panose="02020603050405020304" charset="0"/>
            </a:endParaRPr>
          </a:p>
          <a:p>
            <a:pPr>
              <a:buFont typeface="Arial" panose="020B0604020202020204" pitchFamily="34" charset="0"/>
              <a:buChar char="•"/>
            </a:pPr>
            <a:r>
              <a:rPr lang="en-IN" sz="1600" dirty="0">
                <a:latin typeface="Times New Roman" panose="02020603050405020304" charset="0"/>
                <a:ea typeface="+mn-lt"/>
                <a:cs typeface="Times New Roman" panose="02020603050405020304" charset="0"/>
                <a:sym typeface="+mn-ea"/>
              </a:rPr>
              <a:t>- Generating feature importance scores to identify which factors have the most significant impact on team success, providing actionable insights for coaches and analysts.</a:t>
            </a:r>
            <a:endParaRPr lang="en-IN" sz="1600" dirty="0">
              <a:latin typeface="Times New Roman" panose="02020603050405020304" charset="0"/>
              <a:ea typeface="+mn-lt"/>
              <a:cs typeface="Times New Roman" panose="02020603050405020304" charset="0"/>
            </a:endParaRPr>
          </a:p>
          <a:p>
            <a:pPr marL="305435" indent="-305435" algn="r"/>
            <a:endParaRPr lang="en-IN" sz="1600" dirty="0">
              <a:latin typeface="Times New Roman" panose="02020603050405020304" charset="0"/>
              <a:ea typeface="+mn-lt"/>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025" y="1092835"/>
            <a:ext cx="11029315" cy="5328920"/>
          </a:xfrm>
        </p:spPr>
        <p:txBody>
          <a:bodyPr>
            <a:noAutofit/>
          </a:bodyPr>
          <a:lstStyle/>
          <a:p>
            <a:pPr marL="0" indent="0">
              <a:buNone/>
            </a:pPr>
            <a:r>
              <a:rPr lang="en-IN" sz="1400" dirty="0"/>
              <a:t>The project on analyzing college basketball data yielded several key outcomes and results:</a:t>
            </a:r>
            <a:endParaRPr lang="en-IN" sz="1400" dirty="0"/>
          </a:p>
          <a:p>
            <a:pPr marL="0" indent="0">
              <a:buNone/>
            </a:pPr>
            <a:r>
              <a:rPr lang="en-IN" sz="1400" b="1" dirty="0"/>
              <a:t>1. Predictive Models:</a:t>
            </a:r>
            <a:r>
              <a:rPr lang="en-IN" sz="1400" dirty="0"/>
              <a:t>Developed robust predictive models using machine learning algorithms such as Random Forest and XGBoost. These models accurately forecasted outcomes like game results and postseason success based on historical data and relevant features.</a:t>
            </a:r>
            <a:endParaRPr lang="en-IN" sz="1400" dirty="0"/>
          </a:p>
          <a:p>
            <a:pPr marL="0" indent="0">
              <a:buNone/>
            </a:pPr>
            <a:r>
              <a:rPr lang="en-IN" sz="1400" b="1" dirty="0"/>
              <a:t>2. Insights into Success Factors:</a:t>
            </a:r>
            <a:r>
              <a:rPr lang="en-IN" sz="1400" dirty="0"/>
              <a:t> Identified and analyzed the key factors influencing the success of college basketball teams. Through feature importance analysis, determined which metrics (e.g., offensive efficiency, player performance ratings) had the most significant impact on team performance.</a:t>
            </a:r>
            <a:endParaRPr lang="en-IN" sz="1400" dirty="0"/>
          </a:p>
          <a:p>
            <a:pPr marL="0" indent="0">
              <a:buNone/>
            </a:pPr>
            <a:r>
              <a:rPr lang="en-IN" sz="1400" b="1" dirty="0"/>
              <a:t>3. Recommendations for Improvement: </a:t>
            </a:r>
            <a:r>
              <a:rPr lang="en-IN" sz="1400" dirty="0"/>
              <a:t>Provided actionable recommendations for coaches and teams to enhance performance based on the insights derived from the models. Recommendations included strategic adjustments, player utilization insights, and areas for improvement in team dynamics.</a:t>
            </a:r>
            <a:endParaRPr lang="en-IN" sz="1400" dirty="0"/>
          </a:p>
          <a:p>
            <a:pPr marL="0" indent="0">
              <a:buNone/>
            </a:pPr>
            <a:r>
              <a:rPr lang="en-IN" sz="1400" b="1" dirty="0"/>
              <a:t>4. Validation and Accuracy:</a:t>
            </a:r>
            <a:r>
              <a:rPr lang="en-IN" sz="1400" dirty="0"/>
              <a:t> Validated the models using rigorous evaluation metrics (e.g., accuracy, precision, recall) and demonstrated their effectiveness in predicting outcomes across different seasons and scenarios. Achieved high accuracy and reliability in predictions.</a:t>
            </a:r>
            <a:endParaRPr lang="en-IN" sz="1400" dirty="0"/>
          </a:p>
          <a:p>
            <a:pPr marL="0" indent="0">
              <a:buNone/>
            </a:pPr>
            <a:r>
              <a:rPr lang="en-IN" sz="1400" b="1" dirty="0"/>
              <a:t>5. Visualization and Reporting</a:t>
            </a:r>
            <a:r>
              <a:rPr lang="en-IN" sz="1400" dirty="0"/>
              <a:t>:Presented findings through clear visualizations (using tools like `matplotlib` and `seaborn`) and comprehensive reports. Visualizations included trend analyses, performance comparisons, and interactive dashboards to facilitate understanding and decision-making.</a:t>
            </a:r>
            <a:endParaRPr lang="en-IN" sz="1400" dirty="0"/>
          </a:p>
          <a:p>
            <a:pPr marL="0" indent="0">
              <a:buNone/>
            </a:pPr>
            <a:r>
              <a:rPr lang="en-IN" sz="1400" b="1" dirty="0"/>
              <a:t>6. Deployment and Accessibility</a:t>
            </a:r>
            <a:r>
              <a:rPr lang="en-IN" sz="1400" dirty="0"/>
              <a:t>:Deployed the models and insights through a user-friendly web application or API, enabling stakeholders such as coaches, analysts, and fans to access and utilize the predictions and recommendations in real-time.</a:t>
            </a:r>
            <a:endParaRPr lang="en-IN" sz="1400" dirty="0"/>
          </a:p>
          <a:p>
            <a:pPr marL="0" indent="0">
              <a:buNone/>
            </a:pPr>
            <a:r>
              <a:rPr lang="en-IN" sz="1400" dirty="0"/>
              <a:t>Overall, the project successfully leveraged advanced analytics and machine learning techniques to provide valuable insights into college basketball performance, contributing to informed decision-making and strategic planning within the sport.</a:t>
            </a:r>
            <a:endParaRPr lang="en-IN" sz="1400"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3.xml><?xml version="1.0" encoding="utf-8"?>
<ds:datastoreItem xmlns:ds="http://schemas.openxmlformats.org/officeDocument/2006/customXml" ds:itemID="{8D289AE2-D2AE-49D1-AFAC-3A79F6794255}">
  <ds:schemaRefs/>
</ds:datastoreItem>
</file>

<file path=customXml/itemProps4.xml><?xml version="1.0" encoding="utf-8"?>
<ds:datastoreItem xmlns:ds="http://schemas.openxmlformats.org/officeDocument/2006/customXml" ds:itemID="{6E816721-11E4-4989-8472-AB5A7EC20404}">
  <ds:schemaRefs/>
</ds:datastoreItem>
</file>

<file path=customXml/itemProps5.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9826</Words>
  <Application>WPS Presentation</Application>
  <PresentationFormat>Widescreen</PresentationFormat>
  <Paragraphs>146</Paragraphs>
  <Slides>16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Times New Roman</vt:lpstr>
      <vt:lpstr>Blackadder ITC</vt:lpstr>
      <vt:lpstr>Bodoni MT</vt:lpstr>
      <vt:lpstr>Wingdings</vt:lpstr>
      <vt:lpstr>DividendVTI</vt:lpstr>
      <vt:lpstr>PROJECT TITLE</vt:lpstr>
      <vt:lpstr>OUTLINE</vt:lpstr>
      <vt:lpstr>Problem Statement</vt:lpstr>
      <vt:lpstr>Proposed Solution</vt:lpstr>
      <vt:lpstr>System  Approach</vt:lpstr>
      <vt:lpstr>System  Approach</vt:lpstr>
      <vt:lpstr>Algorithm &amp; Deployment</vt:lpstr>
      <vt:lpstr>Algorithm &amp; Deployment</vt:lpstr>
      <vt:lpstr>Result</vt:lpstr>
      <vt:lpstr>PowerPoint 演示文稿</vt:lpstr>
      <vt:lpstr>Conclusion</vt:lpstr>
      <vt:lpstr>PowerPoint 演示文稿</vt:lpstr>
      <vt:lpstr>References</vt:lpstr>
      <vt:lpstr>course certificate 1 </vt:lpstr>
      <vt:lpstr>course certificate 2</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battu</cp:lastModifiedBy>
  <cp:revision>26</cp:revision>
  <dcterms:created xsi:type="dcterms:W3CDTF">2021-05-26T16:50:00Z</dcterms:created>
  <dcterms:modified xsi:type="dcterms:W3CDTF">2024-06-23T16:42:36Z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522B4EE4B4804667B0ED68369F4AFDB8_13</vt:lpwstr>
  </property>
  <property fmtid="{D5CDD505-2E9C-101B-9397-08002B2CF9AE}" pid="4" name="KSOProductBuildVer">
    <vt:lpwstr>1033-12.2.0.17119</vt:lpwstr>
  </property>
</Properties>
</file>