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3"/>
    <p:sldId id="16140622" r:id="rId4"/>
    <p:sldId id="262" r:id="rId5"/>
    <p:sldId id="263" r:id="rId6"/>
    <p:sldId id="265" r:id="rId7"/>
    <p:sldId id="266" r:id="rId8"/>
    <p:sldId id="16140634" r:id="rId9"/>
    <p:sldId id="267" r:id="rId10"/>
    <p:sldId id="268" r:id="rId11"/>
    <p:sldId id="16140623" r:id="rId12"/>
    <p:sldId id="269" r:id="rId13"/>
    <p:sldId id="16140624" r:id="rId14"/>
    <p:sldId id="1614062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1" autoAdjust="0"/>
    <p:restoredTop sz="94660"/>
  </p:normalViewPr>
  <p:slideViewPr>
    <p:cSldViewPr snapToGrid="0" showGuides="1">
      <p:cViewPr>
        <p:scale>
          <a:sx n="1" d="2"/>
          <a:sy n="1" d="2"/>
        </p:scale>
        <p:origin x="-1853" y="-7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rive.google.com/file/d/1zodAMJQFuqThN3sKQ9Bcb76gUSFIMPrG/view"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553665"/>
            <a:ext cx="9144000" cy="977778"/>
          </a:xfrm>
        </p:spPr>
        <p:txBody>
          <a:bodyPr>
            <a:normAutofit fontScale="90000"/>
          </a:bodyPr>
          <a:lstStyle/>
          <a:p>
            <a:pPr algn="ctr"/>
            <a:r>
              <a:rPr lang="en-US" b="1">
                <a:solidFill>
                  <a:schemeClr val="accent1"/>
                </a:solidFill>
                <a:latin typeface="Times New Roman" panose="02020603050405020304" charset="0"/>
                <a:cs typeface="Times New Roman" panose="02020603050405020304" charset="0"/>
              </a:rPr>
              <a:t>Driver </a:t>
            </a:r>
            <a:r>
              <a:rPr lang="en-US" b="1">
                <a:solidFill>
                  <a:schemeClr val="accent1"/>
                </a:solidFill>
                <a:latin typeface="Times New Roman" panose="02020603050405020304" charset="0"/>
                <a:cs typeface="Times New Roman" panose="02020603050405020304" charset="0"/>
              </a:rPr>
              <a:t>Drowsiness Detection System with OpenCV &amp; Keras</a:t>
            </a:r>
            <a:endParaRPr lang="en-US" b="1">
              <a:solidFill>
                <a:schemeClr val="accent1"/>
              </a:solidFill>
              <a:latin typeface="Times New Roman" panose="02020603050405020304" charset="0"/>
              <a:cs typeface="Times New Roman" panose="02020603050405020304" charset="0"/>
            </a:endParaRPr>
          </a:p>
        </p:txBody>
      </p:sp>
      <p:sp>
        <p:nvSpPr>
          <p:cNvPr id="3" name="TextBox 2"/>
          <p:cNvSpPr txBox="1"/>
          <p:nvPr/>
        </p:nvSpPr>
        <p:spPr>
          <a:xfrm>
            <a:off x="-329782" y="65713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charset="0"/>
                <a:cs typeface="Times New Roman" panose="02020603050405020304" charset="0"/>
              </a:rPr>
              <a:t>CAPSTONE </a:t>
            </a:r>
            <a:r>
              <a:rPr lang="en-US" sz="3200" b="1">
                <a:solidFill>
                  <a:schemeClr val="accent1">
                    <a:lumMod val="75000"/>
                  </a:schemeClr>
                </a:solidFill>
                <a:latin typeface="Arial" panose="020B0604020202020204"/>
                <a:cs typeface="Arial" panose="020B0604020202020204"/>
              </a:rPr>
              <a:t>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4591050" y="4946650"/>
            <a:ext cx="7050405"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Times New Roman" panose="02020603050405020304" charset="0"/>
                <a:cs typeface="Times New Roman" panose="02020603050405020304" charset="0"/>
              </a:rPr>
              <a:t>Presented By:</a:t>
            </a:r>
            <a:endParaRPr lang="en-US" sz="2000" b="1">
              <a:solidFill>
                <a:schemeClr val="accent1">
                  <a:lumMod val="75000"/>
                </a:schemeClr>
              </a:solidFill>
              <a:latin typeface="Times New Roman" panose="02020603050405020304" charset="0"/>
              <a:cs typeface="Times New Roman" panose="02020603050405020304" charset="0"/>
            </a:endParaRPr>
          </a:p>
          <a:p>
            <a:r>
              <a:rPr lang="en-IN" altLang="en-US" sz="2000" b="1">
                <a:solidFill>
                  <a:schemeClr val="accent1">
                    <a:lumMod val="75000"/>
                  </a:schemeClr>
                </a:solidFill>
                <a:latin typeface="Times New Roman" panose="02020603050405020304" charset="0"/>
                <a:cs typeface="Times New Roman" panose="02020603050405020304" charset="0"/>
              </a:rPr>
              <a:t>BATTULA CHAKRADHAR </a:t>
            </a:r>
            <a:endParaRPr lang="en-IN" altLang="en-US" sz="2000" b="1">
              <a:solidFill>
                <a:schemeClr val="accent1">
                  <a:lumMod val="75000"/>
                </a:schemeClr>
              </a:solidFill>
              <a:latin typeface="Times New Roman" panose="02020603050405020304" charset="0"/>
              <a:cs typeface="Times New Roman" panose="02020603050405020304" charset="0"/>
            </a:endParaRPr>
          </a:p>
          <a:p>
            <a:r>
              <a:rPr lang="en-US" sz="2000" b="1">
                <a:solidFill>
                  <a:schemeClr val="accent4"/>
                </a:solidFill>
                <a:latin typeface="Times New Roman" panose="02020603050405020304" charset="0"/>
                <a:cs typeface="Times New Roman" panose="02020603050405020304" charset="0"/>
              </a:rPr>
              <a:t>Krishna Chaitanya Institute of Technology &amp; Sciences</a:t>
            </a:r>
            <a:endParaRPr lang="en-US" sz="2000" b="1">
              <a:solidFill>
                <a:schemeClr val="accent4"/>
              </a:solidFill>
              <a:latin typeface="Times New Roman" panose="02020603050405020304" charset="0"/>
              <a:cs typeface="Times New Roman" panose="02020603050405020304" charset="0"/>
            </a:endParaRPr>
          </a:p>
          <a:p>
            <a:r>
              <a:rPr lang="en-US" sz="2000" b="1">
                <a:solidFill>
                  <a:srgbClr val="00B050"/>
                </a:solidFill>
                <a:latin typeface="Times New Roman" panose="02020603050405020304" charset="0"/>
                <a:cs typeface="Times New Roman" panose="02020603050405020304" charset="0"/>
              </a:rPr>
              <a:t>Department</a:t>
            </a:r>
            <a:r>
              <a:rPr lang="en-IN" altLang="en-US" sz="2000" b="1">
                <a:solidFill>
                  <a:srgbClr val="00B050"/>
                </a:solidFill>
                <a:latin typeface="Times New Roman" panose="02020603050405020304" charset="0"/>
                <a:cs typeface="Times New Roman" panose="02020603050405020304" charset="0"/>
              </a:rPr>
              <a:t> of Artificial Intaligence &amp; Machine Learning</a:t>
            </a:r>
            <a:endParaRPr lang="en-IN" altLang="en-US" sz="2000" b="1">
              <a:solidFill>
                <a:srgbClr val="00B050"/>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latin typeface="Times New Roman" panose="02020603050405020304" charset="0"/>
              <a:cs typeface="Times New Roman" panose="02020603050405020304" charset="0"/>
            </a:endParaRPr>
          </a:p>
          <a:p>
            <a:pPr marL="305435" indent="-305435"/>
            <a:r>
              <a:rPr lang="en-US" sz="2000" dirty="0">
                <a:latin typeface="Times New Roman" panose="02020603050405020304" charset="0"/>
                <a:ea typeface="+mn-lt"/>
                <a:cs typeface="Times New Roman" panose="02020603050405020304" charset="0"/>
              </a:rPr>
              <a:t>The purpose of the drowsiness detection system is to aid in the </a:t>
            </a:r>
            <a:r>
              <a:rPr lang="en-US" sz="2000" b="1" dirty="0">
                <a:latin typeface="Times New Roman" panose="02020603050405020304" charset="0"/>
                <a:ea typeface="+mn-lt"/>
                <a:cs typeface="Times New Roman" panose="02020603050405020304" charset="0"/>
              </a:rPr>
              <a:t>prevention of accidents </a:t>
            </a:r>
            <a:r>
              <a:rPr lang="en-US" sz="2000" dirty="0">
                <a:latin typeface="Times New Roman" panose="02020603050405020304" charset="0"/>
                <a:ea typeface="+mn-lt"/>
                <a:cs typeface="Times New Roman" panose="02020603050405020304" charset="0"/>
              </a:rPr>
              <a:t>passenger and commercial vehicles. The system will detect the early symptoms of drowsiness before the driver has fully lost all attentiveness and warn the driver that they are no longer capable of operating the </a:t>
            </a:r>
            <a:r>
              <a:rPr lang="en-US" sz="2000" b="1" dirty="0">
                <a:latin typeface="Times New Roman" panose="02020603050405020304" charset="0"/>
                <a:ea typeface="+mn-lt"/>
                <a:cs typeface="Times New Roman" panose="02020603050405020304" charset="0"/>
              </a:rPr>
              <a:t>vehicle safely.</a:t>
            </a:r>
            <a:endParaRPr lang="en-US" sz="2000" dirty="0">
              <a:latin typeface="Times New Roman" panose="02020603050405020304" charset="0"/>
              <a:ea typeface="+mn-lt"/>
              <a:cs typeface="Times New Roman" panose="02020603050405020304" charset="0"/>
            </a:endParaRPr>
          </a:p>
          <a:p>
            <a:pPr marL="305435" indent="-305435"/>
            <a:r>
              <a:rPr lang="en-US" sz="2000" dirty="0">
                <a:latin typeface="Times New Roman" panose="02020603050405020304" charset="0"/>
                <a:ea typeface="+mn-lt"/>
                <a:cs typeface="Times New Roman" panose="02020603050405020304" charset="0"/>
              </a:rPr>
              <a:t>Once the eyes are located, measuring the intensity changes in the eye area determine the eyes are open or closed. If the eyes are found closed for </a:t>
            </a:r>
            <a:r>
              <a:rPr lang="en-US" sz="2000" b="1" dirty="0">
                <a:latin typeface="Times New Roman" panose="02020603050405020304" charset="0"/>
                <a:ea typeface="+mn-lt"/>
                <a:cs typeface="Times New Roman" panose="02020603050405020304" charset="0"/>
              </a:rPr>
              <a:t>4</a:t>
            </a:r>
            <a:r>
              <a:rPr lang="en-IN" altLang="en-US" sz="2000" b="1" dirty="0">
                <a:latin typeface="Times New Roman" panose="02020603050405020304" charset="0"/>
                <a:ea typeface="+mn-lt"/>
                <a:cs typeface="Times New Roman" panose="02020603050405020304" charset="0"/>
              </a:rPr>
              <a:t> to 5 </a:t>
            </a:r>
            <a:r>
              <a:rPr lang="en-US" sz="2000" dirty="0">
                <a:latin typeface="Times New Roman" panose="02020603050405020304" charset="0"/>
                <a:ea typeface="+mn-lt"/>
                <a:cs typeface="Times New Roman" panose="02020603050405020304" charset="0"/>
              </a:rPr>
              <a:t>consecutive frames, it is confirm that the driver is in </a:t>
            </a:r>
            <a:r>
              <a:rPr lang="en-US" sz="2000" b="1" dirty="0">
                <a:latin typeface="Times New Roman" panose="02020603050405020304" charset="0"/>
                <a:ea typeface="+mn-lt"/>
                <a:cs typeface="Times New Roman" panose="02020603050405020304" charset="0"/>
              </a:rPr>
              <a:t>drowsiness condition</a:t>
            </a:r>
            <a:r>
              <a:rPr lang="en-US" sz="2000" dirty="0">
                <a:latin typeface="Times New Roman" panose="02020603050405020304" charset="0"/>
                <a:ea typeface="+mn-lt"/>
                <a:cs typeface="Times New Roman" panose="02020603050405020304" charset="0"/>
              </a:rPr>
              <a:t>. Drowsiness is a state of near sleep, where the person has a strong </a:t>
            </a:r>
            <a:r>
              <a:rPr lang="en-US" sz="2000" b="1" dirty="0">
                <a:latin typeface="Times New Roman" panose="02020603050405020304" charset="0"/>
                <a:ea typeface="+mn-lt"/>
                <a:cs typeface="Times New Roman" panose="02020603050405020304" charset="0"/>
              </a:rPr>
              <a:t>desire for sleep.</a:t>
            </a:r>
            <a:endParaRPr lang="en-US" sz="2000" dirty="0">
              <a:latin typeface="Times New Roman" panose="02020603050405020304" charset="0"/>
              <a:ea typeface="+mn-lt"/>
              <a:cs typeface="Times New Roman" panose="02020603050405020304" charset="0"/>
            </a:endParaRPr>
          </a:p>
          <a:p>
            <a:pPr marL="305435" indent="-305435"/>
            <a:r>
              <a:rPr lang="en-US" sz="2000" dirty="0">
                <a:latin typeface="Times New Roman" panose="02020603050405020304" charset="0"/>
                <a:ea typeface="+mn-lt"/>
                <a:cs typeface="Times New Roman" panose="02020603050405020304" charset="0"/>
              </a:rPr>
              <a:t>The proposed model achieved an </a:t>
            </a:r>
            <a:r>
              <a:rPr lang="en-US" sz="2000" b="1" dirty="0">
                <a:latin typeface="Times New Roman" panose="02020603050405020304" charset="0"/>
                <a:ea typeface="+mn-lt"/>
                <a:cs typeface="Times New Roman" panose="02020603050405020304" charset="0"/>
              </a:rPr>
              <a:t>accuracy of 84% </a:t>
            </a:r>
            <a:r>
              <a:rPr lang="en-US" sz="2000" dirty="0">
                <a:latin typeface="Times New Roman" panose="02020603050405020304" charset="0"/>
                <a:ea typeface="+mn-lt"/>
                <a:cs typeface="Times New Roman" panose="02020603050405020304" charset="0"/>
              </a:rPr>
              <a:t>in detecting driver drowsiness. Finally, the study concluded that the proposed system could be used as a part of a driver monitoring system to improve </a:t>
            </a:r>
            <a:r>
              <a:rPr lang="en-US" sz="2000" b="1" dirty="0">
                <a:latin typeface="Times New Roman" panose="02020603050405020304" charset="0"/>
                <a:ea typeface="+mn-lt"/>
                <a:cs typeface="Times New Roman" panose="02020603050405020304" charset="0"/>
              </a:rPr>
              <a:t>road safety.</a:t>
            </a:r>
            <a:endParaRPr lang="en-US" sz="2000" b="1" dirty="0">
              <a:latin typeface="Times New Roman" panose="02020603050405020304" charset="0"/>
              <a:ea typeface="+mn-lt"/>
              <a:cs typeface="Times New Roman" panose="020206030504050203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lnSpcReduction="10000"/>
          </a:bodyPr>
          <a:lstStyle/>
          <a:p>
            <a:pPr marL="305435" indent="-305435"/>
            <a:r>
              <a:rPr lang="en-IN" sz="2400" dirty="0">
                <a:latin typeface="Times New Roman" panose="02020603050405020304" charset="0"/>
                <a:cs typeface="Times New Roman" panose="02020603050405020304" charset="0"/>
              </a:rPr>
              <a:t>Here is the Drive link of resoures that I have been used in this project </a:t>
            </a:r>
            <a:endParaRPr lang="en-IN" sz="2400" dirty="0">
              <a:latin typeface="Times New Roman" panose="02020603050405020304" charset="0"/>
              <a:cs typeface="Times New Roman" panose="02020603050405020304" charset="0"/>
            </a:endParaRPr>
          </a:p>
          <a:p>
            <a:pPr marL="0" indent="0">
              <a:buNone/>
            </a:pPr>
            <a:r>
              <a:rPr lang="en-IN" sz="2400" dirty="0">
                <a:latin typeface="Times New Roman" panose="02020603050405020304" charset="0"/>
                <a:cs typeface="Times New Roman" panose="02020603050405020304" charset="0"/>
                <a:sym typeface="+mn-ea"/>
                <a:hlinkClick r:id="rId1" action="ppaction://hlinkfile">
                  <a:extLst>
                    <a:ext uri="{DAF060AB-1E55-43B9-8AAB-6FB025537F2F}">
                      <wpsdc:hlinkClr xmlns:wpsdc="http://www.wps.cn/officeDocument/2017/drawingmlCustomData" val="27CED7"/>
                      <wpsdc:folHlinkClr xmlns:wpsdc="http://www.wps.cn/officeDocument/2017/drawingmlCustomData" val="B26B02"/>
                      <wpsdc:hlinkUnderline xmlns:wpsdc="http://www.wps.cn/officeDocument/2017/drawingmlCustomData" val="1"/>
                    </a:ext>
                  </a:extLst>
                </a:hlinkClick>
              </a:rPr>
              <a:t>https://drive.google.com/file/d/1zodAMJQFuqThN3sKQ9Bcb76gUSFIMPrG/view</a:t>
            </a:r>
            <a:endParaRPr lang="en-IN" sz="2400" dirty="0">
              <a:latin typeface="Times New Roman" panose="02020603050405020304" charset="0"/>
              <a:cs typeface="Times New Roman" panose="02020603050405020304" charset="0"/>
              <a:sym typeface="+mn-ea"/>
              <a:hlinkClick r:id="rId1" action="ppaction://hlinkfile">
                <a:extLst>
                  <a:ext uri="{DAF060AB-1E55-43B9-8AAB-6FB025537F2F}">
                    <wpsdc:hlinkClr xmlns:wpsdc="http://www.wps.cn/officeDocument/2017/drawingmlCustomData" val="27CED7"/>
                    <wpsdc:folHlinkClr xmlns:wpsdc="http://www.wps.cn/officeDocument/2017/drawingmlCustomData" val="B26B02"/>
                    <wpsdc:hlinkUnderline xmlns:wpsdc="http://www.wps.cn/officeDocument/2017/drawingmlCustomData" val="1"/>
                  </a:ext>
                </a:extLst>
              </a:hlinkClick>
            </a:endParaRPr>
          </a:p>
          <a:p>
            <a:pPr marL="0" indent="0">
              <a:buNone/>
            </a:pPr>
            <a:endParaRPr lang="en-IN" sz="2400" dirty="0">
              <a:latin typeface="Times New Roman" panose="02020603050405020304" charset="0"/>
              <a:cs typeface="Times New Roman" panose="02020603050405020304" charset="0"/>
            </a:endParaRPr>
          </a:p>
          <a:p>
            <a:r>
              <a:rPr lang="en-IN" sz="2400" dirty="0">
                <a:latin typeface="Times New Roman" panose="02020603050405020304" charset="0"/>
                <a:cs typeface="Times New Roman" panose="02020603050405020304" charset="0"/>
              </a:rPr>
              <a:t>The Drowsiness Detection Dataset is generated using MRL and Closed Eyes in Wild(CEW) dataset, as well as our own unique dataset. This large-scale dataset comprising of both closed and open human eye images can be majorly used for eye detection and further be extended for drowsiness detection.</a:t>
            </a:r>
            <a:endParaRPr lang="en-IN" sz="2400" dirty="0">
              <a:latin typeface="Times New Roman" panose="02020603050405020304" charset="0"/>
              <a:cs typeface="Times New Roman" panose="02020603050405020304" charset="0"/>
            </a:endParaRPr>
          </a:p>
          <a:p>
            <a:r>
              <a:rPr lang="en-IN" sz="2400" dirty="0">
                <a:latin typeface="Times New Roman" panose="02020603050405020304" charset="0"/>
                <a:cs typeface="Times New Roman" panose="02020603050405020304" charset="0"/>
              </a:rPr>
              <a:t>To identify drowsy driving, the researcher primarily focuses on eye blink rate and percentage of eye closure (PERCLOS), which are further examined by machine learning (ML) and deep learning (DL) algorithms</a:t>
            </a:r>
            <a:endParaRPr lang="en-IN" sz="2400" dirty="0">
              <a:latin typeface="Times New Roman" panose="02020603050405020304" charset="0"/>
              <a:cs typeface="Times New Roman" panose="02020603050405020304" charset="0"/>
            </a:endParaRPr>
          </a:p>
          <a:p>
            <a:pPr marL="0" indent="0">
              <a:buNone/>
            </a:pP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anose="020B0604020202020204" pitchFamily="34" charset="0"/>
                <a:cs typeface="Arial" panose="020B0604020202020204" pitchFamily="34" charset="0"/>
              </a:rPr>
              <a:t>course certificate 1 </a:t>
            </a:r>
            <a:endParaRPr lang="en-IN" sz="3200" b="1" dirty="0">
              <a:solidFill>
                <a:srgbClr val="00B0F0"/>
              </a:solidFill>
              <a:latin typeface="Arial" panose="020B0604020202020204" pitchFamily="34" charset="0"/>
              <a:cs typeface="Arial" panose="020B0604020202020204" pitchFamily="34" charset="0"/>
            </a:endParaRPr>
          </a:p>
        </p:txBody>
      </p:sp>
      <p:pic>
        <p:nvPicPr>
          <p:cNvPr id="3" name="Content Placeholder 2" descr="Screenshot 2024-06-21 234205"/>
          <p:cNvPicPr>
            <a:picLocks noChangeAspect="1"/>
          </p:cNvPicPr>
          <p:nvPr>
            <p:ph idx="1"/>
          </p:nvPr>
        </p:nvPicPr>
        <p:blipFill>
          <a:blip r:embed="rId1"/>
          <a:stretch>
            <a:fillRect/>
          </a:stretch>
        </p:blipFill>
        <p:spPr>
          <a:xfrm>
            <a:off x="3063875" y="1372870"/>
            <a:ext cx="6064250" cy="4673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anose="020B0604020202020204" pitchFamily="34" charset="0"/>
                <a:cs typeface="Arial" panose="020B0604020202020204" pitchFamily="34" charset="0"/>
              </a:rPr>
              <a:t>course certificate 2</a:t>
            </a:r>
            <a:endParaRPr lang="en-IN" sz="3200" b="1" dirty="0">
              <a:solidFill>
                <a:srgbClr val="00B0F0"/>
              </a:solidFill>
              <a:latin typeface="Arial" panose="020B0604020202020204" pitchFamily="34" charset="0"/>
              <a:cs typeface="Arial" panose="020B0604020202020204" pitchFamily="34" charset="0"/>
            </a:endParaRPr>
          </a:p>
        </p:txBody>
      </p:sp>
      <p:pic>
        <p:nvPicPr>
          <p:cNvPr id="4" name="Content Placeholder 3" descr="Screenshot 2024-06-21 234259"/>
          <p:cNvPicPr>
            <a:picLocks noChangeAspect="1"/>
          </p:cNvPicPr>
          <p:nvPr>
            <p:ph idx="1"/>
          </p:nvPr>
        </p:nvPicPr>
        <p:blipFill>
          <a:blip r:embed="rId1"/>
          <a:stretch>
            <a:fillRect/>
          </a:stretch>
        </p:blipFill>
        <p:spPr>
          <a:xfrm>
            <a:off x="3054985" y="1301750"/>
            <a:ext cx="6080760" cy="4673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Times New Roman" panose="02020603050405020304" charset="0"/>
                <a:cs typeface="Times New Roman" panose="02020603050405020304" charset="0"/>
              </a:rPr>
              <a:t>OUTLINE</a:t>
            </a:r>
            <a:endParaRPr lang="en-US" b="1">
              <a:solidFill>
                <a:srgbClr val="00206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Times New Roman" panose="02020603050405020304" charset="0"/>
                <a:ea typeface="+mn-lt"/>
                <a:cs typeface="Times New Roman" panose="02020603050405020304" charset="0"/>
              </a:rPr>
              <a:t>  </a:t>
            </a:r>
            <a:endParaRPr lang="en-US">
              <a:latin typeface="Times New Roman" panose="02020603050405020304" charset="0"/>
              <a:cs typeface="Times New Roman" panose="02020603050405020304" charset="0"/>
            </a:endParaRPr>
          </a:p>
          <a:p>
            <a:r>
              <a:rPr lang="en-US" sz="2000" b="1">
                <a:latin typeface="Times New Roman" panose="02020603050405020304" charset="0"/>
                <a:ea typeface="+mn-lt"/>
                <a:cs typeface="Times New Roman" panose="02020603050405020304" charset="0"/>
              </a:rPr>
              <a:t>Problem Statement </a:t>
            </a:r>
            <a:r>
              <a:rPr lang="en-US" sz="2000">
                <a:latin typeface="Times New Roman" panose="02020603050405020304" charset="0"/>
                <a:ea typeface="+mn-lt"/>
                <a:cs typeface="Times New Roman" panose="02020603050405020304" charset="0"/>
              </a:rPr>
              <a:t>(Should not include solution)</a:t>
            </a:r>
            <a:endParaRPr lang="en-US">
              <a:latin typeface="Times New Roman" panose="02020603050405020304" charset="0"/>
              <a:cs typeface="Times New Roman" panose="02020603050405020304" charset="0"/>
            </a:endParaRPr>
          </a:p>
          <a:p>
            <a:r>
              <a:rPr lang="en-US" sz="2000" b="1">
                <a:latin typeface="Times New Roman" panose="02020603050405020304" charset="0"/>
                <a:ea typeface="+mn-lt"/>
                <a:cs typeface="Times New Roman" panose="02020603050405020304" charset="0"/>
              </a:rPr>
              <a:t>Proposed System/Solution</a:t>
            </a:r>
            <a:endParaRPr lang="en-US">
              <a:latin typeface="Times New Roman" panose="02020603050405020304" charset="0"/>
              <a:cs typeface="Times New Roman" panose="02020603050405020304" charset="0"/>
            </a:endParaRPr>
          </a:p>
          <a:p>
            <a:r>
              <a:rPr lang="en-US" sz="2000" b="1">
                <a:latin typeface="Times New Roman" panose="02020603050405020304" charset="0"/>
                <a:ea typeface="+mn-lt"/>
                <a:cs typeface="Times New Roman" panose="02020603050405020304" charset="0"/>
              </a:rPr>
              <a:t>System Development Approach </a:t>
            </a:r>
            <a:r>
              <a:rPr lang="en-US" sz="2000">
                <a:latin typeface="Times New Roman" panose="02020603050405020304" charset="0"/>
                <a:ea typeface="+mn-lt"/>
                <a:cs typeface="Times New Roman" panose="02020603050405020304" charset="0"/>
              </a:rPr>
              <a:t>(Technology Used) </a:t>
            </a:r>
            <a:endParaRPr lang="en-US">
              <a:latin typeface="Times New Roman" panose="02020603050405020304" charset="0"/>
              <a:ea typeface="+mn-lt"/>
              <a:cs typeface="Times New Roman" panose="02020603050405020304" charset="0"/>
            </a:endParaRPr>
          </a:p>
          <a:p>
            <a:r>
              <a:rPr lang="en-US" sz="2000" b="1">
                <a:latin typeface="Times New Roman" panose="02020603050405020304" charset="0"/>
                <a:ea typeface="+mn-lt"/>
                <a:cs typeface="Times New Roman" panose="02020603050405020304" charset="0"/>
              </a:rPr>
              <a:t>Algorithm &amp; Deployment  </a:t>
            </a:r>
            <a:endParaRPr lang="en-US">
              <a:latin typeface="Times New Roman" panose="02020603050405020304" charset="0"/>
              <a:cs typeface="Times New Roman" panose="02020603050405020304" charset="0"/>
            </a:endParaRPr>
          </a:p>
          <a:p>
            <a:r>
              <a:rPr lang="en-US" sz="2000" b="1">
                <a:latin typeface="Times New Roman" panose="02020603050405020304" charset="0"/>
                <a:ea typeface="+mn-lt"/>
                <a:cs typeface="Times New Roman" panose="02020603050405020304" charset="0"/>
              </a:rPr>
              <a:t>Result</a:t>
            </a:r>
            <a:endParaRPr lang="en-US" sz="2000" b="1">
              <a:latin typeface="Times New Roman" panose="02020603050405020304" charset="0"/>
              <a:ea typeface="+mn-lt"/>
              <a:cs typeface="Times New Roman" panose="02020603050405020304" charset="0"/>
            </a:endParaRPr>
          </a:p>
          <a:p>
            <a:r>
              <a:rPr lang="en-US" sz="2000" b="1">
                <a:latin typeface="Times New Roman" panose="02020603050405020304" charset="0"/>
                <a:ea typeface="+mn-lt"/>
                <a:cs typeface="Times New Roman" panose="02020603050405020304" charset="0"/>
              </a:rPr>
              <a:t>Conclusion</a:t>
            </a:r>
            <a:endParaRPr lang="en-US">
              <a:latin typeface="Times New Roman" panose="02020603050405020304" charset="0"/>
              <a:cs typeface="Times New Roman" panose="02020603050405020304" charset="0"/>
            </a:endParaRPr>
          </a:p>
          <a:p>
            <a:r>
              <a:rPr lang="en-US" sz="2000" b="1">
                <a:latin typeface="Times New Roman" panose="02020603050405020304" charset="0"/>
                <a:ea typeface="+mn-lt"/>
                <a:cs typeface="Times New Roman" panose="02020603050405020304" charset="0"/>
              </a:rPr>
              <a:t>Future Scope</a:t>
            </a:r>
            <a:endParaRPr lang="en-US" sz="2000" b="1">
              <a:latin typeface="Times New Roman" panose="02020603050405020304" charset="0"/>
              <a:ea typeface="+mn-lt"/>
              <a:cs typeface="Times New Roman" panose="02020603050405020304" charset="0"/>
            </a:endParaRPr>
          </a:p>
          <a:p>
            <a:r>
              <a:rPr lang="en-US" sz="2000" b="1">
                <a:latin typeface="Times New Roman" panose="02020603050405020304" charset="0"/>
                <a:ea typeface="+mn-lt"/>
                <a:cs typeface="Times New Roman" panose="02020603050405020304" charset="0"/>
              </a:rPr>
              <a:t>References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cs typeface="Times New Roman" panose="02020603050405020304" charset="0"/>
              </a:rPr>
              <a:t>Problem Statement</a:t>
            </a:r>
            <a:endParaRPr lang="en-US" sz="4400">
              <a:latin typeface="Times New Roman" panose="02020603050405020304" charset="0"/>
              <a:cs typeface="Times New Roman" panose="02020603050405020304" charset="0"/>
            </a:endParaRPr>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2400">
                <a:solidFill>
                  <a:srgbClr val="0F0F0F"/>
                </a:solidFill>
                <a:latin typeface="Times New Roman" panose="02020603050405020304" charset="0"/>
                <a:ea typeface="+mn-lt"/>
                <a:cs typeface="Times New Roman" panose="02020603050405020304" charset="0"/>
              </a:rPr>
              <a:t>Drowsiness detection is a safety technology that can prevent accidents that are caused by drivers who fell asleep while driving.</a:t>
            </a:r>
            <a:endParaRPr lang="en-IN" sz="2400">
              <a:solidFill>
                <a:srgbClr val="0F0F0F"/>
              </a:solidFill>
              <a:latin typeface="Times New Roman" panose="02020603050405020304" charset="0"/>
              <a:ea typeface="+mn-lt"/>
              <a:cs typeface="Times New Roman" panose="02020603050405020304" charset="0"/>
            </a:endParaRPr>
          </a:p>
          <a:p>
            <a:pPr marL="0" indent="0">
              <a:buNone/>
            </a:pPr>
            <a:r>
              <a:rPr lang="en-IN" sz="2400">
                <a:solidFill>
                  <a:srgbClr val="0F0F0F"/>
                </a:solidFill>
                <a:latin typeface="Times New Roman" panose="02020603050405020304" charset="0"/>
                <a:ea typeface="+mn-lt"/>
                <a:cs typeface="Times New Roman" panose="02020603050405020304" charset="0"/>
              </a:rPr>
              <a:t>The objective of this  project is to build a drowsiness detection system that will detect that a person’s eyes are closed for a few seconds. This system will alert the driver when drowsiness is detected.</a:t>
            </a:r>
            <a:endParaRPr lang="en-IN" sz="2400">
              <a:solidFill>
                <a:srgbClr val="0F0F0F"/>
              </a:solidFill>
              <a:latin typeface="Times New Roman" panose="02020603050405020304" charset="0"/>
              <a:ea typeface="+mn-lt"/>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Times New Roman" panose="02020603050405020304" charset="0"/>
                <a:cs typeface="Times New Roman" panose="02020603050405020304" charset="0"/>
              </a:rPr>
              <a:t>Proposed Solution</a:t>
            </a:r>
            <a:endParaRPr lang="en-US" sz="4400">
              <a:latin typeface="Times New Roman" panose="02020603050405020304" charset="0"/>
              <a:cs typeface="Times New Roman" panose="02020603050405020304" charset="0"/>
            </a:endParaRPr>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a:latin typeface="Times New Roman" panose="02020603050405020304" charset="0"/>
                <a:ea typeface="+mn-lt"/>
                <a:cs typeface="Times New Roman" panose="02020603050405020304" charset="0"/>
              </a:rPr>
              <a:t>In this Python project, we will be using OpenCV for gathering the images from webcam and feed them into a Deep Learning model which will classify whether the person’s eyes are ‘Open’ or ‘Closed’. The approach we will be using for this Python project is as follows :</a:t>
            </a:r>
            <a:endParaRPr lang="en-IN" sz="1200">
              <a:latin typeface="Times New Roman" panose="02020603050405020304" charset="0"/>
              <a:ea typeface="+mn-lt"/>
              <a:cs typeface="Times New Roman" panose="02020603050405020304" charset="0"/>
            </a:endParaRPr>
          </a:p>
          <a:p>
            <a:pPr marL="305435" indent="-305435"/>
            <a:r>
              <a:rPr lang="en-IN" sz="1200">
                <a:latin typeface="Times New Roman" panose="02020603050405020304" charset="0"/>
                <a:ea typeface="+mn-lt"/>
                <a:cs typeface="Times New Roman" panose="02020603050405020304" charset="0"/>
              </a:rPr>
              <a:t>Step 1 – Take image as input from a camera.</a:t>
            </a:r>
            <a:endParaRPr lang="en-IN" sz="1200">
              <a:latin typeface="Times New Roman" panose="02020603050405020304" charset="0"/>
              <a:ea typeface="+mn-lt"/>
              <a:cs typeface="Times New Roman" panose="02020603050405020304" charset="0"/>
            </a:endParaRPr>
          </a:p>
          <a:p>
            <a:pPr marL="305435" indent="-305435"/>
            <a:r>
              <a:rPr lang="en-IN" sz="1200">
                <a:latin typeface="Times New Roman" panose="02020603050405020304" charset="0"/>
                <a:ea typeface="+mn-lt"/>
                <a:cs typeface="Times New Roman" panose="02020603050405020304" charset="0"/>
              </a:rPr>
              <a:t>Step 2 – Detect the face in the image and create a Region of Interest (ROI).</a:t>
            </a:r>
            <a:endParaRPr lang="en-IN" sz="1200">
              <a:latin typeface="Times New Roman" panose="02020603050405020304" charset="0"/>
              <a:ea typeface="+mn-lt"/>
              <a:cs typeface="Times New Roman" panose="02020603050405020304" charset="0"/>
            </a:endParaRPr>
          </a:p>
          <a:p>
            <a:pPr marL="305435" indent="-305435"/>
            <a:r>
              <a:rPr lang="en-IN" sz="1200">
                <a:latin typeface="Times New Roman" panose="02020603050405020304" charset="0"/>
                <a:ea typeface="+mn-lt"/>
                <a:cs typeface="Times New Roman" panose="02020603050405020304" charset="0"/>
              </a:rPr>
              <a:t>Step 3 – Detect the eyes from ROI and feed it to the classifier.</a:t>
            </a:r>
            <a:endParaRPr lang="en-IN" sz="1200">
              <a:latin typeface="Times New Roman" panose="02020603050405020304" charset="0"/>
              <a:ea typeface="+mn-lt"/>
              <a:cs typeface="Times New Roman" panose="02020603050405020304" charset="0"/>
            </a:endParaRPr>
          </a:p>
          <a:p>
            <a:pPr marL="305435" indent="-305435"/>
            <a:r>
              <a:rPr lang="en-IN" sz="1200">
                <a:latin typeface="Times New Roman" panose="02020603050405020304" charset="0"/>
                <a:ea typeface="+mn-lt"/>
                <a:cs typeface="Times New Roman" panose="02020603050405020304" charset="0"/>
              </a:rPr>
              <a:t>Step 4 – Classifier will categorize whether eyes are open or closed.</a:t>
            </a:r>
            <a:endParaRPr lang="en-IN" sz="1200">
              <a:latin typeface="Times New Roman" panose="02020603050405020304" charset="0"/>
              <a:ea typeface="+mn-lt"/>
              <a:cs typeface="Times New Roman" panose="02020603050405020304" charset="0"/>
            </a:endParaRPr>
          </a:p>
          <a:p>
            <a:pPr marL="305435" indent="-305435"/>
            <a:r>
              <a:rPr lang="en-IN" sz="1200">
                <a:latin typeface="Times New Roman" panose="02020603050405020304" charset="0"/>
                <a:ea typeface="+mn-lt"/>
                <a:cs typeface="Times New Roman" panose="02020603050405020304" charset="0"/>
              </a:rPr>
              <a:t>Step 5 – Calculate score to check whether the person is drowsy.</a:t>
            </a:r>
            <a:endParaRPr lang="en-IN" sz="1200">
              <a:latin typeface="Times New Roman" panose="02020603050405020304" charset="0"/>
              <a:ea typeface="+mn-lt"/>
              <a:cs typeface="Times New Roman" panose="02020603050405020304" charset="0"/>
            </a:endParaRPr>
          </a:p>
          <a:p>
            <a:pPr marL="0" indent="0">
              <a:buNone/>
            </a:pPr>
            <a:r>
              <a:rPr lang="en-IN" sz="1200">
                <a:latin typeface="Times New Roman" panose="02020603050405020304" charset="0"/>
                <a:ea typeface="+mn-lt"/>
                <a:cs typeface="Times New Roman" panose="02020603050405020304" charset="0"/>
              </a:rPr>
              <a:t>The dataset(</a:t>
            </a:r>
            <a:r>
              <a:rPr lang="en-IN" sz="1200">
                <a:latin typeface="Times New Roman" panose="02020603050405020304" charset="0"/>
                <a:ea typeface="+mn-lt"/>
                <a:cs typeface="Times New Roman" panose="02020603050405020304" charset="0"/>
                <a:sym typeface="+mn-ea"/>
              </a:rPr>
              <a:t>Driver Drowsiness Dataset) is </a:t>
            </a:r>
            <a:r>
              <a:rPr lang="en-IN" sz="1200">
                <a:latin typeface="Times New Roman" panose="02020603050405020304" charset="0"/>
                <a:ea typeface="+mn-lt"/>
                <a:cs typeface="Times New Roman" panose="02020603050405020304" charset="0"/>
              </a:rPr>
              <a:t> used for this model is created by us.  The data comprises around 7000 images of people’s eyes under different lighting conditions. After training the model on our dataset, we have attached the final weights and model architecture </a:t>
            </a:r>
            <a:endParaRPr lang="en-IN" sz="1200">
              <a:latin typeface="Times New Roman" panose="02020603050405020304" charset="0"/>
              <a:ea typeface="+mn-lt"/>
              <a:cs typeface="Times New Roman" panose="02020603050405020304" charset="0"/>
            </a:endParaRPr>
          </a:p>
          <a:p>
            <a:pPr marL="0" indent="0">
              <a:buNone/>
            </a:pPr>
            <a:r>
              <a:rPr lang="en-IN" sz="1200">
                <a:latin typeface="Times New Roman" panose="02020603050405020304" charset="0"/>
                <a:ea typeface="+mn-lt"/>
                <a:cs typeface="Times New Roman" panose="02020603050405020304" charset="0"/>
              </a:rPr>
              <a:t>Now, you can use this model to classify if a person’s eye is open or closed.</a:t>
            </a:r>
            <a:endParaRPr lang="en-IN" sz="1200">
              <a:latin typeface="Times New Roman" panose="02020603050405020304" charset="0"/>
              <a:ea typeface="+mn-lt"/>
              <a:cs typeface="Times New Roman" panose="02020603050405020304" charset="0"/>
            </a:endParaRPr>
          </a:p>
          <a:p>
            <a:pPr marL="0" indent="0">
              <a:buNone/>
            </a:pPr>
            <a:r>
              <a:rPr lang="en-IN" sz="1800">
                <a:latin typeface="Times New Roman" panose="02020603050405020304" charset="0"/>
                <a:ea typeface="+mn-lt"/>
                <a:cs typeface="Times New Roman" panose="02020603050405020304" charset="0"/>
              </a:rPr>
              <a:t>The Model Architecture</a:t>
            </a:r>
            <a:endParaRPr lang="en-IN" sz="1800">
              <a:latin typeface="Times New Roman" panose="02020603050405020304" charset="0"/>
              <a:ea typeface="+mn-lt"/>
              <a:cs typeface="Times New Roman" panose="02020603050405020304" charset="0"/>
            </a:endParaRPr>
          </a:p>
          <a:p>
            <a:pPr marL="0" indent="0">
              <a:buNone/>
            </a:pPr>
            <a:r>
              <a:rPr lang="en-IN" sz="1200">
                <a:latin typeface="Times New Roman" panose="02020603050405020304" charset="0"/>
                <a:ea typeface="+mn-lt"/>
                <a:cs typeface="Times New Roman" panose="02020603050405020304" charset="0"/>
              </a:rPr>
              <a:t>The model we used is built with Keras using </a:t>
            </a:r>
            <a:r>
              <a:rPr lang="en-IN" sz="1200" b="1">
                <a:latin typeface="Times New Roman" panose="02020603050405020304" charset="0"/>
                <a:ea typeface="+mn-lt"/>
                <a:cs typeface="Times New Roman" panose="02020603050405020304" charset="0"/>
              </a:rPr>
              <a:t>Convolutional Neural Networks (CNN)</a:t>
            </a:r>
            <a:r>
              <a:rPr lang="en-IN" sz="1200">
                <a:latin typeface="Times New Roman" panose="02020603050405020304" charset="0"/>
                <a:ea typeface="+mn-lt"/>
                <a:cs typeface="Times New Roman" panose="02020603050405020304" charset="0"/>
              </a:rPr>
              <a:t>. A convolutional neural network is a special type of deep neural network which performs extremely well for image classification purposes. </a:t>
            </a:r>
            <a:endParaRPr lang="en-IN" sz="1200">
              <a:latin typeface="Times New Roman" panose="02020603050405020304" charset="0"/>
              <a:ea typeface="+mn-lt"/>
              <a:cs typeface="Times New Roman" panose="02020603050405020304" charset="0"/>
            </a:endParaRPr>
          </a:p>
          <a:p>
            <a:pPr marL="0" indent="0">
              <a:buNone/>
            </a:pPr>
            <a:r>
              <a:rPr lang="en-IN" sz="1200">
                <a:latin typeface="Times New Roman" panose="02020603050405020304" charset="0"/>
                <a:ea typeface="+mn-lt"/>
                <a:cs typeface="Times New Roman" panose="02020603050405020304" charset="0"/>
              </a:rPr>
              <a:t>The CNN model architecture consists of the following layers:</a:t>
            </a:r>
            <a:endParaRPr lang="en-IN" sz="1200">
              <a:latin typeface="Times New Roman" panose="02020603050405020304" charset="0"/>
              <a:ea typeface="+mn-lt"/>
              <a:cs typeface="Times New Roman" panose="02020603050405020304" charset="0"/>
            </a:endParaRPr>
          </a:p>
          <a:p>
            <a:pPr>
              <a:buFont typeface="Wingdings" panose="05000000000000000000" charset="0"/>
              <a:buChar char="o"/>
            </a:pPr>
            <a:r>
              <a:rPr lang="en-IN" sz="1200">
                <a:latin typeface="Times New Roman" panose="02020603050405020304" charset="0"/>
                <a:ea typeface="+mn-lt"/>
                <a:cs typeface="Times New Roman" panose="02020603050405020304" charset="0"/>
              </a:rPr>
              <a:t>2 Convolutional layer; 32 nodes, kernel size 3</a:t>
            </a:r>
            <a:endParaRPr lang="en-IN" sz="1200">
              <a:latin typeface="Times New Roman" panose="02020603050405020304" charset="0"/>
              <a:ea typeface="+mn-lt"/>
              <a:cs typeface="Times New Roman" panose="02020603050405020304" charset="0"/>
            </a:endParaRPr>
          </a:p>
          <a:p>
            <a:pPr>
              <a:buFont typeface="Wingdings" panose="05000000000000000000" charset="0"/>
              <a:buChar char="o"/>
            </a:pPr>
            <a:r>
              <a:rPr lang="en-IN" sz="1200">
                <a:latin typeface="Times New Roman" panose="02020603050405020304" charset="0"/>
                <a:ea typeface="+mn-lt"/>
                <a:cs typeface="Times New Roman" panose="02020603050405020304" charset="0"/>
              </a:rPr>
              <a:t>1 Convolutional layer; 64 nodes, kernel size 3</a:t>
            </a:r>
            <a:endParaRPr lang="en-IN" sz="1200">
              <a:latin typeface="Times New Roman" panose="02020603050405020304" charset="0"/>
              <a:ea typeface="+mn-lt"/>
              <a:cs typeface="Times New Roman" panose="02020603050405020304" charset="0"/>
            </a:endParaRPr>
          </a:p>
          <a:p>
            <a:pPr>
              <a:buFont typeface="Wingdings" panose="05000000000000000000" charset="0"/>
              <a:buChar char="o"/>
            </a:pPr>
            <a:r>
              <a:rPr lang="en-IN" sz="1200">
                <a:latin typeface="Times New Roman" panose="02020603050405020304" charset="0"/>
                <a:ea typeface="+mn-lt"/>
                <a:cs typeface="Times New Roman" panose="02020603050405020304" charset="0"/>
              </a:rPr>
              <a:t>1 Fully connected layer; 128 nodes</a:t>
            </a:r>
            <a:endParaRPr lang="en-IN" sz="1200">
              <a:latin typeface="Times New Roman" panose="02020603050405020304" charset="0"/>
              <a:ea typeface="+mn-lt"/>
              <a:cs typeface="Times New Roman" panose="02020603050405020304" charset="0"/>
            </a:endParaRPr>
          </a:p>
          <a:p>
            <a:pPr marL="0" indent="0">
              <a:buNone/>
            </a:pPr>
            <a:r>
              <a:rPr lang="en-IN" sz="1200">
                <a:latin typeface="Times New Roman" panose="02020603050405020304" charset="0"/>
                <a:ea typeface="+mn-lt"/>
                <a:cs typeface="Times New Roman" panose="02020603050405020304" charset="0"/>
              </a:rPr>
              <a:t>The final layer is also a fully connected layer with 2 nodes. A Relu activation function is used in all the layers except the output layer in which we used Softmax.</a:t>
            </a:r>
            <a:endParaRPr lang="en-IN" sz="1200">
              <a:latin typeface="Times New Roman" panose="02020603050405020304" charset="0"/>
              <a:ea typeface="+mn-lt"/>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2000" b="1">
                <a:solidFill>
                  <a:srgbClr val="0F0F0F"/>
                </a:solidFill>
                <a:latin typeface="Times New Roman" panose="02020603050405020304" charset="0"/>
                <a:cs typeface="Times New Roman" panose="02020603050405020304" charset="0"/>
                <a:sym typeface="+mn-ea"/>
              </a:rPr>
              <a:t>System requirements</a:t>
            </a:r>
            <a:endParaRPr lang="en-IN" sz="2000" b="1">
              <a:solidFill>
                <a:srgbClr val="0F0F0F"/>
              </a:solidFill>
              <a:latin typeface="Times New Roman" panose="02020603050405020304" charset="0"/>
              <a:cs typeface="Times New Roman" panose="02020603050405020304" charset="0"/>
            </a:endParaRPr>
          </a:p>
          <a:p>
            <a:pPr marL="0" indent="0">
              <a:buNone/>
            </a:pPr>
            <a:r>
              <a:rPr lang="en-IN" sz="1800">
                <a:solidFill>
                  <a:srgbClr val="0F0F0F"/>
                </a:solidFill>
                <a:latin typeface="Times New Roman" panose="02020603050405020304" charset="0"/>
                <a:cs typeface="Times New Roman" panose="02020603050405020304" charset="0"/>
              </a:rPr>
              <a:t>The requirement for this project is a webcam through which we will capture images. You need to have Python (3.6 version recommended) installed on your system, then using pip, you can install the necessary packages.</a:t>
            </a:r>
            <a:endParaRPr lang="en-IN" sz="1800">
              <a:solidFill>
                <a:srgbClr val="0F0F0F"/>
              </a:solidFill>
              <a:latin typeface="Times New Roman" panose="02020603050405020304" charset="0"/>
              <a:cs typeface="Times New Roman" panose="02020603050405020304" charset="0"/>
            </a:endParaRPr>
          </a:p>
          <a:p>
            <a:pPr marL="0" indent="0">
              <a:buNone/>
            </a:pPr>
            <a:endParaRPr lang="en-IN" sz="1800">
              <a:solidFill>
                <a:srgbClr val="0F0F0F"/>
              </a:solidFill>
              <a:latin typeface="Times New Roman" panose="02020603050405020304" charset="0"/>
              <a:cs typeface="Times New Roman" panose="02020603050405020304" charset="0"/>
            </a:endParaRPr>
          </a:p>
          <a:p>
            <a:pPr marL="0" indent="0">
              <a:buNone/>
            </a:pPr>
            <a:r>
              <a:rPr lang="en-IN" sz="2000" b="1">
                <a:solidFill>
                  <a:srgbClr val="0F0F0F"/>
                </a:solidFill>
                <a:latin typeface="Times New Roman" panose="02020603050405020304" charset="0"/>
                <a:cs typeface="Times New Roman" panose="02020603050405020304" charset="0"/>
                <a:sym typeface="+mn-ea"/>
              </a:rPr>
              <a:t>Library required to build the model</a:t>
            </a:r>
            <a:endParaRPr lang="en-IN" sz="2000" b="1">
              <a:solidFill>
                <a:srgbClr val="0F0F0F"/>
              </a:solidFill>
              <a:latin typeface="Times New Roman" panose="02020603050405020304" charset="0"/>
              <a:cs typeface="Times New Roman" panose="02020603050405020304" charset="0"/>
            </a:endParaRPr>
          </a:p>
          <a:p>
            <a:pPr>
              <a:buFont typeface="Arial" panose="020B0604020202020204" pitchFamily="34" charset="0"/>
              <a:buChar char="•"/>
            </a:pPr>
            <a:r>
              <a:rPr lang="en-IN" sz="1800" b="1">
                <a:solidFill>
                  <a:srgbClr val="0F0F0F"/>
                </a:solidFill>
                <a:latin typeface="Times New Roman" panose="02020603050405020304" charset="0"/>
                <a:cs typeface="Times New Roman" panose="02020603050405020304" charset="0"/>
              </a:rPr>
              <a:t>OpenCV – </a:t>
            </a:r>
            <a:r>
              <a:rPr lang="en-IN" sz="1800">
                <a:solidFill>
                  <a:srgbClr val="0F0F0F"/>
                </a:solidFill>
                <a:latin typeface="Times New Roman" panose="02020603050405020304" charset="0"/>
                <a:cs typeface="Times New Roman" panose="02020603050405020304" charset="0"/>
              </a:rPr>
              <a:t>pip install opencv-python (face and eye detection).</a:t>
            </a:r>
            <a:endParaRPr lang="en-IN" sz="1800">
              <a:solidFill>
                <a:srgbClr val="0F0F0F"/>
              </a:solidFill>
              <a:latin typeface="Times New Roman" panose="02020603050405020304" charset="0"/>
              <a:cs typeface="Times New Roman" panose="02020603050405020304" charset="0"/>
            </a:endParaRPr>
          </a:p>
          <a:p>
            <a:pPr>
              <a:buFont typeface="Arial" panose="020B0604020202020204" pitchFamily="34" charset="0"/>
              <a:buChar char="•"/>
            </a:pPr>
            <a:r>
              <a:rPr lang="en-IN" sz="1800" b="1">
                <a:solidFill>
                  <a:srgbClr val="0F0F0F"/>
                </a:solidFill>
                <a:latin typeface="Times New Roman" panose="02020603050405020304" charset="0"/>
                <a:cs typeface="Times New Roman" panose="02020603050405020304" charset="0"/>
              </a:rPr>
              <a:t>TensorFlow – </a:t>
            </a:r>
            <a:r>
              <a:rPr lang="en-IN" sz="1800">
                <a:solidFill>
                  <a:srgbClr val="0F0F0F"/>
                </a:solidFill>
                <a:latin typeface="Times New Roman" panose="02020603050405020304" charset="0"/>
                <a:cs typeface="Times New Roman" panose="02020603050405020304" charset="0"/>
              </a:rPr>
              <a:t>pip install tensorflow (keras uses TensorFlow as backend).</a:t>
            </a:r>
            <a:endParaRPr lang="en-IN" sz="1800">
              <a:solidFill>
                <a:srgbClr val="0F0F0F"/>
              </a:solidFill>
              <a:latin typeface="Times New Roman" panose="02020603050405020304" charset="0"/>
              <a:cs typeface="Times New Roman" panose="02020603050405020304" charset="0"/>
            </a:endParaRPr>
          </a:p>
          <a:p>
            <a:pPr>
              <a:buFont typeface="Arial" panose="020B0604020202020204" pitchFamily="34" charset="0"/>
              <a:buChar char="•"/>
            </a:pPr>
            <a:r>
              <a:rPr lang="en-IN" sz="1800" b="1">
                <a:solidFill>
                  <a:srgbClr val="0F0F0F"/>
                </a:solidFill>
                <a:latin typeface="Times New Roman" panose="02020603050405020304" charset="0"/>
                <a:cs typeface="Times New Roman" panose="02020603050405020304" charset="0"/>
              </a:rPr>
              <a:t>Keras – </a:t>
            </a:r>
            <a:r>
              <a:rPr lang="en-IN" sz="1800">
                <a:solidFill>
                  <a:srgbClr val="0F0F0F"/>
                </a:solidFill>
                <a:latin typeface="Times New Roman" panose="02020603050405020304" charset="0"/>
                <a:cs typeface="Times New Roman" panose="02020603050405020304" charset="0"/>
              </a:rPr>
              <a:t>pip install keras (to build our classification model).</a:t>
            </a:r>
            <a:endParaRPr lang="en-IN" sz="1800" b="1">
              <a:solidFill>
                <a:srgbClr val="0F0F0F"/>
              </a:solidFill>
              <a:latin typeface="Times New Roman" panose="02020603050405020304" charset="0"/>
              <a:cs typeface="Times New Roman" panose="02020603050405020304" charset="0"/>
            </a:endParaRPr>
          </a:p>
          <a:p>
            <a:pPr>
              <a:buFont typeface="Arial" panose="020B0604020202020204" pitchFamily="34" charset="0"/>
              <a:buChar char="•"/>
            </a:pPr>
            <a:r>
              <a:rPr lang="en-IN" sz="1800" b="1">
                <a:solidFill>
                  <a:srgbClr val="0F0F0F"/>
                </a:solidFill>
                <a:latin typeface="Times New Roman" panose="02020603050405020304" charset="0"/>
                <a:cs typeface="Times New Roman" panose="02020603050405020304" charset="0"/>
              </a:rPr>
              <a:t>Pygame – </a:t>
            </a:r>
            <a:r>
              <a:rPr lang="en-IN" sz="1800">
                <a:solidFill>
                  <a:srgbClr val="0F0F0F"/>
                </a:solidFill>
                <a:latin typeface="Times New Roman" panose="02020603050405020304" charset="0"/>
                <a:cs typeface="Times New Roman" panose="02020603050405020304" charset="0"/>
              </a:rPr>
              <a:t>pip install pygame (to play alarm sound).</a:t>
            </a:r>
            <a:endParaRPr lang="en-IN" sz="1800">
              <a:solidFill>
                <a:srgbClr val="0F0F0F"/>
              </a:solidFill>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20000"/>
          </a:bodyPr>
          <a:lstStyle/>
          <a:p>
            <a:pPr marL="0" indent="0">
              <a:buNone/>
            </a:pPr>
            <a:r>
              <a:rPr lang="en-IN" sz="1800" dirty="0">
                <a:latin typeface="Times New Roman" panose="02020603050405020304" charset="0"/>
                <a:ea typeface="+mn-lt"/>
                <a:cs typeface="Times New Roman" panose="02020603050405020304" charset="0"/>
              </a:rPr>
              <a:t>Let’s now understand how our algorithm works step by step.</a:t>
            </a:r>
            <a:endParaRPr lang="en-IN" sz="1800" dirty="0">
              <a:latin typeface="Times New Roman" panose="02020603050405020304" charset="0"/>
              <a:ea typeface="+mn-lt"/>
              <a:cs typeface="Times New Roman" panose="02020603050405020304" charset="0"/>
            </a:endParaRPr>
          </a:p>
          <a:p>
            <a:pPr marL="305435" indent="-305435"/>
            <a:r>
              <a:rPr lang="en-IN" sz="1600" b="1" dirty="0">
                <a:latin typeface="Times New Roman" panose="02020603050405020304" charset="0"/>
                <a:ea typeface="+mn-lt"/>
                <a:cs typeface="Times New Roman" panose="02020603050405020304" charset="0"/>
              </a:rPr>
              <a:t>Step 1 – Take Image as Input from a Camera</a:t>
            </a:r>
            <a:endParaRPr lang="en-IN" sz="1600" b="1" dirty="0">
              <a:latin typeface="Times New Roman" panose="02020603050405020304" charset="0"/>
              <a:ea typeface="+mn-lt"/>
              <a:cs typeface="Times New Roman" panose="02020603050405020304" charset="0"/>
            </a:endParaRPr>
          </a:p>
          <a:p>
            <a:pPr marL="0" indent="0">
              <a:buNone/>
            </a:pPr>
            <a:r>
              <a:rPr lang="en-IN" sz="1400" dirty="0">
                <a:latin typeface="Times New Roman" panose="02020603050405020304" charset="0"/>
                <a:ea typeface="+mn-lt"/>
                <a:cs typeface="Times New Roman" panose="02020603050405020304" charset="0"/>
              </a:rPr>
              <a:t>With a webcam, we will take images as input. So to access the webcam, we made an infinite loop that will capture each frame. We use the method provided by OpenCV,</a:t>
            </a:r>
            <a:r>
              <a:rPr lang="en-IN" sz="1400" b="1" dirty="0">
                <a:latin typeface="Times New Roman" panose="02020603050405020304" charset="0"/>
                <a:ea typeface="+mn-lt"/>
                <a:cs typeface="Times New Roman" panose="02020603050405020304" charset="0"/>
              </a:rPr>
              <a:t> cv2.VideoCapture(0)</a:t>
            </a:r>
            <a:r>
              <a:rPr lang="en-IN" sz="1400" dirty="0">
                <a:latin typeface="Times New Roman" panose="02020603050405020304" charset="0"/>
                <a:ea typeface="+mn-lt"/>
                <a:cs typeface="Times New Roman" panose="02020603050405020304" charset="0"/>
              </a:rPr>
              <a:t> to access the camera and set the capture object (cap). </a:t>
            </a:r>
            <a:r>
              <a:rPr lang="en-IN" sz="1400" b="1" dirty="0">
                <a:latin typeface="Times New Roman" panose="02020603050405020304" charset="0"/>
                <a:ea typeface="+mn-lt"/>
                <a:cs typeface="Times New Roman" panose="02020603050405020304" charset="0"/>
              </a:rPr>
              <a:t>cap.read()</a:t>
            </a:r>
            <a:r>
              <a:rPr lang="en-IN" sz="1400" dirty="0">
                <a:latin typeface="Times New Roman" panose="02020603050405020304" charset="0"/>
                <a:ea typeface="+mn-lt"/>
                <a:cs typeface="Times New Roman" panose="02020603050405020304" charset="0"/>
              </a:rPr>
              <a:t> will read each frame and we store the image in a frame variable.</a:t>
            </a:r>
            <a:endParaRPr lang="en-IN" sz="1400" dirty="0">
              <a:latin typeface="Times New Roman" panose="02020603050405020304" charset="0"/>
              <a:ea typeface="+mn-lt"/>
              <a:cs typeface="Times New Roman" panose="02020603050405020304" charset="0"/>
            </a:endParaRPr>
          </a:p>
          <a:p>
            <a:pPr marL="305435" indent="-305435"/>
            <a:r>
              <a:rPr lang="en-IN" sz="1600" b="1" dirty="0">
                <a:latin typeface="Times New Roman" panose="02020603050405020304" charset="0"/>
                <a:ea typeface="+mn-lt"/>
                <a:cs typeface="Times New Roman" panose="02020603050405020304" charset="0"/>
              </a:rPr>
              <a:t>Step 2 – Detect Face in the Image and Create a Region of Interest (ROI)</a:t>
            </a:r>
            <a:endParaRPr lang="en-IN" sz="1400" dirty="0">
              <a:latin typeface="Times New Roman" panose="02020603050405020304" charset="0"/>
              <a:ea typeface="+mn-lt"/>
              <a:cs typeface="Times New Roman" panose="02020603050405020304" charset="0"/>
            </a:endParaRPr>
          </a:p>
          <a:p>
            <a:pPr marL="0" indent="0">
              <a:buNone/>
            </a:pPr>
            <a:r>
              <a:rPr lang="en-IN" sz="1400" dirty="0">
                <a:latin typeface="Times New Roman" panose="02020603050405020304" charset="0"/>
                <a:ea typeface="+mn-lt"/>
                <a:cs typeface="Times New Roman" panose="02020603050405020304" charset="0"/>
              </a:rPr>
              <a:t>To detect the face in the image, we need to first convert the image into grayscale as the OpenCV algorithm for object detection takes gray images in the input. We don’t need color information to detect the objects. We will be using haar cascade classifier to detect faces. This line is used to set our classifier </a:t>
            </a:r>
            <a:r>
              <a:rPr lang="en-IN" sz="1400" b="1" dirty="0">
                <a:latin typeface="Times New Roman" panose="02020603050405020304" charset="0"/>
                <a:ea typeface="+mn-lt"/>
                <a:cs typeface="Times New Roman" panose="02020603050405020304" charset="0"/>
              </a:rPr>
              <a:t>face = cv2.CascadeClassifier(‘ path to our haar cascade xml file’)</a:t>
            </a:r>
            <a:r>
              <a:rPr lang="en-IN" sz="1400" dirty="0">
                <a:latin typeface="Times New Roman" panose="02020603050405020304" charset="0"/>
                <a:ea typeface="+mn-lt"/>
                <a:cs typeface="Times New Roman" panose="02020603050405020304" charset="0"/>
              </a:rPr>
              <a:t>. Then we perform the detection using </a:t>
            </a:r>
            <a:r>
              <a:rPr lang="en-IN" sz="1400" b="1" dirty="0">
                <a:latin typeface="Times New Roman" panose="02020603050405020304" charset="0"/>
                <a:ea typeface="+mn-lt"/>
                <a:cs typeface="Times New Roman" panose="02020603050405020304" charset="0"/>
              </a:rPr>
              <a:t>faces = face.detectMultiScale(gray)</a:t>
            </a:r>
            <a:r>
              <a:rPr lang="en-IN" sz="1400" dirty="0">
                <a:latin typeface="Times New Roman" panose="02020603050405020304" charset="0"/>
                <a:ea typeface="+mn-lt"/>
                <a:cs typeface="Times New Roman" panose="02020603050405020304" charset="0"/>
              </a:rPr>
              <a:t>. It returns an array of detections with x,y coordinates, and height, the width of the boundary box of the object. Now we can iterate over the faces and draw boundary boxes for each face.</a:t>
            </a:r>
            <a:endParaRPr lang="en-IN" sz="1400" dirty="0">
              <a:latin typeface="Times New Roman" panose="02020603050405020304" charset="0"/>
              <a:ea typeface="+mn-lt"/>
              <a:cs typeface="Times New Roman" panose="02020603050405020304" charset="0"/>
            </a:endParaRPr>
          </a:p>
          <a:p>
            <a:pPr marL="305435" indent="-305435"/>
            <a:r>
              <a:rPr lang="en-IN" sz="1600" b="1" dirty="0">
                <a:latin typeface="Times New Roman" panose="02020603050405020304" charset="0"/>
                <a:ea typeface="+mn-lt"/>
                <a:cs typeface="Times New Roman" panose="02020603050405020304" charset="0"/>
              </a:rPr>
              <a:t>Step 3 – Detect the eyes from ROI and feed it to the classifier</a:t>
            </a:r>
            <a:endParaRPr lang="en-IN" sz="1400" dirty="0">
              <a:latin typeface="Times New Roman" panose="02020603050405020304" charset="0"/>
              <a:ea typeface="+mn-lt"/>
              <a:cs typeface="Times New Roman" panose="02020603050405020304" charset="0"/>
            </a:endParaRPr>
          </a:p>
          <a:p>
            <a:pPr marL="0" indent="0">
              <a:buNone/>
            </a:pPr>
            <a:r>
              <a:rPr lang="en-IN" sz="1400" dirty="0">
                <a:latin typeface="Times New Roman" panose="02020603050405020304" charset="0"/>
                <a:ea typeface="+mn-lt"/>
                <a:cs typeface="Times New Roman" panose="02020603050405020304" charset="0"/>
              </a:rPr>
              <a:t>The same procedure to detect faces is used to detect eyes. First, we set the cascade classifier for eyes in </a:t>
            </a:r>
            <a:r>
              <a:rPr lang="en-IN" sz="1400" b="1" dirty="0">
                <a:latin typeface="Times New Roman" panose="02020603050405020304" charset="0"/>
                <a:ea typeface="+mn-lt"/>
                <a:cs typeface="Times New Roman" panose="02020603050405020304" charset="0"/>
              </a:rPr>
              <a:t>leye and reye</a:t>
            </a:r>
            <a:r>
              <a:rPr lang="en-IN" sz="1400" dirty="0">
                <a:latin typeface="Times New Roman" panose="02020603050405020304" charset="0"/>
                <a:ea typeface="+mn-lt"/>
                <a:cs typeface="Times New Roman" panose="02020603050405020304" charset="0"/>
              </a:rPr>
              <a:t> respectively then detect the eyes using </a:t>
            </a:r>
            <a:r>
              <a:rPr lang="en-IN" sz="1400" b="1" dirty="0">
                <a:latin typeface="Times New Roman" panose="02020603050405020304" charset="0"/>
                <a:ea typeface="+mn-lt"/>
                <a:cs typeface="Times New Roman" panose="02020603050405020304" charset="0"/>
              </a:rPr>
              <a:t>left_eye = leye.detectMultiScale(gray)</a:t>
            </a:r>
            <a:r>
              <a:rPr lang="en-IN" sz="1400" dirty="0">
                <a:latin typeface="Times New Roman" panose="02020603050405020304" charset="0"/>
                <a:ea typeface="+mn-lt"/>
                <a:cs typeface="Times New Roman" panose="02020603050405020304" charset="0"/>
              </a:rPr>
              <a:t>. Now we need to extract only the eyes data from the full image. This can be achieved by extracting the boundary box of the eye and then we can pull out the eye image from the frame with this code.</a:t>
            </a:r>
            <a:endParaRPr lang="en-IN" sz="1400" dirty="0">
              <a:latin typeface="Times New Roman" panose="02020603050405020304" charset="0"/>
              <a:ea typeface="+mn-lt"/>
              <a:cs typeface="Times New Roman" panose="02020603050405020304" charset="0"/>
            </a:endParaRPr>
          </a:p>
          <a:p>
            <a:pPr marL="0" indent="0">
              <a:buNone/>
            </a:pPr>
            <a:r>
              <a:rPr lang="en-IN" sz="1400" b="1" dirty="0">
                <a:latin typeface="Times New Roman" panose="02020603050405020304" charset="0"/>
                <a:ea typeface="+mn-lt"/>
                <a:cs typeface="Times New Roman" panose="02020603050405020304" charset="0"/>
              </a:rPr>
              <a:t>l_eye</a:t>
            </a:r>
            <a:r>
              <a:rPr lang="en-IN" sz="1400" dirty="0">
                <a:latin typeface="Times New Roman" panose="02020603050405020304" charset="0"/>
                <a:ea typeface="+mn-lt"/>
                <a:cs typeface="Times New Roman" panose="02020603050405020304" charset="0"/>
              </a:rPr>
              <a:t> only contains the image data of the eye. This will be fed into our CNN classifier which will predict if eyes are open or closed. Similarly, we will be extracting the right eye into </a:t>
            </a:r>
            <a:r>
              <a:rPr lang="en-IN" sz="1400" b="1" dirty="0">
                <a:latin typeface="Times New Roman" panose="02020603050405020304" charset="0"/>
                <a:ea typeface="+mn-lt"/>
                <a:cs typeface="Times New Roman" panose="02020603050405020304" charset="0"/>
              </a:rPr>
              <a:t>r_eye.</a:t>
            </a:r>
            <a:endParaRPr lang="en-IN" sz="1400" b="1" dirty="0">
              <a:latin typeface="Times New Roman" panose="02020603050405020304" charset="0"/>
              <a:ea typeface="+mn-lt"/>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lnSpcReduction="20000"/>
          </a:bodyPr>
          <a:lstStyle/>
          <a:p>
            <a:pPr>
              <a:buFont typeface="Wingdings" panose="05000000000000000000" charset="0"/>
              <a:buChar char="§"/>
            </a:pPr>
            <a:r>
              <a:rPr lang="en-IN" sz="1600" b="1" dirty="0">
                <a:latin typeface="Times New Roman" panose="02020603050405020304" charset="0"/>
                <a:ea typeface="+mn-lt"/>
                <a:cs typeface="Times New Roman" panose="02020603050405020304" charset="0"/>
              </a:rPr>
              <a:t>Step 4 – Classifier will Categorize whether Eyes are Open or Closed</a:t>
            </a:r>
            <a:endParaRPr lang="en-IN" sz="1400" dirty="0">
              <a:latin typeface="Times New Roman" panose="02020603050405020304" charset="0"/>
              <a:ea typeface="+mn-lt"/>
              <a:cs typeface="Times New Roman" panose="02020603050405020304" charset="0"/>
            </a:endParaRPr>
          </a:p>
          <a:p>
            <a:pPr marL="0" indent="0">
              <a:buNone/>
            </a:pPr>
            <a:r>
              <a:rPr lang="en-IN" sz="1400" dirty="0">
                <a:latin typeface="Times New Roman" panose="02020603050405020304" charset="0"/>
                <a:ea typeface="+mn-lt"/>
                <a:cs typeface="Times New Roman" panose="02020603050405020304" charset="0"/>
              </a:rPr>
              <a:t>We are using </a:t>
            </a:r>
            <a:r>
              <a:rPr lang="en-IN" sz="1400" b="1" dirty="0">
                <a:latin typeface="Times New Roman" panose="02020603050405020304" charset="0"/>
                <a:ea typeface="+mn-lt"/>
                <a:cs typeface="Times New Roman" panose="02020603050405020304" charset="0"/>
              </a:rPr>
              <a:t>CNN </a:t>
            </a:r>
            <a:r>
              <a:rPr lang="en-IN" sz="1400" dirty="0">
                <a:latin typeface="Times New Roman" panose="02020603050405020304" charset="0"/>
                <a:ea typeface="+mn-lt"/>
                <a:cs typeface="Times New Roman" panose="02020603050405020304" charset="0"/>
              </a:rPr>
              <a:t>classifier for predicting the eye status. To feed our image into the model, we need to perform certain operations because the model needs the correct dimensions to start with. First, we convert the color image into grayscale using </a:t>
            </a:r>
            <a:r>
              <a:rPr lang="en-IN" sz="1400" b="1" dirty="0">
                <a:latin typeface="Times New Roman" panose="02020603050405020304" charset="0"/>
                <a:ea typeface="+mn-lt"/>
                <a:cs typeface="Times New Roman" panose="02020603050405020304" charset="0"/>
              </a:rPr>
              <a:t>r_eye = cv2.cvtColor(r_eye, cv2.COLOR_BGR2GRAY). </a:t>
            </a:r>
            <a:r>
              <a:rPr lang="en-IN" sz="1400" dirty="0">
                <a:latin typeface="Times New Roman" panose="02020603050405020304" charset="0"/>
                <a:ea typeface="+mn-lt"/>
                <a:cs typeface="Times New Roman" panose="02020603050405020304" charset="0"/>
              </a:rPr>
              <a:t>Then, we resize the image to 24*24 pixels as our model was trained on 24*24 pixel images </a:t>
            </a:r>
            <a:r>
              <a:rPr lang="en-IN" sz="1400" b="1" dirty="0">
                <a:latin typeface="Times New Roman" panose="02020603050405020304" charset="0"/>
                <a:ea typeface="+mn-lt"/>
                <a:cs typeface="Times New Roman" panose="02020603050405020304" charset="0"/>
              </a:rPr>
              <a:t>cv2.resize(r_eye, (24,24)).</a:t>
            </a:r>
            <a:r>
              <a:rPr lang="en-IN" sz="1400" dirty="0">
                <a:latin typeface="Times New Roman" panose="02020603050405020304" charset="0"/>
                <a:ea typeface="+mn-lt"/>
                <a:cs typeface="Times New Roman" panose="02020603050405020304" charset="0"/>
              </a:rPr>
              <a:t> We normalize our data for better convergence </a:t>
            </a:r>
            <a:r>
              <a:rPr lang="en-IN" sz="1400" b="1" dirty="0">
                <a:latin typeface="Times New Roman" panose="02020603050405020304" charset="0"/>
                <a:ea typeface="+mn-lt"/>
                <a:cs typeface="Times New Roman" panose="02020603050405020304" charset="0"/>
              </a:rPr>
              <a:t>r_eye = r_eye/255</a:t>
            </a:r>
            <a:r>
              <a:rPr lang="en-IN" sz="1400" dirty="0">
                <a:latin typeface="Times New Roman" panose="02020603050405020304" charset="0"/>
                <a:ea typeface="+mn-lt"/>
                <a:cs typeface="Times New Roman" panose="02020603050405020304" charset="0"/>
              </a:rPr>
              <a:t> (All values will be between 0-1). Expand the dimensions to feed into our classifier. We loaded our model using</a:t>
            </a:r>
            <a:r>
              <a:rPr lang="en-IN" sz="1400" b="1" dirty="0">
                <a:latin typeface="Times New Roman" panose="02020603050405020304" charset="0"/>
                <a:ea typeface="+mn-lt"/>
                <a:cs typeface="Times New Roman" panose="02020603050405020304" charset="0"/>
              </a:rPr>
              <a:t> model = load_model(‘models/cnnCat2.h5’)</a:t>
            </a:r>
            <a:r>
              <a:rPr lang="en-IN" sz="1400" dirty="0">
                <a:latin typeface="Times New Roman" panose="02020603050405020304" charset="0"/>
                <a:ea typeface="+mn-lt"/>
                <a:cs typeface="Times New Roman" panose="02020603050405020304" charset="0"/>
              </a:rPr>
              <a:t> . Now we predict each eye with our model</a:t>
            </a:r>
            <a:endParaRPr lang="en-IN" sz="1400" dirty="0">
              <a:latin typeface="Times New Roman" panose="02020603050405020304" charset="0"/>
              <a:ea typeface="+mn-lt"/>
              <a:cs typeface="Times New Roman" panose="02020603050405020304" charset="0"/>
            </a:endParaRPr>
          </a:p>
          <a:p>
            <a:pPr marL="0" indent="0">
              <a:buNone/>
            </a:pPr>
            <a:r>
              <a:rPr lang="en-IN" sz="1400" b="1" dirty="0">
                <a:latin typeface="Times New Roman" panose="02020603050405020304" charset="0"/>
                <a:ea typeface="+mn-lt"/>
                <a:cs typeface="Times New Roman" panose="02020603050405020304" charset="0"/>
              </a:rPr>
              <a:t>lpred = model.predict_classes(l_eye). </a:t>
            </a:r>
            <a:r>
              <a:rPr lang="en-IN" sz="1400" dirty="0">
                <a:latin typeface="Times New Roman" panose="02020603050405020304" charset="0"/>
                <a:ea typeface="+mn-lt"/>
                <a:cs typeface="Times New Roman" panose="02020603050405020304" charset="0"/>
              </a:rPr>
              <a:t>If the value of lpred[0] = 1, it states that eyes are open, if value of lpred[0] = 0 then, it states that eyes are closed.</a:t>
            </a:r>
            <a:endParaRPr lang="en-IN" sz="1400" dirty="0">
              <a:latin typeface="Times New Roman" panose="02020603050405020304" charset="0"/>
              <a:ea typeface="+mn-lt"/>
              <a:cs typeface="Times New Roman" panose="02020603050405020304" charset="0"/>
            </a:endParaRPr>
          </a:p>
          <a:p>
            <a:pPr>
              <a:buFont typeface="Wingdings" panose="05000000000000000000" charset="0"/>
              <a:buChar char="§"/>
            </a:pPr>
            <a:r>
              <a:rPr lang="en-IN" sz="1600" b="1" dirty="0">
                <a:latin typeface="Times New Roman" panose="02020603050405020304" charset="0"/>
                <a:ea typeface="+mn-lt"/>
                <a:cs typeface="Times New Roman" panose="02020603050405020304" charset="0"/>
              </a:rPr>
              <a:t>Step 5 – Calculate Score to Check whether Person is Drowsy</a:t>
            </a:r>
            <a:endParaRPr lang="en-IN" sz="1400" dirty="0">
              <a:latin typeface="Times New Roman" panose="02020603050405020304" charset="0"/>
              <a:ea typeface="+mn-lt"/>
              <a:cs typeface="Times New Roman" panose="02020603050405020304" charset="0"/>
            </a:endParaRPr>
          </a:p>
          <a:p>
            <a:pPr marL="0" indent="0">
              <a:buNone/>
            </a:pPr>
            <a:r>
              <a:rPr lang="en-IN" sz="1400" dirty="0">
                <a:latin typeface="Times New Roman" panose="02020603050405020304" charset="0"/>
                <a:ea typeface="+mn-lt"/>
                <a:cs typeface="Times New Roman" panose="02020603050405020304" charset="0"/>
              </a:rPr>
              <a:t>The score is basically a value we will use to determine how long the person has closed his eyes. So if both eyes are closed, we will keep on increasing score and when eyes are open, we decrease the score. We are drawing the result on the screen using </a:t>
            </a:r>
            <a:r>
              <a:rPr lang="en-IN" sz="1400" b="1" dirty="0">
                <a:latin typeface="Times New Roman" panose="02020603050405020304" charset="0"/>
                <a:ea typeface="+mn-lt"/>
                <a:cs typeface="Times New Roman" panose="02020603050405020304" charset="0"/>
              </a:rPr>
              <a:t>cv2.putText() </a:t>
            </a:r>
            <a:r>
              <a:rPr lang="en-IN" sz="1400" dirty="0">
                <a:latin typeface="Times New Roman" panose="02020603050405020304" charset="0"/>
                <a:ea typeface="+mn-lt"/>
                <a:cs typeface="Times New Roman" panose="02020603050405020304" charset="0"/>
              </a:rPr>
              <a:t>function which will display real time status of the person.</a:t>
            </a:r>
            <a:endParaRPr lang="en-IN" sz="1400" dirty="0">
              <a:latin typeface="Times New Roman" panose="02020603050405020304" charset="0"/>
              <a:ea typeface="+mn-lt"/>
              <a:cs typeface="Times New Roman" panose="02020603050405020304" charset="0"/>
            </a:endParaRPr>
          </a:p>
          <a:p>
            <a:pPr marL="0" indent="0">
              <a:buNone/>
            </a:pPr>
            <a:r>
              <a:rPr lang="en-IN" sz="1400" dirty="0">
                <a:latin typeface="Times New Roman" panose="02020603050405020304" charset="0"/>
                <a:ea typeface="+mn-lt"/>
                <a:cs typeface="Times New Roman" panose="02020603050405020304" charset="0"/>
              </a:rPr>
              <a:t>A threshold is defined for example if score becomes greater than 15 that means the person’s eyes are closed for a long period of time. This is when we beep the alarm using </a:t>
            </a:r>
            <a:r>
              <a:rPr lang="en-IN" sz="1400" b="1" dirty="0">
                <a:latin typeface="Times New Roman" panose="02020603050405020304" charset="0"/>
                <a:ea typeface="+mn-lt"/>
                <a:cs typeface="Times New Roman" panose="02020603050405020304" charset="0"/>
              </a:rPr>
              <a:t>sound.play()</a:t>
            </a:r>
            <a:endParaRPr lang="en-IN" sz="1400" b="1" dirty="0">
              <a:latin typeface="Times New Roman" panose="02020603050405020304" charset="0"/>
              <a:ea typeface="+mn-lt"/>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open-eye-detection-python-project-for-practise"/>
          <p:cNvPicPr>
            <a:picLocks noChangeAspect="1"/>
          </p:cNvPicPr>
          <p:nvPr>
            <p:ph sz="half" idx="1"/>
          </p:nvPr>
        </p:nvPicPr>
        <p:blipFill>
          <a:blip r:embed="rId1"/>
          <a:stretch>
            <a:fillRect/>
          </a:stretch>
        </p:blipFill>
        <p:spPr>
          <a:xfrm>
            <a:off x="489585" y="1059180"/>
            <a:ext cx="3803015" cy="3039745"/>
          </a:xfrm>
          <a:prstGeom prst="rect">
            <a:avLst/>
          </a:prstGeom>
        </p:spPr>
      </p:pic>
      <p:pic>
        <p:nvPicPr>
          <p:cNvPr id="4" name="Content Placeholder 3" descr="closed-eye-detection-python-project-ideas"/>
          <p:cNvPicPr>
            <a:picLocks noChangeAspect="1"/>
          </p:cNvPicPr>
          <p:nvPr>
            <p:ph sz="half" idx="2"/>
          </p:nvPr>
        </p:nvPicPr>
        <p:blipFill>
          <a:blip r:embed="rId2"/>
          <a:stretch>
            <a:fillRect/>
          </a:stretch>
        </p:blipFill>
        <p:spPr>
          <a:xfrm>
            <a:off x="7209155" y="966470"/>
            <a:ext cx="3909060" cy="3132455"/>
          </a:xfrm>
          <a:prstGeom prst="rect">
            <a:avLst/>
          </a:prstGeom>
        </p:spPr>
      </p:pic>
      <p:sp>
        <p:nvSpPr>
          <p:cNvPr id="6" name="Text Box 5"/>
          <p:cNvSpPr txBox="1"/>
          <p:nvPr/>
        </p:nvSpPr>
        <p:spPr>
          <a:xfrm>
            <a:off x="1982470" y="3683635"/>
            <a:ext cx="6590665" cy="1016000"/>
          </a:xfrm>
          <a:prstGeom prst="rect">
            <a:avLst/>
          </a:prstGeom>
          <a:noFill/>
        </p:spPr>
        <p:txBody>
          <a:bodyPr wrap="square" rtlCol="0">
            <a:noAutofit/>
          </a:bodyPr>
          <a:p>
            <a:endParaRPr lang="en-US"/>
          </a:p>
        </p:txBody>
      </p:sp>
      <p:pic>
        <p:nvPicPr>
          <p:cNvPr id="8" name="Picture 7" descr="sleep-alert-python-project"/>
          <p:cNvPicPr>
            <a:picLocks noChangeAspect="1"/>
          </p:cNvPicPr>
          <p:nvPr/>
        </p:nvPicPr>
        <p:blipFill>
          <a:blip r:embed="rId3"/>
          <a:stretch>
            <a:fillRect/>
          </a:stretch>
        </p:blipFill>
        <p:spPr>
          <a:xfrm>
            <a:off x="4093210" y="4182110"/>
            <a:ext cx="3869055" cy="26758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000" dirty="0">
                <a:solidFill>
                  <a:srgbClr val="0F0F0F"/>
                </a:solidFill>
                <a:latin typeface="Times New Roman" panose="02020603050405020304" charset="0"/>
                <a:ea typeface="+mn-lt"/>
                <a:cs typeface="Times New Roman" panose="02020603050405020304" charset="0"/>
              </a:rPr>
              <a:t>In this  project, we have built a drowsy driver alert system that you can implement in numerous ways. We used </a:t>
            </a:r>
            <a:r>
              <a:rPr lang="en-IN" sz="2000" b="1" dirty="0">
                <a:solidFill>
                  <a:srgbClr val="0F0F0F"/>
                </a:solidFill>
                <a:latin typeface="Times New Roman" panose="02020603050405020304" charset="0"/>
                <a:ea typeface="+mn-lt"/>
                <a:cs typeface="Times New Roman" panose="02020603050405020304" charset="0"/>
              </a:rPr>
              <a:t>OpenCV</a:t>
            </a:r>
            <a:r>
              <a:rPr lang="en-IN" sz="2000" dirty="0">
                <a:solidFill>
                  <a:srgbClr val="0F0F0F"/>
                </a:solidFill>
                <a:latin typeface="Times New Roman" panose="02020603050405020304" charset="0"/>
                <a:ea typeface="+mn-lt"/>
                <a:cs typeface="Times New Roman" panose="02020603050405020304" charset="0"/>
              </a:rPr>
              <a:t> to detect faces and eyes using a haar cascade classifier and then we used a </a:t>
            </a:r>
            <a:r>
              <a:rPr lang="en-IN" sz="2000" b="1" dirty="0">
                <a:solidFill>
                  <a:srgbClr val="0F0F0F"/>
                </a:solidFill>
                <a:latin typeface="Times New Roman" panose="02020603050405020304" charset="0"/>
                <a:ea typeface="+mn-lt"/>
                <a:cs typeface="Times New Roman" panose="02020603050405020304" charset="0"/>
              </a:rPr>
              <a:t>CNN</a:t>
            </a:r>
            <a:r>
              <a:rPr lang="en-IN" sz="2000" dirty="0">
                <a:solidFill>
                  <a:srgbClr val="0F0F0F"/>
                </a:solidFill>
                <a:latin typeface="Times New Roman" panose="02020603050405020304" charset="0"/>
                <a:ea typeface="+mn-lt"/>
                <a:cs typeface="Times New Roman" panose="02020603050405020304" charset="0"/>
              </a:rPr>
              <a:t> model to predict the status.</a:t>
            </a:r>
            <a:endParaRPr lang="en-IN" sz="2000" dirty="0">
              <a:solidFill>
                <a:srgbClr val="0F0F0F"/>
              </a:solidFill>
              <a:latin typeface="Times New Roman" panose="02020603050405020304" charset="0"/>
              <a:ea typeface="+mn-lt"/>
              <a:cs typeface="Times New Roman" panose="02020603050405020304" charset="0"/>
            </a:endParaRPr>
          </a:p>
          <a:p>
            <a:pPr marL="305435" indent="-305435"/>
            <a:r>
              <a:rPr lang="en-IN" sz="2000" dirty="0">
                <a:solidFill>
                  <a:srgbClr val="0F0F0F"/>
                </a:solidFill>
                <a:latin typeface="Times New Roman" panose="02020603050405020304" charset="0"/>
                <a:ea typeface="+mn-lt"/>
                <a:cs typeface="Times New Roman" panose="02020603050405020304" charset="0"/>
              </a:rPr>
              <a:t>The system which can differentiate normal eye blink and drowsiness can prevent the driver from entering the state of sleepiness while driving. The system works well irrespective of driver wearing </a:t>
            </a:r>
            <a:r>
              <a:rPr lang="en-IN" sz="2000" b="1" dirty="0">
                <a:solidFill>
                  <a:srgbClr val="0F0F0F"/>
                </a:solidFill>
                <a:latin typeface="Times New Roman" panose="02020603050405020304" charset="0"/>
                <a:ea typeface="+mn-lt"/>
                <a:cs typeface="Times New Roman" panose="02020603050405020304" charset="0"/>
              </a:rPr>
              <a:t>spectacles</a:t>
            </a:r>
            <a:r>
              <a:rPr lang="en-IN" sz="2000" dirty="0">
                <a:solidFill>
                  <a:srgbClr val="0F0F0F"/>
                </a:solidFill>
                <a:latin typeface="Times New Roman" panose="02020603050405020304" charset="0"/>
                <a:ea typeface="+mn-lt"/>
                <a:cs typeface="Times New Roman" panose="02020603050405020304" charset="0"/>
              </a:rPr>
              <a:t> and </a:t>
            </a:r>
            <a:r>
              <a:rPr lang="en-IN" sz="2000" b="1" dirty="0">
                <a:solidFill>
                  <a:srgbClr val="0F0F0F"/>
                </a:solidFill>
                <a:latin typeface="Times New Roman" panose="02020603050405020304" charset="0"/>
                <a:ea typeface="+mn-lt"/>
                <a:cs typeface="Times New Roman" panose="02020603050405020304" charset="0"/>
              </a:rPr>
              <a:t>under low light </a:t>
            </a:r>
            <a:r>
              <a:rPr lang="en-IN" sz="2000" dirty="0">
                <a:solidFill>
                  <a:srgbClr val="0F0F0F"/>
                </a:solidFill>
                <a:latin typeface="Times New Roman" panose="02020603050405020304" charset="0"/>
                <a:ea typeface="+mn-lt"/>
                <a:cs typeface="Times New Roman" panose="02020603050405020304" charset="0"/>
              </a:rPr>
              <a:t>conditions also.</a:t>
            </a:r>
            <a:endParaRPr lang="en-IN" sz="2000" dirty="0">
              <a:solidFill>
                <a:srgbClr val="0F0F0F"/>
              </a:solidFill>
              <a:latin typeface="Times New Roman" panose="02020603050405020304" charset="0"/>
              <a:ea typeface="+mn-lt"/>
              <a:cs typeface="Times New Roman" panose="0202060305040502030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6E816721-11E4-4989-8472-AB5A7EC20404}">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8126</Words>
  <Application>WPS Presentation</Application>
  <PresentationFormat>Widescreen</PresentationFormat>
  <Paragraphs>104</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Wingdings 2</vt:lpstr>
      <vt:lpstr>Times New Roman</vt:lpstr>
      <vt:lpstr>Arial</vt:lpstr>
      <vt:lpstr>Wingdings</vt:lpstr>
      <vt:lpstr>Calibri Light</vt:lpstr>
      <vt:lpstr>Microsoft YaHei</vt:lpstr>
      <vt:lpstr>Arial Unicode MS</vt:lpstr>
      <vt:lpstr>Franklin Gothic Demi</vt:lpstr>
      <vt:lpstr>Franklin Gothic Book</vt:lpstr>
      <vt:lpstr>Calibri</vt:lpstr>
      <vt:lpstr>DividendVTI</vt:lpstr>
      <vt:lpstr>Driver Drowsiness Detection System with OpenCV &amp; Keras</vt:lpstr>
      <vt:lpstr>OUTLINE</vt:lpstr>
      <vt:lpstr>Problem Statement</vt:lpstr>
      <vt:lpstr>Proposed Solution</vt:lpstr>
      <vt:lpstr>System  Approach</vt:lpstr>
      <vt:lpstr>Algorithm &amp; Deployment</vt:lpstr>
      <vt:lpstr>Algorithm &amp; Deployment</vt:lpstr>
      <vt:lpstr>Result</vt:lpstr>
      <vt:lpstr>Conclusion</vt:lpstr>
      <vt:lpstr>PowerPoint 演示文稿</vt:lpstr>
      <vt:lpstr>References</vt:lpstr>
      <vt:lpstr>course certificate 1 </vt:lpstr>
      <vt:lpstr>course certificate 2</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battu</cp:lastModifiedBy>
  <cp:revision>27</cp:revision>
  <dcterms:created xsi:type="dcterms:W3CDTF">2021-05-26T16:50:00Z</dcterms:created>
  <dcterms:modified xsi:type="dcterms:W3CDTF">2024-06-22T03:21:11Z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5D485B891B2C4608BB5913504B08FF3E_13</vt:lpwstr>
  </property>
  <property fmtid="{D5CDD505-2E9C-101B-9397-08002B2CF9AE}" pid="4" name="KSOProductBuildVer">
    <vt:lpwstr>1033-12.2.0.17119</vt:lpwstr>
  </property>
</Properties>
</file>