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8.xml" ContentType="application/vnd.openxmlformats-officedocument.presentationml.tags+xml"/>
  <Override PartName="/ppt/notesSlides/notesSlide13.xml" ContentType="application/vnd.openxmlformats-officedocument.presentationml.notesSlide+xml"/>
  <Override PartName="/ppt/tags/tag9.xml" ContentType="application/vnd.openxmlformats-officedocument.presentationml.tags+xml"/>
  <Override PartName="/ppt/notesSlides/notesSlide14.xml" ContentType="application/vnd.openxmlformats-officedocument.presentationml.notesSlide+xml"/>
  <Override PartName="/ppt/tags/tag10.xml" ContentType="application/vnd.openxmlformats-officedocument.presentationml.tags+xml"/>
  <Override PartName="/ppt/notesSlides/notesSlide15.xml" ContentType="application/vnd.openxmlformats-officedocument.presentationml.notesSlide+xml"/>
  <Override PartName="/ppt/tags/tag11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20"/>
  </p:notesMasterIdLst>
  <p:sldIdLst>
    <p:sldId id="256" r:id="rId2"/>
    <p:sldId id="257" r:id="rId3"/>
    <p:sldId id="260" r:id="rId4"/>
    <p:sldId id="276" r:id="rId5"/>
    <p:sldId id="282" r:id="rId6"/>
    <p:sldId id="278" r:id="rId7"/>
    <p:sldId id="301" r:id="rId8"/>
    <p:sldId id="302" r:id="rId9"/>
    <p:sldId id="306" r:id="rId10"/>
    <p:sldId id="308" r:id="rId11"/>
    <p:sldId id="309" r:id="rId12"/>
    <p:sldId id="293" r:id="rId13"/>
    <p:sldId id="294" r:id="rId14"/>
    <p:sldId id="303" r:id="rId15"/>
    <p:sldId id="304" r:id="rId16"/>
    <p:sldId id="305" r:id="rId17"/>
    <p:sldId id="300" r:id="rId18"/>
    <p:sldId id="275" r:id="rId19"/>
  </p:sldIdLst>
  <p:sldSz cx="9144000" cy="5143500" type="screen16x9"/>
  <p:notesSz cx="6858000" cy="9144000"/>
  <p:embeddedFontLs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Raleway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165585-CB35-4C33-B919-9B0DD83E6E32}" v="17" dt="2023-04-10T21:21:25.8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86"/>
    <p:restoredTop sz="91112" autoAdjust="0"/>
  </p:normalViewPr>
  <p:slideViewPr>
    <p:cSldViewPr snapToGrid="0">
      <p:cViewPr varScale="1">
        <p:scale>
          <a:sx n="76" d="100"/>
          <a:sy n="76" d="100"/>
        </p:scale>
        <p:origin x="844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olina Craus" userId="bae62b9d695bbdd6" providerId="LiveId" clId="{32165585-CB35-4C33-B919-9B0DD83E6E32}"/>
    <pc:docChg chg="custSel addSld delSld modSld sldOrd">
      <pc:chgData name="Carolina Craus" userId="bae62b9d695bbdd6" providerId="LiveId" clId="{32165585-CB35-4C33-B919-9B0DD83E6E32}" dt="2023-04-10T21:22:36.190" v="875" actId="1076"/>
      <pc:docMkLst>
        <pc:docMk/>
      </pc:docMkLst>
      <pc:sldChg chg="modSp add mod">
        <pc:chgData name="Carolina Craus" userId="bae62b9d695bbdd6" providerId="LiveId" clId="{32165585-CB35-4C33-B919-9B0DD83E6E32}" dt="2023-04-10T20:41:36.749" v="156" actId="20577"/>
        <pc:sldMkLst>
          <pc:docMk/>
          <pc:sldMk cId="3579624159" sldId="306"/>
        </pc:sldMkLst>
        <pc:spChg chg="mod">
          <ac:chgData name="Carolina Craus" userId="bae62b9d695bbdd6" providerId="LiveId" clId="{32165585-CB35-4C33-B919-9B0DD83E6E32}" dt="2023-04-10T20:41:36.749" v="156" actId="20577"/>
          <ac:spMkLst>
            <pc:docMk/>
            <pc:sldMk cId="3579624159" sldId="306"/>
            <ac:spMk id="8" creationId="{3B13F08B-AEE4-4C95-21B6-8DF753ECA5AD}"/>
          </ac:spMkLst>
        </pc:spChg>
        <pc:picChg chg="mod">
          <ac:chgData name="Carolina Craus" userId="bae62b9d695bbdd6" providerId="LiveId" clId="{32165585-CB35-4C33-B919-9B0DD83E6E32}" dt="2023-04-10T20:38:47.846" v="3" actId="1076"/>
          <ac:picMkLst>
            <pc:docMk/>
            <pc:sldMk cId="3579624159" sldId="306"/>
            <ac:picMk id="6" creationId="{A69CA1BE-4C1B-E253-6B46-329807C1BD0B}"/>
          </ac:picMkLst>
        </pc:picChg>
      </pc:sldChg>
      <pc:sldChg chg="new del">
        <pc:chgData name="Carolina Craus" userId="bae62b9d695bbdd6" providerId="LiveId" clId="{32165585-CB35-4C33-B919-9B0DD83E6E32}" dt="2023-04-10T20:41:57.868" v="161" actId="47"/>
        <pc:sldMkLst>
          <pc:docMk/>
          <pc:sldMk cId="2196822164" sldId="307"/>
        </pc:sldMkLst>
      </pc:sldChg>
      <pc:sldChg chg="addSp delSp modSp add mod ord">
        <pc:chgData name="Carolina Craus" userId="bae62b9d695bbdd6" providerId="LiveId" clId="{32165585-CB35-4C33-B919-9B0DD83E6E32}" dt="2023-04-10T20:54:32.530" v="724" actId="20577"/>
        <pc:sldMkLst>
          <pc:docMk/>
          <pc:sldMk cId="3004351000" sldId="308"/>
        </pc:sldMkLst>
        <pc:spChg chg="mod">
          <ac:chgData name="Carolina Craus" userId="bae62b9d695bbdd6" providerId="LiveId" clId="{32165585-CB35-4C33-B919-9B0DD83E6E32}" dt="2023-04-10T20:48:06.490" v="167" actId="20577"/>
          <ac:spMkLst>
            <pc:docMk/>
            <pc:sldMk cId="3004351000" sldId="308"/>
            <ac:spMk id="2" creationId="{8B170740-DB3F-076A-A2D2-9555F51D2D32}"/>
          </ac:spMkLst>
        </pc:spChg>
        <pc:spChg chg="add del">
          <ac:chgData name="Carolina Craus" userId="bae62b9d695bbdd6" providerId="LiveId" clId="{32165585-CB35-4C33-B919-9B0DD83E6E32}" dt="2023-04-10T20:48:13.493" v="170"/>
          <ac:spMkLst>
            <pc:docMk/>
            <pc:sldMk cId="3004351000" sldId="308"/>
            <ac:spMk id="3" creationId="{C1E5DA3E-87D7-2330-3EA3-55D7CACD04F0}"/>
          </ac:spMkLst>
        </pc:spChg>
        <pc:spChg chg="add del">
          <ac:chgData name="Carolina Craus" userId="bae62b9d695bbdd6" providerId="LiveId" clId="{32165585-CB35-4C33-B919-9B0DD83E6E32}" dt="2023-04-10T20:49:30.750" v="181"/>
          <ac:spMkLst>
            <pc:docMk/>
            <pc:sldMk cId="3004351000" sldId="308"/>
            <ac:spMk id="5" creationId="{B411D211-68A9-5947-311C-AFE62EB25F2C}"/>
          </ac:spMkLst>
        </pc:spChg>
        <pc:spChg chg="mod">
          <ac:chgData name="Carolina Craus" userId="bae62b9d695bbdd6" providerId="LiveId" clId="{32165585-CB35-4C33-B919-9B0DD83E6E32}" dt="2023-04-10T20:54:32.530" v="724" actId="20577"/>
          <ac:spMkLst>
            <pc:docMk/>
            <pc:sldMk cId="3004351000" sldId="308"/>
            <ac:spMk id="8" creationId="{3B13F08B-AEE4-4C95-21B6-8DF753ECA5AD}"/>
          </ac:spMkLst>
        </pc:spChg>
        <pc:picChg chg="add del mod">
          <ac:chgData name="Carolina Craus" userId="bae62b9d695bbdd6" providerId="LiveId" clId="{32165585-CB35-4C33-B919-9B0DD83E6E32}" dt="2023-04-10T20:49:13.766" v="179" actId="478"/>
          <ac:picMkLst>
            <pc:docMk/>
            <pc:sldMk cId="3004351000" sldId="308"/>
            <ac:picMk id="4" creationId="{1307027A-FCC3-05E0-41FE-33BF2E9DAEDD}"/>
          </ac:picMkLst>
        </pc:picChg>
        <pc:picChg chg="add mod">
          <ac:chgData name="Carolina Craus" userId="bae62b9d695bbdd6" providerId="LiveId" clId="{32165585-CB35-4C33-B919-9B0DD83E6E32}" dt="2023-04-10T20:49:38.648" v="185" actId="1076"/>
          <ac:picMkLst>
            <pc:docMk/>
            <pc:sldMk cId="3004351000" sldId="308"/>
            <ac:picMk id="6" creationId="{92F350EB-A179-C072-4BB8-1935AE3A0486}"/>
          </ac:picMkLst>
        </pc:picChg>
      </pc:sldChg>
      <pc:sldChg chg="addSp delSp modSp add mod ord">
        <pc:chgData name="Carolina Craus" userId="bae62b9d695bbdd6" providerId="LiveId" clId="{32165585-CB35-4C33-B919-9B0DD83E6E32}" dt="2023-04-10T21:22:36.190" v="875" actId="1076"/>
        <pc:sldMkLst>
          <pc:docMk/>
          <pc:sldMk cId="2424990968" sldId="309"/>
        </pc:sldMkLst>
        <pc:spChg chg="mod">
          <ac:chgData name="Carolina Craus" userId="bae62b9d695bbdd6" providerId="LiveId" clId="{32165585-CB35-4C33-B919-9B0DD83E6E32}" dt="2023-04-10T21:20:13.037" v="773" actId="20577"/>
          <ac:spMkLst>
            <pc:docMk/>
            <pc:sldMk cId="2424990968" sldId="309"/>
            <ac:spMk id="2" creationId="{8B170740-DB3F-076A-A2D2-9555F51D2D32}"/>
          </ac:spMkLst>
        </pc:spChg>
        <pc:spChg chg="add del">
          <ac:chgData name="Carolina Craus" userId="bae62b9d695bbdd6" providerId="LiveId" clId="{32165585-CB35-4C33-B919-9B0DD83E6E32}" dt="2023-04-10T21:20:05.960" v="766"/>
          <ac:spMkLst>
            <pc:docMk/>
            <pc:sldMk cId="2424990968" sldId="309"/>
            <ac:spMk id="3" creationId="{CB463F1C-6D75-7AF3-BC7F-EC47D9EC6780}"/>
          </ac:spMkLst>
        </pc:spChg>
        <pc:spChg chg="add del">
          <ac:chgData name="Carolina Craus" userId="bae62b9d695bbdd6" providerId="LiveId" clId="{32165585-CB35-4C33-B919-9B0DD83E6E32}" dt="2023-04-10T21:20:25.706" v="777"/>
          <ac:spMkLst>
            <pc:docMk/>
            <pc:sldMk cId="2424990968" sldId="309"/>
            <ac:spMk id="5" creationId="{1CA82C2F-4389-18F6-F24A-D5E2F991FF66}"/>
          </ac:spMkLst>
        </pc:spChg>
        <pc:spChg chg="add del">
          <ac:chgData name="Carolina Craus" userId="bae62b9d695bbdd6" providerId="LiveId" clId="{32165585-CB35-4C33-B919-9B0DD83E6E32}" dt="2023-04-10T21:20:44.219" v="782"/>
          <ac:spMkLst>
            <pc:docMk/>
            <pc:sldMk cId="2424990968" sldId="309"/>
            <ac:spMk id="7" creationId="{D7F791C7-1224-D5F8-0D7A-3C4A5B1AEC65}"/>
          </ac:spMkLst>
        </pc:spChg>
        <pc:spChg chg="mod">
          <ac:chgData name="Carolina Craus" userId="bae62b9d695bbdd6" providerId="LiveId" clId="{32165585-CB35-4C33-B919-9B0DD83E6E32}" dt="2023-04-10T21:19:55.932" v="764" actId="14100"/>
          <ac:spMkLst>
            <pc:docMk/>
            <pc:sldMk cId="2424990968" sldId="309"/>
            <ac:spMk id="8" creationId="{3B13F08B-AEE4-4C95-21B6-8DF753ECA5AD}"/>
          </ac:spMkLst>
        </pc:spChg>
        <pc:spChg chg="add mod">
          <ac:chgData name="Carolina Craus" userId="bae62b9d695bbdd6" providerId="LiveId" clId="{32165585-CB35-4C33-B919-9B0DD83E6E32}" dt="2023-04-10T21:22:36.190" v="875" actId="1076"/>
          <ac:spMkLst>
            <pc:docMk/>
            <pc:sldMk cId="2424990968" sldId="309"/>
            <ac:spMk id="10" creationId="{A12E1ABB-8023-4ADC-BEFB-5F1E561C4FE5}"/>
          </ac:spMkLst>
        </pc:spChg>
        <pc:picChg chg="add del mod">
          <ac:chgData name="Carolina Craus" userId="bae62b9d695bbdd6" providerId="LiveId" clId="{32165585-CB35-4C33-B919-9B0DD83E6E32}" dt="2023-04-10T21:20:16.822" v="775" actId="478"/>
          <ac:picMkLst>
            <pc:docMk/>
            <pc:sldMk cId="2424990968" sldId="309"/>
            <ac:picMk id="4" creationId="{45D9472E-4F57-96A9-D25A-5DD7CE68DF4D}"/>
          </ac:picMkLst>
        </pc:picChg>
        <pc:picChg chg="add mod">
          <ac:chgData name="Carolina Craus" userId="bae62b9d695bbdd6" providerId="LiveId" clId="{32165585-CB35-4C33-B919-9B0DD83E6E32}" dt="2023-04-10T21:20:52.090" v="786" actId="1076"/>
          <ac:picMkLst>
            <pc:docMk/>
            <pc:sldMk cId="2424990968" sldId="309"/>
            <ac:picMk id="6" creationId="{73580CB5-D47D-F7CE-5EC3-BF50DC366B5E}"/>
          </ac:picMkLst>
        </pc:picChg>
        <pc:picChg chg="add mod">
          <ac:chgData name="Carolina Craus" userId="bae62b9d695bbdd6" providerId="LiveId" clId="{32165585-CB35-4C33-B919-9B0DD83E6E32}" dt="2023-04-10T21:20:56.165" v="787" actId="1076"/>
          <ac:picMkLst>
            <pc:docMk/>
            <pc:sldMk cId="2424990968" sldId="309"/>
            <ac:picMk id="9" creationId="{AA4E9141-2AC9-294A-243D-B52BCE5A6F0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158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8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1196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0468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8134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776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5671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8867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1f88252dc4_0_1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1f88252dc4_0_1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f88252dc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f88252dc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f88252dc4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f88252dc4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27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291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659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307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830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410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shutterstock_429987889_edited.jpg"/>
          <p:cNvPicPr preferRelativeResize="0"/>
          <p:nvPr/>
        </p:nvPicPr>
        <p:blipFill rotWithShape="1">
          <a:blip r:embed="rId2">
            <a:alphaModFix/>
          </a:blip>
          <a:srcRect t="21799" b="23591"/>
          <a:stretch/>
        </p:blipFill>
        <p:spPr>
          <a:xfrm>
            <a:off x="0" y="487825"/>
            <a:ext cx="9144000" cy="465567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3" name="Google Shape;13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" name="Google Shape;18;p2"/>
          <p:cNvSpPr txBox="1"/>
          <p:nvPr/>
        </p:nvSpPr>
        <p:spPr>
          <a:xfrm>
            <a:off x="226550" y="78500"/>
            <a:ext cx="9981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Raleway"/>
                <a:ea typeface="Raleway"/>
                <a:cs typeface="Raleway"/>
                <a:sym typeface="Raleway"/>
              </a:rPr>
              <a:t>Confidential</a:t>
            </a:r>
            <a:endParaRPr sz="6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1296767" y="78500"/>
            <a:ext cx="21006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latin typeface="Raleway"/>
                <a:ea typeface="Raleway"/>
                <a:cs typeface="Raleway"/>
                <a:sym typeface="Raleway"/>
              </a:rPr>
              <a:t>Customized for </a:t>
            </a:r>
            <a:r>
              <a:rPr lang="en-GB" sz="600" b="1" dirty="0">
                <a:latin typeface="Raleway"/>
                <a:ea typeface="Raleway"/>
                <a:cs typeface="Raleway"/>
                <a:sym typeface="Raleway"/>
              </a:rPr>
              <a:t>DS 6372</a:t>
            </a:r>
            <a:endParaRPr sz="6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8213935" y="78500"/>
            <a:ext cx="7059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Raleway"/>
                <a:ea typeface="Raleway"/>
                <a:cs typeface="Raleway"/>
                <a:sym typeface="Raleway"/>
              </a:rPr>
              <a:t>Version 1.0</a:t>
            </a:r>
            <a:endParaRPr sz="6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1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41" name="Google Shape;141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Google Shape;143;p14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4" name="Google Shape;144;p14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6" name="Google Shape;146;p14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7" name="Google Shape;147;p14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" name="Google Shape;148;p14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" name="Google Shape;149;p14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2" name="Google Shape;152;p15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3" name="Google Shape;153;p15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15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15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C">
  <p:cSld name="SECTION_HEADER_1">
    <p:bg>
      <p:bgPr>
        <a:solidFill>
          <a:schemeClr val="dk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>
            <a:spLocks noGrp="1"/>
          </p:cNvSpPr>
          <p:nvPr>
            <p:ph type="title"/>
          </p:nvPr>
        </p:nvSpPr>
        <p:spPr>
          <a:xfrm>
            <a:off x="1308150" y="1318650"/>
            <a:ext cx="71100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9" name="Google Shape;159;p16"/>
          <p:cNvSpPr txBox="1"/>
          <p:nvPr/>
        </p:nvSpPr>
        <p:spPr>
          <a:xfrm>
            <a:off x="226550" y="78500"/>
            <a:ext cx="9981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Confidential</a:t>
            </a:r>
            <a:endParaRPr sz="6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1296767" y="78500"/>
            <a:ext cx="21006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latin typeface="Raleway"/>
                <a:ea typeface="Raleway"/>
                <a:cs typeface="Raleway"/>
                <a:sym typeface="Raleway"/>
              </a:rPr>
              <a:t>Customized for </a:t>
            </a:r>
            <a:r>
              <a:rPr lang="en-GB" sz="600" b="1" dirty="0">
                <a:latin typeface="Raleway"/>
                <a:ea typeface="Raleway"/>
                <a:cs typeface="Raleway"/>
                <a:sym typeface="Raleway"/>
              </a:rPr>
              <a:t>DS 6372</a:t>
            </a:r>
            <a:endParaRPr lang="en-GB" sz="6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1" name="Google Shape;161;p16"/>
          <p:cNvSpPr txBox="1"/>
          <p:nvPr/>
        </p:nvSpPr>
        <p:spPr>
          <a:xfrm>
            <a:off x="8213935" y="78500"/>
            <a:ext cx="7059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Version 1.0</a:t>
            </a:r>
            <a:endParaRPr sz="6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_alt1">
  <p:cSld name="SECTION_HEADER_2">
    <p:bg>
      <p:bgPr>
        <a:solidFill>
          <a:srgbClr val="434343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64" name="Google Shape;164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" name="Google Shape;166;p17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8" name="Google Shape;168;p17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9" name="Google Shape;169;p17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170;p17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171;p17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_alt1">
  <p:cSld name="TITLE_1">
    <p:bg>
      <p:bgPr>
        <a:solidFill>
          <a:schemeClr val="lt2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" descr="shutterstock_429987889_edited.jpg"/>
          <p:cNvPicPr preferRelativeResize="0"/>
          <p:nvPr/>
        </p:nvPicPr>
        <p:blipFill rotWithShape="1">
          <a:blip r:embed="rId2">
            <a:alphaModFix/>
          </a:blip>
          <a:srcRect t="21799" b="23591"/>
          <a:stretch/>
        </p:blipFill>
        <p:spPr>
          <a:xfrm>
            <a:off x="0" y="487825"/>
            <a:ext cx="9144000" cy="4655676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Google Shape;24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5" name="Google Shape;25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0" name="Google Shape;30;p3">
            <a:hlinkClick r:id="rId3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" name="Google Shape;31;p3">
            <a:hlinkClick r:id="rId3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32;p3">
            <a:hlinkClick r:id="rId3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Google Shape;33;p3">
            <a:hlinkClick r:id="rId3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6" name="Google Shape;3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0" name="Google Shape;40;p4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4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42;p4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43;p4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only">
  <p:cSld name="TITLE_AND_BODY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9" name="Google Shape;59;p6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" name="Google Shape;60;p6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" name="Google Shape;61;p6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Google Shape;62;p6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6"/>
          <p:cNvSpPr txBox="1">
            <a:spLocks noGrp="1"/>
          </p:cNvSpPr>
          <p:nvPr>
            <p:ph type="body" idx="1"/>
          </p:nvPr>
        </p:nvSpPr>
        <p:spPr>
          <a:xfrm>
            <a:off x="729450" y="1068650"/>
            <a:ext cx="7688700" cy="10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6" name="Google Shape;76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2" name="Google Shape;82;p8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3" name="Google Shape;83;p8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8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8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" name="Google Shape;99;p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0" name="Google Shape;100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10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5" name="Google Shape;105;p10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6" name="Google Shape;106;p10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Google Shape;107;p10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" name="Google Shape;108;p10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11" name="Google Shape;111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11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5" name="Google Shape;115;p11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6" name="Google Shape;116;p11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1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11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" name="Google Shape;121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2" name="Google Shape;122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1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12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6" name="Google Shape;126;p12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8" name="Google Shape;128;p12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9" name="Google Shape;129;p12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2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2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5" name="Google Shape;135;p13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6" name="Google Shape;136;p13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" name="Google Shape;137;p13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" name="Google Shape;138;p13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5234028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>
                <a:solidFill>
                  <a:srgbClr val="000000"/>
                </a:solidFill>
              </a:rPr>
              <a:t>Bank Marketing Analysis</a:t>
            </a:r>
            <a:endParaRPr dirty="0"/>
          </a:p>
        </p:txBody>
      </p:sp>
      <p:sp>
        <p:nvSpPr>
          <p:cNvPr id="177" name="Google Shape;177;p18"/>
          <p:cNvSpPr txBox="1">
            <a:spLocks noGrp="1"/>
          </p:cNvSpPr>
          <p:nvPr>
            <p:ph type="subTitle" idx="1"/>
          </p:nvPr>
        </p:nvSpPr>
        <p:spPr>
          <a:xfrm>
            <a:off x="729563" y="2998272"/>
            <a:ext cx="48909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dirty="0"/>
              <a:t>Daniel Chang, Carolina </a:t>
            </a:r>
            <a:r>
              <a:rPr lang="en-GB" sz="1400" b="1" dirty="0" err="1"/>
              <a:t>Craus</a:t>
            </a:r>
            <a:r>
              <a:rPr lang="en-GB" sz="1400" b="1" dirty="0"/>
              <a:t>, Andrew Yule</a:t>
            </a:r>
            <a:endParaRPr sz="1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Exploratory Data Analysis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Relationship between Month and Y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B13F08B-AEE4-4C95-21B6-8DF753ECA5AD}"/>
              </a:ext>
            </a:extLst>
          </p:cNvPr>
          <p:cNvSpPr txBox="1">
            <a:spLocks/>
          </p:cNvSpPr>
          <p:nvPr/>
        </p:nvSpPr>
        <p:spPr>
          <a:xfrm>
            <a:off x="285226" y="1761143"/>
            <a:ext cx="3196205" cy="2655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dirty="0"/>
              <a:t>Month seems to impact whether a client will resubscribe to a term deposit </a:t>
            </a:r>
          </a:p>
          <a:p>
            <a:pPr marL="146050" indent="0">
              <a:buNone/>
            </a:pPr>
            <a:endParaRPr lang="en-US" dirty="0"/>
          </a:p>
          <a:p>
            <a:r>
              <a:rPr lang="en-US" dirty="0"/>
              <a:t>September, October, December, and March seem to have almost half the clients resubscribe to a term deposit </a:t>
            </a:r>
          </a:p>
          <a:p>
            <a:r>
              <a:rPr lang="en-US" dirty="0"/>
              <a:t>The rest of the months have less than 25% rate of resubscribing to a term deposit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F350EB-A179-C072-4BB8-1935AE3A04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8898" y="1417194"/>
            <a:ext cx="5478173" cy="338235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04351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Exploratory Data Analysis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Correlation Plot and Heatmap 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B13F08B-AEE4-4C95-21B6-8DF753ECA5AD}"/>
              </a:ext>
            </a:extLst>
          </p:cNvPr>
          <p:cNvSpPr txBox="1">
            <a:spLocks/>
          </p:cNvSpPr>
          <p:nvPr/>
        </p:nvSpPr>
        <p:spPr>
          <a:xfrm>
            <a:off x="725850" y="1761143"/>
            <a:ext cx="515721" cy="1527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580CB5-D47D-F7CE-5EC3-BF50DC366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09368"/>
            <a:ext cx="4793434" cy="29582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4E9141-2AC9-294A-243D-B52BCE5A6F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3434" y="1941386"/>
            <a:ext cx="4365596" cy="2694196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12E1ABB-8023-4ADC-BEFB-5F1E561C4FE5}"/>
              </a:ext>
            </a:extLst>
          </p:cNvPr>
          <p:cNvSpPr txBox="1">
            <a:spLocks/>
          </p:cNvSpPr>
          <p:nvPr/>
        </p:nvSpPr>
        <p:spPr>
          <a:xfrm>
            <a:off x="5548446" y="1177185"/>
            <a:ext cx="3872391" cy="583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dirty="0"/>
              <a:t>No very highly correlated variables or multicollinearity present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4990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44AB8-4CAC-56EE-6EF0-25499C3705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 1</a:t>
            </a:r>
          </a:p>
        </p:txBody>
      </p:sp>
    </p:spTree>
    <p:extLst>
      <p:ext uri="{BB962C8B-B14F-4D97-AF65-F5344CB8AC3E}">
        <p14:creationId xmlns:p14="http://schemas.microsoft.com/office/powerpoint/2010/main" val="3764461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Objective 1</a:t>
            </a:r>
          </a:p>
          <a:p>
            <a:pPr marL="146050" indent="0">
              <a:buNone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Recapping the Primary Goal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0A4736F-1EF9-09F0-5145-9AB37B5FE409}"/>
              </a:ext>
            </a:extLst>
          </p:cNvPr>
          <p:cNvSpPr txBox="1">
            <a:spLocks/>
          </p:cNvSpPr>
          <p:nvPr/>
        </p:nvSpPr>
        <p:spPr>
          <a:xfrm>
            <a:off x="725850" y="1761143"/>
            <a:ext cx="7688700" cy="855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b="1" dirty="0"/>
              <a:t>Primary goal: </a:t>
            </a:r>
            <a:r>
              <a:rPr lang="en-US" dirty="0"/>
              <a:t>Can we make a </a:t>
            </a:r>
            <a:r>
              <a:rPr lang="en-US" u="sng" dirty="0"/>
              <a:t>highly interpretable</a:t>
            </a:r>
            <a:r>
              <a:rPr lang="en-US" dirty="0"/>
              <a:t> model that helps to better gain inference on what leads to successfully signing clients to new term deposits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r>
              <a:rPr lang="en-US" dirty="0"/>
              <a:t>Note: Data was split into two datasets for training and validation using a 70/30 split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65AEDED-9AE4-E864-615F-1DD09AB34814}"/>
              </a:ext>
            </a:extLst>
          </p:cNvPr>
          <p:cNvGrpSpPr/>
          <p:nvPr/>
        </p:nvGrpSpPr>
        <p:grpSpPr>
          <a:xfrm>
            <a:off x="515394" y="2997197"/>
            <a:ext cx="8113212" cy="1005840"/>
            <a:chOff x="515394" y="2997197"/>
            <a:chExt cx="8113212" cy="100584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1957573-30D3-4E27-9E18-56D2A6B4368C}"/>
                </a:ext>
              </a:extLst>
            </p:cNvPr>
            <p:cNvSpPr/>
            <p:nvPr/>
          </p:nvSpPr>
          <p:spPr>
            <a:xfrm>
              <a:off x="3611880" y="2997197"/>
              <a:ext cx="1920240" cy="1005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Feature Selection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5729A82-735C-7A6D-FEEC-AFFC52E95A03}"/>
                </a:ext>
              </a:extLst>
            </p:cNvPr>
            <p:cNvSpPr/>
            <p:nvPr/>
          </p:nvSpPr>
          <p:spPr>
            <a:xfrm>
              <a:off x="515394" y="3140886"/>
              <a:ext cx="1828800" cy="7184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3"/>
                  </a:solidFill>
                </a:rPr>
                <a:t>17 Variables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F70714E-EFC6-2B2F-A8C0-39BE5507BA5C}"/>
                </a:ext>
              </a:extLst>
            </p:cNvPr>
            <p:cNvCxnSpPr>
              <a:stCxn id="11" idx="3"/>
              <a:endCxn id="7" idx="1"/>
            </p:cNvCxnSpPr>
            <p:nvPr/>
          </p:nvCxnSpPr>
          <p:spPr>
            <a:xfrm>
              <a:off x="2344194" y="3500115"/>
              <a:ext cx="1267686" cy="2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0A5251D-9421-2030-1905-795CC510DAF8}"/>
                </a:ext>
              </a:extLst>
            </p:cNvPr>
            <p:cNvCxnSpPr/>
            <p:nvPr/>
          </p:nvCxnSpPr>
          <p:spPr>
            <a:xfrm>
              <a:off x="5532120" y="3500116"/>
              <a:ext cx="1267687" cy="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5180F-2E5B-5B25-77F4-1F62C9612845}"/>
                </a:ext>
              </a:extLst>
            </p:cNvPr>
            <p:cNvSpPr/>
            <p:nvPr/>
          </p:nvSpPr>
          <p:spPr>
            <a:xfrm>
              <a:off x="6799806" y="3140887"/>
              <a:ext cx="1828800" cy="7184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Reduction in variables to improve interpretation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77731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Objective 1</a:t>
            </a:r>
          </a:p>
          <a:p>
            <a:pPr marL="146050" indent="0">
              <a:buNone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Feature Selection Algorithm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0A4736F-1EF9-09F0-5145-9AB37B5FE409}"/>
              </a:ext>
            </a:extLst>
          </p:cNvPr>
          <p:cNvSpPr txBox="1">
            <a:spLocks/>
          </p:cNvSpPr>
          <p:nvPr/>
        </p:nvSpPr>
        <p:spPr>
          <a:xfrm>
            <a:off x="725850" y="1761144"/>
            <a:ext cx="7688700" cy="445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b="1" dirty="0"/>
              <a:t>Main Algorithm:	</a:t>
            </a:r>
            <a:r>
              <a:rPr lang="en-US" dirty="0"/>
              <a:t>Stepwise logistic regression utilizing AIC as the performance metric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0A3716-4CFE-14C5-5FD0-C5F153CDF0E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37929" y="2191767"/>
            <a:ext cx="6064542" cy="295173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C5E162-E10C-B2A3-005B-B90338E85659}"/>
              </a:ext>
            </a:extLst>
          </p:cNvPr>
          <p:cNvCxnSpPr>
            <a:cxnSpLocks/>
          </p:cNvCxnSpPr>
          <p:nvPr/>
        </p:nvCxnSpPr>
        <p:spPr>
          <a:xfrm flipH="1">
            <a:off x="3573359" y="3667633"/>
            <a:ext cx="312057" cy="3528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7C22EA1-6967-CFF8-9BB1-0326FB8FCE1D}"/>
              </a:ext>
            </a:extLst>
          </p:cNvPr>
          <p:cNvSpPr txBox="1">
            <a:spLocks/>
          </p:cNvSpPr>
          <p:nvPr/>
        </p:nvSpPr>
        <p:spPr>
          <a:xfrm>
            <a:off x="3603171" y="3108129"/>
            <a:ext cx="2677886" cy="654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dirty="0">
                <a:solidFill>
                  <a:schemeClr val="accent3"/>
                </a:solidFill>
              </a:rPr>
              <a:t>Diminishing returns are found after the 5</a:t>
            </a:r>
            <a:r>
              <a:rPr lang="en-US" baseline="30000" dirty="0">
                <a:solidFill>
                  <a:schemeClr val="accent3"/>
                </a:solidFill>
              </a:rPr>
              <a:t>th</a:t>
            </a:r>
            <a:r>
              <a:rPr lang="en-US" dirty="0">
                <a:solidFill>
                  <a:schemeClr val="accent3"/>
                </a:solidFill>
              </a:rPr>
              <a:t> variable is included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6369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Objective 1</a:t>
            </a:r>
          </a:p>
          <a:p>
            <a:pPr marL="146050" indent="0">
              <a:buNone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Model Performance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A4AB027-E888-2C3E-8C1E-4D6BB2527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066425"/>
              </p:ext>
            </p:extLst>
          </p:nvPr>
        </p:nvGraphicFramePr>
        <p:xfrm>
          <a:off x="725850" y="1761144"/>
          <a:ext cx="4064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42111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24557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250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15,485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497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612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376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16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442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389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AUROC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069719"/>
                  </a:ext>
                </a:extLst>
              </a:tr>
            </a:tbl>
          </a:graphicData>
        </a:graphic>
      </p:graphicFrame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BB69DD76-C768-A0C3-81CB-B2E581EFE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6457" y="1446514"/>
            <a:ext cx="3962400" cy="3378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84455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Objective 1</a:t>
            </a:r>
          </a:p>
          <a:p>
            <a:pPr marL="146050" indent="0">
              <a:buNone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Model Interpretation and Inference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0A4736F-1EF9-09F0-5145-9AB37B5FE409}"/>
              </a:ext>
            </a:extLst>
          </p:cNvPr>
          <p:cNvSpPr txBox="1">
            <a:spLocks/>
          </p:cNvSpPr>
          <p:nvPr/>
        </p:nvSpPr>
        <p:spPr>
          <a:xfrm>
            <a:off x="725850" y="1761143"/>
            <a:ext cx="6561069" cy="3197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u="sng" dirty="0"/>
              <a:t>Note:	All variables in the model were noted to have statistical significance</a:t>
            </a:r>
          </a:p>
          <a:p>
            <a:pPr marL="146050" indent="0">
              <a:buNone/>
            </a:pPr>
            <a:endParaRPr lang="en-US" dirty="0"/>
          </a:p>
          <a:p>
            <a:r>
              <a:rPr lang="en-US" dirty="0"/>
              <a:t>Relative to past failures, previous successful outcomes were associated with a ~1,000% increase in the odds of having another success</a:t>
            </a:r>
            <a:r>
              <a:rPr lang="en-US" baseline="30000" dirty="0"/>
              <a:t>1</a:t>
            </a:r>
          </a:p>
          <a:p>
            <a:endParaRPr lang="en-US" dirty="0"/>
          </a:p>
          <a:p>
            <a:r>
              <a:rPr lang="en-US" dirty="0"/>
              <a:t>Relative to April, the month of March is particularly successful having an ~350% increase in the odds of having success</a:t>
            </a:r>
            <a:r>
              <a:rPr lang="en-US" baseline="30000" dirty="0"/>
              <a:t>1</a:t>
            </a:r>
            <a:endParaRPr lang="en-US" dirty="0"/>
          </a:p>
          <a:p>
            <a:endParaRPr lang="en-US" dirty="0"/>
          </a:p>
          <a:p>
            <a:r>
              <a:rPr lang="en-US" dirty="0"/>
              <a:t>Relative to calling on a client’s cell phones, calling their telephone was associated with a ~20% reduction in the odds of having success</a:t>
            </a:r>
            <a:r>
              <a:rPr lang="en-US" baseline="30000" dirty="0"/>
              <a:t>1</a:t>
            </a:r>
            <a:endParaRPr lang="en-US" dirty="0"/>
          </a:p>
          <a:p>
            <a:endParaRPr lang="en-US" dirty="0"/>
          </a:p>
          <a:p>
            <a:r>
              <a:rPr lang="en-US" dirty="0"/>
              <a:t>Relative to those clients without housing loans, having a housing loan was associated with a ~60% reduction in the odds of having success</a:t>
            </a:r>
            <a:r>
              <a:rPr lang="en-US" baseline="30000" dirty="0"/>
              <a:t>1</a:t>
            </a:r>
          </a:p>
          <a:p>
            <a:pPr marL="146050" indent="0">
              <a:buNone/>
            </a:pPr>
            <a:endParaRPr lang="en-US" baseline="30000" dirty="0"/>
          </a:p>
          <a:p>
            <a:pPr marL="146050" indent="0">
              <a:buNone/>
            </a:pPr>
            <a:r>
              <a:rPr lang="en-US" baseline="30000" dirty="0"/>
              <a:t>1 Holding all other variables fixed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8CB3B1-F276-F041-C9D7-5485DDB0DC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6919" y="0"/>
            <a:ext cx="1602557" cy="51546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30556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44AB8-4CAC-56EE-6EF0-25499C3705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 2</a:t>
            </a:r>
          </a:p>
        </p:txBody>
      </p:sp>
    </p:spTree>
    <p:extLst>
      <p:ext uri="{BB962C8B-B14F-4D97-AF65-F5344CB8AC3E}">
        <p14:creationId xmlns:p14="http://schemas.microsoft.com/office/powerpoint/2010/main" val="2684897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7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000000"/>
                </a:solidFill>
              </a:rPr>
              <a:t>Thank you.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>
            <a:spLocks noGrp="1"/>
          </p:cNvSpPr>
          <p:nvPr>
            <p:ph type="title"/>
          </p:nvPr>
        </p:nvSpPr>
        <p:spPr>
          <a:xfrm>
            <a:off x="1308150" y="1318650"/>
            <a:ext cx="71100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TOC</a:t>
            </a:r>
            <a:endParaRPr/>
          </a:p>
        </p:txBody>
      </p:sp>
      <p:sp>
        <p:nvSpPr>
          <p:cNvPr id="183" name="Google Shape;183;p19"/>
          <p:cNvSpPr txBox="1"/>
          <p:nvPr/>
        </p:nvSpPr>
        <p:spPr>
          <a:xfrm>
            <a:off x="1293836" y="2303219"/>
            <a:ext cx="320040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FFFFFF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</a:rPr>
              <a:t>Introduction</a:t>
            </a:r>
            <a:endParaRPr sz="1600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5" name="Google Shape;185;p19"/>
          <p:cNvSpPr txBox="1"/>
          <p:nvPr/>
        </p:nvSpPr>
        <p:spPr>
          <a:xfrm>
            <a:off x="1308150" y="2628719"/>
            <a:ext cx="320040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Exploratory Data Analysis (EDA)</a:t>
            </a:r>
            <a:endParaRPr sz="1600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6" name="Google Shape;186;p19"/>
          <p:cNvSpPr txBox="1"/>
          <p:nvPr/>
        </p:nvSpPr>
        <p:spPr>
          <a:xfrm>
            <a:off x="1293836" y="2954219"/>
            <a:ext cx="320040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FFFFFF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</a:rPr>
              <a:t>Objective 1 Results</a:t>
            </a:r>
            <a:endParaRPr sz="1600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Google Shape;186;p19">
            <a:extLst>
              <a:ext uri="{FF2B5EF4-FFF2-40B4-BE49-F238E27FC236}">
                <a16:creationId xmlns:a16="http://schemas.microsoft.com/office/drawing/2014/main" id="{125EAB59-E379-1C72-48C4-2ADA045C9068}"/>
              </a:ext>
            </a:extLst>
          </p:cNvPr>
          <p:cNvSpPr txBox="1"/>
          <p:nvPr/>
        </p:nvSpPr>
        <p:spPr>
          <a:xfrm>
            <a:off x="1308151" y="3279719"/>
            <a:ext cx="2960109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FFFFFF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</a:rPr>
              <a:t>Objective 2 Results</a:t>
            </a:r>
          </a:p>
        </p:txBody>
      </p:sp>
      <p:sp>
        <p:nvSpPr>
          <p:cNvPr id="3" name="Google Shape;186;p19">
            <a:extLst>
              <a:ext uri="{FF2B5EF4-FFF2-40B4-BE49-F238E27FC236}">
                <a16:creationId xmlns:a16="http://schemas.microsoft.com/office/drawing/2014/main" id="{F0367B07-B0C9-4D17-D091-E541CF5DFA2F}"/>
              </a:ext>
            </a:extLst>
          </p:cNvPr>
          <p:cNvSpPr txBox="1"/>
          <p:nvPr/>
        </p:nvSpPr>
        <p:spPr>
          <a:xfrm>
            <a:off x="1283965" y="3605219"/>
            <a:ext cx="2960109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FFFFFF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</a:rPr>
              <a:t>Concluding Remarks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0101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Introduction</a:t>
            </a:r>
            <a:endParaRPr sz="1200" dirty="0"/>
          </a:p>
        </p:txBody>
      </p:sp>
      <p:sp>
        <p:nvSpPr>
          <p:cNvPr id="219" name="Google Shape;219;p22"/>
          <p:cNvSpPr txBox="1">
            <a:spLocks noGrp="1"/>
          </p:cNvSpPr>
          <p:nvPr>
            <p:ph type="body" idx="4294967295"/>
          </p:nvPr>
        </p:nvSpPr>
        <p:spPr>
          <a:xfrm>
            <a:off x="729450" y="1749350"/>
            <a:ext cx="7010100" cy="26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 i="1" dirty="0">
                <a:solidFill>
                  <a:srgbClr val="FFFFFF"/>
                </a:solidFill>
              </a:rPr>
              <a:t>“Given a large data set containing term deposit marketing success, can we better understand what effects the success rate and how to better predict it?”</a:t>
            </a:r>
            <a:endParaRPr sz="3000" i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6ECE9-05D5-E68B-AFAD-0CCD8E3A6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000" y="1318650"/>
            <a:ext cx="3300900" cy="693030"/>
          </a:xfrm>
        </p:spPr>
        <p:txBody>
          <a:bodyPr/>
          <a:lstStyle/>
          <a:p>
            <a:r>
              <a:rPr lang="en-US" dirty="0"/>
              <a:t>Specific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EC0ED-D6AB-CDDE-835B-F407B08C2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224" y="2075290"/>
            <a:ext cx="8112675" cy="2303935"/>
          </a:xfrm>
        </p:spPr>
        <p:txBody>
          <a:bodyPr/>
          <a:lstStyle/>
          <a:p>
            <a:pPr marL="146050" indent="0">
              <a:buNone/>
            </a:pPr>
            <a:r>
              <a:rPr lang="en-US" dirty="0"/>
              <a:t>Using the bank marketing dataset, build the following:</a:t>
            </a:r>
          </a:p>
          <a:p>
            <a:pPr marL="146050" indent="0">
              <a:buNone/>
            </a:pPr>
            <a:endParaRPr lang="en-US" dirty="0"/>
          </a:p>
          <a:p>
            <a:pPr marL="488950" indent="-342900">
              <a:buFont typeface="+mj-lt"/>
              <a:buAutoNum type="arabicPeriod"/>
            </a:pPr>
            <a:r>
              <a:rPr lang="en-US" u="sng" dirty="0"/>
              <a:t>A highly interpretable model</a:t>
            </a:r>
            <a:r>
              <a:rPr lang="en-US" dirty="0"/>
              <a:t> for inference on key variables influencing term deposit subscriptions</a:t>
            </a:r>
          </a:p>
          <a:p>
            <a:pPr marL="488950" indent="-342900">
              <a:buFont typeface="+mj-lt"/>
              <a:buAutoNum type="arabicPeriod"/>
            </a:pPr>
            <a:endParaRPr lang="en-US" dirty="0"/>
          </a:p>
          <a:p>
            <a:pPr marL="488950" indent="-342900">
              <a:buFont typeface="+mj-lt"/>
              <a:buAutoNum type="arabicPeriod"/>
            </a:pPr>
            <a:r>
              <a:rPr lang="en-US" u="sng" dirty="0"/>
              <a:t>A highly accurate model</a:t>
            </a:r>
            <a:r>
              <a:rPr lang="en-US" dirty="0"/>
              <a:t> that allows for prediction of term deposit subscriptions on future clients</a:t>
            </a:r>
          </a:p>
          <a:p>
            <a:pPr marL="488950" indent="-342900">
              <a:buFont typeface="+mj-lt"/>
              <a:buAutoNum type="arabicPeriod"/>
            </a:pPr>
            <a:endParaRPr lang="en-US" dirty="0"/>
          </a:p>
          <a:p>
            <a:pPr marL="488950" indent="-342900">
              <a:buFont typeface="+mj-lt"/>
              <a:buAutoNum type="arabicPeriod"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415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44AB8-4CAC-56EE-6EF0-25499C3705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769135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Exploratory Data Analysis</a:t>
            </a:r>
          </a:p>
          <a:p>
            <a:pPr marL="146050" indent="0">
              <a:buNone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Raleway"/>
                <a:sym typeface="Raleway"/>
              </a:rPr>
              <a:t>Data Introduction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C04E657-4BE5-25B8-2356-D368924D9209}"/>
              </a:ext>
            </a:extLst>
          </p:cNvPr>
          <p:cNvSpPr txBox="1">
            <a:spLocks/>
          </p:cNvSpPr>
          <p:nvPr/>
        </p:nvSpPr>
        <p:spPr>
          <a:xfrm>
            <a:off x="725849" y="1761143"/>
            <a:ext cx="6560321" cy="855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Font typeface="Lato"/>
              <a:buNone/>
            </a:pPr>
            <a:r>
              <a:rPr lang="en-US" b="1" dirty="0"/>
              <a:t>Key variable of interest:</a:t>
            </a:r>
            <a:r>
              <a:rPr lang="en-US" dirty="0"/>
              <a:t>	Whether the client subscribed to a term deposit</a:t>
            </a:r>
          </a:p>
        </p:txBody>
      </p:sp>
      <p:pic>
        <p:nvPicPr>
          <p:cNvPr id="7" name="Picture 6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AFDEA873-31F9-E7C5-9DD2-74D9D9799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849" y="2188970"/>
            <a:ext cx="5351771" cy="2724116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1CCA56F0-CD06-218B-C9BB-3D53B120BCE1}"/>
              </a:ext>
            </a:extLst>
          </p:cNvPr>
          <p:cNvSpPr txBox="1">
            <a:spLocks/>
          </p:cNvSpPr>
          <p:nvPr/>
        </p:nvSpPr>
        <p:spPr>
          <a:xfrm>
            <a:off x="6295679" y="3148511"/>
            <a:ext cx="2354836" cy="402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dirty="0">
                <a:solidFill>
                  <a:schemeClr val="accent3"/>
                </a:solidFill>
              </a:rPr>
              <a:t>The data is highly unbalanced with a success rate of ~88%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0674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Exploratory Data Analysis</a:t>
            </a:r>
          </a:p>
          <a:p>
            <a:pPr marL="146050" indent="0">
              <a:buNone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Raleway"/>
                <a:sym typeface="Raleway"/>
              </a:rPr>
              <a:t>Data Introduction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1EEBFD-FAD6-A381-FD47-437AED0D45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" y="2943037"/>
            <a:ext cx="8869680" cy="152438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B13F08B-AEE4-4C95-21B6-8DF753ECA5AD}"/>
              </a:ext>
            </a:extLst>
          </p:cNvPr>
          <p:cNvSpPr txBox="1">
            <a:spLocks/>
          </p:cNvSpPr>
          <p:nvPr/>
        </p:nvSpPr>
        <p:spPr>
          <a:xfrm>
            <a:off x="725850" y="1761143"/>
            <a:ext cx="5607004" cy="855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b="1" dirty="0"/>
              <a:t>Total rows:</a:t>
            </a:r>
            <a:r>
              <a:rPr lang="en-US" dirty="0"/>
              <a:t>		45,211</a:t>
            </a:r>
          </a:p>
          <a:p>
            <a:pPr marL="146050" indent="0">
              <a:buFont typeface="Lato"/>
              <a:buNone/>
            </a:pPr>
            <a:r>
              <a:rPr lang="en-US" b="1" dirty="0"/>
              <a:t>Variable count:</a:t>
            </a:r>
            <a:r>
              <a:rPr lang="en-US" dirty="0"/>
              <a:t>		18</a:t>
            </a:r>
          </a:p>
          <a:p>
            <a:pPr marL="146050" indent="0">
              <a:buFont typeface="Lato"/>
              <a:buNone/>
            </a:pPr>
            <a:r>
              <a:rPr lang="en-US" b="1" dirty="0"/>
              <a:t>Numerical predictors:		</a:t>
            </a:r>
            <a:r>
              <a:rPr lang="en-US" dirty="0"/>
              <a:t>7</a:t>
            </a:r>
          </a:p>
          <a:p>
            <a:pPr marL="146050" indent="0">
              <a:buFont typeface="Lato"/>
              <a:buNone/>
            </a:pPr>
            <a:r>
              <a:rPr lang="en-US" b="1" dirty="0"/>
              <a:t>Categorical predictors:		</a:t>
            </a:r>
            <a:r>
              <a:rPr lang="en-US" dirty="0"/>
              <a:t>10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40C2E26-B0DA-FFA0-354A-1828785E7CA8}"/>
              </a:ext>
            </a:extLst>
          </p:cNvPr>
          <p:cNvSpPr txBox="1">
            <a:spLocks/>
          </p:cNvSpPr>
          <p:nvPr/>
        </p:nvSpPr>
        <p:spPr>
          <a:xfrm>
            <a:off x="2261915" y="4590072"/>
            <a:ext cx="4620168" cy="402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 algn="ctr">
              <a:buNone/>
            </a:pPr>
            <a:r>
              <a:rPr lang="en-US" dirty="0">
                <a:solidFill>
                  <a:schemeClr val="accent3"/>
                </a:solidFill>
              </a:rPr>
              <a:t>No missing data was found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6955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Exploratory Data Analysis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Relationship between X and Y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B13F08B-AEE4-4C95-21B6-8DF753ECA5AD}"/>
              </a:ext>
            </a:extLst>
          </p:cNvPr>
          <p:cNvSpPr txBox="1">
            <a:spLocks/>
          </p:cNvSpPr>
          <p:nvPr/>
        </p:nvSpPr>
        <p:spPr>
          <a:xfrm>
            <a:off x="725850" y="1761143"/>
            <a:ext cx="5607004" cy="855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dirty="0"/>
              <a:t>More EDA here on the following slides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6605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Exploratory Data Analysis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Relationship between Previous Outcome and Y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B13F08B-AEE4-4C95-21B6-8DF753ECA5AD}"/>
              </a:ext>
            </a:extLst>
          </p:cNvPr>
          <p:cNvSpPr txBox="1">
            <a:spLocks/>
          </p:cNvSpPr>
          <p:nvPr/>
        </p:nvSpPr>
        <p:spPr>
          <a:xfrm>
            <a:off x="439814" y="1974829"/>
            <a:ext cx="3367978" cy="332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dirty="0"/>
              <a:t>The “success” category in Previous outcome is significantly more likely to have another success </a:t>
            </a:r>
          </a:p>
          <a:p>
            <a:pPr marL="146050" indent="0">
              <a:buNone/>
            </a:pPr>
            <a:endParaRPr lang="en-US" dirty="0"/>
          </a:p>
          <a:p>
            <a:r>
              <a:rPr lang="en-US" dirty="0"/>
              <a:t>Around 65% are likely to have another success </a:t>
            </a:r>
          </a:p>
          <a:p>
            <a:r>
              <a:rPr lang="en-US" dirty="0"/>
              <a:t>Compared to the other categories which have less than 25% likely to have a success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9CA1BE-4C1B-E253-6B46-329807C1B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5167" y="1761144"/>
            <a:ext cx="4948833" cy="305413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796241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|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8|1|1.2|1.6|1.1|1.4|1.3|1.5|1.6|21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8|1|1.2|1.6|1.1|1.4|1.3|1.5|1.6|21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4.7|2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4.7|2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4.7|2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4.7|2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4.7|2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4.7|2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8|1|1.2|1.6|1.1|1.4|1.3|1.5|1.6|21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8|1|1.2|1.6|1.1|1.4|1.3|1.5|1.6|21.8"/>
</p:tagLst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</TotalTime>
  <Words>546</Words>
  <Application>Microsoft Office PowerPoint</Application>
  <PresentationFormat>On-screen Show (16:9)</PresentationFormat>
  <Paragraphs>92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Raleway</vt:lpstr>
      <vt:lpstr>Lato</vt:lpstr>
      <vt:lpstr>Streamline</vt:lpstr>
      <vt:lpstr>Bank Marketing Analysis</vt:lpstr>
      <vt:lpstr>TOC</vt:lpstr>
      <vt:lpstr>Introduction</vt:lpstr>
      <vt:lpstr>Specific objectives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Objective 1</vt:lpstr>
      <vt:lpstr>PowerPoint Presentation</vt:lpstr>
      <vt:lpstr>PowerPoint Presentation</vt:lpstr>
      <vt:lpstr>PowerPoint Presentation</vt:lpstr>
      <vt:lpstr>PowerPoint Presentation</vt:lpstr>
      <vt:lpstr>Objective 2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Consulting Proposal</dc:title>
  <cp:lastModifiedBy>Carolina Craus</cp:lastModifiedBy>
  <cp:revision>44</cp:revision>
  <dcterms:modified xsi:type="dcterms:W3CDTF">2023-04-10T21:22:40Z</dcterms:modified>
</cp:coreProperties>
</file>