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9"/>
  </p:notesMasterIdLst>
  <p:sldIdLst>
    <p:sldId id="256" r:id="rId2"/>
    <p:sldId id="257" r:id="rId3"/>
    <p:sldId id="260" r:id="rId4"/>
    <p:sldId id="276" r:id="rId5"/>
    <p:sldId id="282" r:id="rId6"/>
    <p:sldId id="278" r:id="rId7"/>
    <p:sldId id="301" r:id="rId8"/>
    <p:sldId id="302" r:id="rId9"/>
    <p:sldId id="306" r:id="rId10"/>
    <p:sldId id="308" r:id="rId11"/>
    <p:sldId id="293" r:id="rId12"/>
    <p:sldId id="294" r:id="rId13"/>
    <p:sldId id="303" r:id="rId14"/>
    <p:sldId id="304" r:id="rId15"/>
    <p:sldId id="305" r:id="rId16"/>
    <p:sldId id="300" r:id="rId17"/>
    <p:sldId id="275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65585-CB35-4C33-B919-9B0DD83E6E32}" v="7" dt="2023-04-10T20:49:30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6"/>
    <p:restoredTop sz="91112" autoAdjust="0"/>
  </p:normalViewPr>
  <p:slideViewPr>
    <p:cSldViewPr snapToGrid="0">
      <p:cViewPr varScale="1">
        <p:scale>
          <a:sx n="76" d="100"/>
          <a:sy n="76" d="100"/>
        </p:scale>
        <p:origin x="84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a Craus" userId="bae62b9d695bbdd6" providerId="LiveId" clId="{32165585-CB35-4C33-B919-9B0DD83E6E32}"/>
    <pc:docChg chg="custSel addSld delSld modSld sldOrd">
      <pc:chgData name="Carolina Craus" userId="bae62b9d695bbdd6" providerId="LiveId" clId="{32165585-CB35-4C33-B919-9B0DD83E6E32}" dt="2023-04-10T20:54:32.530" v="724" actId="20577"/>
      <pc:docMkLst>
        <pc:docMk/>
      </pc:docMkLst>
      <pc:sldChg chg="modSp add mod">
        <pc:chgData name="Carolina Craus" userId="bae62b9d695bbdd6" providerId="LiveId" clId="{32165585-CB35-4C33-B919-9B0DD83E6E32}" dt="2023-04-10T20:41:36.749" v="156" actId="20577"/>
        <pc:sldMkLst>
          <pc:docMk/>
          <pc:sldMk cId="3579624159" sldId="306"/>
        </pc:sldMkLst>
        <pc:spChg chg="mod">
          <ac:chgData name="Carolina Craus" userId="bae62b9d695bbdd6" providerId="LiveId" clId="{32165585-CB35-4C33-B919-9B0DD83E6E32}" dt="2023-04-10T20:41:36.749" v="156" actId="20577"/>
          <ac:spMkLst>
            <pc:docMk/>
            <pc:sldMk cId="3579624159" sldId="306"/>
            <ac:spMk id="8" creationId="{3B13F08B-AEE4-4C95-21B6-8DF753ECA5AD}"/>
          </ac:spMkLst>
        </pc:spChg>
        <pc:picChg chg="mod">
          <ac:chgData name="Carolina Craus" userId="bae62b9d695bbdd6" providerId="LiveId" clId="{32165585-CB35-4C33-B919-9B0DD83E6E32}" dt="2023-04-10T20:38:47.846" v="3" actId="1076"/>
          <ac:picMkLst>
            <pc:docMk/>
            <pc:sldMk cId="3579624159" sldId="306"/>
            <ac:picMk id="6" creationId="{A69CA1BE-4C1B-E253-6B46-329807C1BD0B}"/>
          </ac:picMkLst>
        </pc:picChg>
      </pc:sldChg>
      <pc:sldChg chg="new del">
        <pc:chgData name="Carolina Craus" userId="bae62b9d695bbdd6" providerId="LiveId" clId="{32165585-CB35-4C33-B919-9B0DD83E6E32}" dt="2023-04-10T20:41:57.868" v="161" actId="47"/>
        <pc:sldMkLst>
          <pc:docMk/>
          <pc:sldMk cId="2196822164" sldId="307"/>
        </pc:sldMkLst>
      </pc:sldChg>
      <pc:sldChg chg="addSp delSp modSp add mod ord">
        <pc:chgData name="Carolina Craus" userId="bae62b9d695bbdd6" providerId="LiveId" clId="{32165585-CB35-4C33-B919-9B0DD83E6E32}" dt="2023-04-10T20:54:32.530" v="724" actId="20577"/>
        <pc:sldMkLst>
          <pc:docMk/>
          <pc:sldMk cId="3004351000" sldId="308"/>
        </pc:sldMkLst>
        <pc:spChg chg="mod">
          <ac:chgData name="Carolina Craus" userId="bae62b9d695bbdd6" providerId="LiveId" clId="{32165585-CB35-4C33-B919-9B0DD83E6E32}" dt="2023-04-10T20:48:06.490" v="167" actId="20577"/>
          <ac:spMkLst>
            <pc:docMk/>
            <pc:sldMk cId="3004351000" sldId="308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0T20:48:13.493" v="170"/>
          <ac:spMkLst>
            <pc:docMk/>
            <pc:sldMk cId="3004351000" sldId="308"/>
            <ac:spMk id="3" creationId="{C1E5DA3E-87D7-2330-3EA3-55D7CACD04F0}"/>
          </ac:spMkLst>
        </pc:spChg>
        <pc:spChg chg="add del">
          <ac:chgData name="Carolina Craus" userId="bae62b9d695bbdd6" providerId="LiveId" clId="{32165585-CB35-4C33-B919-9B0DD83E6E32}" dt="2023-04-10T20:49:30.750" v="181"/>
          <ac:spMkLst>
            <pc:docMk/>
            <pc:sldMk cId="3004351000" sldId="308"/>
            <ac:spMk id="5" creationId="{B411D211-68A9-5947-311C-AFE62EB25F2C}"/>
          </ac:spMkLst>
        </pc:spChg>
        <pc:spChg chg="mod">
          <ac:chgData name="Carolina Craus" userId="bae62b9d695bbdd6" providerId="LiveId" clId="{32165585-CB35-4C33-B919-9B0DD83E6E32}" dt="2023-04-10T20:54:32.530" v="724" actId="20577"/>
          <ac:spMkLst>
            <pc:docMk/>
            <pc:sldMk cId="3004351000" sldId="308"/>
            <ac:spMk id="8" creationId="{3B13F08B-AEE4-4C95-21B6-8DF753ECA5AD}"/>
          </ac:spMkLst>
        </pc:spChg>
        <pc:picChg chg="add del mod">
          <ac:chgData name="Carolina Craus" userId="bae62b9d695bbdd6" providerId="LiveId" clId="{32165585-CB35-4C33-B919-9B0DD83E6E32}" dt="2023-04-10T20:49:13.766" v="179" actId="478"/>
          <ac:picMkLst>
            <pc:docMk/>
            <pc:sldMk cId="3004351000" sldId="308"/>
            <ac:picMk id="4" creationId="{1307027A-FCC3-05E0-41FE-33BF2E9DAEDD}"/>
          </ac:picMkLst>
        </pc:picChg>
        <pc:picChg chg="add mod">
          <ac:chgData name="Carolina Craus" userId="bae62b9d695bbdd6" providerId="LiveId" clId="{32165585-CB35-4C33-B919-9B0DD83E6E32}" dt="2023-04-10T20:49:38.648" v="185" actId="1076"/>
          <ac:picMkLst>
            <pc:docMk/>
            <pc:sldMk cId="3004351000" sldId="308"/>
            <ac:picMk id="6" creationId="{92F350EB-A179-C072-4BB8-1935AE3A04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58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19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46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13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77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67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86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88252dc4_0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88252dc4_0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88252dc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88252dc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88252d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88252d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9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5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07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30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1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latin typeface="Raleway"/>
                <a:ea typeface="Raleway"/>
                <a:cs typeface="Raleway"/>
                <a:sym typeface="Raleway"/>
              </a:rPr>
              <a:t>Customized for </a:t>
            </a:r>
            <a:r>
              <a:rPr lang="en-GB" sz="600" b="1" dirty="0">
                <a:latin typeface="Raleway"/>
                <a:ea typeface="Raleway"/>
                <a:cs typeface="Raleway"/>
                <a:sym typeface="Raleway"/>
              </a:rPr>
              <a:t>DS 6372</a:t>
            </a:r>
            <a:endParaRPr sz="6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1" name="Google Shape;14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4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1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15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15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5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5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bg>
      <p:bgPr>
        <a:solidFill>
          <a:schemeClr val="dk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latin typeface="Raleway"/>
                <a:ea typeface="Raleway"/>
                <a:cs typeface="Raleway"/>
                <a:sym typeface="Raleway"/>
              </a:rPr>
              <a:t>Customized for </a:t>
            </a:r>
            <a:r>
              <a:rPr lang="en-GB" sz="600" b="1" dirty="0">
                <a:latin typeface="Raleway"/>
                <a:ea typeface="Raleway"/>
                <a:cs typeface="Raleway"/>
                <a:sym typeface="Raleway"/>
              </a:rPr>
              <a:t>DS 6372</a:t>
            </a:r>
            <a:endParaRPr lang="en-GB" sz="6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_HEADER_2">
    <p:bg>
      <p:bgPr>
        <a:solidFill>
          <a:srgbClr val="43434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4" name="Google Shape;16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17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17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7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7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_1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3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31;p3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3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3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6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6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6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6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6" name="Google Shape;7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8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8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8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8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10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0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0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0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1" name="Google Shape;11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1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" name="Google Shape;116;p11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1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1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2" name="Google Shape;12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12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2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2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2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13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3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3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3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5234028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000000"/>
                </a:solidFill>
              </a:rPr>
              <a:t>Bank Marketing Analysis</a:t>
            </a: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9563" y="2998272"/>
            <a:ext cx="48909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Daniel Chang, Carolina </a:t>
            </a:r>
            <a:r>
              <a:rPr lang="en-GB" sz="1400" b="1" dirty="0" err="1"/>
              <a:t>Craus</a:t>
            </a:r>
            <a:r>
              <a:rPr lang="en-GB" sz="1400" b="1" dirty="0"/>
              <a:t>, Andrew Yule</a:t>
            </a:r>
            <a:endParaRPr sz="1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Month and 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285226" y="1761143"/>
            <a:ext cx="3196205" cy="26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Month seems to impact whether a client will resubscribe to a term deposit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September, October, December, and March seem to have almost half the clients resubscribe to a term deposit </a:t>
            </a:r>
          </a:p>
          <a:p>
            <a:r>
              <a:rPr lang="en-US" dirty="0"/>
              <a:t>The rest of the months have </a:t>
            </a:r>
            <a:r>
              <a:rPr lang="en-US"/>
              <a:t>less than </a:t>
            </a:r>
            <a:r>
              <a:rPr lang="en-US" dirty="0"/>
              <a:t>25% rate of resubscribing to a term deposit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350EB-A179-C072-4BB8-1935AE3A0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898" y="1417194"/>
            <a:ext cx="5478173" cy="33823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435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1</a:t>
            </a:r>
          </a:p>
        </p:txBody>
      </p:sp>
    </p:spTree>
    <p:extLst>
      <p:ext uri="{BB962C8B-B14F-4D97-AF65-F5344CB8AC3E}">
        <p14:creationId xmlns:p14="http://schemas.microsoft.com/office/powerpoint/2010/main" val="376446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Recapping the Primary Goal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Primary goal: </a:t>
            </a:r>
            <a:r>
              <a:rPr lang="en-US" dirty="0"/>
              <a:t>Can we make a </a:t>
            </a:r>
            <a:r>
              <a:rPr lang="en-US" u="sng" dirty="0"/>
              <a:t>highly interpretable</a:t>
            </a:r>
            <a:r>
              <a:rPr lang="en-US" dirty="0"/>
              <a:t> model that helps to better gain inference on what leads to successfully signing clients to new term deposits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Note: Data was split into two datasets for training and validation using a 70/30 split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5AEDED-9AE4-E864-615F-1DD09AB34814}"/>
              </a:ext>
            </a:extLst>
          </p:cNvPr>
          <p:cNvGrpSpPr/>
          <p:nvPr/>
        </p:nvGrpSpPr>
        <p:grpSpPr>
          <a:xfrm>
            <a:off x="515394" y="2997197"/>
            <a:ext cx="8113212" cy="1005840"/>
            <a:chOff x="515394" y="2997197"/>
            <a:chExt cx="8113212" cy="1005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957573-30D3-4E27-9E18-56D2A6B4368C}"/>
                </a:ext>
              </a:extLst>
            </p:cNvPr>
            <p:cNvSpPr/>
            <p:nvPr/>
          </p:nvSpPr>
          <p:spPr>
            <a:xfrm>
              <a:off x="3611880" y="2997197"/>
              <a:ext cx="1920240" cy="1005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 Selection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729A82-735C-7A6D-FEEC-AFFC52E95A03}"/>
                </a:ext>
              </a:extLst>
            </p:cNvPr>
            <p:cNvSpPr/>
            <p:nvPr/>
          </p:nvSpPr>
          <p:spPr>
            <a:xfrm>
              <a:off x="515394" y="3140886"/>
              <a:ext cx="1828800" cy="7184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3"/>
                  </a:solidFill>
                </a:rPr>
                <a:t>17 Variables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70714E-EFC6-2B2F-A8C0-39BE5507BA5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344194" y="3500115"/>
              <a:ext cx="1267686" cy="2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A5251D-9421-2030-1905-795CC510DAF8}"/>
                </a:ext>
              </a:extLst>
            </p:cNvPr>
            <p:cNvCxnSpPr/>
            <p:nvPr/>
          </p:nvCxnSpPr>
          <p:spPr>
            <a:xfrm>
              <a:off x="5532120" y="3500116"/>
              <a:ext cx="126768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5180F-2E5B-5B25-77F4-1F62C9612845}"/>
                </a:ext>
              </a:extLst>
            </p:cNvPr>
            <p:cNvSpPr/>
            <p:nvPr/>
          </p:nvSpPr>
          <p:spPr>
            <a:xfrm>
              <a:off x="6799806" y="3140887"/>
              <a:ext cx="1828800" cy="7184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Reduction in variables to improve interpretation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7773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Feature Selection Algorithm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4"/>
            <a:ext cx="7688700" cy="44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Main Algorithm:	</a:t>
            </a:r>
            <a:r>
              <a:rPr lang="en-US" dirty="0"/>
              <a:t>Stepwise logistic regression utilizing AIC as the performance metric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A3716-4CFE-14C5-5FD0-C5F153CDF0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7929" y="2191767"/>
            <a:ext cx="6064542" cy="29517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5E162-E10C-B2A3-005B-B90338E85659}"/>
              </a:ext>
            </a:extLst>
          </p:cNvPr>
          <p:cNvCxnSpPr>
            <a:cxnSpLocks/>
          </p:cNvCxnSpPr>
          <p:nvPr/>
        </p:nvCxnSpPr>
        <p:spPr>
          <a:xfrm flipH="1">
            <a:off x="3573359" y="3667633"/>
            <a:ext cx="312057" cy="352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7C22EA1-6967-CFF8-9BB1-0326FB8FCE1D}"/>
              </a:ext>
            </a:extLst>
          </p:cNvPr>
          <p:cNvSpPr txBox="1">
            <a:spLocks/>
          </p:cNvSpPr>
          <p:nvPr/>
        </p:nvSpPr>
        <p:spPr>
          <a:xfrm>
            <a:off x="3603171" y="3108129"/>
            <a:ext cx="2677886" cy="65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solidFill>
                  <a:schemeClr val="accent3"/>
                </a:solidFill>
              </a:rPr>
              <a:t>Diminishing returns are found after the 5</a:t>
            </a:r>
            <a:r>
              <a:rPr lang="en-US" baseline="30000" dirty="0">
                <a:solidFill>
                  <a:schemeClr val="accent3"/>
                </a:solidFill>
              </a:rPr>
              <a:t>th</a:t>
            </a:r>
            <a:r>
              <a:rPr lang="en-US" dirty="0">
                <a:solidFill>
                  <a:schemeClr val="accent3"/>
                </a:solidFill>
              </a:rPr>
              <a:t> variable is included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36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Model Performance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066425"/>
              </p:ext>
            </p:extLst>
          </p:nvPr>
        </p:nvGraphicFramePr>
        <p:xfrm>
          <a:off x="725850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B69DD76-C768-A0C3-81CB-B2E581E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457" y="1446514"/>
            <a:ext cx="3962400" cy="3378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4455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Model Interpretation and Inference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6561069" cy="319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u="sng" dirty="0"/>
              <a:t>Note:	All variables in the model were noted to have statistical significance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Relative to past failures, previous successful outcomes were associated with a ~1,000% increase in the odds of having another success</a:t>
            </a:r>
            <a:r>
              <a:rPr lang="en-US" baseline="30000" dirty="0"/>
              <a:t>1</a:t>
            </a:r>
          </a:p>
          <a:p>
            <a:endParaRPr lang="en-US" dirty="0"/>
          </a:p>
          <a:p>
            <a:r>
              <a:rPr lang="en-US" dirty="0"/>
              <a:t>Relative to April, the month of March is particularly successful having an ~350% increase in the odds of having success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Relative to calling on a client’s cell phones, calling their telephone was associated with a ~20% reduction in the odds of having success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Relative to those clients without housing loans, having a housing loan was associated with a ~60% reduction in the odds of having success</a:t>
            </a:r>
            <a:r>
              <a:rPr lang="en-US" baseline="30000" dirty="0"/>
              <a:t>1</a:t>
            </a:r>
          </a:p>
          <a:p>
            <a:pPr marL="146050" indent="0">
              <a:buNone/>
            </a:pPr>
            <a:endParaRPr lang="en-US" baseline="30000" dirty="0"/>
          </a:p>
          <a:p>
            <a:pPr marL="146050" indent="0">
              <a:buNone/>
            </a:pPr>
            <a:r>
              <a:rPr lang="en-US" baseline="30000" dirty="0"/>
              <a:t>1 Holding all other variables fixed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CB3B1-F276-F041-C9D7-5485DDB0D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919" y="0"/>
            <a:ext cx="1602557" cy="5154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055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2</a:t>
            </a:r>
          </a:p>
        </p:txBody>
      </p:sp>
    </p:spTree>
    <p:extLst>
      <p:ext uri="{BB962C8B-B14F-4D97-AF65-F5344CB8AC3E}">
        <p14:creationId xmlns:p14="http://schemas.microsoft.com/office/powerpoint/2010/main" val="2684897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</a:rPr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TOC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1293836" y="23032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1308150" y="26287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Exploratory Data Analysis (EDA)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1293836" y="29542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Objective 1 Results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186;p19">
            <a:extLst>
              <a:ext uri="{FF2B5EF4-FFF2-40B4-BE49-F238E27FC236}">
                <a16:creationId xmlns:a16="http://schemas.microsoft.com/office/drawing/2014/main" id="{125EAB59-E379-1C72-48C4-2ADA045C9068}"/>
              </a:ext>
            </a:extLst>
          </p:cNvPr>
          <p:cNvSpPr txBox="1"/>
          <p:nvPr/>
        </p:nvSpPr>
        <p:spPr>
          <a:xfrm>
            <a:off x="1308151" y="3279719"/>
            <a:ext cx="296010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Objective 2 Results</a:t>
            </a:r>
          </a:p>
        </p:txBody>
      </p:sp>
      <p:sp>
        <p:nvSpPr>
          <p:cNvPr id="3" name="Google Shape;186;p19">
            <a:extLst>
              <a:ext uri="{FF2B5EF4-FFF2-40B4-BE49-F238E27FC236}">
                <a16:creationId xmlns:a16="http://schemas.microsoft.com/office/drawing/2014/main" id="{F0367B07-B0C9-4D17-D091-E541CF5DFA2F}"/>
              </a:ext>
            </a:extLst>
          </p:cNvPr>
          <p:cNvSpPr txBox="1"/>
          <p:nvPr/>
        </p:nvSpPr>
        <p:spPr>
          <a:xfrm>
            <a:off x="1283965" y="3605219"/>
            <a:ext cx="296010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Concluding Remarks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Introduction</a:t>
            </a:r>
            <a:endParaRPr sz="1200" dirty="0"/>
          </a:p>
        </p:txBody>
      </p:sp>
      <p:sp>
        <p:nvSpPr>
          <p:cNvPr id="219" name="Google Shape;219;p22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70101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i="1" dirty="0">
                <a:solidFill>
                  <a:srgbClr val="FFFFFF"/>
                </a:solidFill>
              </a:rPr>
              <a:t>“Given a large data set containing term deposit marketing success, can we better understand what effects the success rate and how to better predict it?”</a:t>
            </a:r>
            <a:endParaRPr sz="30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ECE9-05D5-E68B-AFAD-0CCD8E3A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0" cy="693030"/>
          </a:xfrm>
        </p:spPr>
        <p:txBody>
          <a:bodyPr/>
          <a:lstStyle/>
          <a:p>
            <a:r>
              <a:rPr lang="en-US" dirty="0"/>
              <a:t>Specific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C0ED-D6AB-CDDE-835B-F407B08C2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224" y="2075290"/>
            <a:ext cx="8112675" cy="2303935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Using the bank marketing dataset, build the following:</a:t>
            </a:r>
          </a:p>
          <a:p>
            <a:pPr marL="146050" indent="0">
              <a:buNone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r>
              <a:rPr lang="en-US" u="sng" dirty="0"/>
              <a:t>A highly interpretable model</a:t>
            </a:r>
            <a:r>
              <a:rPr lang="en-US" dirty="0"/>
              <a:t> for inference on key variables influencing term deposit subscriptions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r>
              <a:rPr lang="en-US" u="sng" dirty="0"/>
              <a:t>A highly accurate model</a:t>
            </a:r>
            <a:r>
              <a:rPr lang="en-US" dirty="0"/>
              <a:t> that allows for prediction of term deposit subscriptions on future clients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15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6913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Data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C04E657-4BE5-25B8-2356-D368924D9209}"/>
              </a:ext>
            </a:extLst>
          </p:cNvPr>
          <p:cNvSpPr txBox="1">
            <a:spLocks/>
          </p:cNvSpPr>
          <p:nvPr/>
        </p:nvSpPr>
        <p:spPr>
          <a:xfrm>
            <a:off x="725849" y="1761143"/>
            <a:ext cx="6560321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b="1" dirty="0"/>
              <a:t>Key variable of interest:</a:t>
            </a:r>
            <a:r>
              <a:rPr lang="en-US" dirty="0"/>
              <a:t>	Whether the client subscribed to a term deposit</a:t>
            </a:r>
          </a:p>
        </p:txBody>
      </p:sp>
      <p:pic>
        <p:nvPicPr>
          <p:cNvPr id="7" name="Picture 6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AFDEA873-31F9-E7C5-9DD2-74D9D9799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49" y="2188970"/>
            <a:ext cx="5351771" cy="2724116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CCA56F0-CD06-218B-C9BB-3D53B120BCE1}"/>
              </a:ext>
            </a:extLst>
          </p:cNvPr>
          <p:cNvSpPr txBox="1">
            <a:spLocks/>
          </p:cNvSpPr>
          <p:nvPr/>
        </p:nvSpPr>
        <p:spPr>
          <a:xfrm>
            <a:off x="6295679" y="3148511"/>
            <a:ext cx="2354836" cy="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solidFill>
                  <a:schemeClr val="accent3"/>
                </a:solidFill>
              </a:rPr>
              <a:t>The data is highly unbalanced with a success rate of ~88%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067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Data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EEBFD-FAD6-A381-FD47-437AED0D4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" y="2943037"/>
            <a:ext cx="8869680" cy="152438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607004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Total rows:</a:t>
            </a:r>
            <a:r>
              <a:rPr lang="en-US" dirty="0"/>
              <a:t>		45,211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Variable count:</a:t>
            </a:r>
            <a:r>
              <a:rPr lang="en-US" dirty="0"/>
              <a:t>		18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Numerical predictors:		</a:t>
            </a:r>
            <a:r>
              <a:rPr lang="en-US" dirty="0"/>
              <a:t>7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Categorical predictors:		</a:t>
            </a:r>
            <a:r>
              <a:rPr lang="en-US" dirty="0"/>
              <a:t>10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40C2E26-B0DA-FFA0-354A-1828785E7CA8}"/>
              </a:ext>
            </a:extLst>
          </p:cNvPr>
          <p:cNvSpPr txBox="1">
            <a:spLocks/>
          </p:cNvSpPr>
          <p:nvPr/>
        </p:nvSpPr>
        <p:spPr>
          <a:xfrm>
            <a:off x="2261915" y="4590072"/>
            <a:ext cx="4620168" cy="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No missing data was found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95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X and 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607004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More EDA here on the following slides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6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Previous Outcome and 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439814" y="1974829"/>
            <a:ext cx="3367978" cy="33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The “success” category in Previous outcome is significantly more likely to have another success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Around 65% are likely to have another success </a:t>
            </a:r>
          </a:p>
          <a:p>
            <a:r>
              <a:rPr lang="en-US" dirty="0"/>
              <a:t>Compared to the other categories which have less than 25% likely to have a success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CA1BE-4C1B-E253-6B46-329807C1B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167" y="1761144"/>
            <a:ext cx="4948833" cy="30541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96241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531</Words>
  <Application>Microsoft Office PowerPoint</Application>
  <PresentationFormat>On-screen Show (16:9)</PresentationFormat>
  <Paragraphs>89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Raleway</vt:lpstr>
      <vt:lpstr>Lato</vt:lpstr>
      <vt:lpstr>Streamline</vt:lpstr>
      <vt:lpstr>Bank Marketing Analysis</vt:lpstr>
      <vt:lpstr>TOC</vt:lpstr>
      <vt:lpstr>Introduction</vt:lpstr>
      <vt:lpstr>Specific objectives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 1</vt:lpstr>
      <vt:lpstr>PowerPoint Presentation</vt:lpstr>
      <vt:lpstr>PowerPoint Presentation</vt:lpstr>
      <vt:lpstr>PowerPoint Presentation</vt:lpstr>
      <vt:lpstr>PowerPoint Presentation</vt:lpstr>
      <vt:lpstr>Objective 2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Consulting Proposal</dc:title>
  <cp:lastModifiedBy>Carolina Craus</cp:lastModifiedBy>
  <cp:revision>44</cp:revision>
  <dcterms:modified xsi:type="dcterms:W3CDTF">2023-04-10T20:54:35Z</dcterms:modified>
</cp:coreProperties>
</file>