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4C827-1F87-43E5-99BC-ADF84315A27A}" type="datetimeFigureOut">
              <a:rPr lang="ru-RU" smtClean="0"/>
              <a:pPr/>
              <a:t>24.11.2013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EB159-51C7-4968-9358-0FEF0574DF9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EB159-51C7-4968-9358-0FEF0574DF97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918628-8BCA-4DDD-A78C-CBF401432F51}" type="datetimeFigureOut">
              <a:rPr lang="ru-RU" smtClean="0"/>
              <a:pPr/>
              <a:t>24.11.2013</a:t>
            </a:fld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3BFE3B-7472-414F-B03B-E0CF090242E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18628-8BCA-4DDD-A78C-CBF401432F51}" type="datetimeFigureOut">
              <a:rPr lang="ru-RU" smtClean="0"/>
              <a:pPr/>
              <a:t>24.11.2013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3BFE3B-7472-414F-B03B-E0CF090242E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18628-8BCA-4DDD-A78C-CBF401432F51}" type="datetimeFigureOut">
              <a:rPr lang="ru-RU" smtClean="0"/>
              <a:pPr/>
              <a:t>24.11.2013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3BFE3B-7472-414F-B03B-E0CF090242E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18628-8BCA-4DDD-A78C-CBF401432F51}" type="datetimeFigureOut">
              <a:rPr lang="ru-RU" smtClean="0"/>
              <a:pPr/>
              <a:t>24.11.2013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3BFE3B-7472-414F-B03B-E0CF090242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18628-8BCA-4DDD-A78C-CBF401432F51}" type="datetimeFigureOut">
              <a:rPr lang="ru-RU" smtClean="0"/>
              <a:pPr/>
              <a:t>24.11.2013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3BFE3B-7472-414F-B03B-E0CF090242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18628-8BCA-4DDD-A78C-CBF401432F51}" type="datetimeFigureOut">
              <a:rPr lang="ru-RU" smtClean="0"/>
              <a:pPr/>
              <a:t>24.11.2013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3BFE3B-7472-414F-B03B-E0CF090242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18628-8BCA-4DDD-A78C-CBF401432F51}" type="datetimeFigureOut">
              <a:rPr lang="ru-RU" smtClean="0"/>
              <a:pPr/>
              <a:t>24.11.2013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3BFE3B-7472-414F-B03B-E0CF090242E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18628-8BCA-4DDD-A78C-CBF401432F51}" type="datetimeFigureOut">
              <a:rPr lang="ru-RU" smtClean="0"/>
              <a:pPr/>
              <a:t>24.11.2013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3BFE3B-7472-414F-B03B-E0CF090242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18628-8BCA-4DDD-A78C-CBF401432F51}" type="datetimeFigureOut">
              <a:rPr lang="ru-RU" smtClean="0"/>
              <a:pPr/>
              <a:t>24.11.2013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3BFE3B-7472-414F-B03B-E0CF090242E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918628-8BCA-4DDD-A78C-CBF401432F51}" type="datetimeFigureOut">
              <a:rPr lang="ru-RU" smtClean="0"/>
              <a:pPr/>
              <a:t>24.11.2013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3BFE3B-7472-414F-B03B-E0CF090242E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918628-8BCA-4DDD-A78C-CBF401432F51}" type="datetimeFigureOut">
              <a:rPr lang="ru-RU" smtClean="0"/>
              <a:pPr/>
              <a:t>24.11.2013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3BFE3B-7472-414F-B03B-E0CF090242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918628-8BCA-4DDD-A78C-CBF401432F51}" type="datetimeFigureOut">
              <a:rPr lang="ru-RU" smtClean="0"/>
              <a:pPr/>
              <a:t>24.11.2013</a:t>
            </a:fld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3BFE3B-7472-414F-B03B-E0CF090242E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851648" cy="1828800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solidFill>
                  <a:schemeClr val="accent2"/>
                </a:solidFill>
                <a:latin typeface="Monotype Corsiva" pitchFamily="66" charset="0"/>
              </a:rPr>
              <a:t>Методика изучения и обобщения передового педагогического опыта</a:t>
            </a:r>
            <a:endParaRPr lang="ru-RU" dirty="0">
              <a:latin typeface="Monotype Corsiva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4149080"/>
            <a:ext cx="7772400" cy="1199704"/>
          </a:xfrm>
        </p:spPr>
        <p:txBody>
          <a:bodyPr/>
          <a:lstStyle/>
          <a:p>
            <a:r>
              <a:rPr lang="ru-RU" sz="4800" b="1" dirty="0" smtClean="0">
                <a:solidFill>
                  <a:srgbClr val="105766"/>
                </a:solidFill>
              </a:rPr>
              <a:t>    В помощь </a:t>
            </a:r>
            <a:r>
              <a:rPr lang="ru-RU" sz="4800" b="1" dirty="0" smtClean="0">
                <a:solidFill>
                  <a:srgbClr val="105766"/>
                </a:solidFill>
                <a:latin typeface="Arial" charset="0"/>
              </a:rPr>
              <a:t>педагогу</a:t>
            </a:r>
            <a:endParaRPr lang="nl-NL" sz="4800" b="1" dirty="0" smtClean="0">
              <a:solidFill>
                <a:srgbClr val="105766"/>
              </a:solidFill>
            </a:endParaRPr>
          </a:p>
          <a:p>
            <a:endParaRPr lang="ru-RU" dirty="0"/>
          </a:p>
        </p:txBody>
      </p:sp>
      <p:pic>
        <p:nvPicPr>
          <p:cNvPr id="4" name="Picture 7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54868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Clr>
                <a:schemeClr val="accent3">
                  <a:lumMod val="75000"/>
                </a:schemeClr>
              </a:buClr>
              <a:buFont typeface="+mj-lt"/>
              <a:buAutoNum type="arabicParenR"/>
            </a:pPr>
            <a:r>
              <a:rPr lang="ru-RU" b="1" dirty="0" smtClean="0">
                <a:solidFill>
                  <a:srgbClr val="FF00FF"/>
                </a:solidFill>
              </a:rPr>
              <a:t>Педагогические задачи;</a:t>
            </a:r>
          </a:p>
          <a:p>
            <a:pPr marL="624078" indent="-514350">
              <a:buClr>
                <a:schemeClr val="accent3">
                  <a:lumMod val="75000"/>
                </a:schemeClr>
              </a:buClr>
              <a:buFont typeface="+mj-lt"/>
              <a:buAutoNum type="arabicParenR"/>
            </a:pPr>
            <a:r>
              <a:rPr lang="ru-RU" b="1" dirty="0" smtClean="0">
                <a:solidFill>
                  <a:srgbClr val="FF00FF"/>
                </a:solidFill>
              </a:rPr>
              <a:t>Содержание обучения;</a:t>
            </a:r>
          </a:p>
          <a:p>
            <a:pPr marL="624078" indent="-514350">
              <a:buClr>
                <a:schemeClr val="accent3">
                  <a:lumMod val="75000"/>
                </a:schemeClr>
              </a:buClr>
              <a:buFont typeface="+mj-lt"/>
              <a:buAutoNum type="arabicParenR"/>
            </a:pPr>
            <a:r>
              <a:rPr lang="ru-RU" b="1" dirty="0" smtClean="0">
                <a:solidFill>
                  <a:srgbClr val="FF00FF"/>
                </a:solidFill>
              </a:rPr>
              <a:t>Деятельность педагога;</a:t>
            </a:r>
          </a:p>
          <a:p>
            <a:pPr marL="624078" indent="-514350">
              <a:buClr>
                <a:schemeClr val="accent3">
                  <a:lumMod val="75000"/>
                </a:schemeClr>
              </a:buClr>
              <a:buFont typeface="+mj-lt"/>
              <a:buAutoNum type="arabicParenR"/>
            </a:pPr>
            <a:r>
              <a:rPr lang="ru-RU" b="1" dirty="0" smtClean="0">
                <a:solidFill>
                  <a:srgbClr val="FF00FF"/>
                </a:solidFill>
              </a:rPr>
              <a:t>Деятельность детей;</a:t>
            </a:r>
          </a:p>
          <a:p>
            <a:pPr marL="624078" indent="-514350">
              <a:buClr>
                <a:schemeClr val="accent3">
                  <a:lumMod val="75000"/>
                </a:schemeClr>
              </a:buClr>
              <a:buFont typeface="+mj-lt"/>
              <a:buAutoNum type="arabicParenR"/>
            </a:pPr>
            <a:r>
              <a:rPr lang="ru-RU" b="1" dirty="0" smtClean="0">
                <a:solidFill>
                  <a:srgbClr val="FF00FF"/>
                </a:solidFill>
              </a:rPr>
              <a:t>Материальное оснащение деятельности педагога и детей;</a:t>
            </a:r>
          </a:p>
          <a:p>
            <a:pPr marL="624078" indent="-514350">
              <a:buClr>
                <a:schemeClr val="accent3">
                  <a:lumMod val="75000"/>
                </a:schemeClr>
              </a:buClr>
              <a:buFont typeface="+mj-lt"/>
              <a:buAutoNum type="arabicParenR"/>
            </a:pPr>
            <a:r>
              <a:rPr lang="ru-RU" b="1" dirty="0" smtClean="0">
                <a:solidFill>
                  <a:srgbClr val="FF00FF"/>
                </a:solidFill>
              </a:rPr>
              <a:t>Внешние условия, в которых происходит деятельность детей и педагога;</a:t>
            </a:r>
          </a:p>
          <a:p>
            <a:pPr marL="624078" indent="-514350">
              <a:buClr>
                <a:schemeClr val="accent3">
                  <a:lumMod val="75000"/>
                </a:schemeClr>
              </a:buClr>
              <a:buFont typeface="+mj-lt"/>
              <a:buAutoNum type="arabicParenR"/>
            </a:pPr>
            <a:r>
              <a:rPr lang="ru-RU" b="1" dirty="0" smtClean="0">
                <a:solidFill>
                  <a:srgbClr val="FF00FF"/>
                </a:solidFill>
              </a:rPr>
              <a:t>Результаты образовательного и воспитательного процесса.</a:t>
            </a:r>
            <a:endParaRPr lang="ru-RU" b="1" dirty="0">
              <a:solidFill>
                <a:srgbClr val="FF00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7030A0"/>
                </a:solidFill>
              </a:rPr>
              <a:t>ОСНОВНЫЕ ЭЛЕМЕНТЫ АНАЛИЗА ППО: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4" name="Picture 7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941168"/>
            <a:ext cx="136815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611560" y="1268763"/>
          <a:ext cx="8229600" cy="474799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80120"/>
                <a:gridCol w="2304256"/>
                <a:gridCol w="4845224"/>
              </a:tblGrid>
              <a:tr h="637785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Анализ документов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Исследование результатов</a:t>
                      </a:r>
                      <a:r>
                        <a:rPr lang="ru-RU" b="1" baseline="0" dirty="0" smtClean="0"/>
                        <a:t> на основе мониторинга</a:t>
                      </a:r>
                      <a:endParaRPr lang="ru-RU" b="1" dirty="0"/>
                    </a:p>
                  </a:txBody>
                  <a:tcPr/>
                </a:tc>
              </a:tr>
              <a:tr h="637785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Анкетирование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Среди коллег и родителей</a:t>
                      </a:r>
                      <a:endParaRPr lang="ru-RU" b="1" dirty="0"/>
                    </a:p>
                  </a:txBody>
                  <a:tcPr/>
                </a:tc>
              </a:tr>
              <a:tr h="637785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Анализ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Выявление компонентов,</a:t>
                      </a:r>
                      <a:r>
                        <a:rPr lang="ru-RU" b="1" baseline="0" dirty="0" smtClean="0"/>
                        <a:t> их взаимосвязь, общие признаки в конкретном опыте</a:t>
                      </a:r>
                      <a:endParaRPr lang="ru-RU" b="1" dirty="0"/>
                    </a:p>
                  </a:txBody>
                  <a:tcPr/>
                </a:tc>
              </a:tr>
              <a:tr h="637785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Наблюдение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Сбор информации</a:t>
                      </a:r>
                      <a:endParaRPr lang="ru-RU" b="1" dirty="0"/>
                    </a:p>
                  </a:txBody>
                  <a:tcPr/>
                </a:tc>
              </a:tr>
              <a:tr h="637785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Сравнение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Сравнение каждого с каждым</a:t>
                      </a:r>
                      <a:endParaRPr lang="ru-RU" b="1" dirty="0"/>
                    </a:p>
                  </a:txBody>
                  <a:tcPr/>
                </a:tc>
              </a:tr>
              <a:tr h="637785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Метод самооценки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Оценивает самого себя,</a:t>
                      </a:r>
                      <a:r>
                        <a:rPr lang="ru-RU" b="1" baseline="0" dirty="0" smtClean="0"/>
                        <a:t> свои возможности, качества, мастерство</a:t>
                      </a:r>
                      <a:endParaRPr lang="ru-RU" b="1" dirty="0"/>
                    </a:p>
                  </a:txBody>
                  <a:tcPr/>
                </a:tc>
              </a:tr>
              <a:tr h="637785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Диагностика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Установление состояния</a:t>
                      </a:r>
                      <a:r>
                        <a:rPr lang="ru-RU" b="1" baseline="0" dirty="0" smtClean="0"/>
                        <a:t> диагностируемых объектов</a:t>
                      </a:r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 ИЗУЧЕНИЯ ППО:</a:t>
            </a:r>
            <a:endParaRPr lang="ru-RU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7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332656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4000" u="sng" dirty="0" smtClean="0">
                <a:solidFill>
                  <a:srgbClr val="227A8F"/>
                </a:solidFill>
              </a:rPr>
              <a:t>на уровне учителя;</a:t>
            </a:r>
            <a:r>
              <a:rPr lang="ru-RU" sz="4000" dirty="0" smtClean="0">
                <a:solidFill>
                  <a:srgbClr val="227A8F"/>
                </a:solidFill>
              </a:rPr>
              <a:t> </a:t>
            </a:r>
          </a:p>
          <a:p>
            <a:r>
              <a:rPr lang="ru-RU" sz="4000" u="sng" dirty="0" smtClean="0">
                <a:solidFill>
                  <a:srgbClr val="227A8F"/>
                </a:solidFill>
              </a:rPr>
              <a:t>на уровне </a:t>
            </a:r>
            <a:r>
              <a:rPr lang="ru-RU" sz="4000" u="sng" dirty="0" smtClean="0">
                <a:solidFill>
                  <a:srgbClr val="227A8F"/>
                </a:solidFill>
                <a:latin typeface="Arial" charset="0"/>
              </a:rPr>
              <a:t>методиста</a:t>
            </a:r>
            <a:r>
              <a:rPr lang="ru-RU" sz="4000" u="sng" dirty="0" smtClean="0">
                <a:solidFill>
                  <a:srgbClr val="227A8F"/>
                </a:solidFill>
              </a:rPr>
              <a:t>;</a:t>
            </a:r>
          </a:p>
          <a:p>
            <a:r>
              <a:rPr lang="ru-RU" sz="4000" u="sng" dirty="0" smtClean="0">
                <a:solidFill>
                  <a:srgbClr val="227A8F"/>
                </a:solidFill>
              </a:rPr>
              <a:t>на уровне творческой группы;</a:t>
            </a:r>
          </a:p>
          <a:p>
            <a:r>
              <a:rPr lang="ru-RU" sz="4000" u="sng" dirty="0" smtClean="0">
                <a:solidFill>
                  <a:srgbClr val="227A8F"/>
                </a:solidFill>
              </a:rPr>
              <a:t>на уровне администрации;</a:t>
            </a:r>
          </a:p>
          <a:p>
            <a:r>
              <a:rPr lang="ru-RU" sz="4000" u="sng" dirty="0" smtClean="0">
                <a:solidFill>
                  <a:srgbClr val="227A8F"/>
                </a:solidFill>
              </a:rPr>
              <a:t>на уровне РМО.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rgbClr val="0070C0"/>
                </a:solidFill>
              </a:rPr>
              <a:t>Уровни работы с ППО:</a:t>
            </a:r>
            <a:endParaRPr lang="ru-RU" sz="4400" dirty="0">
              <a:solidFill>
                <a:srgbClr val="0070C0"/>
              </a:solidFill>
            </a:endParaRPr>
          </a:p>
        </p:txBody>
      </p:sp>
      <p:pic>
        <p:nvPicPr>
          <p:cNvPr id="4" name="Picture 7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4797152"/>
            <a:ext cx="18002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>
                <a:solidFill>
                  <a:srgbClr val="227A8F"/>
                </a:solidFill>
              </a:rPr>
              <a:t>Самообразование.</a:t>
            </a:r>
          </a:p>
          <a:p>
            <a:r>
              <a:rPr lang="ru-RU" sz="3200" dirty="0" smtClean="0">
                <a:solidFill>
                  <a:srgbClr val="227A8F"/>
                </a:solidFill>
              </a:rPr>
              <a:t>Самоанализ </a:t>
            </a:r>
            <a:r>
              <a:rPr lang="ru-RU" sz="3200" dirty="0" smtClean="0">
                <a:solidFill>
                  <a:srgbClr val="227A8F"/>
                </a:solidFill>
                <a:latin typeface="Arial" charset="0"/>
              </a:rPr>
              <a:t>занятий</a:t>
            </a:r>
            <a:r>
              <a:rPr lang="ru-RU" sz="3200" dirty="0" smtClean="0">
                <a:solidFill>
                  <a:srgbClr val="227A8F"/>
                </a:solidFill>
              </a:rPr>
              <a:t> и мероприятий.</a:t>
            </a:r>
          </a:p>
          <a:p>
            <a:r>
              <a:rPr lang="ru-RU" sz="3200" dirty="0" smtClean="0">
                <a:solidFill>
                  <a:srgbClr val="227A8F"/>
                </a:solidFill>
              </a:rPr>
              <a:t>Работа с личным творческим планом.</a:t>
            </a:r>
          </a:p>
          <a:p>
            <a:r>
              <a:rPr lang="ru-RU" sz="3200" dirty="0" smtClean="0">
                <a:solidFill>
                  <a:srgbClr val="227A8F"/>
                </a:solidFill>
              </a:rPr>
              <a:t>Изучение опыта коллег.</a:t>
            </a:r>
          </a:p>
          <a:p>
            <a:r>
              <a:rPr lang="ru-RU" sz="3200" dirty="0" err="1" smtClean="0">
                <a:solidFill>
                  <a:srgbClr val="227A8F"/>
                </a:solidFill>
              </a:rPr>
              <a:t>Взаимопосещение</a:t>
            </a:r>
            <a:r>
              <a:rPr lang="ru-RU" sz="3200" dirty="0" smtClean="0">
                <a:solidFill>
                  <a:srgbClr val="227A8F"/>
                </a:solidFill>
              </a:rPr>
              <a:t> уроков и мероприятий.</a:t>
            </a:r>
          </a:p>
          <a:p>
            <a:r>
              <a:rPr lang="ru-RU" sz="3200" dirty="0" smtClean="0">
                <a:solidFill>
                  <a:srgbClr val="227A8F"/>
                </a:solidFill>
              </a:rPr>
              <a:t>Оформление «Портфолио учителя».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Работа с ППО на уровне учителя:</a:t>
            </a:r>
            <a:endParaRPr lang="ru-RU" dirty="0"/>
          </a:p>
        </p:txBody>
      </p:sp>
      <p:pic>
        <p:nvPicPr>
          <p:cNvPr id="4" name="Picture 5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06896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Семинары.</a:t>
            </a:r>
          </a:p>
          <a:p>
            <a:pPr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Мастер-классы.</a:t>
            </a:r>
          </a:p>
          <a:p>
            <a:pPr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Творческие отчеты.</a:t>
            </a:r>
          </a:p>
          <a:p>
            <a:pPr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Описание и презентация собственного опыта.</a:t>
            </a:r>
          </a:p>
          <a:p>
            <a:pPr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Педагогические мастерские.</a:t>
            </a:r>
          </a:p>
          <a:p>
            <a:pPr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Открытые уроки и мероприятия.</a:t>
            </a:r>
          </a:p>
          <a:p>
            <a:pPr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Презентации детских творческих объединений и коллективов.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400" dirty="0" smtClean="0">
                <a:solidFill>
                  <a:schemeClr val="bg2">
                    <a:lumMod val="25000"/>
                  </a:schemeClr>
                </a:solidFill>
              </a:rPr>
              <a:t>Работа с ППО на уровне                  творческой группы:</a:t>
            </a:r>
            <a:endParaRPr lang="ru-RU" dirty="0"/>
          </a:p>
        </p:txBody>
      </p:sp>
      <p:pic>
        <p:nvPicPr>
          <p:cNvPr id="4" name="Picture 5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450912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227A8F"/>
                </a:solidFill>
              </a:rPr>
              <a:t>Педсоветы.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227A8F"/>
                </a:solidFill>
              </a:rPr>
              <a:t>Методические дни. 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227A8F"/>
                </a:solidFill>
              </a:rPr>
              <a:t>Оформление «Портфолио».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227A8F"/>
                </a:solidFill>
              </a:rPr>
              <a:t>Научно-практические конференции.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227A8F"/>
                </a:solidFill>
              </a:rPr>
              <a:t>Мастер-классы.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227A8F"/>
                </a:solidFill>
              </a:rPr>
              <a:t>Составление информационно-педагогического модуля.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227A8F"/>
                </a:solidFill>
              </a:rPr>
              <a:t>Аттестация педагогов.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227A8F"/>
                </a:solidFill>
              </a:rPr>
              <a:t>Фестивали педагогических идей.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227A8F"/>
                </a:solidFill>
              </a:rPr>
              <a:t>Размещение  ППО на сайте.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Работа с ППО на уровне РМО:</a:t>
            </a:r>
            <a:endParaRPr lang="ru-RU" dirty="0"/>
          </a:p>
        </p:txBody>
      </p:sp>
      <p:pic>
        <p:nvPicPr>
          <p:cNvPr id="4" name="Picture 5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4797152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rgbClr val="7030A0"/>
              </a:buClr>
            </a:pPr>
            <a:r>
              <a:rPr lang="ru-RU" sz="5400" b="1" dirty="0" smtClean="0">
                <a:solidFill>
                  <a:srgbClr val="FFC000"/>
                </a:solidFill>
              </a:rPr>
              <a:t>Практический;</a:t>
            </a:r>
          </a:p>
          <a:p>
            <a:pPr>
              <a:buClr>
                <a:srgbClr val="7030A0"/>
              </a:buClr>
            </a:pPr>
            <a:endParaRPr lang="ru-RU" sz="5400" b="1" dirty="0" smtClean="0">
              <a:solidFill>
                <a:srgbClr val="FFC000"/>
              </a:solidFill>
            </a:endParaRPr>
          </a:p>
          <a:p>
            <a:pPr algn="ctr">
              <a:buClr>
                <a:srgbClr val="7030A0"/>
              </a:buClr>
            </a:pPr>
            <a:r>
              <a:rPr lang="ru-RU" sz="5400" b="1" dirty="0" smtClean="0">
                <a:solidFill>
                  <a:srgbClr val="FFC000"/>
                </a:solidFill>
              </a:rPr>
              <a:t>Методический;</a:t>
            </a:r>
          </a:p>
          <a:p>
            <a:pPr algn="ctr">
              <a:buClr>
                <a:srgbClr val="7030A0"/>
              </a:buClr>
            </a:pPr>
            <a:endParaRPr lang="ru-RU" sz="5400" b="1" dirty="0" smtClean="0">
              <a:solidFill>
                <a:srgbClr val="FFC000"/>
              </a:solidFill>
            </a:endParaRPr>
          </a:p>
          <a:p>
            <a:pPr algn="r">
              <a:buClr>
                <a:srgbClr val="7030A0"/>
              </a:buClr>
            </a:pPr>
            <a:r>
              <a:rPr lang="ru-RU" sz="5400" b="1" dirty="0" smtClean="0">
                <a:solidFill>
                  <a:srgbClr val="FFC000"/>
                </a:solidFill>
              </a:rPr>
              <a:t>Научный</a:t>
            </a:r>
            <a:endParaRPr lang="ru-RU" sz="5400" b="1" dirty="0">
              <a:solidFill>
                <a:srgbClr val="FFC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00B050"/>
                </a:solidFill>
              </a:rPr>
              <a:t>ВИДЫ ОБОБЩЕНИЯ: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4" name="Picture 5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628800"/>
            <a:ext cx="144016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1628800"/>
            <a:ext cx="144016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437112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ru-RU" dirty="0" smtClean="0"/>
              <a:t>Логика  (соблюдение этапов);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ru-RU" dirty="0" smtClean="0"/>
              <a:t>Стратегия (на что направлен, цели, ради чего осуществляется);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ru-RU" dirty="0" smtClean="0"/>
              <a:t>Тактика (подход к организации, осуществлению процесса обобщения);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ru-RU" dirty="0" smtClean="0"/>
              <a:t>Инструментовка (конкретные приемы, методики, способы обработки и описания материала).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8864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ТЕХНОЛОГИЯ ОБОБЩЕНИЯ ППО</a:t>
            </a:r>
            <a:endParaRPr lang="ru-RU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Picture 5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5157192"/>
            <a:ext cx="115212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sz="3600" b="1" dirty="0" smtClean="0">
                <a:solidFill>
                  <a:schemeClr val="accent1">
                    <a:lumMod val="50000"/>
                  </a:schemeClr>
                </a:solidFill>
              </a:rPr>
              <a:t>Выявление.</a:t>
            </a:r>
          </a:p>
          <a:p>
            <a:pPr>
              <a:defRPr/>
            </a:pPr>
            <a:r>
              <a:rPr lang="ru-RU" sz="3600" b="1" dirty="0" smtClean="0">
                <a:solidFill>
                  <a:schemeClr val="accent1">
                    <a:lumMod val="50000"/>
                  </a:schemeClr>
                </a:solidFill>
              </a:rPr>
              <a:t>Изучение.</a:t>
            </a:r>
          </a:p>
          <a:p>
            <a:pPr>
              <a:defRPr/>
            </a:pPr>
            <a:r>
              <a:rPr lang="ru-RU" sz="3600" b="1" dirty="0" smtClean="0">
                <a:solidFill>
                  <a:schemeClr val="accent1">
                    <a:lumMod val="50000"/>
                  </a:schemeClr>
                </a:solidFill>
              </a:rPr>
              <a:t>Обобщение.</a:t>
            </a:r>
          </a:p>
          <a:p>
            <a:pPr>
              <a:defRPr/>
            </a:pPr>
            <a:r>
              <a:rPr lang="ru-RU" sz="3600" b="1" dirty="0" smtClean="0">
                <a:solidFill>
                  <a:schemeClr val="accent1">
                    <a:lumMod val="50000"/>
                  </a:schemeClr>
                </a:solidFill>
              </a:rPr>
              <a:t>Распространение.</a:t>
            </a:r>
          </a:p>
          <a:p>
            <a:pPr>
              <a:defRPr/>
            </a:pPr>
            <a:r>
              <a:rPr lang="ru-RU" sz="3600" b="1" dirty="0" smtClean="0">
                <a:solidFill>
                  <a:schemeClr val="accent1">
                    <a:lumMod val="50000"/>
                  </a:schemeClr>
                </a:solidFill>
              </a:rPr>
              <a:t>Внедрение. 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Этапы работы с ППО</a:t>
            </a:r>
            <a:endParaRPr lang="ru-RU" dirty="0"/>
          </a:p>
        </p:txBody>
      </p:sp>
      <p:pic>
        <p:nvPicPr>
          <p:cNvPr id="4" name="Picture 5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3501008"/>
            <a:ext cx="252028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ru-RU" b="1" dirty="0" smtClean="0"/>
              <a:t>Титульный лист;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ru-RU" b="1" dirty="0" smtClean="0"/>
              <a:t>Введение:</a:t>
            </a:r>
          </a:p>
          <a:p>
            <a:pPr algn="ctr">
              <a:buClr>
                <a:srgbClr val="C00000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Обоснование актуальности,</a:t>
            </a:r>
          </a:p>
          <a:p>
            <a:pPr algn="ctr">
              <a:buClr>
                <a:srgbClr val="C00000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Значимость и практическая направленность,</a:t>
            </a:r>
          </a:p>
          <a:p>
            <a:pPr algn="ctr">
              <a:buClr>
                <a:srgbClr val="C00000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Основные противоречия,</a:t>
            </a:r>
          </a:p>
          <a:p>
            <a:pPr algn="ctr">
              <a:buClr>
                <a:srgbClr val="C00000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Тема опыта,</a:t>
            </a:r>
          </a:p>
          <a:p>
            <a:pPr algn="ctr">
              <a:buClr>
                <a:srgbClr val="C00000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Идея опыта,</a:t>
            </a:r>
          </a:p>
          <a:p>
            <a:pPr algn="ctr">
              <a:buClr>
                <a:srgbClr val="C00000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Цель опыта,</a:t>
            </a:r>
          </a:p>
          <a:p>
            <a:pPr algn="ctr">
              <a:buClr>
                <a:srgbClr val="C00000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Сведения об авторе,</a:t>
            </a:r>
          </a:p>
          <a:p>
            <a:pPr algn="ctr">
              <a:buClr>
                <a:srgbClr val="C00000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Условия, при которых создавался опыт.</a:t>
            </a:r>
          </a:p>
          <a:p>
            <a:pPr algn="ctr">
              <a:buClr>
                <a:srgbClr val="C00000"/>
              </a:buClr>
              <a:buNone/>
            </a:pPr>
            <a:endParaRPr lang="ru-RU" dirty="0" smtClean="0">
              <a:solidFill>
                <a:srgbClr val="0070C0"/>
              </a:solidFill>
            </a:endParaRPr>
          </a:p>
          <a:p>
            <a:pPr algn="ctr">
              <a:buClr>
                <a:srgbClr val="C00000"/>
              </a:buClr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7030A0"/>
                </a:solidFill>
              </a:rPr>
              <a:t>СХЕМА ОПИСАНИЯ ППО 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4" name="Picture 5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573016"/>
            <a:ext cx="151216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98884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ru-RU" sz="3200" b="1" i="1" dirty="0" smtClean="0">
                <a:solidFill>
                  <a:schemeClr val="accent1">
                    <a:lumMod val="50000"/>
                  </a:schemeClr>
                </a:solidFill>
              </a:rPr>
              <a:t>Не в количестве знаний заключается образование,</a:t>
            </a:r>
          </a:p>
          <a:p>
            <a:pPr marL="0" indent="0" algn="ctr">
              <a:buNone/>
              <a:defRPr/>
            </a:pPr>
            <a:r>
              <a:rPr lang="ru-RU" sz="3200" b="1" i="1" dirty="0" smtClean="0">
                <a:solidFill>
                  <a:schemeClr val="accent1">
                    <a:lumMod val="50000"/>
                  </a:schemeClr>
                </a:solidFill>
              </a:rPr>
              <a:t>а в полном понимании и искусном</a:t>
            </a:r>
          </a:p>
          <a:p>
            <a:pPr marL="0" indent="0" algn="ctr">
              <a:buNone/>
              <a:defRPr/>
            </a:pPr>
            <a:r>
              <a:rPr lang="ru-RU" sz="3200" b="1" i="1" dirty="0" smtClean="0">
                <a:solidFill>
                  <a:schemeClr val="accent1">
                    <a:lumMod val="50000"/>
                  </a:schemeClr>
                </a:solidFill>
              </a:rPr>
              <a:t>применении всего того, что знаешь.                                                              </a:t>
            </a:r>
          </a:p>
          <a:p>
            <a:pPr marL="0" indent="0" algn="ctr">
              <a:buNone/>
              <a:defRPr/>
            </a:pPr>
            <a:r>
              <a:rPr lang="ru-RU" sz="3200" b="1" i="1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          </a:t>
            </a:r>
            <a:r>
              <a:rPr lang="ru-RU" sz="3200" b="1" i="1" dirty="0" err="1" smtClean="0">
                <a:solidFill>
                  <a:schemeClr val="accent1">
                    <a:lumMod val="50000"/>
                  </a:schemeClr>
                </a:solidFill>
              </a:rPr>
              <a:t>А.Дистарвег</a:t>
            </a:r>
            <a:r>
              <a:rPr lang="ru-RU" sz="3200" b="1" i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ru-RU" sz="32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7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664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3733875"/>
          </a:xfrm>
        </p:spPr>
        <p:txBody>
          <a:bodyPr>
            <a:normAutofit fontScale="25000" lnSpcReduction="20000"/>
          </a:bodyPr>
          <a:lstStyle/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sz="8000" b="1" dirty="0" smtClean="0"/>
              <a:t>Теоретическая база опыта;</a:t>
            </a:r>
          </a:p>
          <a:p>
            <a:pPr algn="ctr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8000" b="1" dirty="0" smtClean="0">
                <a:solidFill>
                  <a:srgbClr val="0070C0"/>
                </a:solidFill>
              </a:rPr>
              <a:t>Анализ литературы,</a:t>
            </a:r>
          </a:p>
          <a:p>
            <a:pPr algn="ctr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8000" b="1" dirty="0" smtClean="0">
                <a:solidFill>
                  <a:srgbClr val="0070C0"/>
                </a:solidFill>
              </a:rPr>
              <a:t>Концептуальная идея.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sz="8000" b="1" dirty="0" smtClean="0"/>
              <a:t>Актуальность и перспективность опыта;</a:t>
            </a:r>
          </a:p>
          <a:p>
            <a:pPr algn="ctr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8000" b="1" dirty="0" smtClean="0">
                <a:solidFill>
                  <a:srgbClr val="0070C0"/>
                </a:solidFill>
              </a:rPr>
              <a:t>Выделить педагогические противоречия, способы их разрешения,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sz="8000" b="1" dirty="0" smtClean="0"/>
              <a:t>Новизна опыта;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sz="8000" b="1" dirty="0" err="1" smtClean="0"/>
              <a:t>Адресность</a:t>
            </a:r>
            <a:r>
              <a:rPr lang="ru-RU" sz="8000" b="1" dirty="0" smtClean="0"/>
              <a:t> опыта;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sz="8000" b="1" dirty="0" smtClean="0"/>
              <a:t>Трудоемкость опыта (трудности использования);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sz="8000" b="1" dirty="0" smtClean="0"/>
              <a:t>Технология опыта (последовательность действий);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sz="8000" b="1" dirty="0" smtClean="0"/>
              <a:t>Результативность опыта (что дает педагогам и детям, возможности использования);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sz="8000" b="1" dirty="0" smtClean="0"/>
              <a:t>Приложение (авторские программы, видеоматериалы, данные о детях, выступления на методических мероприятиях, дидактический материал, планы работы, публикации в СМИ, творческие работы);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sz="8000" b="1" dirty="0" smtClean="0"/>
              <a:t>Презентация опыта.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</a:pPr>
            <a:endParaRPr lang="ru-RU" sz="2400" b="1" dirty="0" smtClean="0"/>
          </a:p>
          <a:p>
            <a:pPr algn="ctr">
              <a:buClr>
                <a:schemeClr val="accent2">
                  <a:lumMod val="75000"/>
                </a:schemeClr>
              </a:buClr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5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04664"/>
            <a:ext cx="165618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ru-RU" dirty="0" smtClean="0"/>
              <a:t>Аукцион «педагогических идей»,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ru-RU" dirty="0" smtClean="0"/>
              <a:t>Банк педагогического опыта,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ru-RU" dirty="0" smtClean="0"/>
              <a:t>Защита авторских проектов и разработок,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ru-RU" dirty="0" smtClean="0"/>
              <a:t>Мастер-класс,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ru-RU" dirty="0" smtClean="0"/>
              <a:t>Методическая неделя,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ru-RU" dirty="0" smtClean="0"/>
              <a:t>Научно-методическая и научно-практическая конференция,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ru-RU" dirty="0" smtClean="0"/>
              <a:t>Общественная презентация,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ru-RU" dirty="0" smtClean="0"/>
              <a:t>Педагогическая мастерская,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ru-RU" dirty="0" smtClean="0"/>
              <a:t>Педагогические чтения,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ru-RU" dirty="0" smtClean="0"/>
              <a:t>Печатные способы распространения,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ru-RU" dirty="0" smtClean="0"/>
              <a:t>Практикумы,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ru-RU" dirty="0" smtClean="0"/>
              <a:t>Школа профессионального мастерства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00FF"/>
                </a:solidFill>
              </a:rPr>
              <a:t>ФОРМЫ ОБОБЩЕНИЯ ППО</a:t>
            </a:r>
            <a:endParaRPr lang="ru-RU" dirty="0">
              <a:solidFill>
                <a:srgbClr val="FF00FF"/>
              </a:solidFill>
            </a:endParaRPr>
          </a:p>
        </p:txBody>
      </p:sp>
      <p:pic>
        <p:nvPicPr>
          <p:cNvPr id="4" name="Picture 5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3717032"/>
            <a:ext cx="165618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Описание достаточно известного опыта,</a:t>
            </a:r>
          </a:p>
          <a:p>
            <a:r>
              <a:rPr lang="ru-RU" dirty="0" smtClean="0"/>
              <a:t>Изложение мыслей и выводов общего характера,</a:t>
            </a:r>
          </a:p>
          <a:p>
            <a:r>
              <a:rPr lang="ru-RU" dirty="0" smtClean="0"/>
              <a:t>Не раскрывается система ведущих идей.</a:t>
            </a:r>
          </a:p>
          <a:p>
            <a:r>
              <a:rPr lang="ru-RU" dirty="0" smtClean="0"/>
              <a:t>Отсутствие анализа,</a:t>
            </a:r>
          </a:p>
          <a:p>
            <a:r>
              <a:rPr lang="ru-RU" dirty="0" smtClean="0"/>
              <a:t>Поверхностность в описании,</a:t>
            </a:r>
          </a:p>
          <a:p>
            <a:r>
              <a:rPr lang="ru-RU" dirty="0" smtClean="0"/>
              <a:t>Преобладание эмоционального характера,</a:t>
            </a:r>
          </a:p>
          <a:p>
            <a:r>
              <a:rPr lang="ru-RU" dirty="0" smtClean="0"/>
              <a:t>Не раскрываются пути достижения,</a:t>
            </a:r>
          </a:p>
          <a:p>
            <a:r>
              <a:rPr lang="ru-RU" dirty="0" smtClean="0"/>
              <a:t>Отсутствие взаимосвязи между действиями педагога и детей,</a:t>
            </a:r>
          </a:p>
          <a:p>
            <a:r>
              <a:rPr lang="ru-RU" dirty="0" smtClean="0"/>
              <a:t>Отражены только успехи,</a:t>
            </a:r>
          </a:p>
          <a:p>
            <a:r>
              <a:rPr lang="ru-RU" dirty="0" smtClean="0"/>
              <a:t>Не осмысливаются условия возможного воспроизведения.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ТИПИЧНЫЕ ОШИБКИ: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" name="Picture 5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4797152"/>
            <a:ext cx="145744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>
            <a:noAutofit/>
          </a:bodyPr>
          <a:lstStyle/>
          <a:p>
            <a:pPr algn="ctr"/>
            <a:r>
              <a:rPr lang="ru-RU" sz="6600" dirty="0" smtClean="0">
                <a:solidFill>
                  <a:srgbClr val="FF0000"/>
                </a:solidFill>
              </a:rPr>
              <a:t>БЕЗ ЭКСПЕРТИЗЫ ВАШ ПЕДАГОГИЧЕСКИЙ ОПЫТ ОСТАНЕТСЯ ОПЫТОМ ДЛЯ ВАС!!!</a:t>
            </a:r>
            <a:endParaRPr lang="ru-RU" sz="6600" dirty="0">
              <a:solidFill>
                <a:srgbClr val="FF0000"/>
              </a:solidFill>
            </a:endParaRPr>
          </a:p>
        </p:txBody>
      </p:sp>
      <p:pic>
        <p:nvPicPr>
          <p:cNvPr id="5" name="Picture 5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5013176"/>
            <a:ext cx="119245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>
                <a:solidFill>
                  <a:srgbClr val="C00000"/>
                </a:solidFill>
              </a:rPr>
              <a:t>п</a:t>
            </a:r>
            <a:r>
              <a:rPr lang="ru-RU" sz="3200" dirty="0" smtClean="0">
                <a:solidFill>
                  <a:srgbClr val="C00000"/>
                </a:solidFill>
              </a:rPr>
              <a:t>роцесс, направленный на то, чтобы донести идеи, методы осуществления, продукты и (или) результаты опыта инновационной деятельности до целевой аудитории.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7030A0"/>
                </a:solidFill>
              </a:rPr>
              <a:t>ДИССЕМИНАЦИЯ - ЭТО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4" name="Picture 5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4221088"/>
            <a:ext cx="165618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62474"/>
          </a:xfrm>
        </p:spPr>
        <p:txBody>
          <a:bodyPr>
            <a:noAutofit/>
          </a:bodyPr>
          <a:lstStyle/>
          <a:p>
            <a:pPr algn="ctr"/>
            <a:r>
              <a:rPr lang="ru-RU" sz="8000" dirty="0" smtClean="0">
                <a:solidFill>
                  <a:srgbClr val="00B050"/>
                </a:solidFill>
              </a:rPr>
              <a:t>СПАСИБО ЗА ВНИМАНИЕ!!!</a:t>
            </a:r>
            <a:endParaRPr lang="ru-RU" sz="8000" dirty="0">
              <a:solidFill>
                <a:srgbClr val="00B050"/>
              </a:solidFill>
            </a:endParaRPr>
          </a:p>
        </p:txBody>
      </p:sp>
      <p:pic>
        <p:nvPicPr>
          <p:cNvPr id="4" name="Picture 5" descr="http://klub-drug.ru/wp-content/uploads/2011/04/books-150x15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573016"/>
            <a:ext cx="259228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solidFill>
                  <a:schemeClr val="bg2">
                    <a:lumMod val="25000"/>
                  </a:schemeClr>
                </a:solidFill>
              </a:rPr>
              <a:t>Из педагогического словаря</a:t>
            </a:r>
            <a:endParaRPr lang="ru-RU" dirty="0"/>
          </a:p>
        </p:txBody>
      </p:sp>
      <p:pic>
        <p:nvPicPr>
          <p:cNvPr id="4" name="Picture 7" descr="http://klub-drug.ru/wp-content/uploads/2011/04/books-150x15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5229200"/>
            <a:ext cx="12827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395536" y="1340769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Педагогический опыт  </a:t>
            </a:r>
            <a:r>
              <a:rPr lang="ru-RU" sz="2800" b="1" dirty="0" smtClean="0">
                <a:solidFill>
                  <a:srgbClr val="227A8F"/>
                </a:solidFill>
              </a:rPr>
              <a:t>- активное освоение и реализация педагогом в практике законов и принципов педагогики с учётом конкретных условий, особенностей детей, детского коллектива и собственной личности; передовой опыт характеризуется тем, что педагог получает лучшие результаты за счёт усовершенствования имеющихся средств, оптимальной организации педагогического процесса. </a:t>
            </a:r>
            <a:endParaRPr lang="ru-RU" sz="2800" b="1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ШИРОКИЙ СМЫСЛ                 УЗКИЙ СМЫСЛ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1619672" y="1052736"/>
            <a:ext cx="1080120" cy="2016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6732240" y="1196752"/>
            <a:ext cx="1008112" cy="1872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3429000"/>
            <a:ext cx="2448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Высокое профессиональное мастерство педагога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00192" y="3645024"/>
            <a:ext cx="2160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Элементы творческого поиска, новизны, оригинальности. Рассматривается как новаторство</a:t>
            </a:r>
            <a:endParaRPr lang="ru-RU" sz="2000" b="1" dirty="0"/>
          </a:p>
        </p:txBody>
      </p:sp>
      <p:pic>
        <p:nvPicPr>
          <p:cNvPr id="8" name="Picture 7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132856"/>
            <a:ext cx="1728192" cy="1858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</a:rPr>
              <a:t>Технология (элементы технологии);</a:t>
            </a:r>
          </a:p>
          <a:p>
            <a:pPr marL="624078" indent="-514350"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</a:rPr>
              <a:t>Авторские программы;</a:t>
            </a:r>
          </a:p>
          <a:p>
            <a:pPr marL="624078" indent="-514350"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</a:rPr>
              <a:t>Система методических приемов;</a:t>
            </a:r>
          </a:p>
          <a:p>
            <a:pPr marL="624078" indent="-514350"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</a:rPr>
              <a:t>Эффективные средства обучения (пособия, карточки, тренажеры);</a:t>
            </a:r>
          </a:p>
          <a:p>
            <a:pPr marL="624078" indent="-514350"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</a:rPr>
              <a:t>Эффективная система оценки знаний.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 algn="ctr"/>
            <a:r>
              <a:rPr lang="ru-RU" sz="3600" dirty="0" smtClean="0">
                <a:solidFill>
                  <a:schemeClr val="accent2">
                    <a:lumMod val="75000"/>
                  </a:schemeClr>
                </a:solidFill>
              </a:rPr>
              <a:t>В качестве опыта могут выступать:</a:t>
            </a:r>
            <a:br>
              <a:rPr lang="ru-RU" sz="3600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ru-RU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7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4797152"/>
            <a:ext cx="136815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Коллективный;</a:t>
            </a:r>
          </a:p>
          <a:p>
            <a:r>
              <a:rPr lang="ru-RU" dirty="0" smtClean="0"/>
              <a:t>Групповой;</a:t>
            </a:r>
          </a:p>
          <a:p>
            <a:r>
              <a:rPr lang="ru-RU" dirty="0" smtClean="0"/>
              <a:t>Индивидуальный.</a:t>
            </a:r>
          </a:p>
          <a:p>
            <a:endParaRPr lang="ru-RU" dirty="0" smtClean="0"/>
          </a:p>
          <a:p>
            <a:pPr algn="ctr"/>
            <a:r>
              <a:rPr lang="ru-RU" dirty="0" smtClean="0"/>
              <a:t>Комплексный;</a:t>
            </a:r>
          </a:p>
          <a:p>
            <a:pPr algn="ctr"/>
            <a:r>
              <a:rPr lang="ru-RU" dirty="0" smtClean="0"/>
              <a:t>Функциональный;</a:t>
            </a:r>
          </a:p>
          <a:p>
            <a:pPr algn="ctr"/>
            <a:r>
              <a:rPr lang="ru-RU" dirty="0" smtClean="0"/>
              <a:t>Локальный.</a:t>
            </a:r>
          </a:p>
          <a:p>
            <a:pPr algn="ctr"/>
            <a:endParaRPr lang="ru-RU" dirty="0" smtClean="0"/>
          </a:p>
          <a:p>
            <a:pPr algn="r"/>
            <a:r>
              <a:rPr lang="ru-RU" dirty="0" smtClean="0"/>
              <a:t>Зафиксированный;</a:t>
            </a:r>
          </a:p>
          <a:p>
            <a:pPr algn="r"/>
            <a:r>
              <a:rPr lang="ru-RU" dirty="0" smtClean="0"/>
              <a:t>Незафиксированный.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00B050"/>
                </a:solidFill>
              </a:rPr>
              <a:t>ВИДЫ ППО:</a:t>
            </a:r>
            <a:endParaRPr lang="ru-RU" dirty="0">
              <a:solidFill>
                <a:srgbClr val="00B050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2987824" y="1196752"/>
            <a:ext cx="576064" cy="36004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4644008" y="1196752"/>
            <a:ext cx="72008" cy="208823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580112" y="1124744"/>
            <a:ext cx="2088232" cy="345638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581128"/>
            <a:ext cx="136815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Исследовательский;</a:t>
            </a:r>
          </a:p>
          <a:p>
            <a:r>
              <a:rPr lang="ru-RU" dirty="0" smtClean="0"/>
              <a:t>Частично-поисковый;</a:t>
            </a:r>
          </a:p>
          <a:p>
            <a:endParaRPr lang="ru-RU" dirty="0" smtClean="0"/>
          </a:p>
          <a:p>
            <a:endParaRPr lang="ru-RU" dirty="0" smtClean="0"/>
          </a:p>
          <a:p>
            <a:pPr algn="ctr"/>
            <a:r>
              <a:rPr lang="ru-RU" dirty="0" smtClean="0"/>
              <a:t>Реальный;</a:t>
            </a:r>
          </a:p>
          <a:p>
            <a:pPr algn="ctr"/>
            <a:r>
              <a:rPr lang="ru-RU" dirty="0" smtClean="0"/>
              <a:t>Потенциальный</a:t>
            </a:r>
          </a:p>
          <a:p>
            <a:endParaRPr lang="ru-RU" dirty="0" smtClean="0"/>
          </a:p>
          <a:p>
            <a:pPr algn="r"/>
            <a:r>
              <a:rPr lang="ru-RU" dirty="0" smtClean="0"/>
              <a:t>Длительный;              </a:t>
            </a:r>
          </a:p>
          <a:p>
            <a:pPr algn="r"/>
            <a:r>
              <a:rPr lang="ru-RU" dirty="0" smtClean="0"/>
              <a:t>Кратковременный.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3635896" y="476672"/>
            <a:ext cx="360040" cy="93610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5220072" y="620688"/>
            <a:ext cx="216024" cy="25922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6012160" y="620688"/>
            <a:ext cx="1584176" cy="388843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7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653136"/>
            <a:ext cx="136815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Положительный;</a:t>
            </a:r>
          </a:p>
          <a:p>
            <a:r>
              <a:rPr lang="ru-RU" dirty="0" smtClean="0"/>
              <a:t>Отрицательный.</a:t>
            </a:r>
          </a:p>
          <a:p>
            <a:endParaRPr lang="ru-RU" dirty="0" smtClean="0"/>
          </a:p>
          <a:p>
            <a:pPr algn="ctr"/>
            <a:r>
              <a:rPr lang="ru-RU" dirty="0" smtClean="0"/>
              <a:t>Стихийный;</a:t>
            </a:r>
          </a:p>
          <a:p>
            <a:pPr algn="ctr"/>
            <a:r>
              <a:rPr lang="ru-RU" dirty="0" smtClean="0"/>
              <a:t>Планомерный.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2915816" y="332656"/>
            <a:ext cx="1152128" cy="100811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5076056" y="332656"/>
            <a:ext cx="144016" cy="237626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3356992"/>
            <a:ext cx="237626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7030A0"/>
              </a:buClr>
            </a:pPr>
            <a:r>
              <a:rPr lang="ru-RU" dirty="0" smtClean="0"/>
              <a:t>Результаты мониторинга качества образования;</a:t>
            </a:r>
          </a:p>
          <a:p>
            <a:pPr>
              <a:buClr>
                <a:srgbClr val="7030A0"/>
              </a:buClr>
            </a:pPr>
            <a:r>
              <a:rPr lang="ru-RU" dirty="0" smtClean="0"/>
              <a:t>Результаты анализа деятельности детей в ОУ;</a:t>
            </a:r>
          </a:p>
          <a:p>
            <a:pPr>
              <a:buClr>
                <a:srgbClr val="7030A0"/>
              </a:buClr>
            </a:pPr>
            <a:r>
              <a:rPr lang="ru-RU" dirty="0" smtClean="0"/>
              <a:t>Заявление самого педагога;</a:t>
            </a:r>
          </a:p>
          <a:p>
            <a:pPr>
              <a:buClr>
                <a:srgbClr val="7030A0"/>
              </a:buClr>
            </a:pPr>
            <a:r>
              <a:rPr lang="ru-RU" dirty="0" smtClean="0"/>
              <a:t>Мнение коллег;</a:t>
            </a:r>
          </a:p>
          <a:p>
            <a:pPr>
              <a:buClr>
                <a:srgbClr val="7030A0"/>
              </a:buClr>
            </a:pPr>
            <a:r>
              <a:rPr lang="ru-RU" dirty="0" smtClean="0"/>
              <a:t>Мнение детей и родителей;</a:t>
            </a:r>
          </a:p>
          <a:p>
            <a:pPr>
              <a:buClr>
                <a:srgbClr val="7030A0"/>
              </a:buClr>
            </a:pPr>
            <a:r>
              <a:rPr lang="ru-RU" dirty="0" smtClean="0"/>
              <a:t>Конкурсы профессионального мастерства.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</a:rPr>
              <a:t>ИСТОЧНИКИ ИНФОРМАЦИИ О ППО:</a:t>
            </a:r>
            <a:endParaRPr lang="ru-RU" sz="3600" dirty="0">
              <a:solidFill>
                <a:srgbClr val="0070C0"/>
              </a:solidFill>
            </a:endParaRPr>
          </a:p>
        </p:txBody>
      </p:sp>
      <p:pic>
        <p:nvPicPr>
          <p:cNvPr id="4" name="Picture 7" descr="http://klub-drug.ru/wp-content/uploads/2011/04/books-15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5301208"/>
            <a:ext cx="115212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</TotalTime>
  <Words>777</Words>
  <Application>Microsoft Office PowerPoint</Application>
  <PresentationFormat>Экран (4:3)</PresentationFormat>
  <Paragraphs>180</Paragraphs>
  <Slides>25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Открытая</vt:lpstr>
      <vt:lpstr>Методика изучения и обобщения передового педагогического опыта</vt:lpstr>
      <vt:lpstr>Слайд 2</vt:lpstr>
      <vt:lpstr>Из педагогического словаря</vt:lpstr>
      <vt:lpstr>ШИРОКИЙ СМЫСЛ                 УЗКИЙ СМЫСЛ</vt:lpstr>
      <vt:lpstr>В качестве опыта могут выступать: </vt:lpstr>
      <vt:lpstr>ВИДЫ ППО:</vt:lpstr>
      <vt:lpstr>Слайд 7</vt:lpstr>
      <vt:lpstr>Слайд 8</vt:lpstr>
      <vt:lpstr>ИСТОЧНИКИ ИНФОРМАЦИИ О ППО:</vt:lpstr>
      <vt:lpstr>ОСНОВНЫЕ ЭЛЕМЕНТЫ АНАЛИЗА ППО:</vt:lpstr>
      <vt:lpstr>МЕТОДЫ ИЗУЧЕНИЯ ППО:</vt:lpstr>
      <vt:lpstr>Уровни работы с ППО:</vt:lpstr>
      <vt:lpstr>Работа с ППО на уровне учителя:</vt:lpstr>
      <vt:lpstr>Работа с ППО на уровне                  творческой группы:</vt:lpstr>
      <vt:lpstr>Работа с ППО на уровне РМО:</vt:lpstr>
      <vt:lpstr>ВИДЫ ОБОБЩЕНИЯ:</vt:lpstr>
      <vt:lpstr>Слайд 17</vt:lpstr>
      <vt:lpstr>Этапы работы с ППО</vt:lpstr>
      <vt:lpstr>СХЕМА ОПИСАНИЯ ППО </vt:lpstr>
      <vt:lpstr>Слайд 20</vt:lpstr>
      <vt:lpstr>ФОРМЫ ОБОБЩЕНИЯ ППО</vt:lpstr>
      <vt:lpstr>ТИПИЧНЫЕ ОШИБКИ:</vt:lpstr>
      <vt:lpstr>БЕЗ ЭКСПЕРТИЗЫ ВАШ ПЕДАГОГИЧЕСКИЙ ОПЫТ ОСТАНЕТСЯ ОПЫТОМ ДЛЯ ВАС!!!</vt:lpstr>
      <vt:lpstr>ДИССЕМИНАЦИЯ - ЭТО</vt:lpstr>
      <vt:lpstr>СПАСИБО ЗА ВНИМАНИЕ!!!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Методика изучения и обобщения передового педагогического опыта</dc:title>
  <dc:creator>Роман</dc:creator>
  <cp:lastModifiedBy>Роман</cp:lastModifiedBy>
  <cp:revision>42</cp:revision>
  <dcterms:created xsi:type="dcterms:W3CDTF">2013-11-24T08:03:41Z</dcterms:created>
  <dcterms:modified xsi:type="dcterms:W3CDTF">2013-11-24T10:45:53Z</dcterms:modified>
</cp:coreProperties>
</file>