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81" r:id="rId4"/>
    <p:sldId id="272" r:id="rId5"/>
    <p:sldId id="279" r:id="rId6"/>
    <p:sldId id="259" r:id="rId7"/>
    <p:sldId id="287" r:id="rId8"/>
    <p:sldId id="266" r:id="rId9"/>
    <p:sldId id="283" r:id="rId10"/>
    <p:sldId id="284" r:id="rId11"/>
    <p:sldId id="285" r:id="rId12"/>
    <p:sldId id="286" r:id="rId13"/>
    <p:sldId id="258" r:id="rId14"/>
  </p:sldIdLst>
  <p:sldSz cx="9144000" cy="5143500" type="screen16x9"/>
  <p:notesSz cx="6858000" cy="9144000"/>
  <p:embeddedFontLst>
    <p:embeddedFont>
      <p:font typeface="Merriweather" pitchFamily="2" charset="77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9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D077DB-B6A0-4587-865A-8321C9A4F601}" v="13" dt="2023-04-15T02:51:56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23fa7475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23fa7475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23fa74753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23fa74753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1032425" y="38957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Asteroid Classification 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2834150" y="1236635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/>
              <a:t>Using NASA JPL Asteroid Dataset</a:t>
            </a:r>
            <a:endParaRPr sz="1700" b="1" dirty="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7600" y="2"/>
            <a:ext cx="2336400" cy="9929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6684835" y="3727756"/>
            <a:ext cx="51357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Preetkamal Kaur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Kavach Dheer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Gaurav Kumar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Arpit Dhankhar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43154"/>
            <a:ext cx="3257600" cy="18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6648965" y="3266056"/>
            <a:ext cx="383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GROUP 1: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5;p14">
            <a:extLst>
              <a:ext uri="{FF2B5EF4-FFF2-40B4-BE49-F238E27FC236}">
                <a16:creationId xmlns:a16="http://schemas.microsoft.com/office/drawing/2014/main" id="{9C0E2E02-0024-48FF-854A-DE8F879CDE5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54200" y="0"/>
            <a:ext cx="2289800" cy="9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7171E2-8C63-463D-9BBA-52C5D0CDC616}"/>
              </a:ext>
            </a:extLst>
          </p:cNvPr>
          <p:cNvSpPr/>
          <p:nvPr/>
        </p:nvSpPr>
        <p:spPr>
          <a:xfrm>
            <a:off x="591396" y="449955"/>
            <a:ext cx="18473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IN" sz="2800" dirty="0">
              <a:solidFill>
                <a:srgbClr val="1C4587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1C4587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55571-8B41-4D07-899D-6F1960CC3521}"/>
              </a:ext>
            </a:extLst>
          </p:cNvPr>
          <p:cNvSpPr/>
          <p:nvPr/>
        </p:nvSpPr>
        <p:spPr>
          <a:xfrm>
            <a:off x="776127" y="632757"/>
            <a:ext cx="60432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erriweather" panose="00000500000000000000" pitchFamily="2" charset="0"/>
                <a:ea typeface="Roboto" panose="020B0604020202020204" charset="0"/>
                <a:sym typeface="Arial"/>
              </a:rPr>
              <a:t>Algorithms implemented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sz="3600" b="1" dirty="0">
              <a:solidFill>
                <a:schemeClr val="accent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Logistic Regression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K-Nearest Neighbours (KNN)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Decision tree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Naive Bayes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Random Forest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 Boost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Multilayer Perceptron Model (MLP)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8036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5;p14">
            <a:extLst>
              <a:ext uri="{FF2B5EF4-FFF2-40B4-BE49-F238E27FC236}">
                <a16:creationId xmlns:a16="http://schemas.microsoft.com/office/drawing/2014/main" id="{9C0E2E02-0024-48FF-854A-DE8F879CDE5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54200" y="0"/>
            <a:ext cx="2289800" cy="9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7171E2-8C63-463D-9BBA-52C5D0CDC616}"/>
              </a:ext>
            </a:extLst>
          </p:cNvPr>
          <p:cNvSpPr/>
          <p:nvPr/>
        </p:nvSpPr>
        <p:spPr>
          <a:xfrm>
            <a:off x="591396" y="449955"/>
            <a:ext cx="18473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IN" sz="2800" dirty="0">
              <a:solidFill>
                <a:srgbClr val="1C4587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1C4587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55571-8B41-4D07-899D-6F1960CC3521}"/>
              </a:ext>
            </a:extLst>
          </p:cNvPr>
          <p:cNvSpPr/>
          <p:nvPr/>
        </p:nvSpPr>
        <p:spPr>
          <a:xfrm>
            <a:off x="776127" y="586591"/>
            <a:ext cx="64870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erriweather" panose="00000500000000000000" pitchFamily="2" charset="0"/>
                <a:ea typeface="Roboto" panose="020B0604020202020204" charset="0"/>
                <a:sym typeface="Arial"/>
              </a:rPr>
              <a:t>Evaluation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dirty="0">
              <a:solidFill>
                <a:schemeClr val="accent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Below table shows results of </a:t>
            </a:r>
            <a:r>
              <a:rPr lang="en-US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various 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machine learning algorithms implemented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60380E-3A78-F133-2354-AC0A13A46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61" y="1857136"/>
            <a:ext cx="4854361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6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5;p14">
            <a:extLst>
              <a:ext uri="{FF2B5EF4-FFF2-40B4-BE49-F238E27FC236}">
                <a16:creationId xmlns:a16="http://schemas.microsoft.com/office/drawing/2014/main" id="{9C0E2E02-0024-48FF-854A-DE8F879CDE5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54200" y="0"/>
            <a:ext cx="2289800" cy="9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7171E2-8C63-463D-9BBA-52C5D0CDC616}"/>
              </a:ext>
            </a:extLst>
          </p:cNvPr>
          <p:cNvSpPr/>
          <p:nvPr/>
        </p:nvSpPr>
        <p:spPr>
          <a:xfrm>
            <a:off x="591396" y="449955"/>
            <a:ext cx="18473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IN" sz="2800" dirty="0">
              <a:solidFill>
                <a:srgbClr val="1C4587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1C4587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55571-8B41-4D07-899D-6F1960CC3521}"/>
              </a:ext>
            </a:extLst>
          </p:cNvPr>
          <p:cNvSpPr/>
          <p:nvPr/>
        </p:nvSpPr>
        <p:spPr>
          <a:xfrm>
            <a:off x="776127" y="586591"/>
            <a:ext cx="648703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erriweather" panose="00000500000000000000" pitchFamily="2" charset="0"/>
                <a:ea typeface="Roboto" panose="020B0604020202020204" charset="0"/>
                <a:sym typeface="Arial"/>
              </a:rPr>
              <a:t>Conclusion</a:t>
            </a:r>
          </a:p>
          <a:p>
            <a:endParaRPr lang="en-US" sz="2800" b="1" dirty="0">
              <a:solidFill>
                <a:schemeClr val="accent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Concluded that Random Forest, MLP Model, K-Nearest Neighbours, and Decision Tree algorithms performed well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37415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Naive Bayes and Logistic Regression were unsuitable for this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37415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additional asteroid attributes such as orbital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Lcan</a:t>
            </a:r>
            <a:r>
              <a:rPr lang="en-US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improve PHA prediction accuracy in future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US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ore advanced machine learning algorithms such as CNNs or RNNs </a:t>
            </a:r>
            <a:r>
              <a:rPr lang="en-US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 </a:t>
            </a:r>
            <a:r>
              <a:rPr lang="en-US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enhance classification performance.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0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845250" y="424403"/>
            <a:ext cx="6126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Roboto"/>
                <a:ea typeface="Roboto"/>
                <a:cs typeface="Roboto"/>
                <a:sym typeface="Roboto"/>
              </a:rPr>
              <a:t>Resources </a:t>
            </a:r>
            <a:endParaRPr sz="2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943123" y="1255703"/>
            <a:ext cx="6525785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Roboto"/>
              <a:buAutoNum type="arabicPeriod"/>
            </a:pPr>
            <a:r>
              <a:rPr lang="en" dirty="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NASA JPL - </a:t>
            </a:r>
            <a:r>
              <a:rPr lang="en" u="sng" dirty="0">
                <a:solidFill>
                  <a:srgbClr val="0C343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Small-Body Database Query (nasa.gov)</a:t>
            </a:r>
            <a:endParaRPr lang="en" u="sng" dirty="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Roboto"/>
              <a:buAutoNum type="arabicPeriod"/>
            </a:pPr>
            <a:r>
              <a:rPr lang="en" dirty="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Kaggle Dataset Link- </a:t>
            </a:r>
            <a:r>
              <a:rPr lang="en" u="sng" dirty="0">
                <a:solidFill>
                  <a:srgbClr val="0C343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Asteroid Dataset | Kaggle</a:t>
            </a:r>
            <a:endParaRPr dirty="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Roboto"/>
              <a:buAutoNum type="arabicPeriod"/>
            </a:pPr>
            <a:r>
              <a:rPr lang="en" dirty="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Classification Models - </a:t>
            </a:r>
            <a:r>
              <a:rPr lang="en" u="sng" dirty="0">
                <a:solidFill>
                  <a:srgbClr val="0C343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Classification Models | Towards Data Science</a:t>
            </a:r>
            <a:endParaRPr dirty="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2684" y="-8586"/>
            <a:ext cx="2289800" cy="9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53425" y="618500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200" y="-8586"/>
            <a:ext cx="2289800" cy="9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127525" y="1439025"/>
            <a:ext cx="3932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Officially maintained by Jet Propulsion Laboratory, CA  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958524 Unique Instances 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45 Columns 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4649550" y="618500"/>
            <a:ext cx="3706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1C4587"/>
                </a:solidFill>
                <a:latin typeface="Merriweather"/>
                <a:ea typeface="Merriweather"/>
                <a:cs typeface="Merriweather"/>
                <a:sym typeface="Merriweather"/>
              </a:rPr>
              <a:t>Overview</a:t>
            </a:r>
            <a:endParaRPr sz="2800" dirty="0">
              <a:solidFill>
                <a:srgbClr val="1C4587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478600" y="1353550"/>
            <a:ext cx="30492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Classification of Potentially Hazardous Asteroids to Earth.</a:t>
            </a:r>
            <a:endParaRPr dirty="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Classification Models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Roboto"/>
              <a:buChar char="●"/>
            </a:pPr>
            <a:endParaRPr lang="en" dirty="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Comparison of machine learning algorithms with neural networks</a:t>
            </a:r>
            <a:endParaRPr dirty="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6" grpId="0"/>
      <p:bldP spid="77" grpId="0"/>
      <p:bldP spid="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5;p14">
            <a:extLst>
              <a:ext uri="{FF2B5EF4-FFF2-40B4-BE49-F238E27FC236}">
                <a16:creationId xmlns:a16="http://schemas.microsoft.com/office/drawing/2014/main" id="{9C0E2E02-0024-48FF-854A-DE8F879CDE5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54200" y="0"/>
            <a:ext cx="2289800" cy="9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DE6969-BE43-F283-7FA5-10FDF1EC5737}"/>
              </a:ext>
            </a:extLst>
          </p:cNvPr>
          <p:cNvSpPr txBox="1"/>
          <p:nvPr/>
        </p:nvSpPr>
        <p:spPr>
          <a:xfrm>
            <a:off x="557562" y="650138"/>
            <a:ext cx="657922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buClr>
                <a:srgbClr val="0C343D"/>
              </a:buClr>
              <a:buSzPts val="1400"/>
            </a:pPr>
            <a:r>
              <a:rPr lang="en-US" sz="2800" dirty="0">
                <a:solidFill>
                  <a:schemeClr val="accent1"/>
                </a:solidFill>
                <a:latin typeface="Merriweather" panose="00000500000000000000" pitchFamily="2" charset="0"/>
              </a:rPr>
              <a:t>Understanding</a:t>
            </a:r>
            <a:r>
              <a:rPr lang="en-US" sz="2800" b="1" dirty="0">
                <a:solidFill>
                  <a:schemeClr val="accent1"/>
                </a:solidFill>
                <a:latin typeface="Merriweather" panose="00000500000000000000" pitchFamily="2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Merriweather" panose="00000500000000000000" pitchFamily="2" charset="0"/>
              </a:rPr>
              <a:t>Data and X &amp; Y</a:t>
            </a:r>
          </a:p>
          <a:p>
            <a:pPr marL="139700">
              <a:buClr>
                <a:srgbClr val="0C343D"/>
              </a:buClr>
              <a:buSzPts val="1400"/>
            </a:pPr>
            <a:endParaRPr lang="en-US" dirty="0">
              <a:solidFill>
                <a:srgbClr val="31394D"/>
              </a:solidFill>
            </a:endParaRPr>
          </a:p>
          <a:p>
            <a:pPr marL="139700">
              <a:buClr>
                <a:srgbClr val="0C343D"/>
              </a:buClr>
              <a:buSzPts val="1400"/>
            </a:pPr>
            <a:endParaRPr lang="en-US" dirty="0">
              <a:solidFill>
                <a:srgbClr val="31394D"/>
              </a:solidFill>
            </a:endParaRPr>
          </a:p>
          <a:p>
            <a:pPr marL="139700">
              <a:buClr>
                <a:srgbClr val="0C343D"/>
              </a:buClr>
              <a:buSzPts val="1400"/>
            </a:pPr>
            <a:r>
              <a:rPr lang="en-US" dirty="0">
                <a:solidFill>
                  <a:srgbClr val="0C343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Based on the mentioned research papers and study , x and y has been identified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</a:pPr>
            <a:endParaRPr lang="en-US" b="1" dirty="0">
              <a:solidFill>
                <a:srgbClr val="0C343D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</a:pPr>
            <a:r>
              <a:rPr lang="en-US" b="1" dirty="0">
                <a:solidFill>
                  <a:srgbClr val="0C343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X: Independent Variables </a:t>
            </a:r>
            <a:r>
              <a:rPr lang="en-US" dirty="0">
                <a:solidFill>
                  <a:srgbClr val="0C343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which give insights such as,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</a:pPr>
            <a:endParaRPr lang="en-US" dirty="0">
              <a:solidFill>
                <a:srgbClr val="0C343D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C343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Moid : Earth Minimum Orbit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C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e: Eccentricity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C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a: Semi-major axis au Unit </a:t>
            </a:r>
            <a:endParaRPr lang="en-IN" dirty="0">
              <a:solidFill>
                <a:srgbClr val="3C404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C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q: perihelion distance au Unit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C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i: inclination; angle with respect to x-y ecliptic plane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C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tp: Time of perihelion passage TDB Unit</a:t>
            </a:r>
          </a:p>
          <a:p>
            <a:pPr algn="l" fontAlgn="base"/>
            <a:endParaRPr lang="en-IN" dirty="0">
              <a:solidFill>
                <a:srgbClr val="3C404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39700">
              <a:buClr>
                <a:srgbClr val="0C343D"/>
              </a:buClr>
              <a:buSzPts val="1400"/>
            </a:pPr>
            <a:r>
              <a:rPr lang="en-US" b="1" dirty="0">
                <a:solidFill>
                  <a:srgbClr val="0C343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Y: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Dependent variable</a:t>
            </a:r>
          </a:p>
          <a:p>
            <a:pPr marL="139700">
              <a:buClr>
                <a:srgbClr val="0C343D"/>
              </a:buClr>
              <a:buSzPts val="1400"/>
            </a:pPr>
            <a:endParaRPr lang="en-US" b="1" i="0" dirty="0">
              <a:solidFill>
                <a:srgbClr val="3C4043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39700">
              <a:buClr>
                <a:srgbClr val="0C343D"/>
              </a:buClr>
              <a:buSzPts val="1400"/>
            </a:pP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PHA: Potentially Hazardous Asteroid (PHA) flag</a:t>
            </a:r>
          </a:p>
        </p:txBody>
      </p:sp>
    </p:spTree>
    <p:extLst>
      <p:ext uri="{BB962C8B-B14F-4D97-AF65-F5344CB8AC3E}">
        <p14:creationId xmlns:p14="http://schemas.microsoft.com/office/powerpoint/2010/main" val="136801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5;p14">
            <a:extLst>
              <a:ext uri="{FF2B5EF4-FFF2-40B4-BE49-F238E27FC236}">
                <a16:creationId xmlns:a16="http://schemas.microsoft.com/office/drawing/2014/main" id="{9C0E2E02-0024-48FF-854A-DE8F879CDE5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54200" y="0"/>
            <a:ext cx="2289800" cy="9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7171E2-8C63-463D-9BBA-52C5D0CDC616}"/>
              </a:ext>
            </a:extLst>
          </p:cNvPr>
          <p:cNvSpPr/>
          <p:nvPr/>
        </p:nvSpPr>
        <p:spPr>
          <a:xfrm>
            <a:off x="244593" y="563363"/>
            <a:ext cx="6416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800" dirty="0">
                <a:solidFill>
                  <a:schemeClr val="accent1"/>
                </a:solidFill>
                <a:latin typeface="Merriweather" panose="00000500000000000000" pitchFamily="2" charset="0"/>
              </a:rPr>
              <a:t>   Overview</a:t>
            </a:r>
            <a:endParaRPr lang="en-IN" sz="2800" dirty="0">
              <a:solidFill>
                <a:schemeClr val="accent1"/>
              </a:solidFill>
              <a:latin typeface="Merriweather" panose="00000500000000000000" pitchFamily="2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55571-8B41-4D07-899D-6F1960CC3521}"/>
              </a:ext>
            </a:extLst>
          </p:cNvPr>
          <p:cNvSpPr/>
          <p:nvPr/>
        </p:nvSpPr>
        <p:spPr>
          <a:xfrm>
            <a:off x="497313" y="1466691"/>
            <a:ext cx="75017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" dirty="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Classification of Potentially Hazardous Asteroids to Earth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Some asteroids can collide with Earth and cause significant damage.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" dirty="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Classification of Potentially Hazardous Asteroids to Earth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This is done by tracking their orbit and predicting their movements.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 can aid in classifying hazardous asteroids by analyzing asteroid data to identify patterns and potential risks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Söhne"/>
              <a:ea typeface="Roboto" panose="020B0604020202020204" charset="0"/>
            </a:endParaRPr>
          </a:p>
          <a:p>
            <a:pPr algn="l"/>
            <a:br>
              <a:rPr lang="en-US" sz="1600" dirty="0">
                <a:latin typeface="Roboto" panose="020B0604020202020204" charset="0"/>
                <a:ea typeface="Roboto" panose="020B0604020202020204" charset="0"/>
              </a:rPr>
            </a:br>
            <a:endParaRPr lang="en-US" sz="16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26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5;p14">
            <a:extLst>
              <a:ext uri="{FF2B5EF4-FFF2-40B4-BE49-F238E27FC236}">
                <a16:creationId xmlns:a16="http://schemas.microsoft.com/office/drawing/2014/main" id="{9C0E2E02-0024-48FF-854A-DE8F879CDE5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54200" y="0"/>
            <a:ext cx="2289800" cy="9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F55571-8B41-4D07-899D-6F1960CC3521}"/>
              </a:ext>
            </a:extLst>
          </p:cNvPr>
          <p:cNvSpPr/>
          <p:nvPr/>
        </p:nvSpPr>
        <p:spPr>
          <a:xfrm>
            <a:off x="311501" y="597825"/>
            <a:ext cx="7501787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Research 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</a:pPr>
            <a:r>
              <a:rPr lang="en-US" b="1" i="0" dirty="0">
                <a:solidFill>
                  <a:schemeClr val="accent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Identifying Earth-impacting asteroids using an artificial neural network. Astronomy &amp; Astrophysics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</a:pPr>
            <a:r>
              <a:rPr lang="en-US" i="0" dirty="0">
                <a:solidFill>
                  <a:srgbClr val="34354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utilizes an artificial neural network (ANN) to assess data using Kelperain components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</a:pPr>
            <a:endParaRPr lang="en-US" b="1" dirty="0">
              <a:solidFill>
                <a:srgbClr val="34354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</a:pPr>
            <a:r>
              <a:rPr lang="en-US" b="1" i="0" dirty="0">
                <a:solidFill>
                  <a:schemeClr val="accent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Hazardous Asteroid Classification through Various Machine Learning Techniques</a:t>
            </a:r>
            <a:endParaRPr lang="en-US" i="0" dirty="0">
              <a:solidFill>
                <a:schemeClr val="accent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</a:pPr>
            <a:r>
              <a:rPr lang="en-US" i="0" dirty="0">
                <a:solidFill>
                  <a:srgbClr val="34354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Implemented  a number of machine learning methods and compared their results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</a:pPr>
            <a:endParaRPr lang="en-US" dirty="0">
              <a:solidFill>
                <a:srgbClr val="34354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</a:pPr>
            <a:r>
              <a:rPr lang="en-US" b="1" i="0" dirty="0">
                <a:solidFill>
                  <a:schemeClr val="accent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Deep Neural Networks for Near Earth Object</a:t>
            </a:r>
            <a:r>
              <a:rPr lang="en-US" b="1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uses deep neural networks (DNNs) for identifying and characterizing near Earth objects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39700">
              <a:buClr>
                <a:srgbClr val="0C343D"/>
              </a:buClr>
              <a:buSzPts val="1400"/>
            </a:pPr>
            <a:r>
              <a:rPr lang="en-IN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Prediction of Potentially Hazardous Asteroids using Deep Learning </a:t>
            </a:r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IN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investigates the use of deep learning techniques for predicting potentially hazardous asteroids</a:t>
            </a:r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uses Keplerian elements a, e, </a:t>
            </a:r>
            <a:r>
              <a:rPr lang="en-IN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Ω, ω, M for prediction</a:t>
            </a:r>
          </a:p>
          <a:p>
            <a:pPr marL="139700">
              <a:buClr>
                <a:srgbClr val="0C343D"/>
              </a:buClr>
              <a:buSzPts val="1400"/>
            </a:pPr>
            <a:endParaRPr lang="en-IN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39700">
              <a:buClr>
                <a:srgbClr val="0C343D"/>
              </a:buClr>
              <a:buSzPts val="1400"/>
            </a:pPr>
            <a:r>
              <a:rPr lang="en-IN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Supervised Classification for Analysis and Detection of Potentially Hazardous Asteroid </a:t>
            </a:r>
            <a:r>
              <a:rPr lang="en-IN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presents a useful exploration of supervised classification methods for asteroid detection and analysis</a:t>
            </a:r>
            <a:endParaRPr lang="en-IN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39700">
              <a:buClr>
                <a:srgbClr val="0C343D"/>
              </a:buClr>
              <a:buSzPts val="1400"/>
            </a:pPr>
            <a:endParaRPr lang="en-IN" sz="1600" dirty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139700">
              <a:buClr>
                <a:srgbClr val="0C343D"/>
              </a:buClr>
              <a:buSzPts val="1400"/>
            </a:pPr>
            <a:endParaRPr lang="en-IN" sz="1600" dirty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</a:pPr>
            <a:endParaRPr lang="en-US" sz="1600" b="1" i="0" dirty="0">
              <a:solidFill>
                <a:schemeClr val="tx1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1C4587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42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5;p14">
            <a:extLst>
              <a:ext uri="{FF2B5EF4-FFF2-40B4-BE49-F238E27FC236}">
                <a16:creationId xmlns:a16="http://schemas.microsoft.com/office/drawing/2014/main" id="{9C0E2E02-0024-48FF-854A-DE8F879CDE5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54200" y="0"/>
            <a:ext cx="2289800" cy="9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F55571-8B41-4D07-899D-6F1960CC3521}"/>
              </a:ext>
            </a:extLst>
          </p:cNvPr>
          <p:cNvSpPr/>
          <p:nvPr/>
        </p:nvSpPr>
        <p:spPr>
          <a:xfrm>
            <a:off x="646036" y="657572"/>
            <a:ext cx="6780675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Merriweather" panose="00000500000000000000" pitchFamily="2" charset="0"/>
                <a:ea typeface="Roboto" panose="020B0604020202020204" charset="0"/>
              </a:rPr>
              <a:t>Data Exploration</a:t>
            </a:r>
          </a:p>
          <a:p>
            <a:endParaRPr lang="en-US" dirty="0">
              <a:solidFill>
                <a:schemeClr val="accent1"/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dirty="0">
              <a:solidFill>
                <a:schemeClr val="accent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Less Columns with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 Sigma , Name -&gt; 97% Missing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latin typeface="Roboto" panose="020B0604020202020204" charset="0"/>
                <a:ea typeface="Roboto" panose="020B0604020202020204" charset="0"/>
              </a:rPr>
              <a:t>'diameter', 'albedo' and 'diameter sigma’ has 85 % missing values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latin typeface="Roboto" panose="020B0604020202020204" charset="0"/>
                <a:ea typeface="Roboto" panose="020B0604020202020204" charset="0"/>
              </a:rPr>
              <a:t>80 % Colums-&gt; Float and 15%-&gt;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" panose="020B0604020202020204" charset="0"/>
              <a:ea typeface="Roboto" panose="020B0604020202020204" charset="0"/>
            </a:endParaRPr>
          </a:p>
          <a:p>
            <a:br>
              <a:rPr lang="en-US" sz="1600" dirty="0">
                <a:latin typeface="Roboto" panose="020B0604020202020204" charset="0"/>
                <a:ea typeface="Roboto" panose="020B0604020202020204" charset="0"/>
              </a:rPr>
            </a:br>
            <a:endParaRPr lang="en-US" sz="16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9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F8663A5-C012-BD5D-946E-6C74B770A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50" y="1916142"/>
            <a:ext cx="3784600" cy="2743200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D02571D-E1DF-7C5B-D134-C5D4650C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3" y="1916142"/>
            <a:ext cx="3784600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4B01B8-8E14-6C2F-315C-B157DB9EE856}"/>
              </a:ext>
            </a:extLst>
          </p:cNvPr>
          <p:cNvSpPr txBox="1"/>
          <p:nvPr/>
        </p:nvSpPr>
        <p:spPr>
          <a:xfrm>
            <a:off x="3162764" y="1034339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Imbalanced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3A2D8-0664-65C8-A792-7F228BCDB31B}"/>
              </a:ext>
            </a:extLst>
          </p:cNvPr>
          <p:cNvSpPr txBox="1"/>
          <p:nvPr/>
        </p:nvSpPr>
        <p:spPr>
          <a:xfrm>
            <a:off x="1387929" y="1475241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Sampling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15AF2-44E5-3CDD-8C08-700B62E59CA2}"/>
              </a:ext>
            </a:extLst>
          </p:cNvPr>
          <p:cNvSpPr txBox="1"/>
          <p:nvPr/>
        </p:nvSpPr>
        <p:spPr>
          <a:xfrm>
            <a:off x="6247325" y="1475241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Sampling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9AEF1A-6876-D7BF-CBCF-BDF1553E7396}"/>
              </a:ext>
            </a:extLst>
          </p:cNvPr>
          <p:cNvSpPr txBox="1"/>
          <p:nvPr/>
        </p:nvSpPr>
        <p:spPr>
          <a:xfrm>
            <a:off x="3162764" y="484158"/>
            <a:ext cx="242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255624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5;p14">
            <a:extLst>
              <a:ext uri="{FF2B5EF4-FFF2-40B4-BE49-F238E27FC236}">
                <a16:creationId xmlns:a16="http://schemas.microsoft.com/office/drawing/2014/main" id="{9C0E2E02-0024-48FF-854A-DE8F879CDE5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54200" y="0"/>
            <a:ext cx="2289800" cy="9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7171E2-8C63-463D-9BBA-52C5D0CDC616}"/>
              </a:ext>
            </a:extLst>
          </p:cNvPr>
          <p:cNvSpPr/>
          <p:nvPr/>
        </p:nvSpPr>
        <p:spPr>
          <a:xfrm>
            <a:off x="591396" y="449955"/>
            <a:ext cx="18473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IN" sz="2800" dirty="0">
              <a:solidFill>
                <a:srgbClr val="1C4587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1C4587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55571-8B41-4D07-899D-6F1960CC3521}"/>
              </a:ext>
            </a:extLst>
          </p:cNvPr>
          <p:cNvSpPr/>
          <p:nvPr/>
        </p:nvSpPr>
        <p:spPr>
          <a:xfrm>
            <a:off x="591396" y="590665"/>
            <a:ext cx="317234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Merriweather" panose="00000500000000000000" pitchFamily="2" charset="0"/>
                <a:ea typeface="Roboto" panose="020B0604020202020204" charset="0"/>
              </a:rPr>
              <a:t> Data Cleaning </a:t>
            </a:r>
          </a:p>
          <a:p>
            <a:endParaRPr lang="en-US" sz="1600" dirty="0">
              <a:solidFill>
                <a:schemeClr val="accent1"/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sz="1600" dirty="0">
              <a:solidFill>
                <a:schemeClr val="accent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‘name’ and ‘prefix’ dropped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dirty="0">
                <a:latin typeface="Roboto" panose="020B0604020202020204" charset="0"/>
                <a:ea typeface="Roboto" panose="020B0604020202020204" charset="0"/>
              </a:rPr>
              <a:t>'diameter', 'albedo' and 'diameter sigma’ </a:t>
            </a:r>
            <a:r>
              <a:rPr lang="da-DK" dirty="0" err="1">
                <a:latin typeface="Roboto" panose="020B0604020202020204" charset="0"/>
                <a:ea typeface="Roboto" panose="020B0604020202020204" charset="0"/>
              </a:rPr>
              <a:t>dropped</a:t>
            </a:r>
            <a:r>
              <a:rPr lang="da-DK" dirty="0">
                <a:latin typeface="Roboto" panose="020B0604020202020204" charset="0"/>
                <a:ea typeface="Roboto" panose="020B0604020202020204" charset="0"/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a-DK" dirty="0">
              <a:latin typeface="Roboto" panose="020B0604020202020204" charset="0"/>
              <a:ea typeface="Roboto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dirty="0">
                <a:latin typeface="Roboto" panose="020B0604020202020204" charset="0"/>
                <a:ea typeface="Roboto" panose="020B0604020202020204" charset="0"/>
              </a:rPr>
              <a:t>'H' - absolute magnitude </a:t>
            </a:r>
            <a:r>
              <a:rPr lang="da-DK" dirty="0" err="1">
                <a:latin typeface="Roboto" panose="020B0604020202020204" charset="0"/>
                <a:ea typeface="Roboto" panose="020B0604020202020204" charset="0"/>
              </a:rPr>
              <a:t>dropped</a:t>
            </a:r>
            <a:r>
              <a:rPr lang="da-DK" dirty="0">
                <a:latin typeface="Roboto" panose="020B0604020202020204" charset="0"/>
                <a:ea typeface="Roboto" panose="020B0604020202020204" charset="0"/>
              </a:rPr>
              <a:t> as ‘diameter’ and  albedo are </a:t>
            </a:r>
            <a:r>
              <a:rPr lang="da-DK" dirty="0" err="1">
                <a:latin typeface="Roboto" panose="020B0604020202020204" charset="0"/>
                <a:ea typeface="Roboto" panose="020B0604020202020204" charset="0"/>
              </a:rPr>
              <a:t>dropped</a:t>
            </a:r>
            <a:r>
              <a:rPr lang="da-DK" dirty="0"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da-DK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068FA7C-D98C-6085-41EE-F5683122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583" y="24493"/>
            <a:ext cx="400323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5;p14">
            <a:extLst>
              <a:ext uri="{FF2B5EF4-FFF2-40B4-BE49-F238E27FC236}">
                <a16:creationId xmlns:a16="http://schemas.microsoft.com/office/drawing/2014/main" id="{9C0E2E02-0024-48FF-854A-DE8F879CDE5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54200" y="0"/>
            <a:ext cx="2289800" cy="9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7171E2-8C63-463D-9BBA-52C5D0CDC616}"/>
              </a:ext>
            </a:extLst>
          </p:cNvPr>
          <p:cNvSpPr/>
          <p:nvPr/>
        </p:nvSpPr>
        <p:spPr>
          <a:xfrm>
            <a:off x="591396" y="449955"/>
            <a:ext cx="18473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IN" sz="2800" dirty="0">
              <a:solidFill>
                <a:srgbClr val="1C4587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1C4587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55571-8B41-4D07-899D-6F1960CC3521}"/>
              </a:ext>
            </a:extLst>
          </p:cNvPr>
          <p:cNvSpPr/>
          <p:nvPr/>
        </p:nvSpPr>
        <p:spPr>
          <a:xfrm>
            <a:off x="683761" y="583231"/>
            <a:ext cx="60432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erriweather" panose="00000500000000000000" pitchFamily="2" charset="0"/>
                <a:ea typeface="Roboto" panose="020B0604020202020204" charset="0"/>
                <a:sym typeface="Arial"/>
              </a:rPr>
              <a:t>Data Preprocessing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sz="2800" dirty="0">
              <a:latin typeface="Roboto" panose="020B0604020202020204" charset="0"/>
              <a:ea typeface="Roboto" panose="020B060402020202020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b="1" dirty="0">
                <a:solidFill>
                  <a:schemeClr val="accent1"/>
                </a:solidFill>
                <a:latin typeface="Roboto" panose="020B0604020202020204" charset="0"/>
                <a:ea typeface="Roboto" panose="020B0604020202020204" charset="0"/>
              </a:rPr>
              <a:t>Encoding variables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 Label encoding :Transformed data with ‘Y’ and ‘N’ categories into 1 and 0 respectively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One hot encoding :Preformed on categorical data 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‘class’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i.e.  class to which asteroids belong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b="1" dirty="0">
                <a:solidFill>
                  <a:schemeClr val="accent1"/>
                </a:solidFill>
                <a:latin typeface="Roboto" panose="020B0604020202020204" charset="0"/>
                <a:ea typeface="Roboto" panose="020B0604020202020204" charset="0"/>
              </a:rPr>
              <a:t>Data Scaling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Standard scalar is utilized to ensure features have the same significance in the dataset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b="1" dirty="0">
              <a:latin typeface="Roboto" panose="020B0604020202020204" charset="0"/>
              <a:ea typeface="Roboto" panose="020B060402020202020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b="1" dirty="0">
                <a:solidFill>
                  <a:schemeClr val="accent1"/>
                </a:solidFill>
                <a:latin typeface="Roboto" panose="020B0604020202020204" charset="0"/>
                <a:ea typeface="Roboto" panose="020B0604020202020204" charset="0"/>
              </a:rPr>
              <a:t>Sampling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Combined SMOTE and RandomUnderSampler to handle imbalanced data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AutoNum type="arabicPeriod" startAt="2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AutoNum type="arabicPeriod" startAt="2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da-DK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0061278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</TotalTime>
  <Words>605</Words>
  <Application>Microsoft Macintosh PowerPoint</Application>
  <PresentationFormat>On-screen Show (16:9)</PresentationFormat>
  <Paragraphs>140</Paragraphs>
  <Slides>13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Söhne</vt:lpstr>
      <vt:lpstr>Roboto</vt:lpstr>
      <vt:lpstr>Merriweather</vt:lpstr>
      <vt:lpstr>Arial</vt:lpstr>
      <vt:lpstr>Paradigm</vt:lpstr>
      <vt:lpstr>Asteroid Classification </vt:lpstr>
      <vt:lpstr>Dataset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Asteroid Prediction</dc:title>
  <dc:creator>Arpit Dhankhar</dc:creator>
  <cp:lastModifiedBy>Kavach Dheer</cp:lastModifiedBy>
  <cp:revision>21</cp:revision>
  <dcterms:modified xsi:type="dcterms:W3CDTF">2023-06-01T17:07:28Z</dcterms:modified>
</cp:coreProperties>
</file>