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D6752F-4163-4B28-92D7-C1F620B1D14C}">
  <a:tblStyle styleId="{C1D6752F-4163-4B28-92D7-C1F620B1D1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41fd26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41fd26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41ee5b0f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41ee5b0f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41ee5b0f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41ee5b0f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41ee5b0f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41ee5b0f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41ee5b0f5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41ee5b0f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41ee5b0f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41ee5b0f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41fd26b1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41fd26b1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41ee5b0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41ee5b0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1ee5b0f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1ee5b0f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1ee5b0f5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1ee5b0f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1ee5b0f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41ee5b0f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41ee5b0f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1ee5b0f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1ee5b0f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1ee5b0f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41ee5b0f5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1ee5b0f5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41ee5b0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1ee5b0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41ee5b0f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41ee5b0f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nlp.stanford.edu/pubs/levin2012.pdf" TargetMode="External"/><Relationship Id="rId4" Type="http://schemas.openxmlformats.org/officeDocument/2006/relationships/hyperlink" Target="https://www.researchgate.net/publication/326007159_Evaluating_author_name_disambiguation_for_digital_libraries_A_case_of_DBL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00700" y="1163650"/>
            <a:ext cx="6477300" cy="17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Large Scale Author Disambiguation</a:t>
            </a:r>
            <a:endParaRPr sz="3000"/>
          </a:p>
        </p:txBody>
      </p:sp>
      <p:sp>
        <p:nvSpPr>
          <p:cNvPr id="129" name="Google Shape;129;p13"/>
          <p:cNvSpPr txBox="1"/>
          <p:nvPr>
            <p:ph idx="1" type="subTitle"/>
          </p:nvPr>
        </p:nvSpPr>
        <p:spPr>
          <a:xfrm>
            <a:off x="1858700" y="26290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Group - 18</a:t>
            </a:r>
            <a:endParaRPr b="1" sz="2000"/>
          </a:p>
          <a:p>
            <a:pPr indent="0" lvl="0" marL="0" rtl="0" algn="ctr">
              <a:spcBef>
                <a:spcPts val="0"/>
              </a:spcBef>
              <a:spcAft>
                <a:spcPts val="0"/>
              </a:spcAft>
              <a:buNone/>
            </a:pPr>
            <a:br>
              <a:rPr lang="en"/>
            </a:br>
            <a:r>
              <a:rPr lang="en"/>
              <a:t>Supraj Bachawala CS17BTECH11006</a:t>
            </a:r>
            <a:br>
              <a:rPr lang="en"/>
            </a:br>
            <a:r>
              <a:rPr lang="en"/>
              <a:t>Sai Ramana Reddy CS17BTECH11022</a:t>
            </a:r>
            <a:br>
              <a:rPr lang="en"/>
            </a:br>
            <a:r>
              <a:rPr lang="en"/>
              <a:t>Raniya Hameed CS17BTECH11039</a:t>
            </a:r>
            <a:br>
              <a:rPr lang="en"/>
            </a:br>
            <a:r>
              <a:rPr lang="en"/>
              <a:t>Venkat Krishna CS17BTECH11032</a:t>
            </a:r>
            <a:br>
              <a:rPr lang="en"/>
            </a:br>
            <a:r>
              <a:rPr lang="en"/>
              <a:t>Pramod Reddy CS17BTECH11028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 Implementation - 2</a:t>
            </a:r>
            <a:endParaRPr/>
          </a:p>
        </p:txBody>
      </p:sp>
      <p:sp>
        <p:nvSpPr>
          <p:cNvPr id="184" name="Google Shape;184;p22"/>
          <p:cNvSpPr txBox="1"/>
          <p:nvPr>
            <p:ph idx="1" type="body"/>
          </p:nvPr>
        </p:nvSpPr>
        <p:spPr>
          <a:xfrm>
            <a:off x="819150" y="1712200"/>
            <a:ext cx="7505700" cy="3037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To train the classifier, we first convert the attributes of each article into a vector of their corresponding tf-idf scores (for e.g, the title of the article is replaced by the tf-idf scores of the words in the title, as evaluated on the entire corpus of the titles)</a:t>
            </a:r>
            <a:endParaRPr sz="1500"/>
          </a:p>
          <a:p>
            <a:pPr indent="-323850" lvl="0" marL="457200" rtl="0" algn="l">
              <a:spcBef>
                <a:spcPts val="0"/>
              </a:spcBef>
              <a:spcAft>
                <a:spcPts val="0"/>
              </a:spcAft>
              <a:buSzPts val="1500"/>
              <a:buChar char="●"/>
            </a:pPr>
            <a:r>
              <a:rPr lang="en" sz="1500"/>
              <a:t>We then take all pairs of articles, and calculate the corresponding cosine similarity between their term vectors. This is done for the features Title, Venue, Coauthors.</a:t>
            </a:r>
            <a:endParaRPr sz="1500"/>
          </a:p>
          <a:p>
            <a:pPr indent="-323850" lvl="0" marL="457200" rtl="0" algn="l">
              <a:spcBef>
                <a:spcPts val="0"/>
              </a:spcBef>
              <a:spcAft>
                <a:spcPts val="0"/>
              </a:spcAft>
              <a:buSzPts val="1500"/>
              <a:buChar char="●"/>
            </a:pPr>
            <a:r>
              <a:rPr lang="en" sz="1500"/>
              <a:t>We calculate the “similarity”between years by imposing a Gaussian prior on the difference of years with a mean of 0 and variance of 3.408 , which was the empirical variance on our dataset.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 Implementation - 3</a:t>
            </a:r>
            <a:endParaRPr/>
          </a:p>
        </p:txBody>
      </p:sp>
      <p:sp>
        <p:nvSpPr>
          <p:cNvPr id="190" name="Google Shape;190;p23"/>
          <p:cNvSpPr txBox="1"/>
          <p:nvPr>
            <p:ph idx="1" type="body"/>
          </p:nvPr>
        </p:nvSpPr>
        <p:spPr>
          <a:xfrm>
            <a:off x="819150" y="1852350"/>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This enables two years with a lesser difference to be assigned a greater similarity</a:t>
            </a:r>
            <a:endParaRPr sz="1500"/>
          </a:p>
          <a:p>
            <a:pPr indent="-323850" lvl="0" marL="457200" rtl="0" algn="l">
              <a:spcBef>
                <a:spcPts val="0"/>
              </a:spcBef>
              <a:spcAft>
                <a:spcPts val="0"/>
              </a:spcAft>
              <a:buSzPts val="1500"/>
              <a:buChar char="●"/>
            </a:pPr>
            <a:r>
              <a:rPr lang="en" sz="1500"/>
              <a:t>We use the similarity vectors thus gained as the classifier input. </a:t>
            </a:r>
            <a:endParaRPr sz="1500"/>
          </a:p>
          <a:p>
            <a:pPr indent="-323850" lvl="0" marL="457200" rtl="0" algn="l">
              <a:spcBef>
                <a:spcPts val="0"/>
              </a:spcBef>
              <a:spcAft>
                <a:spcPts val="0"/>
              </a:spcAft>
              <a:buSzPts val="1500"/>
              <a:buChar char="●"/>
            </a:pPr>
            <a:r>
              <a:rPr lang="en" sz="1500"/>
              <a:t>The label of the input is either 0 or 1 depending on whether the article was from different clusters or the same cluster</a:t>
            </a:r>
            <a:endParaRPr sz="1500"/>
          </a:p>
          <a:p>
            <a:pPr indent="-323850" lvl="0" marL="457200" rtl="0" algn="l">
              <a:spcBef>
                <a:spcPts val="0"/>
              </a:spcBef>
              <a:spcAft>
                <a:spcPts val="0"/>
              </a:spcAft>
              <a:buSzPts val="1500"/>
              <a:buChar char="●"/>
            </a:pPr>
            <a:r>
              <a:rPr lang="en" sz="1500"/>
              <a:t>This classifier then finally outputs the probability that two articles were written by the same author.</a:t>
            </a:r>
            <a:endParaRPr sz="1500"/>
          </a:p>
          <a:p>
            <a:pPr indent="0" lvl="0" marL="0" rtl="0" algn="l">
              <a:spcBef>
                <a:spcPts val="1600"/>
              </a:spcBef>
              <a:spcAft>
                <a:spcPts val="16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3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2b: Agglomerative clustering - 1</a:t>
            </a:r>
            <a:endParaRPr/>
          </a:p>
        </p:txBody>
      </p:sp>
      <p:sp>
        <p:nvSpPr>
          <p:cNvPr id="196" name="Google Shape;196;p24"/>
          <p:cNvSpPr txBox="1"/>
          <p:nvPr>
            <p:ph idx="1" type="body"/>
          </p:nvPr>
        </p:nvSpPr>
        <p:spPr>
          <a:xfrm>
            <a:off x="819150" y="1717450"/>
            <a:ext cx="7505700" cy="2871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Now, we merge the clusters using standard agglomerative clustering algorithm.</a:t>
            </a:r>
            <a:endParaRPr sz="1500"/>
          </a:p>
          <a:p>
            <a:pPr indent="-323850" lvl="0" marL="457200" rtl="0" algn="l">
              <a:spcBef>
                <a:spcPts val="0"/>
              </a:spcBef>
              <a:spcAft>
                <a:spcPts val="0"/>
              </a:spcAft>
              <a:buSzPts val="1500"/>
              <a:buChar char="●"/>
            </a:pPr>
            <a:r>
              <a:rPr lang="en" sz="1500"/>
              <a:t>This algorithm was also used in other previous unsupervised approaches for author disambiguation.</a:t>
            </a:r>
            <a:endParaRPr sz="1500"/>
          </a:p>
          <a:p>
            <a:pPr indent="-323850" lvl="0" marL="457200" rtl="0" algn="l">
              <a:spcBef>
                <a:spcPts val="0"/>
              </a:spcBef>
              <a:spcAft>
                <a:spcPts val="0"/>
              </a:spcAft>
              <a:buSzPts val="1500"/>
              <a:buChar char="●"/>
            </a:pPr>
            <a:r>
              <a:rPr lang="en" sz="1500"/>
              <a:t>This algorithm builds bigger clusters by iteratively merging the two most similar smaller clusters together.</a:t>
            </a:r>
            <a:endParaRPr sz="1500"/>
          </a:p>
          <a:p>
            <a:pPr indent="-323850" lvl="0" marL="457200" rtl="0" algn="l">
              <a:spcBef>
                <a:spcPts val="0"/>
              </a:spcBef>
              <a:spcAft>
                <a:spcPts val="0"/>
              </a:spcAft>
              <a:buSzPts val="1500"/>
              <a:buChar char="●"/>
            </a:pPr>
            <a:r>
              <a:rPr lang="en" sz="1500"/>
              <a:t>The centroid of a cluster is the vector with the average of all the term vectors in that cluster.</a:t>
            </a:r>
            <a:endParaRPr sz="1500"/>
          </a:p>
          <a:p>
            <a:pPr indent="-323850" lvl="0" marL="457200" rtl="0" algn="l">
              <a:spcBef>
                <a:spcPts val="0"/>
              </a:spcBef>
              <a:spcAft>
                <a:spcPts val="0"/>
              </a:spcAft>
              <a:buSzPts val="1500"/>
              <a:buChar char="●"/>
            </a:pPr>
            <a:r>
              <a:rPr lang="en" sz="1500"/>
              <a:t>Similarity of two clusters is calculated as probability that the centroid articles of the respective clusters are written by the same author.</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2b: Agglomerative clustering - 2</a:t>
            </a:r>
            <a:endParaRPr/>
          </a:p>
        </p:txBody>
      </p:sp>
      <p:sp>
        <p:nvSpPr>
          <p:cNvPr id="202" name="Google Shape;202;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This similarity is output by the classifier when the input is the cosine similarity vector of the centroids.</a:t>
            </a:r>
            <a:endParaRPr sz="1500"/>
          </a:p>
          <a:p>
            <a:pPr indent="-323850" lvl="0" marL="457200" rtl="0" algn="l">
              <a:spcBef>
                <a:spcPts val="0"/>
              </a:spcBef>
              <a:spcAft>
                <a:spcPts val="0"/>
              </a:spcAft>
              <a:buSzPts val="1500"/>
              <a:buChar char="●"/>
            </a:pPr>
            <a:r>
              <a:rPr lang="en" sz="1500"/>
              <a:t>The clustering process is stopped when the most similar cluster pair score drops below a threshold.</a:t>
            </a:r>
            <a:endParaRPr sz="1500"/>
          </a:p>
          <a:p>
            <a:pPr indent="-323850" lvl="0" marL="457200" rtl="0" algn="l">
              <a:spcBef>
                <a:spcPts val="0"/>
              </a:spcBef>
              <a:spcAft>
                <a:spcPts val="0"/>
              </a:spcAft>
              <a:buSzPts val="1500"/>
              <a:buChar char="●"/>
            </a:pPr>
            <a:r>
              <a:rPr lang="en" sz="1500"/>
              <a:t>The final clusters that are obtained are used as the representative of whether two articles are authored by the same person</a:t>
            </a:r>
            <a:endParaRPr sz="1500"/>
          </a:p>
          <a:p>
            <a:pPr indent="0" lvl="0" marL="0" rtl="0" algn="l">
              <a:spcBef>
                <a:spcPts val="1600"/>
              </a:spcBef>
              <a:spcAft>
                <a:spcPts val="16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Overview</a:t>
            </a:r>
            <a:endParaRPr/>
          </a:p>
        </p:txBody>
      </p:sp>
      <p:sp>
        <p:nvSpPr>
          <p:cNvPr id="208" name="Google Shape;208;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entire project was implemented in </a:t>
            </a:r>
            <a:r>
              <a:rPr lang="en" sz="1500"/>
              <a:t>Python.</a:t>
            </a:r>
            <a:endParaRPr sz="1500"/>
          </a:p>
          <a:p>
            <a:pPr indent="-323850" lvl="0" marL="457200" rtl="0" algn="l">
              <a:spcBef>
                <a:spcPts val="0"/>
              </a:spcBef>
              <a:spcAft>
                <a:spcPts val="0"/>
              </a:spcAft>
              <a:buSzPts val="1500"/>
              <a:buChar char="●"/>
            </a:pPr>
            <a:r>
              <a:rPr lang="en" sz="1500"/>
              <a:t>The clusters were implemented using a disjoint-set union data structure</a:t>
            </a:r>
            <a:endParaRPr sz="1500"/>
          </a:p>
          <a:p>
            <a:pPr indent="-323850" lvl="0" marL="457200" rtl="0" algn="l">
              <a:spcBef>
                <a:spcPts val="0"/>
              </a:spcBef>
              <a:spcAft>
                <a:spcPts val="0"/>
              </a:spcAft>
              <a:buSzPts val="1500"/>
              <a:buChar char="●"/>
            </a:pPr>
            <a:r>
              <a:rPr lang="en" sz="1500"/>
              <a:t>The library scikit-learn was used to train the classifier, using L1 regularization</a:t>
            </a:r>
            <a:endParaRPr sz="1500"/>
          </a:p>
          <a:p>
            <a:pPr indent="-323850" lvl="0" marL="457200" rtl="0" algn="l">
              <a:spcBef>
                <a:spcPts val="0"/>
              </a:spcBef>
              <a:spcAft>
                <a:spcPts val="0"/>
              </a:spcAft>
              <a:buSzPts val="1500"/>
              <a:buChar char="●"/>
            </a:pPr>
            <a:r>
              <a:rPr lang="en" sz="1500"/>
              <a:t>Tf-idf scores were used exactly as reported by the Tfidfvectorizer() in sklearn</a:t>
            </a:r>
            <a:endParaRPr sz="1500"/>
          </a:p>
          <a:p>
            <a:pPr indent="-323850" lvl="0" marL="457200" rtl="0" algn="l">
              <a:spcBef>
                <a:spcPts val="0"/>
              </a:spcBef>
              <a:spcAft>
                <a:spcPts val="0"/>
              </a:spcAft>
              <a:buSzPts val="1500"/>
              <a:buChar char="●"/>
            </a:pPr>
            <a:r>
              <a:rPr lang="en" sz="1500"/>
              <a:t>Cosine similarities were also used as reported by the inbuilt functions in sklearn</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774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14" name="Google Shape;214;p27"/>
          <p:cNvSpPr txBox="1"/>
          <p:nvPr>
            <p:ph idx="1" type="body"/>
          </p:nvPr>
        </p:nvSpPr>
        <p:spPr>
          <a:xfrm>
            <a:off x="819150" y="1389925"/>
            <a:ext cx="7505700" cy="33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evaluated our approach on a dataset derived from the digital library DBLP (obtained under Creative Commons 4.0 license), which was put together by </a:t>
            </a:r>
            <a:r>
              <a:rPr lang="en" u="sng">
                <a:solidFill>
                  <a:schemeClr val="hlink"/>
                </a:solidFill>
                <a:hlinkClick action="ppaction://hlinkshowjump?jump=lastslide"/>
              </a:rPr>
              <a:t>Kim Jionsek</a:t>
            </a:r>
            <a:r>
              <a:rPr lang="en"/>
              <a:t> in his work. This dataset contains article metadata of similar sounding author names.</a:t>
            </a:r>
            <a:endParaRPr/>
          </a:p>
          <a:p>
            <a:pPr indent="0" lvl="0" marL="0" rtl="0" algn="l">
              <a:spcBef>
                <a:spcPts val="1600"/>
              </a:spcBef>
              <a:spcAft>
                <a:spcPts val="0"/>
              </a:spcAft>
              <a:buNone/>
            </a:pPr>
            <a:r>
              <a:rPr lang="en"/>
              <a:t>The approach was re-evaluated by </a:t>
            </a:r>
            <a:r>
              <a:rPr lang="en"/>
              <a:t>omitting</a:t>
            </a:r>
            <a:r>
              <a:rPr lang="en"/>
              <a:t> features to infer the most important features. All of the scores thus obtained are reported below: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215" name="Google Shape;215;p27"/>
          <p:cNvGraphicFramePr/>
          <p:nvPr/>
        </p:nvGraphicFramePr>
        <p:xfrm>
          <a:off x="1031025" y="2907250"/>
          <a:ext cx="3000000" cy="3000000"/>
        </p:xfrm>
        <a:graphic>
          <a:graphicData uri="http://schemas.openxmlformats.org/drawingml/2006/table">
            <a:tbl>
              <a:tblPr>
                <a:noFill/>
                <a:tableStyleId>{C1D6752F-4163-4B28-92D7-C1F620B1D14C}</a:tableStyleId>
              </a:tblPr>
              <a:tblGrid>
                <a:gridCol w="1206500"/>
                <a:gridCol w="1206500"/>
                <a:gridCol w="1206500"/>
                <a:gridCol w="1206500"/>
                <a:gridCol w="1206500"/>
                <a:gridCol w="1206500"/>
              </a:tblGrid>
              <a:tr h="392775">
                <a:tc>
                  <a:txBody>
                    <a:bodyPr/>
                    <a:lstStyle/>
                    <a:p>
                      <a:pPr indent="0" lvl="0" marL="0" rtl="0" algn="l">
                        <a:spcBef>
                          <a:spcPts val="0"/>
                        </a:spcBef>
                        <a:spcAft>
                          <a:spcPts val="0"/>
                        </a:spcAft>
                        <a:buNone/>
                      </a:pPr>
                      <a:r>
                        <a:rPr lang="en"/>
                        <a:t>Features used</a:t>
                      </a:r>
                      <a:endParaRPr/>
                    </a:p>
                  </a:txBody>
                  <a:tcPr marT="91425" marB="91425" marR="91425" marL="91425"/>
                </a:tc>
                <a:tc>
                  <a:txBody>
                    <a:bodyPr/>
                    <a:lstStyle/>
                    <a:p>
                      <a:pPr indent="0" lvl="0" marL="0" rtl="0" algn="l">
                        <a:spcBef>
                          <a:spcPts val="0"/>
                        </a:spcBef>
                        <a:spcAft>
                          <a:spcPts val="0"/>
                        </a:spcAft>
                        <a:buNone/>
                      </a:pPr>
                      <a:r>
                        <a:rPr lang="en"/>
                        <a:t>All</a:t>
                      </a:r>
                      <a:endParaRPr/>
                    </a:p>
                  </a:txBody>
                  <a:tcPr marT="91425" marB="91425" marR="91425" marL="91425"/>
                </a:tc>
                <a:tc>
                  <a:txBody>
                    <a:bodyPr/>
                    <a:lstStyle/>
                    <a:p>
                      <a:pPr indent="0" lvl="0" marL="0" rtl="0" algn="l">
                        <a:spcBef>
                          <a:spcPts val="0"/>
                        </a:spcBef>
                        <a:spcAft>
                          <a:spcPts val="0"/>
                        </a:spcAft>
                        <a:buNone/>
                      </a:pPr>
                      <a:r>
                        <a:rPr lang="en"/>
                        <a:t>Excluding Coauthors</a:t>
                      </a:r>
                      <a:endParaRPr/>
                    </a:p>
                  </a:txBody>
                  <a:tcPr marT="91425" marB="91425" marR="91425" marL="91425"/>
                </a:tc>
                <a:tc>
                  <a:txBody>
                    <a:bodyPr/>
                    <a:lstStyle/>
                    <a:p>
                      <a:pPr indent="0" lvl="0" marL="0" rtl="0" algn="l">
                        <a:spcBef>
                          <a:spcPts val="0"/>
                        </a:spcBef>
                        <a:spcAft>
                          <a:spcPts val="0"/>
                        </a:spcAft>
                        <a:buNone/>
                      </a:pPr>
                      <a:r>
                        <a:rPr lang="en"/>
                        <a:t>Excluding Year</a:t>
                      </a:r>
                      <a:endParaRPr/>
                    </a:p>
                  </a:txBody>
                  <a:tcPr marT="91425" marB="91425" marR="91425" marL="91425"/>
                </a:tc>
                <a:tc>
                  <a:txBody>
                    <a:bodyPr/>
                    <a:lstStyle/>
                    <a:p>
                      <a:pPr indent="0" lvl="0" marL="0" rtl="0" algn="l">
                        <a:spcBef>
                          <a:spcPts val="0"/>
                        </a:spcBef>
                        <a:spcAft>
                          <a:spcPts val="0"/>
                        </a:spcAft>
                        <a:buNone/>
                      </a:pPr>
                      <a:r>
                        <a:rPr lang="en"/>
                        <a:t>Excluding Journal</a:t>
                      </a:r>
                      <a:endParaRPr/>
                    </a:p>
                  </a:txBody>
                  <a:tcPr marT="91425" marB="91425" marR="91425" marL="91425"/>
                </a:tc>
                <a:tc>
                  <a:txBody>
                    <a:bodyPr/>
                    <a:lstStyle/>
                    <a:p>
                      <a:pPr indent="0" lvl="0" marL="0" rtl="0" algn="l">
                        <a:spcBef>
                          <a:spcPts val="0"/>
                        </a:spcBef>
                        <a:spcAft>
                          <a:spcPts val="0"/>
                        </a:spcAft>
                        <a:buNone/>
                      </a:pPr>
                      <a:r>
                        <a:rPr lang="en"/>
                        <a:t>Excluding Title</a:t>
                      </a:r>
                      <a:endParaRPr/>
                    </a:p>
                  </a:txBody>
                  <a:tcPr marT="91425" marB="91425" marR="91425" marL="91425"/>
                </a:tc>
              </a:tr>
              <a:tr h="39277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0.81</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0.86</a:t>
                      </a:r>
                      <a:endParaRPr/>
                    </a:p>
                  </a:txBody>
                  <a:tcPr marT="91425" marB="91425" marR="91425" marL="91425"/>
                </a:tc>
              </a:tr>
              <a:tr h="392775">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0.79</a:t>
                      </a:r>
                      <a:endParaRPr/>
                    </a:p>
                  </a:txBody>
                  <a:tcPr marT="91425" marB="91425" marR="91425" marL="91425"/>
                </a:tc>
                <a:tc>
                  <a:txBody>
                    <a:bodyPr/>
                    <a:lstStyle/>
                    <a:p>
                      <a:pPr indent="0" lvl="0" marL="0" rtl="0" algn="l">
                        <a:spcBef>
                          <a:spcPts val="0"/>
                        </a:spcBef>
                        <a:spcAft>
                          <a:spcPts val="0"/>
                        </a:spcAft>
                        <a:buNone/>
                      </a:pPr>
                      <a:r>
                        <a:rPr lang="en"/>
                        <a:t>0.54</a:t>
                      </a:r>
                      <a:endParaRPr/>
                    </a:p>
                  </a:txBody>
                  <a:tcPr marT="91425" marB="91425" marR="91425" marL="91425"/>
                </a:tc>
                <a:tc>
                  <a:txBody>
                    <a:bodyPr/>
                    <a:lstStyle/>
                    <a:p>
                      <a:pPr indent="0" lvl="0" marL="0" rtl="0" algn="l">
                        <a:spcBef>
                          <a:spcPts val="0"/>
                        </a:spcBef>
                        <a:spcAft>
                          <a:spcPts val="0"/>
                        </a:spcAft>
                        <a:buNone/>
                      </a:pPr>
                      <a:r>
                        <a:rPr lang="en"/>
                        <a:t>0.79</a:t>
                      </a:r>
                      <a:endParaRPr/>
                    </a:p>
                  </a:txBody>
                  <a:tcPr marT="91425" marB="91425" marR="91425" marL="91425"/>
                </a:tc>
                <a:tc>
                  <a:txBody>
                    <a:bodyPr/>
                    <a:lstStyle/>
                    <a:p>
                      <a:pPr indent="0" lvl="0" marL="0" rtl="0" algn="l">
                        <a:spcBef>
                          <a:spcPts val="0"/>
                        </a:spcBef>
                        <a:spcAft>
                          <a:spcPts val="0"/>
                        </a:spcAft>
                        <a:buNone/>
                      </a:pPr>
                      <a:r>
                        <a:rPr lang="en"/>
                        <a:t>0.79</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221" name="Google Shape;221;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are consistent with what were reported by Kim, Jinseok in his work using other entity disambiguation methods.</a:t>
            </a:r>
            <a:endParaRPr/>
          </a:p>
          <a:p>
            <a:pPr indent="0" lvl="0" marL="0" rtl="0" algn="l">
              <a:spcBef>
                <a:spcPts val="1600"/>
              </a:spcBef>
              <a:spcAft>
                <a:spcPts val="0"/>
              </a:spcAft>
              <a:buNone/>
            </a:pPr>
            <a:r>
              <a:rPr lang="en"/>
              <a:t>Based on the scores, we conclude that co-authorship is the most important feature (of those available) for author name disambiguation.</a:t>
            </a:r>
            <a:endParaRPr/>
          </a:p>
          <a:p>
            <a:pPr indent="0" lvl="0" marL="0" rtl="0" algn="l">
              <a:spcBef>
                <a:spcPts val="1600"/>
              </a:spcBef>
              <a:spcAft>
                <a:spcPts val="1600"/>
              </a:spcAft>
              <a:buNone/>
            </a:pPr>
            <a:r>
              <a:rPr lang="en"/>
              <a:t>This is also consistent with what was reported by Levin et al. in the original paper.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845600"/>
            <a:ext cx="75057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7" name="Google Shape;227;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1.</a:t>
            </a:r>
            <a:r>
              <a:rPr lang="en" sz="1500" u="sng">
                <a:solidFill>
                  <a:schemeClr val="hlink"/>
                </a:solidFill>
                <a:hlinkClick r:id="rId3"/>
              </a:rPr>
              <a:t>Citation-Based Bootstrapping for Large Scale Author Disambiguation, Michael Levin et al</a:t>
            </a:r>
            <a:endParaRPr sz="1500"/>
          </a:p>
          <a:p>
            <a:pPr indent="0" lvl="0" marL="0" rtl="0" algn="l">
              <a:spcBef>
                <a:spcPts val="1600"/>
              </a:spcBef>
              <a:spcAft>
                <a:spcPts val="1600"/>
              </a:spcAft>
              <a:buNone/>
            </a:pPr>
            <a:r>
              <a:rPr lang="en" sz="1500"/>
              <a:t>2. </a:t>
            </a:r>
            <a:r>
              <a:rPr lang="en" sz="1500" u="sng">
                <a:solidFill>
                  <a:schemeClr val="hlink"/>
                </a:solidFill>
                <a:highlight>
                  <a:srgbClr val="FFFFFF"/>
                </a:highlight>
                <a:latin typeface="Roboto"/>
                <a:ea typeface="Roboto"/>
                <a:cs typeface="Roboto"/>
                <a:sym typeface="Roboto"/>
                <a:hlinkClick r:id="rId4"/>
              </a:rPr>
              <a:t>Kim, Jinseok (2018). Evaluating author name disambiguation for digital libraries: a case of DBLP.</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- 1</a:t>
            </a:r>
            <a:endParaRPr b="1" sz="2000"/>
          </a:p>
        </p:txBody>
      </p:sp>
      <p:sp>
        <p:nvSpPr>
          <p:cNvPr id="135" name="Google Shape;135;p14"/>
          <p:cNvSpPr txBox="1"/>
          <p:nvPr>
            <p:ph idx="1" type="body"/>
          </p:nvPr>
        </p:nvSpPr>
        <p:spPr>
          <a:xfrm>
            <a:off x="795150" y="1668000"/>
            <a:ext cx="7553700" cy="3248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Large bibliographic databases often fail to distinguish authors with similar names.</a:t>
            </a:r>
            <a:endParaRPr sz="1700"/>
          </a:p>
          <a:p>
            <a:pPr indent="-336550" lvl="0" marL="457200" rtl="0" algn="l">
              <a:spcBef>
                <a:spcPts val="0"/>
              </a:spcBef>
              <a:spcAft>
                <a:spcPts val="0"/>
              </a:spcAft>
              <a:buSzPts val="1700"/>
              <a:buChar char="●"/>
            </a:pPr>
            <a:r>
              <a:rPr lang="en" sz="1700"/>
              <a:t>Distinguishing the similar authors with similar names is important for any research that makes use of networks of scientific publications, the task is quite difficult.</a:t>
            </a:r>
            <a:endParaRPr sz="1700"/>
          </a:p>
          <a:p>
            <a:pPr indent="-336550" lvl="0" marL="457200" rtl="0" algn="l">
              <a:spcBef>
                <a:spcPts val="0"/>
              </a:spcBef>
              <a:spcAft>
                <a:spcPts val="0"/>
              </a:spcAft>
              <a:buSzPts val="1700"/>
              <a:buChar char="●"/>
            </a:pPr>
            <a:r>
              <a:rPr lang="en" sz="1700"/>
              <a:t>Publication databases are huge, requiring methods that can scale up to millions of articles and methods must be capable of handling partial and conflicting metadata.</a:t>
            </a:r>
            <a:endParaRPr sz="1700"/>
          </a:p>
          <a:p>
            <a:pPr indent="0" lvl="0" marL="0" rtl="0" algn="l">
              <a:spcBef>
                <a:spcPts val="1600"/>
              </a:spcBef>
              <a:spcAft>
                <a:spcPts val="16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- 2</a:t>
            </a:r>
            <a:endParaRPr/>
          </a:p>
        </p:txBody>
      </p:sp>
      <p:sp>
        <p:nvSpPr>
          <p:cNvPr id="141" name="Google Shape;141;p1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There have been three classes of algorithms for author disambiguation:  </a:t>
            </a:r>
            <a:endParaRPr sz="1700"/>
          </a:p>
          <a:p>
            <a:pPr indent="-336550" lvl="0" marL="457200" rtl="0" algn="l">
              <a:spcBef>
                <a:spcPts val="1600"/>
              </a:spcBef>
              <a:spcAft>
                <a:spcPts val="0"/>
              </a:spcAft>
              <a:buSzPts val="1700"/>
              <a:buChar char="●"/>
            </a:pPr>
            <a:r>
              <a:rPr lang="en" sz="1700"/>
              <a:t>Supervised Machine Learning classifiers.</a:t>
            </a:r>
            <a:endParaRPr sz="1700"/>
          </a:p>
          <a:p>
            <a:pPr indent="-336550" lvl="0" marL="457200" rtl="0" algn="l">
              <a:spcBef>
                <a:spcPts val="0"/>
              </a:spcBef>
              <a:spcAft>
                <a:spcPts val="0"/>
              </a:spcAft>
              <a:buSzPts val="1700"/>
              <a:buChar char="●"/>
            </a:pPr>
            <a:r>
              <a:rPr lang="en" sz="1700"/>
              <a:t>Unsupervised algorithms</a:t>
            </a:r>
            <a:endParaRPr sz="1700"/>
          </a:p>
          <a:p>
            <a:pPr indent="-336550" lvl="0" marL="457200" rtl="0" algn="l">
              <a:spcBef>
                <a:spcPts val="0"/>
              </a:spcBef>
              <a:spcAft>
                <a:spcPts val="0"/>
              </a:spcAft>
              <a:buSzPts val="1700"/>
              <a:buChar char="●"/>
            </a:pPr>
            <a:r>
              <a:rPr lang="en" sz="1700"/>
              <a:t>Semispervised and Weakly Supervised algorithms.</a:t>
            </a:r>
            <a:endParaRPr sz="1700"/>
          </a:p>
          <a:p>
            <a:pPr indent="0" lvl="0" marL="0" rtl="0" algn="l">
              <a:spcBef>
                <a:spcPts val="1600"/>
              </a:spcBef>
              <a:spcAft>
                <a:spcPts val="0"/>
              </a:spcAft>
              <a:buNone/>
            </a:pPr>
            <a:r>
              <a:rPr lang="en" sz="1700"/>
              <a:t>In this project we used Semi-supervised Approach. We used two stage self-supervised algorithm for author disambiguation, as outlined in </a:t>
            </a:r>
            <a:r>
              <a:rPr lang="en" sz="1700" u="sng">
                <a:solidFill>
                  <a:schemeClr val="accent5"/>
                </a:solidFill>
                <a:hlinkClick action="ppaction://hlinkshowjump?jump=lastslide"/>
              </a:rPr>
              <a:t>Levin et. al.</a:t>
            </a:r>
            <a:endParaRPr sz="1700"/>
          </a:p>
          <a:p>
            <a:pPr indent="0" lvl="0" marL="0" rtl="0" algn="l">
              <a:spcBef>
                <a:spcPts val="1600"/>
              </a:spcBef>
              <a:spcAft>
                <a:spcPts val="16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718775"/>
            <a:ext cx="75057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Advantages of Semi-Supervised Learning - 1</a:t>
            </a:r>
            <a:endParaRPr sz="2800"/>
          </a:p>
        </p:txBody>
      </p:sp>
      <p:sp>
        <p:nvSpPr>
          <p:cNvPr id="147" name="Google Shape;147;p16"/>
          <p:cNvSpPr txBox="1"/>
          <p:nvPr>
            <p:ph idx="1" type="body"/>
          </p:nvPr>
        </p:nvSpPr>
        <p:spPr>
          <a:xfrm>
            <a:off x="819150" y="1523475"/>
            <a:ext cx="7505700" cy="3082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Supervised algorithms require large hand-labeled training sets.Such large quantities of manually annotated training data are not easily available and are expensive to collect. Thus Supervised algorithms are not the best solution for such databases.</a:t>
            </a:r>
            <a:endParaRPr sz="1700"/>
          </a:p>
          <a:p>
            <a:pPr indent="-336550" lvl="0" marL="457200" rtl="0" algn="l">
              <a:spcBef>
                <a:spcPts val="0"/>
              </a:spcBef>
              <a:spcAft>
                <a:spcPts val="0"/>
              </a:spcAft>
              <a:buSzPts val="1700"/>
              <a:buChar char="●"/>
            </a:pPr>
            <a:r>
              <a:rPr lang="en" sz="1700"/>
              <a:t>For Unsupervised Algorithms we define a similarity metric to such algorithms and compare vectors of roughly homogeneous features, e.g., the words in the title, journal or author fields. These  algorithms have the advantage of not needing training data, but typically explore simpler feature spaces, and often do not perform as well as supervised approaches.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Advantages of Semi-Supervised Learning - 2</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Semi-Supervised Algorithms are given small hand-labeled training set. This supervised component can learn discriminative weights for complex feature sets, and they often have better performance than fully unsupervised methods.</a:t>
            </a:r>
            <a:endParaRPr sz="1700"/>
          </a:p>
          <a:p>
            <a:pPr indent="-336550" lvl="0" marL="457200" rtl="0" algn="l">
              <a:spcBef>
                <a:spcPts val="0"/>
              </a:spcBef>
              <a:spcAft>
                <a:spcPts val="0"/>
              </a:spcAft>
              <a:buSzPts val="1700"/>
              <a:buChar char="●"/>
            </a:pPr>
            <a:r>
              <a:rPr lang="en" sz="1700"/>
              <a:t>In addition to the above, since the two stages of learning are distinct in this approach, greater fine-tuning of high-precision features is possible.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4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lgorithm</a:t>
            </a:r>
            <a:endParaRPr/>
          </a:p>
        </p:txBody>
      </p:sp>
      <p:sp>
        <p:nvSpPr>
          <p:cNvPr id="159" name="Google Shape;159;p18"/>
          <p:cNvSpPr txBox="1"/>
          <p:nvPr>
            <p:ph idx="1" type="body"/>
          </p:nvPr>
        </p:nvSpPr>
        <p:spPr>
          <a:xfrm>
            <a:off x="819150" y="1592850"/>
            <a:ext cx="7505700" cy="227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used  the two stage self-supervised algorithm for author disambiguation in large bibliographic databases as outlined in the reference.</a:t>
            </a:r>
            <a:endParaRPr sz="1700"/>
          </a:p>
          <a:p>
            <a:pPr indent="-336550" lvl="0" marL="457200" rtl="0" algn="l">
              <a:spcBef>
                <a:spcPts val="0"/>
              </a:spcBef>
              <a:spcAft>
                <a:spcPts val="0"/>
              </a:spcAft>
              <a:buSzPts val="1700"/>
              <a:buChar char="●"/>
            </a:pPr>
            <a:r>
              <a:rPr lang="en" sz="1700"/>
              <a:t>In the first bootstrap stage, a collection of high precision rules is used to bootstrap a training set with positive and negative examples of coreffering algorithms.</a:t>
            </a:r>
            <a:endParaRPr sz="1700"/>
          </a:p>
          <a:p>
            <a:pPr indent="-336550" lvl="0" marL="457200" rtl="0" algn="l">
              <a:spcBef>
                <a:spcPts val="0"/>
              </a:spcBef>
              <a:spcAft>
                <a:spcPts val="0"/>
              </a:spcAft>
              <a:buSzPts val="1700"/>
              <a:buChar char="●"/>
            </a:pPr>
            <a:r>
              <a:rPr lang="en" sz="1700"/>
              <a:t>A supervised feature-based classifier is then trained on the bootstrap clusters and used to cluster the authors in a large unlabelled dataset.</a:t>
            </a:r>
            <a:endParaRPr sz="1700"/>
          </a:p>
          <a:p>
            <a:pPr indent="-336550" lvl="0" marL="457200" rtl="0" algn="l">
              <a:spcBef>
                <a:spcPts val="0"/>
              </a:spcBef>
              <a:spcAft>
                <a:spcPts val="0"/>
              </a:spcAft>
              <a:buSzPts val="1700"/>
              <a:buChar char="●"/>
            </a:pPr>
            <a:r>
              <a:rPr lang="en" sz="1700"/>
              <a:t>This self-supervised approach shares the advantages of unsupervised approaches as well as supervised approaches.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Stage-1: Bootstrapping Via Rule Based Clustering</a:t>
            </a:r>
            <a:endParaRPr sz="2500"/>
          </a:p>
        </p:txBody>
      </p:sp>
      <p:sp>
        <p:nvSpPr>
          <p:cNvPr id="165" name="Google Shape;165;p19"/>
          <p:cNvSpPr txBox="1"/>
          <p:nvPr>
            <p:ph idx="1" type="body"/>
          </p:nvPr>
        </p:nvSpPr>
        <p:spPr>
          <a:xfrm>
            <a:off x="819150" y="1698975"/>
            <a:ext cx="7505700" cy="2924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bootstrapping approach is to apply a small set of high precision rules to a large unlabelled collection to identify pairs of articles likely to be written by same author.</a:t>
            </a:r>
            <a:endParaRPr sz="1500"/>
          </a:p>
          <a:p>
            <a:pPr indent="-323850" lvl="0" marL="457200" rtl="0" algn="l">
              <a:spcBef>
                <a:spcPts val="0"/>
              </a:spcBef>
              <a:spcAft>
                <a:spcPts val="0"/>
              </a:spcAft>
              <a:buSzPts val="1500"/>
              <a:buChar char="●"/>
            </a:pPr>
            <a:r>
              <a:rPr lang="en" sz="1500"/>
              <a:t> Since we used a dataset different from that used in the original paper, we were able to use lesser number of features than what was originally proposed. The rules used in the paper were repeated wherever applicable. Using these rules the dataset was labelled, i.e, the articles were grouped into “clusters”. </a:t>
            </a:r>
            <a:endParaRPr sz="1500"/>
          </a:p>
          <a:p>
            <a:pPr indent="-323850" lvl="0" marL="457200" rtl="0" algn="l">
              <a:spcBef>
                <a:spcPts val="0"/>
              </a:spcBef>
              <a:spcAft>
                <a:spcPts val="0"/>
              </a:spcAft>
              <a:buSzPts val="1500"/>
              <a:buChar char="●"/>
            </a:pPr>
            <a:r>
              <a:rPr lang="en" sz="1500"/>
              <a:t>The rules are sourced from general observations of the dataset, as outlined in the reference. For example, two articles with the same 3 co authors are highly likely to have the same author, since authors tend to work in the same groups over a period. The other rules also reflect such observations.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2a : Supervised Classification</a:t>
            </a:r>
            <a:endParaRPr/>
          </a:p>
        </p:txBody>
      </p:sp>
      <p:sp>
        <p:nvSpPr>
          <p:cNvPr id="171" name="Google Shape;171;p20"/>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Output of the first stage is a set of high precision clusters where articles are clustered if they are very likely to have same author.</a:t>
            </a:r>
            <a:endParaRPr sz="1600"/>
          </a:p>
          <a:p>
            <a:pPr indent="-330200" lvl="0" marL="457200" rtl="0" algn="l">
              <a:spcBef>
                <a:spcPts val="0"/>
              </a:spcBef>
              <a:spcAft>
                <a:spcPts val="0"/>
              </a:spcAft>
              <a:buSzPts val="1600"/>
              <a:buChar char="●"/>
            </a:pPr>
            <a:r>
              <a:rPr lang="en" sz="1600"/>
              <a:t>Hence there are large number of clusters formed of which there might be different clusters which are written by the same author.T</a:t>
            </a:r>
            <a:r>
              <a:rPr lang="en" sz="1600"/>
              <a:t>herefore,</a:t>
            </a:r>
            <a:r>
              <a:rPr lang="en" sz="1600"/>
              <a:t> merging of same author clusters is required.</a:t>
            </a:r>
            <a:endParaRPr sz="1600"/>
          </a:p>
          <a:p>
            <a:pPr indent="-330200" lvl="0" marL="457200" rtl="0" algn="l">
              <a:spcBef>
                <a:spcPts val="0"/>
              </a:spcBef>
              <a:spcAft>
                <a:spcPts val="0"/>
              </a:spcAft>
              <a:buSzPts val="1600"/>
              <a:buChar char="●"/>
            </a:pPr>
            <a:r>
              <a:rPr lang="en" sz="1600"/>
              <a:t>We merge two clusters based on their measured similarity which can be calculated using a Supervised Classifier.</a:t>
            </a:r>
            <a:endParaRPr sz="1600"/>
          </a:p>
          <a:p>
            <a:pPr indent="-330200" lvl="0" marL="457200" rtl="0" algn="l">
              <a:spcBef>
                <a:spcPts val="0"/>
              </a:spcBef>
              <a:spcAft>
                <a:spcPts val="0"/>
              </a:spcAft>
              <a:buSzPts val="1600"/>
              <a:buChar char="●"/>
            </a:pPr>
            <a:r>
              <a:rPr lang="en" sz="1600"/>
              <a:t>This Classifier, given the training set as positive and negative examples from the stage 1 ,produces the probability that the articles were written by the same author.</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707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 Implementation - 1</a:t>
            </a:r>
            <a:endParaRPr/>
          </a:p>
        </p:txBody>
      </p:sp>
      <p:sp>
        <p:nvSpPr>
          <p:cNvPr id="177" name="Google Shape;177;p21"/>
          <p:cNvSpPr txBox="1"/>
          <p:nvPr>
            <p:ph idx="1" type="body"/>
          </p:nvPr>
        </p:nvSpPr>
        <p:spPr>
          <a:xfrm>
            <a:off x="819150" y="1598650"/>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use Regularised Logistic Regression model to train these positive and negative examples. We adopt L1-regularization because it does implicit feature selection, finding a solution where many features have zero weights.</a:t>
            </a:r>
            <a:endParaRPr sz="1500"/>
          </a:p>
          <a:p>
            <a:pPr indent="-323850" lvl="0" marL="457200" rtl="0" algn="l">
              <a:spcBef>
                <a:spcPts val="0"/>
              </a:spcBef>
              <a:spcAft>
                <a:spcPts val="0"/>
              </a:spcAft>
              <a:buSzPts val="1500"/>
              <a:buChar char="●"/>
            </a:pPr>
            <a:r>
              <a:rPr lang="en" sz="1500"/>
              <a:t>Thus the resulting optimisation problem turns out to be:</a:t>
            </a:r>
            <a:endParaRPr sz="1500"/>
          </a:p>
          <a:p>
            <a:pPr indent="0" lvl="0" marL="0" rtl="0" algn="l">
              <a:spcBef>
                <a:spcPts val="1600"/>
              </a:spcBef>
              <a:spcAft>
                <a:spcPts val="0"/>
              </a:spcAft>
              <a:buNone/>
            </a:pPr>
            <a:br>
              <a:rPr lang="en" sz="1500"/>
            </a:br>
            <a:endParaRPr sz="1500"/>
          </a:p>
          <a:p>
            <a:pPr indent="-323850" lvl="0" marL="457200" rtl="0" algn="l">
              <a:spcBef>
                <a:spcPts val="1600"/>
              </a:spcBef>
              <a:spcAft>
                <a:spcPts val="0"/>
              </a:spcAft>
              <a:buSzPts val="1500"/>
              <a:buChar char="●"/>
            </a:pPr>
            <a:r>
              <a:rPr lang="en" sz="1500"/>
              <a:t>The left term is the negative conditional log-likelihood of the training data, while the right term is the L1-norm of the weight vector. Thus, we optimize the likelihood of the training data, at the same time trying to minimize the absolute value of all the individual weights.</a:t>
            </a:r>
            <a:endParaRPr sz="1500"/>
          </a:p>
        </p:txBody>
      </p:sp>
      <p:pic>
        <p:nvPicPr>
          <p:cNvPr id="178" name="Google Shape;178;p21"/>
          <p:cNvPicPr preferRelativeResize="0"/>
          <p:nvPr/>
        </p:nvPicPr>
        <p:blipFill>
          <a:blip r:embed="rId3">
            <a:alphaModFix/>
          </a:blip>
          <a:stretch>
            <a:fillRect/>
          </a:stretch>
        </p:blipFill>
        <p:spPr>
          <a:xfrm>
            <a:off x="2952750" y="3078525"/>
            <a:ext cx="3238500" cy="5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