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1" r:id="rId4"/>
    <p:sldId id="272" r:id="rId5"/>
    <p:sldId id="28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1A412-F58E-28E2-ACC9-719A2BDAD130}" v="91" dt="2024-06-11T20:50:08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C1C97-21B5-4BDE-A269-1C54B8F79AE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A5BC76-0404-4180-9422-03A9A28F5424}">
      <dgm:prSet/>
      <dgm:spPr/>
      <dgm:t>
        <a:bodyPr/>
        <a:lstStyle/>
        <a:p>
          <a:pPr>
            <a:defRPr b="1"/>
          </a:pPr>
          <a:r>
            <a:rPr lang="en-US"/>
            <a:t> Example Code Text Generation</a:t>
          </a:r>
        </a:p>
      </dgm:t>
    </dgm:pt>
    <dgm:pt modelId="{1841116E-2553-445A-A789-AE661A259ACA}" type="parTrans" cxnId="{CFAF6468-E895-4E06-8A60-55601632FA64}">
      <dgm:prSet/>
      <dgm:spPr/>
      <dgm:t>
        <a:bodyPr/>
        <a:lstStyle/>
        <a:p>
          <a:endParaRPr lang="en-US"/>
        </a:p>
      </dgm:t>
    </dgm:pt>
    <dgm:pt modelId="{F20DC6E6-54BF-4F2D-9BBE-A5ADDB37615A}" type="sibTrans" cxnId="{CFAF6468-E895-4E06-8A60-55601632FA64}">
      <dgm:prSet/>
      <dgm:spPr/>
      <dgm:t>
        <a:bodyPr/>
        <a:lstStyle/>
        <a:p>
          <a:endParaRPr lang="en-US"/>
        </a:p>
      </dgm:t>
    </dgm:pt>
    <dgm:pt modelId="{D02C5ED3-88AD-4A6F-857B-6C0561B9823B}">
      <dgm:prSet/>
      <dgm:spPr/>
      <dgm:t>
        <a:bodyPr/>
        <a:lstStyle/>
        <a:p>
          <a:pPr>
            <a:defRPr b="1"/>
          </a:pPr>
          <a:r>
            <a:rPr lang="en-US"/>
            <a:t>Content</a:t>
          </a:r>
        </a:p>
      </dgm:t>
    </dgm:pt>
    <dgm:pt modelId="{71D3F13E-F06E-474E-8E56-DF15D36A8501}" type="parTrans" cxnId="{F00A8894-C79F-40E4-AEB6-7DF677737A8A}">
      <dgm:prSet/>
      <dgm:spPr/>
      <dgm:t>
        <a:bodyPr/>
        <a:lstStyle/>
        <a:p>
          <a:endParaRPr lang="en-US"/>
        </a:p>
      </dgm:t>
    </dgm:pt>
    <dgm:pt modelId="{A117D681-5794-408B-80FB-00622E0EF2A6}" type="sibTrans" cxnId="{F00A8894-C79F-40E4-AEB6-7DF677737A8A}">
      <dgm:prSet/>
      <dgm:spPr/>
      <dgm:t>
        <a:bodyPr/>
        <a:lstStyle/>
        <a:p>
          <a:endParaRPr lang="en-US"/>
        </a:p>
      </dgm:t>
    </dgm:pt>
    <dgm:pt modelId="{D0F52F89-B18A-4D15-9B31-F4324EFEA453}">
      <dgm:prSet/>
      <dgm:spPr/>
      <dgm:t>
        <a:bodyPr/>
        <a:lstStyle/>
        <a:p>
          <a:r>
            <a:rPr lang="en-US"/>
            <a:t>Present the generate_text function in Python</a:t>
          </a:r>
        </a:p>
      </dgm:t>
    </dgm:pt>
    <dgm:pt modelId="{B03F57FB-4246-4197-A219-DAF7DBB42E21}" type="parTrans" cxnId="{7AEDECAC-7C52-4BF3-A281-5E3CEF2231BE}">
      <dgm:prSet/>
      <dgm:spPr/>
      <dgm:t>
        <a:bodyPr/>
        <a:lstStyle/>
        <a:p>
          <a:endParaRPr lang="en-US"/>
        </a:p>
      </dgm:t>
    </dgm:pt>
    <dgm:pt modelId="{556C1994-2C2F-407E-BBB5-F06AEC9F84B4}" type="sibTrans" cxnId="{7AEDECAC-7C52-4BF3-A281-5E3CEF2231BE}">
      <dgm:prSet/>
      <dgm:spPr/>
      <dgm:t>
        <a:bodyPr/>
        <a:lstStyle/>
        <a:p>
          <a:endParaRPr lang="en-US"/>
        </a:p>
      </dgm:t>
    </dgm:pt>
    <dgm:pt modelId="{1EA1F872-9996-4689-99BD-0EC8B5CE9FBD}" type="pres">
      <dgm:prSet presAssocID="{5D3C1C97-21B5-4BDE-A269-1C54B8F79AEB}" presName="root" presStyleCnt="0">
        <dgm:presLayoutVars>
          <dgm:dir/>
          <dgm:resizeHandles val="exact"/>
        </dgm:presLayoutVars>
      </dgm:prSet>
      <dgm:spPr/>
    </dgm:pt>
    <dgm:pt modelId="{6590226B-9414-4034-80AC-EF083EC3CCC0}" type="pres">
      <dgm:prSet presAssocID="{07A5BC76-0404-4180-9422-03A9A28F5424}" presName="compNode" presStyleCnt="0"/>
      <dgm:spPr/>
    </dgm:pt>
    <dgm:pt modelId="{F20AF0C2-3EAC-4651-9729-4E8B88A34555}" type="pres">
      <dgm:prSet presAssocID="{07A5BC76-0404-4180-9422-03A9A28F54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4B0C1CC-D358-41FE-A680-9B2E01F90805}" type="pres">
      <dgm:prSet presAssocID="{07A5BC76-0404-4180-9422-03A9A28F5424}" presName="iconSpace" presStyleCnt="0"/>
      <dgm:spPr/>
    </dgm:pt>
    <dgm:pt modelId="{3A636543-1709-47FA-AF54-169909844A85}" type="pres">
      <dgm:prSet presAssocID="{07A5BC76-0404-4180-9422-03A9A28F5424}" presName="parTx" presStyleLbl="revTx" presStyleIdx="0" presStyleCnt="4">
        <dgm:presLayoutVars>
          <dgm:chMax val="0"/>
          <dgm:chPref val="0"/>
        </dgm:presLayoutVars>
      </dgm:prSet>
      <dgm:spPr/>
    </dgm:pt>
    <dgm:pt modelId="{FDEDD014-0470-4978-88E0-3DA4572FE660}" type="pres">
      <dgm:prSet presAssocID="{07A5BC76-0404-4180-9422-03A9A28F5424}" presName="txSpace" presStyleCnt="0"/>
      <dgm:spPr/>
    </dgm:pt>
    <dgm:pt modelId="{8709DC06-7A90-4991-B5B0-2DB4C1BA25C4}" type="pres">
      <dgm:prSet presAssocID="{07A5BC76-0404-4180-9422-03A9A28F5424}" presName="desTx" presStyleLbl="revTx" presStyleIdx="1" presStyleCnt="4">
        <dgm:presLayoutVars/>
      </dgm:prSet>
      <dgm:spPr/>
    </dgm:pt>
    <dgm:pt modelId="{B71AFB08-70B8-4869-89EF-DFFDA91FB753}" type="pres">
      <dgm:prSet presAssocID="{F20DC6E6-54BF-4F2D-9BBE-A5ADDB37615A}" presName="sibTrans" presStyleCnt="0"/>
      <dgm:spPr/>
    </dgm:pt>
    <dgm:pt modelId="{20B342E2-2D4C-4512-AD88-6BE8BA0B1D89}" type="pres">
      <dgm:prSet presAssocID="{D02C5ED3-88AD-4A6F-857B-6C0561B9823B}" presName="compNode" presStyleCnt="0"/>
      <dgm:spPr/>
    </dgm:pt>
    <dgm:pt modelId="{17739396-21E1-45CF-A2FA-7B3B4728163E}" type="pres">
      <dgm:prSet presAssocID="{D02C5ED3-88AD-4A6F-857B-6C0561B9823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24BD017-4EC0-49F4-B981-CE23D397AECC}" type="pres">
      <dgm:prSet presAssocID="{D02C5ED3-88AD-4A6F-857B-6C0561B9823B}" presName="iconSpace" presStyleCnt="0"/>
      <dgm:spPr/>
    </dgm:pt>
    <dgm:pt modelId="{52BC2FB2-CA96-4A32-A5BF-82B82B8F4100}" type="pres">
      <dgm:prSet presAssocID="{D02C5ED3-88AD-4A6F-857B-6C0561B9823B}" presName="parTx" presStyleLbl="revTx" presStyleIdx="2" presStyleCnt="4">
        <dgm:presLayoutVars>
          <dgm:chMax val="0"/>
          <dgm:chPref val="0"/>
        </dgm:presLayoutVars>
      </dgm:prSet>
      <dgm:spPr/>
    </dgm:pt>
    <dgm:pt modelId="{BB3CE8E1-FD7D-4465-9768-B3AC9981F41C}" type="pres">
      <dgm:prSet presAssocID="{D02C5ED3-88AD-4A6F-857B-6C0561B9823B}" presName="txSpace" presStyleCnt="0"/>
      <dgm:spPr/>
    </dgm:pt>
    <dgm:pt modelId="{C6ED1CC8-C0E4-49EB-A522-798E6489F7C3}" type="pres">
      <dgm:prSet presAssocID="{D02C5ED3-88AD-4A6F-857B-6C0561B9823B}" presName="desTx" presStyleLbl="revTx" presStyleIdx="3" presStyleCnt="4">
        <dgm:presLayoutVars/>
      </dgm:prSet>
      <dgm:spPr/>
    </dgm:pt>
  </dgm:ptLst>
  <dgm:cxnLst>
    <dgm:cxn modelId="{B73A2B0C-8D70-44AD-91C1-9E8D75D2F92F}" type="presOf" srcId="{5D3C1C97-21B5-4BDE-A269-1C54B8F79AEB}" destId="{1EA1F872-9996-4689-99BD-0EC8B5CE9FBD}" srcOrd="0" destOrd="0" presId="urn:microsoft.com/office/officeart/2018/2/layout/IconLabelDescriptionList"/>
    <dgm:cxn modelId="{13C91F47-953C-476D-A206-D8916969F0A4}" type="presOf" srcId="{D0F52F89-B18A-4D15-9B31-F4324EFEA453}" destId="{C6ED1CC8-C0E4-49EB-A522-798E6489F7C3}" srcOrd="0" destOrd="0" presId="urn:microsoft.com/office/officeart/2018/2/layout/IconLabelDescriptionList"/>
    <dgm:cxn modelId="{CFAF6468-E895-4E06-8A60-55601632FA64}" srcId="{5D3C1C97-21B5-4BDE-A269-1C54B8F79AEB}" destId="{07A5BC76-0404-4180-9422-03A9A28F5424}" srcOrd="0" destOrd="0" parTransId="{1841116E-2553-445A-A789-AE661A259ACA}" sibTransId="{F20DC6E6-54BF-4F2D-9BBE-A5ADDB37615A}"/>
    <dgm:cxn modelId="{7512DF4F-CF3B-4463-B51F-E70ADABF8EC2}" type="presOf" srcId="{D02C5ED3-88AD-4A6F-857B-6C0561B9823B}" destId="{52BC2FB2-CA96-4A32-A5BF-82B82B8F4100}" srcOrd="0" destOrd="0" presId="urn:microsoft.com/office/officeart/2018/2/layout/IconLabelDescriptionList"/>
    <dgm:cxn modelId="{F00A8894-C79F-40E4-AEB6-7DF677737A8A}" srcId="{5D3C1C97-21B5-4BDE-A269-1C54B8F79AEB}" destId="{D02C5ED3-88AD-4A6F-857B-6C0561B9823B}" srcOrd="1" destOrd="0" parTransId="{71D3F13E-F06E-474E-8E56-DF15D36A8501}" sibTransId="{A117D681-5794-408B-80FB-00622E0EF2A6}"/>
    <dgm:cxn modelId="{CF2B989D-7EE5-4378-A2BF-14BFCFF70E77}" type="presOf" srcId="{07A5BC76-0404-4180-9422-03A9A28F5424}" destId="{3A636543-1709-47FA-AF54-169909844A85}" srcOrd="0" destOrd="0" presId="urn:microsoft.com/office/officeart/2018/2/layout/IconLabelDescriptionList"/>
    <dgm:cxn modelId="{7AEDECAC-7C52-4BF3-A281-5E3CEF2231BE}" srcId="{D02C5ED3-88AD-4A6F-857B-6C0561B9823B}" destId="{D0F52F89-B18A-4D15-9B31-F4324EFEA453}" srcOrd="0" destOrd="0" parTransId="{B03F57FB-4246-4197-A219-DAF7DBB42E21}" sibTransId="{556C1994-2C2F-407E-BBB5-F06AEC9F84B4}"/>
    <dgm:cxn modelId="{7D723640-6C05-4219-ABA3-7D98DA0D1341}" type="presParOf" srcId="{1EA1F872-9996-4689-99BD-0EC8B5CE9FBD}" destId="{6590226B-9414-4034-80AC-EF083EC3CCC0}" srcOrd="0" destOrd="0" presId="urn:microsoft.com/office/officeart/2018/2/layout/IconLabelDescriptionList"/>
    <dgm:cxn modelId="{7E0ECCDF-E0C9-45A8-AEAE-0E8B89B1EA06}" type="presParOf" srcId="{6590226B-9414-4034-80AC-EF083EC3CCC0}" destId="{F20AF0C2-3EAC-4651-9729-4E8B88A34555}" srcOrd="0" destOrd="0" presId="urn:microsoft.com/office/officeart/2018/2/layout/IconLabelDescriptionList"/>
    <dgm:cxn modelId="{84941F1D-0D5F-444F-9B3A-CD346626721B}" type="presParOf" srcId="{6590226B-9414-4034-80AC-EF083EC3CCC0}" destId="{04B0C1CC-D358-41FE-A680-9B2E01F90805}" srcOrd="1" destOrd="0" presId="urn:microsoft.com/office/officeart/2018/2/layout/IconLabelDescriptionList"/>
    <dgm:cxn modelId="{E213ACB4-B068-47B3-A620-326A39BE997A}" type="presParOf" srcId="{6590226B-9414-4034-80AC-EF083EC3CCC0}" destId="{3A636543-1709-47FA-AF54-169909844A85}" srcOrd="2" destOrd="0" presId="urn:microsoft.com/office/officeart/2018/2/layout/IconLabelDescriptionList"/>
    <dgm:cxn modelId="{A4CE4879-522D-40EF-A9D7-37010919FB24}" type="presParOf" srcId="{6590226B-9414-4034-80AC-EF083EC3CCC0}" destId="{FDEDD014-0470-4978-88E0-3DA4572FE660}" srcOrd="3" destOrd="0" presId="urn:microsoft.com/office/officeart/2018/2/layout/IconLabelDescriptionList"/>
    <dgm:cxn modelId="{B2E1C0E1-43BF-4D8B-AC68-5F136539BAD6}" type="presParOf" srcId="{6590226B-9414-4034-80AC-EF083EC3CCC0}" destId="{8709DC06-7A90-4991-B5B0-2DB4C1BA25C4}" srcOrd="4" destOrd="0" presId="urn:microsoft.com/office/officeart/2018/2/layout/IconLabelDescriptionList"/>
    <dgm:cxn modelId="{3004B8A8-D9CD-468E-860C-0F2734E2E59D}" type="presParOf" srcId="{1EA1F872-9996-4689-99BD-0EC8B5CE9FBD}" destId="{B71AFB08-70B8-4869-89EF-DFFDA91FB753}" srcOrd="1" destOrd="0" presId="urn:microsoft.com/office/officeart/2018/2/layout/IconLabelDescriptionList"/>
    <dgm:cxn modelId="{D5EE1D43-07EF-4B9B-8CBB-DAC67B2AFE50}" type="presParOf" srcId="{1EA1F872-9996-4689-99BD-0EC8B5CE9FBD}" destId="{20B342E2-2D4C-4512-AD88-6BE8BA0B1D89}" srcOrd="2" destOrd="0" presId="urn:microsoft.com/office/officeart/2018/2/layout/IconLabelDescriptionList"/>
    <dgm:cxn modelId="{2FC57266-4CA4-477A-8A88-B55D9EC2D264}" type="presParOf" srcId="{20B342E2-2D4C-4512-AD88-6BE8BA0B1D89}" destId="{17739396-21E1-45CF-A2FA-7B3B4728163E}" srcOrd="0" destOrd="0" presId="urn:microsoft.com/office/officeart/2018/2/layout/IconLabelDescriptionList"/>
    <dgm:cxn modelId="{093E9143-6348-4570-B7DA-39F9C3BC77E7}" type="presParOf" srcId="{20B342E2-2D4C-4512-AD88-6BE8BA0B1D89}" destId="{624BD017-4EC0-49F4-B981-CE23D397AECC}" srcOrd="1" destOrd="0" presId="urn:microsoft.com/office/officeart/2018/2/layout/IconLabelDescriptionList"/>
    <dgm:cxn modelId="{9FC6F859-2941-4FAE-8DB7-1DA49A1EC78E}" type="presParOf" srcId="{20B342E2-2D4C-4512-AD88-6BE8BA0B1D89}" destId="{52BC2FB2-CA96-4A32-A5BF-82B82B8F4100}" srcOrd="2" destOrd="0" presId="urn:microsoft.com/office/officeart/2018/2/layout/IconLabelDescriptionList"/>
    <dgm:cxn modelId="{01B7AB44-492F-451D-BE79-3FAA6E88C0A4}" type="presParOf" srcId="{20B342E2-2D4C-4512-AD88-6BE8BA0B1D89}" destId="{BB3CE8E1-FD7D-4465-9768-B3AC9981F41C}" srcOrd="3" destOrd="0" presId="urn:microsoft.com/office/officeart/2018/2/layout/IconLabelDescriptionList"/>
    <dgm:cxn modelId="{06B3BC3D-95BC-495A-BF10-8B05708548C2}" type="presParOf" srcId="{20B342E2-2D4C-4512-AD88-6BE8BA0B1D89}" destId="{C6ED1CC8-C0E4-49EB-A522-798E6489F7C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AF0C2-3EAC-4651-9729-4E8B88A34555}">
      <dsp:nvSpPr>
        <dsp:cNvPr id="0" name=""/>
        <dsp:cNvSpPr/>
      </dsp:nvSpPr>
      <dsp:spPr>
        <a:xfrm>
          <a:off x="492331" y="5989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36543-1709-47FA-AF54-169909844A85}">
      <dsp:nvSpPr>
        <dsp:cNvPr id="0" name=""/>
        <dsp:cNvSpPr/>
      </dsp:nvSpPr>
      <dsp:spPr>
        <a:xfrm>
          <a:off x="492331" y="17070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 Example Code Text Generation</a:t>
          </a:r>
        </a:p>
      </dsp:txBody>
      <dsp:txXfrm>
        <a:off x="492331" y="1707022"/>
        <a:ext cx="4320000" cy="648000"/>
      </dsp:txXfrm>
    </dsp:sp>
    <dsp:sp modelId="{8709DC06-7A90-4991-B5B0-2DB4C1BA25C4}">
      <dsp:nvSpPr>
        <dsp:cNvPr id="0" name=""/>
        <dsp:cNvSpPr/>
      </dsp:nvSpPr>
      <dsp:spPr>
        <a:xfrm>
          <a:off x="492331" y="2417873"/>
          <a:ext cx="4320000" cy="78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39396-21E1-45CF-A2FA-7B3B4728163E}">
      <dsp:nvSpPr>
        <dsp:cNvPr id="0" name=""/>
        <dsp:cNvSpPr/>
      </dsp:nvSpPr>
      <dsp:spPr>
        <a:xfrm>
          <a:off x="5568331" y="5989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C2FB2-CA96-4A32-A5BF-82B82B8F4100}">
      <dsp:nvSpPr>
        <dsp:cNvPr id="0" name=""/>
        <dsp:cNvSpPr/>
      </dsp:nvSpPr>
      <dsp:spPr>
        <a:xfrm>
          <a:off x="5568331" y="17070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Content</a:t>
          </a:r>
        </a:p>
      </dsp:txBody>
      <dsp:txXfrm>
        <a:off x="5568331" y="1707022"/>
        <a:ext cx="4320000" cy="648000"/>
      </dsp:txXfrm>
    </dsp:sp>
    <dsp:sp modelId="{C6ED1CC8-C0E4-49EB-A522-798E6489F7C3}">
      <dsp:nvSpPr>
        <dsp:cNvPr id="0" name=""/>
        <dsp:cNvSpPr/>
      </dsp:nvSpPr>
      <dsp:spPr>
        <a:xfrm>
          <a:off x="5568331" y="2417873"/>
          <a:ext cx="4320000" cy="78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Present the generate_text function in Python</a:t>
          </a:r>
        </a:p>
      </dsp:txBody>
      <dsp:txXfrm>
        <a:off x="5568331" y="2417873"/>
        <a:ext cx="4320000" cy="784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5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3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6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0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5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3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E7936-B5CE-A3D1-1202-535B76EAF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" r="-2" b="-2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8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Generating Text with LSTM Networks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7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3FFF1-F1B0-15A8-3D8E-6F079ACB1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" r="49511" b="-4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dirty="0"/>
              <a:t>Examples of Generated 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500" dirty="0"/>
              <a:t> Examples of Generated Text</a:t>
            </a:r>
          </a:p>
          <a:p>
            <a:pPr lvl="0">
              <a:lnSpc>
                <a:spcPct val="100000"/>
              </a:lnSpc>
            </a:pPr>
            <a:r>
              <a:rPr lang="en-US" sz="1500" dirty="0"/>
              <a:t>Content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Show passages generated at different temperatures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Highlight how lower temperatures produce safer, more predictable text, while higher temperatures produce more creative but sometimes nonsensical 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9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38D1F-B96D-C50A-3619-D83A60FD2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" r="49511" b="-4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dirty="0"/>
              <a:t>Human-Assisted Text Generation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300" dirty="0"/>
              <a:t> Human-Assisted Text Generation</a:t>
            </a:r>
          </a:p>
          <a:p>
            <a:pPr lvl="0">
              <a:lnSpc>
                <a:spcPct val="100000"/>
              </a:lnSpc>
            </a:pPr>
            <a:r>
              <a:rPr lang="en-US" sz="1300" dirty="0"/>
              <a:t>Content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Explain the concept of human-assisted text generation</a:t>
            </a:r>
          </a:p>
          <a:p>
            <a:pPr lvl="2">
              <a:lnSpc>
                <a:spcPct val="100000"/>
              </a:lnSpc>
            </a:pPr>
            <a:r>
              <a:rPr lang="en-US" sz="1300" dirty="0"/>
              <a:t>The model suggests the top 10 words with the highest probabilities</a:t>
            </a:r>
          </a:p>
          <a:p>
            <a:pPr lvl="2">
              <a:lnSpc>
                <a:spcPct val="100000"/>
              </a:lnSpc>
            </a:pPr>
            <a:r>
              <a:rPr lang="en-US" sz="1300" dirty="0"/>
              <a:t>A human selects the most appropriate word from the list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Compare this approach to predictive text on mobile devices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1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88582" y="858983"/>
            <a:ext cx="3968783" cy="20213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Probability Distributions</a:t>
            </a: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7901186C-E3E6-1186-5E18-7BB2B315E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97" r="7" b="7"/>
          <a:stretch/>
        </p:blipFill>
        <p:spPr>
          <a:xfrm>
            <a:off x="-1" y="-2"/>
            <a:ext cx="6374929" cy="6858002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88582" y="3282696"/>
            <a:ext cx="3968783" cy="2957383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500" dirty="0"/>
              <a:t> Word Probability Distributions</a:t>
            </a:r>
          </a:p>
          <a:p>
            <a:pPr lvl="0">
              <a:lnSpc>
                <a:spcPct val="100000"/>
              </a:lnSpc>
            </a:pPr>
            <a:r>
              <a:rPr lang="en-US" sz="1500" dirty="0"/>
              <a:t>Content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Show examples of word probability distributions following various sequences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Discuss how the model learns context and grammatical correctness even without explicit rules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0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n abstract design with lines and financial symbols">
            <a:extLst>
              <a:ext uri="{FF2B5EF4-FFF2-40B4-BE49-F238E27FC236}">
                <a16:creationId xmlns:a16="http://schemas.microsoft.com/office/drawing/2014/main" id="{FFF312FD-82C5-62EF-4AC1-B5B0FDB28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6" r="27925" b="3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500" dirty="0"/>
              <a:t> Conclusion</a:t>
            </a:r>
          </a:p>
          <a:p>
            <a:pPr lvl="0">
              <a:lnSpc>
                <a:spcPct val="100000"/>
              </a:lnSpc>
            </a:pPr>
            <a:r>
              <a:rPr lang="en-US" sz="1500" dirty="0"/>
              <a:t>Content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Summarize the process of generating text using LSTM networks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Highlight the importance of temperature in controlling text generation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Mention potential applications and future directions for improving text generation models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023FD-F1FD-F31D-7623-686D0567A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24" r="-3" b="-3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400" dirty="0"/>
              <a:t> Introduction</a:t>
            </a:r>
          </a:p>
          <a:p>
            <a:pPr lvl="0">
              <a:lnSpc>
                <a:spcPct val="100000"/>
              </a:lnSpc>
            </a:pPr>
            <a:r>
              <a:rPr lang="en-US" sz="1400" dirty="0"/>
              <a:t>Content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Introduce LSTM networks as a type of recurrent neural network that can model sequences of data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Briefly explain the significance of text generation and its applications in areas such as creative writing, chatbots, and automated content creation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3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05B9F-DFCB-03DE-73BB-D7BC751B7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" r="49511" b="-4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dirty="0"/>
              <a:t>Process Overview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400" dirty="0"/>
              <a:t> Text Generation Process</a:t>
            </a:r>
          </a:p>
          <a:p>
            <a:pPr lvl="0">
              <a:lnSpc>
                <a:spcPct val="100000"/>
              </a:lnSpc>
            </a:pPr>
            <a:r>
              <a:rPr lang="en-US" sz="1400" dirty="0"/>
              <a:t>Content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Outline the step-by-step process for generating text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Feed the network with an initial sequence of words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Use the network to predict the next word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Append the predicted word to the sequence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Repeat the process to generate a longer string of 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8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88582" y="858983"/>
            <a:ext cx="3968783" cy="20213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Sampling with Temperature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6161B-0C06-5729-2B26-2737849FB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6" r="-2" b="-2"/>
          <a:stretch/>
        </p:blipFill>
        <p:spPr>
          <a:xfrm>
            <a:off x="-1" y="-2"/>
            <a:ext cx="6374929" cy="6858002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88582" y="3282696"/>
            <a:ext cx="3968783" cy="2957383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300" dirty="0"/>
              <a:t> Sampling with Temperature</a:t>
            </a:r>
          </a:p>
          <a:p>
            <a:pPr lvl="0">
              <a:lnSpc>
                <a:spcPct val="100000"/>
              </a:lnSpc>
            </a:pPr>
            <a:r>
              <a:rPr lang="en-US" sz="1300" dirty="0"/>
              <a:t>Content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Explain the concept of sampling from the model's output probabilities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Introduce the temperature parameter</a:t>
            </a:r>
          </a:p>
          <a:p>
            <a:pPr lvl="2">
              <a:lnSpc>
                <a:spcPct val="100000"/>
              </a:lnSpc>
            </a:pPr>
            <a:r>
              <a:rPr lang="en-US" sz="1300" dirty="0"/>
              <a:t>Low temperature More deterministic, less random choices</a:t>
            </a:r>
          </a:p>
          <a:p>
            <a:pPr lvl="2">
              <a:lnSpc>
                <a:spcPct val="100000"/>
              </a:lnSpc>
            </a:pPr>
            <a:r>
              <a:rPr lang="en-US" sz="1300" dirty="0"/>
              <a:t>High temperature More random, diverse choices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Mention that temperature helps control the creativity and coherence of generated 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190500" dist="1270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Example Code - Sampling Function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788609B-199F-2BD9-0620-FDDAA433B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674" y="2902048"/>
            <a:ext cx="7758545" cy="2736272"/>
          </a:xfrm>
        </p:spPr>
      </p:pic>
    </p:spTree>
    <p:extLst>
      <p:ext uri="{BB962C8B-B14F-4D97-AF65-F5344CB8AC3E}">
        <p14:creationId xmlns:p14="http://schemas.microsoft.com/office/powerpoint/2010/main" val="127330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471CD-9689-ED71-EAA3-169ABD85B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" r="49511" b="-4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dirty="0"/>
              <a:t>Text Generation Function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300" dirty="0"/>
              <a:t> Text Generation Function</a:t>
            </a:r>
          </a:p>
          <a:p>
            <a:pPr lvl="0">
              <a:lnSpc>
                <a:spcPct val="100000"/>
              </a:lnSpc>
            </a:pPr>
            <a:r>
              <a:rPr lang="en-US" sz="1300" dirty="0"/>
              <a:t>Content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Describe the generate_text function that uses the LSTM model to generate text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Explain the steps involved</a:t>
            </a:r>
          </a:p>
          <a:p>
            <a:pPr lvl="2">
              <a:lnSpc>
                <a:spcPct val="100000"/>
              </a:lnSpc>
            </a:pPr>
            <a:r>
              <a:rPr lang="en-US" sz="1300" dirty="0"/>
              <a:t>Convert the seed text to a sequence of tokens</a:t>
            </a:r>
          </a:p>
          <a:p>
            <a:pPr lvl="2">
              <a:lnSpc>
                <a:spcPct val="100000"/>
              </a:lnSpc>
            </a:pPr>
            <a:r>
              <a:rPr lang="en-US" sz="1300" dirty="0"/>
              <a:t>Predict the next word using the model</a:t>
            </a:r>
          </a:p>
          <a:p>
            <a:pPr lvl="2">
              <a:lnSpc>
                <a:spcPct val="100000"/>
              </a:lnSpc>
            </a:pPr>
            <a:r>
              <a:rPr lang="en-US" sz="1300" dirty="0"/>
              <a:t>Append the predicted word to the seed text</a:t>
            </a:r>
          </a:p>
          <a:p>
            <a:pPr lvl="2">
              <a:lnSpc>
                <a:spcPct val="100000"/>
              </a:lnSpc>
            </a:pPr>
            <a:r>
              <a:rPr lang="en-US" sz="1300" dirty="0"/>
              <a:t>Repeat the process to generate the desired number of words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5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190500" dist="1270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Example Code - Text Generation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B860493-C1ED-3C77-A417-73042C1C3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835465"/>
              </p:ext>
            </p:extLst>
          </p:nvPr>
        </p:nvGraphicFramePr>
        <p:xfrm>
          <a:off x="762000" y="2749550"/>
          <a:ext cx="10380663" cy="326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00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7DBB8A2-9790-B90C-71AF-6DCF24A6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10" y="379194"/>
            <a:ext cx="9088581" cy="58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2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9C0E0-B936-AD51-75CC-8C1FE5521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" r="49511" b="-4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dirty="0"/>
              <a:t>Temperature Impact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400" dirty="0"/>
              <a:t> Impact of Temperature on Generation</a:t>
            </a:r>
          </a:p>
          <a:p>
            <a:pPr lvl="0">
              <a:lnSpc>
                <a:spcPct val="100000"/>
              </a:lnSpc>
            </a:pPr>
            <a:r>
              <a:rPr lang="en-US" sz="1400" dirty="0"/>
              <a:t>Content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Discuss the effect of temperature on text generation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Low Temperature  Generates text that is less adventurous but more coherent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High Temperature  Generates text that is more diverse but less coherent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Provide examples to illustrate these differences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785804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RightStep">
      <a:dk1>
        <a:srgbClr val="000000"/>
      </a:dk1>
      <a:lt1>
        <a:srgbClr val="FFFFFF"/>
      </a:lt1>
      <a:dk2>
        <a:srgbClr val="1E1834"/>
      </a:dk2>
      <a:lt2>
        <a:srgbClr val="F3F0F1"/>
      </a:lt2>
      <a:accent1>
        <a:srgbClr val="20B59D"/>
      </a:accent1>
      <a:accent2>
        <a:srgbClr val="17A4D5"/>
      </a:accent2>
      <a:accent3>
        <a:srgbClr val="2967E7"/>
      </a:accent3>
      <a:accent4>
        <a:srgbClr val="3A2AD8"/>
      </a:accent4>
      <a:accent5>
        <a:srgbClr val="8929E7"/>
      </a:accent5>
      <a:accent6>
        <a:srgbClr val="C617D5"/>
      </a:accent6>
      <a:hlink>
        <a:srgbClr val="BF3F54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BevelVTI</vt:lpstr>
      <vt:lpstr>Generating Text with LSTM Networks</vt:lpstr>
      <vt:lpstr>Introduction</vt:lpstr>
      <vt:lpstr>Process Overview</vt:lpstr>
      <vt:lpstr>Sampling with Temperature</vt:lpstr>
      <vt:lpstr>Example Code - Sampling Function</vt:lpstr>
      <vt:lpstr>Text Generation Function</vt:lpstr>
      <vt:lpstr>Example Code - Text Generation</vt:lpstr>
      <vt:lpstr>PowerPoint Presentation</vt:lpstr>
      <vt:lpstr>Temperature Impact</vt:lpstr>
      <vt:lpstr>Examples of Generated Text</vt:lpstr>
      <vt:lpstr>Human-Assisted Text Generation</vt:lpstr>
      <vt:lpstr>Probability Distributions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59</cp:revision>
  <dcterms:created xsi:type="dcterms:W3CDTF">2024-06-11T20:24:13Z</dcterms:created>
  <dcterms:modified xsi:type="dcterms:W3CDTF">2024-06-11T21:05:33Z</dcterms:modified>
</cp:coreProperties>
</file>