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0600" y="2418321"/>
            <a:ext cx="9562964" cy="4413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1553" y="2953981"/>
            <a:ext cx="5243423" cy="44350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1217" y="3482276"/>
            <a:ext cx="3224098" cy="3450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38334" y="1080471"/>
            <a:ext cx="1182403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146779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3" y="0"/>
                </a:moveTo>
                <a:lnTo>
                  <a:pt x="983488" y="1447"/>
                </a:lnTo>
                <a:lnTo>
                  <a:pt x="928751" y="5765"/>
                </a:lnTo>
                <a:lnTo>
                  <a:pt x="875538" y="12966"/>
                </a:lnTo>
                <a:lnTo>
                  <a:pt x="822198" y="23050"/>
                </a:lnTo>
                <a:lnTo>
                  <a:pt x="768985" y="35280"/>
                </a:lnTo>
                <a:lnTo>
                  <a:pt x="717169" y="51130"/>
                </a:lnTo>
                <a:lnTo>
                  <a:pt x="665988" y="69126"/>
                </a:lnTo>
                <a:lnTo>
                  <a:pt x="615569" y="89999"/>
                </a:lnTo>
                <a:lnTo>
                  <a:pt x="566674" y="113037"/>
                </a:lnTo>
                <a:lnTo>
                  <a:pt x="519176" y="138959"/>
                </a:lnTo>
                <a:lnTo>
                  <a:pt x="473075" y="167756"/>
                </a:lnTo>
                <a:lnTo>
                  <a:pt x="428371" y="197994"/>
                </a:lnTo>
                <a:lnTo>
                  <a:pt x="385191" y="231113"/>
                </a:lnTo>
                <a:lnTo>
                  <a:pt x="343408" y="266395"/>
                </a:lnTo>
                <a:lnTo>
                  <a:pt x="304546" y="303830"/>
                </a:lnTo>
                <a:lnTo>
                  <a:pt x="267081" y="343429"/>
                </a:lnTo>
                <a:lnTo>
                  <a:pt x="231902" y="384465"/>
                </a:lnTo>
                <a:lnTo>
                  <a:pt x="198755" y="427666"/>
                </a:lnTo>
                <a:lnTo>
                  <a:pt x="167767" y="472304"/>
                </a:lnTo>
                <a:lnTo>
                  <a:pt x="139700" y="518380"/>
                </a:lnTo>
                <a:lnTo>
                  <a:pt x="113792" y="566621"/>
                </a:lnTo>
                <a:lnTo>
                  <a:pt x="90043" y="615576"/>
                </a:lnTo>
                <a:lnTo>
                  <a:pt x="69850" y="665255"/>
                </a:lnTo>
                <a:lnTo>
                  <a:pt x="51181" y="716372"/>
                </a:lnTo>
                <a:lnTo>
                  <a:pt x="36068" y="768209"/>
                </a:lnTo>
                <a:lnTo>
                  <a:pt x="23114" y="821489"/>
                </a:lnTo>
                <a:lnTo>
                  <a:pt x="13716" y="874765"/>
                </a:lnTo>
                <a:lnTo>
                  <a:pt x="6477" y="928764"/>
                </a:lnTo>
                <a:lnTo>
                  <a:pt x="2159" y="982760"/>
                </a:lnTo>
                <a:lnTo>
                  <a:pt x="762" y="1036759"/>
                </a:lnTo>
                <a:lnTo>
                  <a:pt x="0" y="1036759"/>
                </a:lnTo>
                <a:lnTo>
                  <a:pt x="1397" y="1090754"/>
                </a:lnTo>
                <a:lnTo>
                  <a:pt x="5715" y="1144753"/>
                </a:lnTo>
                <a:lnTo>
                  <a:pt x="12954" y="1198749"/>
                </a:lnTo>
                <a:lnTo>
                  <a:pt x="23114" y="1252029"/>
                </a:lnTo>
                <a:lnTo>
                  <a:pt x="35306" y="1305305"/>
                </a:lnTo>
                <a:lnTo>
                  <a:pt x="1141160" y="1329484"/>
                </a:lnTo>
                <a:lnTo>
                  <a:pt x="1141160" y="5369"/>
                </a:lnTo>
                <a:lnTo>
                  <a:pt x="1091565" y="1447"/>
                </a:lnTo>
                <a:lnTo>
                  <a:pt x="1037463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6541" y="1694135"/>
            <a:ext cx="14307617" cy="669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2110" y="3390125"/>
            <a:ext cx="13736478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14" y="2611393"/>
            <a:ext cx="7459980" cy="410082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>
              <a:lnSpc>
                <a:spcPct val="100600"/>
              </a:lnSpc>
              <a:spcBef>
                <a:spcPts val="80"/>
              </a:spcBef>
            </a:pPr>
            <a:r>
              <a:rPr dirty="0" sz="6650" spc="15">
                <a:solidFill>
                  <a:srgbClr val="262425"/>
                </a:solidFill>
                <a:latin typeface="Microsoft Sans Serif"/>
                <a:cs typeface="Microsoft Sans Serif"/>
              </a:rPr>
              <a:t>Exploring</a:t>
            </a:r>
            <a:r>
              <a:rPr dirty="0" sz="6650" spc="-225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6650" spc="-85">
                <a:solidFill>
                  <a:srgbClr val="262425"/>
                </a:solidFill>
                <a:latin typeface="Microsoft Sans Serif"/>
                <a:cs typeface="Microsoft Sans Serif"/>
              </a:rPr>
              <a:t>Advanced </a:t>
            </a:r>
            <a:r>
              <a:rPr dirty="0" sz="6650" spc="-175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6650" spc="-55">
                <a:solidFill>
                  <a:srgbClr val="262425"/>
                </a:solidFill>
                <a:latin typeface="Microsoft Sans Serif"/>
                <a:cs typeface="Microsoft Sans Serif"/>
              </a:rPr>
              <a:t>Word </a:t>
            </a:r>
            <a:r>
              <a:rPr dirty="0" sz="6650" spc="-45">
                <a:solidFill>
                  <a:srgbClr val="262425"/>
                </a:solidFill>
                <a:latin typeface="Microsoft Sans Serif"/>
                <a:cs typeface="Microsoft Sans Serif"/>
              </a:rPr>
              <a:t>Embedding </a:t>
            </a:r>
            <a:r>
              <a:rPr dirty="0" sz="6650" spc="-4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6650" spc="-140">
                <a:solidFill>
                  <a:srgbClr val="262425"/>
                </a:solidFill>
                <a:latin typeface="Microsoft Sans Serif"/>
                <a:cs typeface="Microsoft Sans Serif"/>
              </a:rPr>
              <a:t>Techniques </a:t>
            </a:r>
            <a:r>
              <a:rPr dirty="0" sz="6650" spc="210">
                <a:solidFill>
                  <a:srgbClr val="262425"/>
                </a:solidFill>
                <a:latin typeface="Microsoft Sans Serif"/>
                <a:cs typeface="Microsoft Sans Serif"/>
              </a:rPr>
              <a:t>for </a:t>
            </a:r>
            <a:r>
              <a:rPr dirty="0" sz="6650" spc="-175">
                <a:solidFill>
                  <a:srgbClr val="262425"/>
                </a:solidFill>
                <a:latin typeface="Microsoft Sans Serif"/>
                <a:cs typeface="Microsoft Sans Serif"/>
              </a:rPr>
              <a:t>Text </a:t>
            </a:r>
            <a:r>
              <a:rPr dirty="0" sz="6650" spc="-1755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6650" spc="-130">
                <a:solidFill>
                  <a:srgbClr val="262425"/>
                </a:solidFill>
                <a:latin typeface="Microsoft Sans Serif"/>
                <a:cs typeface="Microsoft Sans Serif"/>
              </a:rPr>
              <a:t>Analysis</a:t>
            </a:r>
            <a:endParaRPr sz="665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0"/>
            <a:ext cx="5782310" cy="5858510"/>
            <a:chOff x="-9359" y="0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6"/>
                  </a:lnTo>
                  <a:lnTo>
                    <a:pt x="5684291" y="335863"/>
                  </a:lnTo>
                  <a:lnTo>
                    <a:pt x="5633897" y="521613"/>
                  </a:lnTo>
                  <a:lnTo>
                    <a:pt x="5579173" y="705928"/>
                  </a:lnTo>
                  <a:lnTo>
                    <a:pt x="5518696" y="888808"/>
                  </a:lnTo>
                  <a:lnTo>
                    <a:pt x="5454624" y="1069529"/>
                  </a:lnTo>
                  <a:lnTo>
                    <a:pt x="5385498" y="1249526"/>
                  </a:lnTo>
                  <a:lnTo>
                    <a:pt x="5312054" y="1426653"/>
                  </a:lnTo>
                  <a:lnTo>
                    <a:pt x="5233581" y="1603043"/>
                  </a:lnTo>
                  <a:lnTo>
                    <a:pt x="5151501" y="1776564"/>
                  </a:lnTo>
                  <a:lnTo>
                    <a:pt x="5064379" y="1947925"/>
                  </a:lnTo>
                  <a:lnTo>
                    <a:pt x="4972939" y="2117127"/>
                  </a:lnTo>
                  <a:lnTo>
                    <a:pt x="4877904" y="2284157"/>
                  </a:lnTo>
                  <a:lnTo>
                    <a:pt x="4777828" y="2449041"/>
                  </a:lnTo>
                  <a:lnTo>
                    <a:pt x="4674146" y="2610319"/>
                  </a:lnTo>
                  <a:lnTo>
                    <a:pt x="4566869" y="2770161"/>
                  </a:lnTo>
                  <a:lnTo>
                    <a:pt x="4454550" y="2926396"/>
                  </a:lnTo>
                  <a:lnTo>
                    <a:pt x="4338624" y="3079761"/>
                  </a:lnTo>
                  <a:lnTo>
                    <a:pt x="4219105" y="3230231"/>
                  </a:lnTo>
                  <a:lnTo>
                    <a:pt x="4095991" y="3377830"/>
                  </a:lnTo>
                  <a:lnTo>
                    <a:pt x="3968546" y="3522547"/>
                  </a:lnTo>
                  <a:lnTo>
                    <a:pt x="3838232" y="3662945"/>
                  </a:lnTo>
                  <a:lnTo>
                    <a:pt x="3703586" y="3801185"/>
                  </a:lnTo>
                  <a:lnTo>
                    <a:pt x="3566071" y="3935106"/>
                  </a:lnTo>
                  <a:lnTo>
                    <a:pt x="3424948" y="4066145"/>
                  </a:lnTo>
                  <a:lnTo>
                    <a:pt x="3280956" y="4192866"/>
                  </a:lnTo>
                  <a:lnTo>
                    <a:pt x="3133356" y="4316703"/>
                  </a:lnTo>
                  <a:lnTo>
                    <a:pt x="2982874" y="4436223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4"/>
                  </a:lnTo>
                  <a:lnTo>
                    <a:pt x="2351443" y="4875427"/>
                  </a:lnTo>
                  <a:lnTo>
                    <a:pt x="2187282" y="4974779"/>
                  </a:lnTo>
                  <a:lnTo>
                    <a:pt x="2020239" y="5070537"/>
                  </a:lnTo>
                  <a:lnTo>
                    <a:pt x="1851050" y="5161977"/>
                  </a:lnTo>
                  <a:lnTo>
                    <a:pt x="1679689" y="5248375"/>
                  </a:lnTo>
                  <a:lnTo>
                    <a:pt x="1505445" y="5331179"/>
                  </a:lnTo>
                  <a:lnTo>
                    <a:pt x="1329766" y="5408941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4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0"/>
                  </a:lnTo>
                  <a:lnTo>
                    <a:pt x="119454" y="2895434"/>
                  </a:lnTo>
                  <a:lnTo>
                    <a:pt x="231775" y="2848634"/>
                  </a:lnTo>
                  <a:lnTo>
                    <a:pt x="342652" y="2798952"/>
                  </a:lnTo>
                  <a:lnTo>
                    <a:pt x="452814" y="2747110"/>
                  </a:lnTo>
                  <a:lnTo>
                    <a:pt x="561533" y="2691675"/>
                  </a:lnTo>
                  <a:lnTo>
                    <a:pt x="668813" y="2634080"/>
                  </a:lnTo>
                  <a:lnTo>
                    <a:pt x="773931" y="2573603"/>
                  </a:lnTo>
                  <a:lnTo>
                    <a:pt x="878329" y="2510967"/>
                  </a:lnTo>
                  <a:lnTo>
                    <a:pt x="980569" y="2445447"/>
                  </a:lnTo>
                  <a:lnTo>
                    <a:pt x="1081370" y="2377045"/>
                  </a:lnTo>
                  <a:lnTo>
                    <a:pt x="1180009" y="2305760"/>
                  </a:lnTo>
                  <a:lnTo>
                    <a:pt x="1277213" y="2233040"/>
                  </a:lnTo>
                  <a:lnTo>
                    <a:pt x="1372971" y="2157449"/>
                  </a:lnTo>
                  <a:lnTo>
                    <a:pt x="1465846" y="2078963"/>
                  </a:lnTo>
                  <a:lnTo>
                    <a:pt x="1557286" y="1998318"/>
                  </a:lnTo>
                  <a:lnTo>
                    <a:pt x="1646567" y="1915527"/>
                  </a:lnTo>
                  <a:lnTo>
                    <a:pt x="1733689" y="1830564"/>
                  </a:lnTo>
                  <a:lnTo>
                    <a:pt x="1818640" y="1743442"/>
                  </a:lnTo>
                  <a:lnTo>
                    <a:pt x="1901444" y="1654161"/>
                  </a:lnTo>
                  <a:lnTo>
                    <a:pt x="1982089" y="1563445"/>
                  </a:lnTo>
                  <a:lnTo>
                    <a:pt x="2059838" y="1469846"/>
                  </a:lnTo>
                  <a:lnTo>
                    <a:pt x="2135441" y="1374812"/>
                  </a:lnTo>
                  <a:lnTo>
                    <a:pt x="2208885" y="1277606"/>
                  </a:lnTo>
                  <a:lnTo>
                    <a:pt x="2279446" y="1178254"/>
                  </a:lnTo>
                  <a:lnTo>
                    <a:pt x="2347836" y="1077454"/>
                  </a:lnTo>
                  <a:lnTo>
                    <a:pt x="2413368" y="975206"/>
                  </a:lnTo>
                  <a:lnTo>
                    <a:pt x="2476715" y="870812"/>
                  </a:lnTo>
                  <a:lnTo>
                    <a:pt x="2537193" y="765694"/>
                  </a:lnTo>
                  <a:lnTo>
                    <a:pt x="2594800" y="658417"/>
                  </a:lnTo>
                  <a:lnTo>
                    <a:pt x="2649512" y="549693"/>
                  </a:lnTo>
                  <a:lnTo>
                    <a:pt x="2702077" y="439533"/>
                  </a:lnTo>
                  <a:lnTo>
                    <a:pt x="2751035" y="328649"/>
                  </a:lnTo>
                  <a:lnTo>
                    <a:pt x="2797835" y="216330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4486" y="2926499"/>
            <a:ext cx="3042145" cy="3349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7347" y="3440849"/>
            <a:ext cx="2271890" cy="426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7896" y="2301494"/>
            <a:ext cx="6322060" cy="362585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00"/>
              </a:spcBef>
            </a:pPr>
            <a:r>
              <a:rPr dirty="0" sz="3350" spc="20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dirty="0" sz="3350" spc="-5">
                <a:solidFill>
                  <a:srgbClr val="262425"/>
                </a:solidFill>
                <a:latin typeface="Trebuchet MS"/>
                <a:cs typeface="Trebuchet MS"/>
              </a:rPr>
              <a:t>this </a:t>
            </a:r>
            <a:r>
              <a:rPr dirty="0" sz="3350" spc="5">
                <a:solidFill>
                  <a:srgbClr val="262425"/>
                </a:solidFill>
                <a:latin typeface="Trebuchet MS"/>
                <a:cs typeface="Trebuchet MS"/>
              </a:rPr>
              <a:t>presentation, </a:t>
            </a: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we </a:t>
            </a:r>
            <a:r>
              <a:rPr dirty="0" sz="3350" spc="-30">
                <a:solidFill>
                  <a:srgbClr val="262425"/>
                </a:solidFill>
                <a:latin typeface="Trebuchet MS"/>
                <a:cs typeface="Trebuchet MS"/>
              </a:rPr>
              <a:t>will </a:t>
            </a:r>
            <a:r>
              <a:rPr dirty="0" sz="335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60">
                <a:solidFill>
                  <a:srgbClr val="262425"/>
                </a:solidFill>
                <a:latin typeface="Trebuchet MS"/>
                <a:cs typeface="Trebuchet MS"/>
              </a:rPr>
              <a:t>explore </a:t>
            </a:r>
            <a:r>
              <a:rPr dirty="0" sz="3350" spc="150">
                <a:latin typeface="Trebuchet MS"/>
                <a:cs typeface="Trebuchet MS"/>
              </a:rPr>
              <a:t>advanced </a:t>
            </a:r>
            <a:r>
              <a:rPr dirty="0" sz="3350" spc="114">
                <a:latin typeface="Trebuchet MS"/>
                <a:cs typeface="Trebuchet MS"/>
              </a:rPr>
              <a:t>word </a:t>
            </a:r>
            <a:r>
              <a:rPr dirty="0" sz="3350" spc="120">
                <a:latin typeface="Trebuchet MS"/>
                <a:cs typeface="Trebuchet MS"/>
              </a:rPr>
              <a:t> </a:t>
            </a:r>
            <a:r>
              <a:rPr dirty="0" sz="3350" spc="180">
                <a:latin typeface="Trebuchet MS"/>
                <a:cs typeface="Trebuchet MS"/>
              </a:rPr>
              <a:t>embedding</a:t>
            </a:r>
            <a:r>
              <a:rPr dirty="0" sz="3350" spc="-150">
                <a:latin typeface="Trebuchet MS"/>
                <a:cs typeface="Trebuchet MS"/>
              </a:rPr>
              <a:t> </a:t>
            </a:r>
            <a:r>
              <a:rPr dirty="0" sz="335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135">
                <a:solidFill>
                  <a:srgbClr val="262425"/>
                </a:solidFill>
                <a:latin typeface="Trebuchet MS"/>
                <a:cs typeface="Trebuchet MS"/>
              </a:rPr>
              <a:t>echniques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18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350" spc="45">
                <a:solidFill>
                  <a:srgbClr val="262425"/>
                </a:solidFill>
                <a:latin typeface="Trebuchet MS"/>
                <a:cs typeface="Trebuchet MS"/>
              </a:rPr>
              <a:t>or</a:t>
            </a:r>
            <a:r>
              <a:rPr dirty="0" sz="3350" spc="-229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-355" i="1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450" spc="55" i="1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450" spc="-145" i="1">
                <a:solidFill>
                  <a:srgbClr val="262425"/>
                </a:solidFill>
                <a:latin typeface="Trebuchet MS"/>
                <a:cs typeface="Trebuchet MS"/>
              </a:rPr>
              <a:t>xt  </a:t>
            </a:r>
            <a:r>
              <a:rPr dirty="0" sz="3450" spc="-15" i="1">
                <a:solidFill>
                  <a:srgbClr val="262425"/>
                </a:solidFill>
                <a:latin typeface="Trebuchet MS"/>
                <a:cs typeface="Trebuchet MS"/>
              </a:rPr>
              <a:t>ana</a:t>
            </a:r>
            <a:r>
              <a:rPr dirty="0" sz="3450" spc="-70" i="1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3450" spc="80" i="1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3450" spc="45" i="1">
                <a:solidFill>
                  <a:srgbClr val="262425"/>
                </a:solidFill>
                <a:latin typeface="Trebuchet MS"/>
                <a:cs typeface="Trebuchet MS"/>
              </a:rPr>
              <a:t>sis</a:t>
            </a:r>
            <a:r>
              <a:rPr dirty="0" sz="3350" spc="-595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3350" spc="-2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445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3350" spc="15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350" spc="-2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30">
                <a:solidFill>
                  <a:srgbClr val="262425"/>
                </a:solidFill>
                <a:latin typeface="Trebuchet MS"/>
                <a:cs typeface="Trebuchet MS"/>
              </a:rPr>
              <a:t>will</a:t>
            </a:r>
            <a:r>
              <a:rPr dirty="0" sz="3350" spc="-2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discuss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25">
                <a:solidFill>
                  <a:srgbClr val="262425"/>
                </a:solidFill>
                <a:latin typeface="Trebuchet MS"/>
                <a:cs typeface="Trebuchet MS"/>
              </a:rPr>
              <a:t>the  </a:t>
            </a:r>
            <a:r>
              <a:rPr dirty="0" sz="3350" spc="-5">
                <a:solidFill>
                  <a:srgbClr val="262425"/>
                </a:solidFill>
                <a:latin typeface="Trebuchet MS"/>
                <a:cs typeface="Trebuchet MS"/>
              </a:rPr>
              <a:t>latest </a:t>
            </a:r>
            <a:r>
              <a:rPr dirty="0" sz="3350" spc="155">
                <a:solidFill>
                  <a:srgbClr val="262425"/>
                </a:solidFill>
                <a:latin typeface="Trebuchet MS"/>
                <a:cs typeface="Trebuchet MS"/>
              </a:rPr>
              <a:t>methods </a:t>
            </a:r>
            <a:r>
              <a:rPr dirty="0" sz="3350" spc="14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3350" spc="-50">
                <a:solidFill>
                  <a:srgbClr val="262425"/>
                </a:solidFill>
                <a:latin typeface="Trebuchet MS"/>
                <a:cs typeface="Trebuchet MS"/>
              </a:rPr>
              <a:t>their </a:t>
            </a:r>
            <a:r>
              <a:rPr dirty="0" sz="335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65">
                <a:solidFill>
                  <a:srgbClr val="262425"/>
                </a:solidFill>
                <a:latin typeface="Trebuchet MS"/>
                <a:cs typeface="Trebuchet MS"/>
              </a:rPr>
              <a:t>applic</a:t>
            </a:r>
            <a:r>
              <a:rPr dirty="0" sz="3350" spc="6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50" spc="40">
                <a:solidFill>
                  <a:srgbClr val="262425"/>
                </a:solidFill>
                <a:latin typeface="Trebuchet MS"/>
                <a:cs typeface="Trebuchet MS"/>
              </a:rPr>
              <a:t>tions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45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1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50" spc="-50">
                <a:solidFill>
                  <a:srgbClr val="262425"/>
                </a:solidFill>
                <a:latin typeface="Trebuchet MS"/>
                <a:cs typeface="Trebuchet MS"/>
              </a:rPr>
              <a:t>tu</a:t>
            </a:r>
            <a:r>
              <a:rPr dirty="0" sz="3350" spc="-5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350">
                <a:solidFill>
                  <a:srgbClr val="262425"/>
                </a:solidFill>
                <a:latin typeface="Trebuchet MS"/>
                <a:cs typeface="Trebuchet MS"/>
              </a:rPr>
              <a:t>al</a:t>
            </a:r>
            <a:r>
              <a:rPr dirty="0" sz="3350" spc="-2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55">
                <a:solidFill>
                  <a:srgbClr val="262425"/>
                </a:solidFill>
                <a:latin typeface="Trebuchet MS"/>
                <a:cs typeface="Trebuchet MS"/>
              </a:rPr>
              <a:t>language  </a:t>
            </a:r>
            <a:r>
              <a:rPr dirty="0" sz="3350" spc="75">
                <a:solidFill>
                  <a:srgbClr val="262425"/>
                </a:solidFill>
                <a:latin typeface="Trebuchet MS"/>
                <a:cs typeface="Trebuchet MS"/>
              </a:rPr>
              <a:t>processing.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7896" y="1080471"/>
            <a:ext cx="4771390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215"/>
              <a:t>INTRODUCTION</a:t>
            </a:r>
            <a:endParaRPr sz="5200"/>
          </a:p>
        </p:txBody>
      </p:sp>
      <p:grpSp>
        <p:nvGrpSpPr>
          <p:cNvPr id="6" name="object 6"/>
          <p:cNvGrpSpPr/>
          <p:nvPr/>
        </p:nvGrpSpPr>
        <p:grpSpPr>
          <a:xfrm>
            <a:off x="-12972" y="7624781"/>
            <a:ext cx="3112770" cy="2675255"/>
            <a:chOff x="-12972" y="7624781"/>
            <a:chExt cx="3112770" cy="2675255"/>
          </a:xfrm>
        </p:grpSpPr>
        <p:sp>
          <p:nvSpPr>
            <p:cNvPr id="7" name="object 7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0"/>
                  </a:lnTo>
                  <a:lnTo>
                    <a:pt x="3073704" y="2124555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16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50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8" y="496951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916441" y="0"/>
            <a:ext cx="9381490" cy="8709025"/>
            <a:chOff x="8916441" y="0"/>
            <a:chExt cx="9381490" cy="8709025"/>
          </a:xfrm>
        </p:grpSpPr>
        <p:sp>
          <p:nvSpPr>
            <p:cNvPr id="12" name="object 12"/>
            <p:cNvSpPr/>
            <p:nvPr/>
          </p:nvSpPr>
          <p:spPr>
            <a:xfrm>
              <a:off x="14102169" y="0"/>
              <a:ext cx="4185920" cy="1605915"/>
            </a:xfrm>
            <a:custGeom>
              <a:avLst/>
              <a:gdLst/>
              <a:ahLst/>
              <a:cxnLst/>
              <a:rect l="l" t="t" r="r" b="b"/>
              <a:pathLst>
                <a:path w="4185919" h="1605915">
                  <a:moveTo>
                    <a:pt x="4185830" y="1121256"/>
                  </a:moveTo>
                  <a:lnTo>
                    <a:pt x="4031272" y="1218094"/>
                  </a:lnTo>
                  <a:lnTo>
                    <a:pt x="3898049" y="1290090"/>
                  </a:lnTo>
                  <a:lnTo>
                    <a:pt x="3762032" y="1355609"/>
                  </a:lnTo>
                  <a:lnTo>
                    <a:pt x="3622332" y="1413204"/>
                  </a:lnTo>
                  <a:lnTo>
                    <a:pt x="3479838" y="1463610"/>
                  </a:lnTo>
                  <a:lnTo>
                    <a:pt x="3334423" y="1506803"/>
                  </a:lnTo>
                  <a:lnTo>
                    <a:pt x="3187484" y="1542083"/>
                  </a:lnTo>
                  <a:lnTo>
                    <a:pt x="3039148" y="1569452"/>
                  </a:lnTo>
                  <a:lnTo>
                    <a:pt x="2888653" y="1589607"/>
                  </a:lnTo>
                  <a:lnTo>
                    <a:pt x="2738158" y="1601126"/>
                  </a:lnTo>
                  <a:lnTo>
                    <a:pt x="2587028" y="1605444"/>
                  </a:lnTo>
                  <a:lnTo>
                    <a:pt x="2587028" y="1604720"/>
                  </a:lnTo>
                  <a:lnTo>
                    <a:pt x="2435771" y="1601126"/>
                  </a:lnTo>
                  <a:lnTo>
                    <a:pt x="2285403" y="1588883"/>
                  </a:lnTo>
                  <a:lnTo>
                    <a:pt x="2134908" y="1569452"/>
                  </a:lnTo>
                  <a:lnTo>
                    <a:pt x="1986572" y="1541360"/>
                  </a:lnTo>
                  <a:lnTo>
                    <a:pt x="1839633" y="1506092"/>
                  </a:lnTo>
                  <a:lnTo>
                    <a:pt x="1694218" y="1463610"/>
                  </a:lnTo>
                  <a:lnTo>
                    <a:pt x="1551724" y="1413204"/>
                  </a:lnTo>
                  <a:lnTo>
                    <a:pt x="1412024" y="1354898"/>
                  </a:lnTo>
                  <a:lnTo>
                    <a:pt x="1275245" y="1290090"/>
                  </a:lnTo>
                  <a:lnTo>
                    <a:pt x="1142784" y="1218094"/>
                  </a:lnTo>
                  <a:lnTo>
                    <a:pt x="1013879" y="1138897"/>
                  </a:lnTo>
                  <a:lnTo>
                    <a:pt x="889292" y="1053222"/>
                  </a:lnTo>
                  <a:lnTo>
                    <a:pt x="769023" y="961058"/>
                  </a:lnTo>
                  <a:lnTo>
                    <a:pt x="653834" y="863141"/>
                  </a:lnTo>
                  <a:lnTo>
                    <a:pt x="544487" y="758747"/>
                  </a:lnTo>
                  <a:lnTo>
                    <a:pt x="440093" y="649312"/>
                  </a:lnTo>
                  <a:lnTo>
                    <a:pt x="342176" y="534110"/>
                  </a:lnTo>
                  <a:lnTo>
                    <a:pt x="249974" y="413879"/>
                  </a:lnTo>
                  <a:lnTo>
                    <a:pt x="164249" y="289317"/>
                  </a:lnTo>
                  <a:lnTo>
                    <a:pt x="85128" y="160438"/>
                  </a:lnTo>
                  <a:lnTo>
                    <a:pt x="13119" y="27240"/>
                  </a:ln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6441" y="0"/>
              <a:ext cx="9353550" cy="8699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5954" y="3790594"/>
            <a:ext cx="3403028" cy="426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781438" y="3165602"/>
            <a:ext cx="6761480" cy="36258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14"/>
              </a:spcBef>
            </a:pPr>
            <a:r>
              <a:rPr dirty="0" sz="3350" spc="120">
                <a:solidFill>
                  <a:srgbClr val="262425"/>
                </a:solidFill>
                <a:latin typeface="Trebuchet MS"/>
                <a:cs typeface="Trebuchet MS"/>
              </a:rPr>
              <a:t>Understanding </a:t>
            </a:r>
            <a:r>
              <a:rPr dirty="0" sz="3350" spc="3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3350" spc="114">
                <a:solidFill>
                  <a:srgbClr val="262425"/>
                </a:solidFill>
                <a:latin typeface="Trebuchet MS"/>
                <a:cs typeface="Trebuchet MS"/>
              </a:rPr>
              <a:t>concept </a:t>
            </a:r>
            <a:r>
              <a:rPr dirty="0" sz="3350" spc="25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dirty="0" sz="3350" spc="3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85">
                <a:latin typeface="Trebuchet MS"/>
                <a:cs typeface="Trebuchet MS"/>
              </a:rPr>
              <a:t>w</a:t>
            </a:r>
            <a:r>
              <a:rPr dirty="0" sz="3350" spc="50">
                <a:latin typeface="Trebuchet MS"/>
                <a:cs typeface="Trebuchet MS"/>
              </a:rPr>
              <a:t>o</a:t>
            </a:r>
            <a:r>
              <a:rPr dirty="0" sz="3350" spc="-15">
                <a:latin typeface="Trebuchet MS"/>
                <a:cs typeface="Trebuchet MS"/>
              </a:rPr>
              <a:t>r</a:t>
            </a:r>
            <a:r>
              <a:rPr dirty="0" sz="3350" spc="229">
                <a:latin typeface="Trebuchet MS"/>
                <a:cs typeface="Trebuchet MS"/>
              </a:rPr>
              <a:t>d</a:t>
            </a:r>
            <a:r>
              <a:rPr dirty="0" sz="3350" spc="-150">
                <a:latin typeface="Trebuchet MS"/>
                <a:cs typeface="Trebuchet MS"/>
              </a:rPr>
              <a:t> </a:t>
            </a:r>
            <a:r>
              <a:rPr dirty="0" sz="3350" spc="180">
                <a:latin typeface="Trebuchet MS"/>
                <a:cs typeface="Trebuchet MS"/>
              </a:rPr>
              <a:t>embedding</a:t>
            </a:r>
            <a:r>
              <a:rPr dirty="0" sz="3350" spc="-150">
                <a:latin typeface="Trebuchet MS"/>
                <a:cs typeface="Trebuchet MS"/>
              </a:rPr>
              <a:t> </a:t>
            </a:r>
            <a:r>
              <a:rPr dirty="0" sz="3350" spc="25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30">
                <a:solidFill>
                  <a:srgbClr val="262425"/>
                </a:solidFill>
                <a:latin typeface="Trebuchet MS"/>
                <a:cs typeface="Trebuchet MS"/>
              </a:rPr>
              <a:t>crucial</a:t>
            </a:r>
            <a:r>
              <a:rPr dirty="0" sz="3350" spc="-2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18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350" spc="45">
                <a:solidFill>
                  <a:srgbClr val="262425"/>
                </a:solidFill>
                <a:latin typeface="Trebuchet MS"/>
                <a:cs typeface="Trebuchet MS"/>
              </a:rPr>
              <a:t>or</a:t>
            </a:r>
            <a:r>
              <a:rPr dirty="0" sz="3350" spc="-229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8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350" spc="-75">
                <a:solidFill>
                  <a:srgbClr val="262425"/>
                </a:solidFill>
                <a:latin typeface="Trebuchet MS"/>
                <a:cs typeface="Trebuchet MS"/>
              </a:rPr>
              <a:t>xt  </a:t>
            </a:r>
            <a:r>
              <a:rPr dirty="0" sz="3350" spc="60">
                <a:solidFill>
                  <a:srgbClr val="262425"/>
                </a:solidFill>
                <a:latin typeface="Trebuchet MS"/>
                <a:cs typeface="Trebuchet MS"/>
              </a:rPr>
              <a:t>ana</a:t>
            </a:r>
            <a:r>
              <a:rPr dirty="0" sz="3350" spc="-25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3350" spc="13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3350" spc="-70">
                <a:solidFill>
                  <a:srgbClr val="262425"/>
                </a:solidFill>
                <a:latin typeface="Trebuchet MS"/>
                <a:cs typeface="Trebuchet MS"/>
              </a:rPr>
              <a:t>sis.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12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3350" spc="-20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3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3350" spc="-9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15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3350" spc="210">
                <a:solidFill>
                  <a:srgbClr val="262425"/>
                </a:solidFill>
                <a:latin typeface="Trebuchet MS"/>
                <a:cs typeface="Trebuchet MS"/>
              </a:rPr>
              <a:t>es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17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ep</a:t>
            </a:r>
            <a:r>
              <a:rPr dirty="0" sz="3350" spc="1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350" spc="175">
                <a:solidFill>
                  <a:srgbClr val="262425"/>
                </a:solidFill>
                <a:latin typeface="Trebuchet MS"/>
                <a:cs typeface="Trebuchet MS"/>
              </a:rPr>
              <a:t>ese</a:t>
            </a: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350" spc="25">
                <a:solidFill>
                  <a:srgbClr val="262425"/>
                </a:solidFill>
                <a:latin typeface="Trebuchet MS"/>
                <a:cs typeface="Trebuchet MS"/>
              </a:rPr>
              <a:t>ting  </a:t>
            </a:r>
            <a:r>
              <a:rPr dirty="0" sz="3350" spc="185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3350" spc="5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1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350" spc="250">
                <a:solidFill>
                  <a:srgbClr val="262425"/>
                </a:solidFill>
                <a:latin typeface="Trebuchet MS"/>
                <a:cs typeface="Trebuchet MS"/>
              </a:rPr>
              <a:t>ds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75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145" i="1">
                <a:solidFill>
                  <a:srgbClr val="262425"/>
                </a:solidFill>
                <a:latin typeface="Trebuchet MS"/>
                <a:cs typeface="Trebuchet MS"/>
              </a:rPr>
              <a:t>dense</a:t>
            </a:r>
            <a:r>
              <a:rPr dirty="0" sz="3450" spc="-270" i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40" i="1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3450" spc="25" i="1">
                <a:solidFill>
                  <a:srgbClr val="262425"/>
                </a:solidFill>
                <a:latin typeface="Trebuchet MS"/>
                <a:cs typeface="Trebuchet MS"/>
              </a:rPr>
              <a:t>ec</a:t>
            </a:r>
            <a:r>
              <a:rPr dirty="0" sz="3450" spc="-15" i="1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450" spc="45" i="1">
                <a:solidFill>
                  <a:srgbClr val="262425"/>
                </a:solidFill>
                <a:latin typeface="Trebuchet MS"/>
                <a:cs typeface="Trebuchet MS"/>
              </a:rPr>
              <a:t>ors</a:t>
            </a:r>
            <a:r>
              <a:rPr dirty="0" sz="3450" spc="-180" i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45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7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14">
                <a:solidFill>
                  <a:srgbClr val="262425"/>
                </a:solidFill>
                <a:latin typeface="Trebuchet MS"/>
                <a:cs typeface="Trebuchet MS"/>
              </a:rPr>
              <a:t>high-  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dimensional</a:t>
            </a:r>
            <a:r>
              <a:rPr dirty="0" sz="3350" spc="-2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90">
                <a:solidFill>
                  <a:srgbClr val="262425"/>
                </a:solidFill>
                <a:latin typeface="Trebuchet MS"/>
                <a:cs typeface="Trebuchet MS"/>
              </a:rPr>
              <a:t>spa</a:t>
            </a: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350" spc="-160">
                <a:solidFill>
                  <a:srgbClr val="262425"/>
                </a:solidFill>
                <a:latin typeface="Trebuchet MS"/>
                <a:cs typeface="Trebuchet MS"/>
              </a:rPr>
              <a:t>e,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55">
                <a:solidFill>
                  <a:srgbClr val="262425"/>
                </a:solidFill>
                <a:latin typeface="Trebuchet MS"/>
                <a:cs typeface="Trebuchet MS"/>
              </a:rPr>
              <a:t>ca</a:t>
            </a:r>
            <a:r>
              <a:rPr dirty="0" sz="3350" spc="14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3350" spc="25">
                <a:solidFill>
                  <a:srgbClr val="262425"/>
                </a:solidFill>
                <a:latin typeface="Trebuchet MS"/>
                <a:cs typeface="Trebuchet MS"/>
              </a:rPr>
              <a:t>turing  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semantic </a:t>
            </a:r>
            <a:r>
              <a:rPr dirty="0" sz="3350" spc="14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3350" spc="40">
                <a:solidFill>
                  <a:srgbClr val="262425"/>
                </a:solidFill>
                <a:latin typeface="Trebuchet MS"/>
                <a:cs typeface="Trebuchet MS"/>
              </a:rPr>
              <a:t>syntactic </a:t>
            </a:r>
            <a:r>
              <a:rPr dirty="0" sz="3350" spc="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5">
                <a:solidFill>
                  <a:srgbClr val="262425"/>
                </a:solidFill>
                <a:latin typeface="Trebuchet MS"/>
                <a:cs typeface="Trebuchet MS"/>
              </a:rPr>
              <a:t>relationships.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7797165">
              <a:lnSpc>
                <a:spcPct val="100000"/>
              </a:lnSpc>
              <a:spcBef>
                <a:spcPts val="120"/>
              </a:spcBef>
            </a:pPr>
            <a:r>
              <a:rPr dirty="0" spc="-170"/>
              <a:t>W</a:t>
            </a:r>
            <a:r>
              <a:rPr dirty="0" spc="-185"/>
              <a:t>O</a:t>
            </a:r>
            <a:r>
              <a:rPr dirty="0" spc="-465"/>
              <a:t>R</a:t>
            </a:r>
            <a:r>
              <a:rPr dirty="0" spc="-100"/>
              <a:t>D</a:t>
            </a:r>
            <a:r>
              <a:rPr dirty="0" spc="-155"/>
              <a:t> </a:t>
            </a:r>
            <a:r>
              <a:rPr dirty="0" spc="-505"/>
              <a:t>E</a:t>
            </a:r>
            <a:r>
              <a:rPr dirty="0" spc="55"/>
              <a:t>M</a:t>
            </a:r>
            <a:r>
              <a:rPr dirty="0" spc="-535"/>
              <a:t>B</a:t>
            </a:r>
            <a:r>
              <a:rPr dirty="0" spc="-505"/>
              <a:t>E</a:t>
            </a:r>
            <a:r>
              <a:rPr dirty="0" spc="-105"/>
              <a:t>DD</a:t>
            </a:r>
            <a:r>
              <a:rPr dirty="0" spc="20"/>
              <a:t>I</a:t>
            </a:r>
            <a:r>
              <a:rPr dirty="0" spc="-5"/>
              <a:t>N</a:t>
            </a:r>
            <a:r>
              <a:rPr dirty="0" spc="-430"/>
              <a:t>G</a:t>
            </a:r>
            <a:r>
              <a:rPr dirty="0" spc="-155"/>
              <a:t> </a:t>
            </a:r>
            <a:r>
              <a:rPr dirty="0" spc="-535"/>
              <a:t>B</a:t>
            </a:r>
            <a:r>
              <a:rPr dirty="0" spc="-450"/>
              <a:t>A</a:t>
            </a:r>
            <a:r>
              <a:rPr dirty="0" spc="-695"/>
              <a:t>S</a:t>
            </a:r>
            <a:r>
              <a:rPr dirty="0" spc="20"/>
              <a:t>I</a:t>
            </a:r>
            <a:r>
              <a:rPr dirty="0" spc="-425"/>
              <a:t>C</a:t>
            </a:r>
            <a:r>
              <a:rPr dirty="0" spc="-690"/>
              <a:t>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739244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231" y="2747086"/>
            <a:ext cx="2052561" cy="3349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1583" y="5449494"/>
            <a:ext cx="133350" cy="133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1583" y="5963844"/>
            <a:ext cx="133350" cy="1333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07896" y="2636443"/>
            <a:ext cx="7346950" cy="3625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26440">
              <a:lnSpc>
                <a:spcPct val="100699"/>
              </a:lnSpc>
              <a:spcBef>
                <a:spcPts val="95"/>
              </a:spcBef>
            </a:pPr>
            <a:r>
              <a:rPr dirty="0" sz="3350" spc="445">
                <a:latin typeface="Trebuchet MS"/>
                <a:cs typeface="Trebuchet MS"/>
              </a:rPr>
              <a:t>W</a:t>
            </a:r>
            <a:r>
              <a:rPr dirty="0" sz="3350" spc="50">
                <a:latin typeface="Trebuchet MS"/>
                <a:cs typeface="Trebuchet MS"/>
              </a:rPr>
              <a:t>o</a:t>
            </a:r>
            <a:r>
              <a:rPr dirty="0" sz="3350" spc="-15">
                <a:latin typeface="Trebuchet MS"/>
                <a:cs typeface="Trebuchet MS"/>
              </a:rPr>
              <a:t>r</a:t>
            </a:r>
            <a:r>
              <a:rPr dirty="0" sz="3350" spc="120">
                <a:latin typeface="Trebuchet MS"/>
                <a:cs typeface="Trebuchet MS"/>
              </a:rPr>
              <a:t>d</a:t>
            </a:r>
            <a:r>
              <a:rPr dirty="0" sz="3350" spc="15">
                <a:latin typeface="Trebuchet MS"/>
                <a:cs typeface="Trebuchet MS"/>
              </a:rPr>
              <a:t>2</a:t>
            </a:r>
            <a:r>
              <a:rPr dirty="0" sz="3350" spc="90">
                <a:latin typeface="Trebuchet MS"/>
                <a:cs typeface="Trebuchet MS"/>
              </a:rPr>
              <a:t>V</a:t>
            </a:r>
            <a:r>
              <a:rPr dirty="0" sz="3350" spc="170">
                <a:latin typeface="Trebuchet MS"/>
                <a:cs typeface="Trebuchet MS"/>
              </a:rPr>
              <a:t>ec</a:t>
            </a:r>
            <a:r>
              <a:rPr dirty="0" sz="3350" spc="-150">
                <a:latin typeface="Trebuchet MS"/>
                <a:cs typeface="Trebuchet MS"/>
              </a:rPr>
              <a:t> </a:t>
            </a:r>
            <a:r>
              <a:rPr dirty="0" sz="3350" spc="25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7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00">
                <a:solidFill>
                  <a:srgbClr val="262425"/>
                </a:solidFill>
                <a:latin typeface="Trebuchet MS"/>
                <a:cs typeface="Trebuchet MS"/>
              </a:rPr>
              <a:t>popular</a:t>
            </a:r>
            <a:r>
              <a:rPr dirty="0" sz="3350" spc="-3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85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3350" spc="5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1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350" spc="160">
                <a:solidFill>
                  <a:srgbClr val="262425"/>
                </a:solidFill>
                <a:latin typeface="Trebuchet MS"/>
                <a:cs typeface="Trebuchet MS"/>
              </a:rPr>
              <a:t>d  </a:t>
            </a:r>
            <a:r>
              <a:rPr dirty="0" sz="3350" spc="180">
                <a:solidFill>
                  <a:srgbClr val="262425"/>
                </a:solidFill>
                <a:latin typeface="Trebuchet MS"/>
                <a:cs typeface="Trebuchet MS"/>
              </a:rPr>
              <a:t>embedding</a:t>
            </a:r>
            <a:r>
              <a:rPr dirty="0" sz="33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75">
                <a:solidFill>
                  <a:srgbClr val="262425"/>
                </a:solidFill>
                <a:latin typeface="Trebuchet MS"/>
                <a:cs typeface="Trebuchet MS"/>
              </a:rPr>
              <a:t>technique</a:t>
            </a:r>
            <a:r>
              <a:rPr dirty="0" sz="335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50">
                <a:solidFill>
                  <a:srgbClr val="262425"/>
                </a:solidFill>
                <a:latin typeface="Trebuchet MS"/>
                <a:cs typeface="Trebuchet MS"/>
              </a:rPr>
              <a:t>that</a:t>
            </a:r>
            <a:r>
              <a:rPr dirty="0" sz="335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75">
                <a:solidFill>
                  <a:srgbClr val="262425"/>
                </a:solidFill>
                <a:latin typeface="Trebuchet MS"/>
                <a:cs typeface="Trebuchet MS"/>
              </a:rPr>
              <a:t>learns </a:t>
            </a:r>
            <a:r>
              <a:rPr dirty="0" sz="3350" spc="-99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14">
                <a:solidFill>
                  <a:srgbClr val="262425"/>
                </a:solidFill>
                <a:latin typeface="Trebuchet MS"/>
                <a:cs typeface="Trebuchet MS"/>
              </a:rPr>
              <a:t>word </a:t>
            </a:r>
            <a:r>
              <a:rPr dirty="0" sz="3350" spc="50">
                <a:solidFill>
                  <a:srgbClr val="262425"/>
                </a:solidFill>
                <a:latin typeface="Trebuchet MS"/>
                <a:cs typeface="Trebuchet MS"/>
              </a:rPr>
              <a:t>representations </a:t>
            </a:r>
            <a:r>
              <a:rPr dirty="0" sz="3350" spc="55">
                <a:solidFill>
                  <a:srgbClr val="262425"/>
                </a:solidFill>
                <a:latin typeface="Trebuchet MS"/>
                <a:cs typeface="Trebuchet MS"/>
              </a:rPr>
              <a:t>from </a:t>
            </a:r>
            <a:r>
              <a:rPr dirty="0" sz="3350" spc="80">
                <a:solidFill>
                  <a:srgbClr val="262425"/>
                </a:solidFill>
                <a:latin typeface="Trebuchet MS"/>
                <a:cs typeface="Trebuchet MS"/>
              </a:rPr>
              <a:t>large </a:t>
            </a:r>
            <a:r>
              <a:rPr dirty="0" sz="3350" spc="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5">
                <a:solidFill>
                  <a:srgbClr val="262425"/>
                </a:solidFill>
                <a:latin typeface="Trebuchet MS"/>
                <a:cs typeface="Trebuchet MS"/>
              </a:rPr>
              <a:t>corpora.</a:t>
            </a:r>
            <a:endParaRPr sz="3350">
              <a:latin typeface="Trebuchet MS"/>
              <a:cs typeface="Trebuchet MS"/>
            </a:endParaRPr>
          </a:p>
          <a:p>
            <a:pPr marL="527050" marR="5080" indent="-514984">
              <a:lnSpc>
                <a:spcPct val="100699"/>
              </a:lnSpc>
            </a:pPr>
            <a:r>
              <a:rPr dirty="0" sz="3350" spc="-12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3350" spc="-20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350" spc="105">
                <a:solidFill>
                  <a:srgbClr val="262425"/>
                </a:solidFill>
                <a:latin typeface="Trebuchet MS"/>
                <a:cs typeface="Trebuchet MS"/>
              </a:rPr>
              <a:t>onsists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7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125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350" spc="-2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-35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3350" spc="2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65">
                <a:solidFill>
                  <a:srgbClr val="262425"/>
                </a:solidFill>
                <a:latin typeface="Trebuchet MS"/>
                <a:cs typeface="Trebuchet MS"/>
              </a:rPr>
              <a:t>models:  </a:t>
            </a:r>
            <a:r>
              <a:rPr dirty="0" sz="3350" spc="114">
                <a:solidFill>
                  <a:srgbClr val="262425"/>
                </a:solidFill>
                <a:latin typeface="Trebuchet MS"/>
                <a:cs typeface="Trebuchet MS"/>
              </a:rPr>
              <a:t>Continuous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275">
                <a:solidFill>
                  <a:srgbClr val="262425"/>
                </a:solidFill>
                <a:latin typeface="Trebuchet MS"/>
                <a:cs typeface="Trebuchet MS"/>
              </a:rPr>
              <a:t>Bag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25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3350" spc="-3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95">
                <a:solidFill>
                  <a:srgbClr val="262425"/>
                </a:solidFill>
                <a:latin typeface="Trebuchet MS"/>
                <a:cs typeface="Trebuchet MS"/>
              </a:rPr>
              <a:t>Words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30">
                <a:solidFill>
                  <a:srgbClr val="262425"/>
                </a:solidFill>
                <a:latin typeface="Trebuchet MS"/>
                <a:cs typeface="Trebuchet MS"/>
              </a:rPr>
              <a:t>(CBOW) </a:t>
            </a:r>
            <a:r>
              <a:rPr dirty="0" sz="3350" spc="-99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80">
                <a:solidFill>
                  <a:srgbClr val="262425"/>
                </a:solidFill>
                <a:latin typeface="Trebuchet MS"/>
                <a:cs typeface="Trebuchet MS"/>
              </a:rPr>
              <a:t>Skip-gram.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7908" y="1080484"/>
            <a:ext cx="582866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235"/>
              <a:t>W</a:t>
            </a:r>
            <a:r>
              <a:rPr dirty="0" sz="5200" spc="-250"/>
              <a:t>O</a:t>
            </a:r>
            <a:r>
              <a:rPr dirty="0" sz="5200" spc="-590"/>
              <a:t>R</a:t>
            </a:r>
            <a:r>
              <a:rPr dirty="0" sz="5200" spc="-150"/>
              <a:t>D</a:t>
            </a:r>
            <a:r>
              <a:rPr dirty="0" sz="5200" spc="-120"/>
              <a:t>2</a:t>
            </a:r>
            <a:r>
              <a:rPr dirty="0" sz="5200" spc="-270"/>
              <a:t>V</a:t>
            </a:r>
            <a:r>
              <a:rPr dirty="0" sz="5200" spc="-640"/>
              <a:t>E</a:t>
            </a:r>
            <a:r>
              <a:rPr dirty="0" sz="5200" spc="-540"/>
              <a:t>C</a:t>
            </a:r>
            <a:r>
              <a:rPr dirty="0" sz="5200" spc="-200"/>
              <a:t> </a:t>
            </a:r>
            <a:r>
              <a:rPr dirty="0" sz="5200" spc="45"/>
              <a:t>M</a:t>
            </a:r>
            <a:r>
              <a:rPr dirty="0" sz="5200" spc="-250"/>
              <a:t>O</a:t>
            </a:r>
            <a:r>
              <a:rPr dirty="0" sz="5200" spc="-150"/>
              <a:t>D</a:t>
            </a:r>
            <a:r>
              <a:rPr dirty="0" sz="5200" spc="-640"/>
              <a:t>E</a:t>
            </a:r>
            <a:r>
              <a:rPr dirty="0" sz="5200" spc="-665"/>
              <a:t>L</a:t>
            </a:r>
            <a:endParaRPr sz="52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69895" y="2352703"/>
            <a:ext cx="9018105" cy="793429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-12972" y="7624781"/>
            <a:ext cx="3112770" cy="2675255"/>
            <a:chOff x="-12972" y="7624781"/>
            <a:chExt cx="3112770" cy="2675255"/>
          </a:xfrm>
        </p:grpSpPr>
        <p:sp>
          <p:nvSpPr>
            <p:cNvPr id="11" name="object 11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50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8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356" y="2311387"/>
            <a:ext cx="14977110" cy="1612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dirty="0" sz="3450" spc="85">
                <a:latin typeface="Trebuchet MS"/>
                <a:cs typeface="Trebuchet MS"/>
              </a:rPr>
              <a:t>Global</a:t>
            </a:r>
            <a:r>
              <a:rPr dirty="0" sz="3450" spc="-380">
                <a:latin typeface="Trebuchet MS"/>
                <a:cs typeface="Trebuchet MS"/>
              </a:rPr>
              <a:t> </a:t>
            </a:r>
            <a:r>
              <a:rPr dirty="0" sz="3450" spc="95">
                <a:latin typeface="Trebuchet MS"/>
                <a:cs typeface="Trebuchet MS"/>
              </a:rPr>
              <a:t>V</a:t>
            </a:r>
            <a:r>
              <a:rPr dirty="0" sz="3450" spc="55">
                <a:latin typeface="Trebuchet MS"/>
                <a:cs typeface="Trebuchet MS"/>
              </a:rPr>
              <a:t>ec</a:t>
            </a:r>
            <a:r>
              <a:rPr dirty="0" sz="3450" spc="5">
                <a:latin typeface="Trebuchet MS"/>
                <a:cs typeface="Trebuchet MS"/>
              </a:rPr>
              <a:t>t</a:t>
            </a:r>
            <a:r>
              <a:rPr dirty="0" sz="3450" spc="125">
                <a:latin typeface="Trebuchet MS"/>
                <a:cs typeface="Trebuchet MS"/>
              </a:rPr>
              <a:t>ors</a:t>
            </a:r>
            <a:r>
              <a:rPr dirty="0" sz="3450" spc="-155">
                <a:latin typeface="Trebuchet MS"/>
                <a:cs typeface="Trebuchet MS"/>
              </a:rPr>
              <a:t> </a:t>
            </a:r>
            <a:r>
              <a:rPr dirty="0" sz="3450" spc="-190">
                <a:latin typeface="Trebuchet MS"/>
                <a:cs typeface="Trebuchet MS"/>
              </a:rPr>
              <a:t>f</a:t>
            </a:r>
            <a:r>
              <a:rPr dirty="0" sz="3450" spc="210">
                <a:latin typeface="Trebuchet MS"/>
                <a:cs typeface="Trebuchet MS"/>
              </a:rPr>
              <a:t>o</a:t>
            </a:r>
            <a:r>
              <a:rPr dirty="0" sz="3450" spc="-125">
                <a:latin typeface="Trebuchet MS"/>
                <a:cs typeface="Trebuchet MS"/>
              </a:rPr>
              <a:t>r</a:t>
            </a:r>
            <a:r>
              <a:rPr dirty="0" sz="3450" spc="-355">
                <a:latin typeface="Trebuchet MS"/>
                <a:cs typeface="Trebuchet MS"/>
              </a:rPr>
              <a:t> </a:t>
            </a:r>
            <a:r>
              <a:rPr dirty="0" sz="3450" spc="459">
                <a:latin typeface="Trebuchet MS"/>
                <a:cs typeface="Trebuchet MS"/>
              </a:rPr>
              <a:t>W</a:t>
            </a:r>
            <a:r>
              <a:rPr dirty="0" sz="3450" spc="55">
                <a:latin typeface="Trebuchet MS"/>
                <a:cs typeface="Trebuchet MS"/>
              </a:rPr>
              <a:t>o</a:t>
            </a:r>
            <a:r>
              <a:rPr dirty="0" sz="3450" spc="-10">
                <a:latin typeface="Trebuchet MS"/>
                <a:cs typeface="Trebuchet MS"/>
              </a:rPr>
              <a:t>r</a:t>
            </a:r>
            <a:r>
              <a:rPr dirty="0" sz="3450" spc="240">
                <a:latin typeface="Trebuchet MS"/>
                <a:cs typeface="Trebuchet MS"/>
              </a:rPr>
              <a:t>d</a:t>
            </a:r>
            <a:r>
              <a:rPr dirty="0" sz="3450" spc="-155">
                <a:latin typeface="Trebuchet MS"/>
                <a:cs typeface="Trebuchet MS"/>
              </a:rPr>
              <a:t> </a:t>
            </a:r>
            <a:r>
              <a:rPr dirty="0" sz="3450" spc="200">
                <a:latin typeface="Trebuchet MS"/>
                <a:cs typeface="Trebuchet MS"/>
              </a:rPr>
              <a:t>R</a:t>
            </a:r>
            <a:r>
              <a:rPr dirty="0" sz="3450" spc="95">
                <a:latin typeface="Trebuchet MS"/>
                <a:cs typeface="Trebuchet MS"/>
              </a:rPr>
              <a:t>ep</a:t>
            </a:r>
            <a:r>
              <a:rPr dirty="0" sz="3450" spc="5">
                <a:latin typeface="Trebuchet MS"/>
                <a:cs typeface="Trebuchet MS"/>
              </a:rPr>
              <a:t>r</a:t>
            </a:r>
            <a:r>
              <a:rPr dirty="0" sz="3450" spc="180">
                <a:latin typeface="Trebuchet MS"/>
                <a:cs typeface="Trebuchet MS"/>
              </a:rPr>
              <a:t>ese</a:t>
            </a:r>
            <a:r>
              <a:rPr dirty="0" sz="3450" spc="175">
                <a:latin typeface="Trebuchet MS"/>
                <a:cs typeface="Trebuchet MS"/>
              </a:rPr>
              <a:t>n</a:t>
            </a:r>
            <a:r>
              <a:rPr dirty="0" sz="3450" spc="-55">
                <a:latin typeface="Trebuchet MS"/>
                <a:cs typeface="Trebuchet MS"/>
              </a:rPr>
              <a:t>t</a:t>
            </a:r>
            <a:r>
              <a:rPr dirty="0" sz="3450" spc="-85">
                <a:latin typeface="Trebuchet MS"/>
                <a:cs typeface="Trebuchet MS"/>
              </a:rPr>
              <a:t>a</a:t>
            </a:r>
            <a:r>
              <a:rPr dirty="0" sz="3450" spc="-20">
                <a:latin typeface="Trebuchet MS"/>
                <a:cs typeface="Trebuchet MS"/>
              </a:rPr>
              <a:t>tion</a:t>
            </a:r>
            <a:r>
              <a:rPr dirty="0" sz="3450" spc="-155">
                <a:latin typeface="Trebuchet MS"/>
                <a:cs typeface="Trebuchet MS"/>
              </a:rPr>
              <a:t> </a:t>
            </a:r>
            <a:r>
              <a:rPr dirty="0" sz="3450" spc="-405">
                <a:latin typeface="Trebuchet MS"/>
                <a:cs typeface="Trebuchet MS"/>
              </a:rPr>
              <a:t>(</a:t>
            </a:r>
            <a:r>
              <a:rPr dirty="0" sz="3450" spc="40">
                <a:latin typeface="Trebuchet MS"/>
                <a:cs typeface="Trebuchet MS"/>
              </a:rPr>
              <a:t>Gl</a:t>
            </a:r>
            <a:r>
              <a:rPr dirty="0" sz="3450" spc="-20">
                <a:latin typeface="Trebuchet MS"/>
                <a:cs typeface="Trebuchet MS"/>
              </a:rPr>
              <a:t>o</a:t>
            </a:r>
            <a:r>
              <a:rPr dirty="0" sz="3450" spc="95">
                <a:latin typeface="Trebuchet MS"/>
                <a:cs typeface="Trebuchet MS"/>
              </a:rPr>
              <a:t>V</a:t>
            </a:r>
            <a:r>
              <a:rPr dirty="0" sz="3450" spc="95">
                <a:latin typeface="Trebuchet MS"/>
                <a:cs typeface="Trebuchet MS"/>
              </a:rPr>
              <a:t>e</a:t>
            </a:r>
            <a:r>
              <a:rPr dirty="0" sz="3450" spc="-335">
                <a:latin typeface="Trebuchet MS"/>
                <a:cs typeface="Trebuchet MS"/>
              </a:rPr>
              <a:t>)</a:t>
            </a:r>
            <a:r>
              <a:rPr dirty="0" sz="3450" spc="-155">
                <a:latin typeface="Trebuchet MS"/>
                <a:cs typeface="Trebuchet MS"/>
              </a:rPr>
              <a:t> </a:t>
            </a:r>
            <a:r>
              <a:rPr dirty="0" sz="3450" spc="25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dirty="0" sz="345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11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450" spc="10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450" spc="18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450" spc="-10">
                <a:solidFill>
                  <a:srgbClr val="262425"/>
                </a:solidFill>
                <a:latin typeface="Trebuchet MS"/>
                <a:cs typeface="Trebuchet MS"/>
              </a:rPr>
              <a:t>ther</a:t>
            </a:r>
            <a:r>
              <a:rPr dirty="0" sz="3450" spc="-2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165">
                <a:solidFill>
                  <a:srgbClr val="262425"/>
                </a:solidFill>
                <a:latin typeface="Trebuchet MS"/>
                <a:cs typeface="Trebuchet MS"/>
              </a:rPr>
              <a:t>ad</a:t>
            </a:r>
            <a:r>
              <a:rPr dirty="0" sz="3450" spc="10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3450" spc="145">
                <a:solidFill>
                  <a:srgbClr val="262425"/>
                </a:solidFill>
                <a:latin typeface="Trebuchet MS"/>
                <a:cs typeface="Trebuchet MS"/>
              </a:rPr>
              <a:t>an</a:t>
            </a:r>
            <a:r>
              <a:rPr dirty="0" sz="3450" spc="11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450" spc="200">
                <a:solidFill>
                  <a:srgbClr val="262425"/>
                </a:solidFill>
                <a:latin typeface="Trebuchet MS"/>
                <a:cs typeface="Trebuchet MS"/>
              </a:rPr>
              <a:t>ed</a:t>
            </a:r>
            <a:r>
              <a:rPr dirty="0" sz="3450" spc="-25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19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3450" spc="5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450" spc="-1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450" spc="165">
                <a:solidFill>
                  <a:srgbClr val="262425"/>
                </a:solidFill>
                <a:latin typeface="Trebuchet MS"/>
                <a:cs typeface="Trebuchet MS"/>
              </a:rPr>
              <a:t>d  </a:t>
            </a:r>
            <a:r>
              <a:rPr dirty="0" sz="3450" spc="185">
                <a:solidFill>
                  <a:srgbClr val="262425"/>
                </a:solidFill>
                <a:latin typeface="Trebuchet MS"/>
                <a:cs typeface="Trebuchet MS"/>
              </a:rPr>
              <a:t>embedding </a:t>
            </a:r>
            <a:r>
              <a:rPr dirty="0" sz="3450" spc="170">
                <a:solidFill>
                  <a:srgbClr val="262425"/>
                </a:solidFill>
                <a:latin typeface="Trebuchet MS"/>
                <a:cs typeface="Trebuchet MS"/>
              </a:rPr>
              <a:t>model </a:t>
            </a:r>
            <a:r>
              <a:rPr dirty="0" sz="3450" spc="-55">
                <a:solidFill>
                  <a:srgbClr val="262425"/>
                </a:solidFill>
                <a:latin typeface="Trebuchet MS"/>
                <a:cs typeface="Trebuchet MS"/>
              </a:rPr>
              <a:t>that </a:t>
            </a:r>
            <a:r>
              <a:rPr dirty="0" sz="3450" spc="160">
                <a:solidFill>
                  <a:srgbClr val="262425"/>
                </a:solidFill>
                <a:latin typeface="Trebuchet MS"/>
                <a:cs typeface="Trebuchet MS"/>
              </a:rPr>
              <a:t>combines </a:t>
            </a:r>
            <a:r>
              <a:rPr dirty="0" sz="3450" spc="130">
                <a:latin typeface="Trebuchet MS"/>
                <a:cs typeface="Trebuchet MS"/>
              </a:rPr>
              <a:t>global </a:t>
            </a:r>
            <a:r>
              <a:rPr dirty="0" sz="3450" spc="-25">
                <a:latin typeface="Trebuchet MS"/>
                <a:cs typeface="Trebuchet MS"/>
              </a:rPr>
              <a:t>matrix </a:t>
            </a:r>
            <a:r>
              <a:rPr dirty="0" sz="3450" spc="-15">
                <a:latin typeface="Trebuchet MS"/>
                <a:cs typeface="Trebuchet MS"/>
              </a:rPr>
              <a:t>factorization </a:t>
            </a:r>
            <a:r>
              <a:rPr dirty="0" sz="3450" spc="15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3450" spc="70">
                <a:solidFill>
                  <a:srgbClr val="262425"/>
                </a:solidFill>
                <a:latin typeface="Trebuchet MS"/>
                <a:cs typeface="Trebuchet MS"/>
              </a:rPr>
              <a:t>local </a:t>
            </a:r>
            <a:r>
              <a:rPr dirty="0" sz="3450" spc="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25">
                <a:solidFill>
                  <a:srgbClr val="262425"/>
                </a:solidFill>
                <a:latin typeface="Trebuchet MS"/>
                <a:cs typeface="Trebuchet MS"/>
              </a:rPr>
              <a:t>context</a:t>
            </a:r>
            <a:r>
              <a:rPr dirty="0" sz="3450" spc="-25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135">
                <a:solidFill>
                  <a:srgbClr val="262425"/>
                </a:solidFill>
                <a:latin typeface="Trebuchet MS"/>
                <a:cs typeface="Trebuchet MS"/>
              </a:rPr>
              <a:t>window</a:t>
            </a:r>
            <a:r>
              <a:rPr dirty="0" sz="3450" spc="-25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160">
                <a:solidFill>
                  <a:srgbClr val="262425"/>
                </a:solidFill>
                <a:latin typeface="Trebuchet MS"/>
                <a:cs typeface="Trebuchet MS"/>
              </a:rPr>
              <a:t>methods</a:t>
            </a:r>
            <a:r>
              <a:rPr dirty="0" sz="345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-15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345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60">
                <a:solidFill>
                  <a:srgbClr val="262425"/>
                </a:solidFill>
                <a:latin typeface="Trebuchet MS"/>
                <a:cs typeface="Trebuchet MS"/>
              </a:rPr>
              <a:t>capture</a:t>
            </a:r>
            <a:r>
              <a:rPr dirty="0" sz="345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120">
                <a:latin typeface="Trebuchet MS"/>
                <a:cs typeface="Trebuchet MS"/>
              </a:rPr>
              <a:t>word</a:t>
            </a:r>
            <a:r>
              <a:rPr dirty="0" sz="3450" spc="-155">
                <a:latin typeface="Trebuchet MS"/>
                <a:cs typeface="Trebuchet MS"/>
              </a:rPr>
              <a:t> </a:t>
            </a:r>
            <a:r>
              <a:rPr dirty="0" sz="3450" spc="40">
                <a:latin typeface="Trebuchet MS"/>
                <a:cs typeface="Trebuchet MS"/>
              </a:rPr>
              <a:t>semantics</a:t>
            </a:r>
            <a:r>
              <a:rPr dirty="0" sz="3450" spc="4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334" y="1080471"/>
            <a:ext cx="6198870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560" b="1">
                <a:solidFill>
                  <a:srgbClr val="262425"/>
                </a:solidFill>
                <a:latin typeface="Arial"/>
                <a:cs typeface="Arial"/>
              </a:rPr>
              <a:t>G</a:t>
            </a:r>
            <a:r>
              <a:rPr dirty="0" sz="5200" spc="-770" b="1">
                <a:solidFill>
                  <a:srgbClr val="262425"/>
                </a:solidFill>
                <a:latin typeface="Arial"/>
                <a:cs typeface="Arial"/>
              </a:rPr>
              <a:t>L</a:t>
            </a:r>
            <a:r>
              <a:rPr dirty="0" sz="5200" spc="-300" b="1">
                <a:solidFill>
                  <a:srgbClr val="262425"/>
                </a:solidFill>
                <a:latin typeface="Arial"/>
                <a:cs typeface="Arial"/>
              </a:rPr>
              <a:t>O</a:t>
            </a:r>
            <a:r>
              <a:rPr dirty="0" sz="5200" spc="-270" b="1">
                <a:solidFill>
                  <a:srgbClr val="262425"/>
                </a:solidFill>
                <a:latin typeface="Arial"/>
                <a:cs typeface="Arial"/>
              </a:rPr>
              <a:t>V</a:t>
            </a:r>
            <a:r>
              <a:rPr dirty="0" sz="5200" spc="-635" b="1">
                <a:solidFill>
                  <a:srgbClr val="262425"/>
                </a:solidFill>
                <a:latin typeface="Arial"/>
                <a:cs typeface="Arial"/>
              </a:rPr>
              <a:t>E</a:t>
            </a:r>
            <a:r>
              <a:rPr dirty="0" sz="5200" spc="-200" b="1">
                <a:solidFill>
                  <a:srgbClr val="262425"/>
                </a:solidFill>
                <a:latin typeface="Arial"/>
                <a:cs typeface="Arial"/>
              </a:rPr>
              <a:t> </a:t>
            </a:r>
            <a:r>
              <a:rPr dirty="0" sz="5200" spc="-640" b="1">
                <a:solidFill>
                  <a:srgbClr val="262425"/>
                </a:solidFill>
                <a:latin typeface="Arial"/>
                <a:cs typeface="Arial"/>
              </a:rPr>
              <a:t>E</a:t>
            </a:r>
            <a:r>
              <a:rPr dirty="0" sz="5200" spc="45" b="1">
                <a:solidFill>
                  <a:srgbClr val="262425"/>
                </a:solidFill>
                <a:latin typeface="Arial"/>
                <a:cs typeface="Arial"/>
              </a:rPr>
              <a:t>M</a:t>
            </a:r>
            <a:r>
              <a:rPr dirty="0" sz="5200" spc="-680" b="1">
                <a:solidFill>
                  <a:srgbClr val="262425"/>
                </a:solidFill>
                <a:latin typeface="Arial"/>
                <a:cs typeface="Arial"/>
              </a:rPr>
              <a:t>B</a:t>
            </a:r>
            <a:r>
              <a:rPr dirty="0" sz="5200" spc="-640" b="1">
                <a:solidFill>
                  <a:srgbClr val="262425"/>
                </a:solidFill>
                <a:latin typeface="Arial"/>
                <a:cs typeface="Arial"/>
              </a:rPr>
              <a:t>E</a:t>
            </a:r>
            <a:r>
              <a:rPr dirty="0" sz="5200" spc="-150" b="1">
                <a:solidFill>
                  <a:srgbClr val="262425"/>
                </a:solidFill>
                <a:latin typeface="Arial"/>
                <a:cs typeface="Arial"/>
              </a:rPr>
              <a:t>DD</a:t>
            </a:r>
            <a:r>
              <a:rPr dirty="0" sz="5200" spc="20" b="1">
                <a:solidFill>
                  <a:srgbClr val="262425"/>
                </a:solidFill>
                <a:latin typeface="Arial"/>
                <a:cs typeface="Arial"/>
              </a:rPr>
              <a:t>I</a:t>
            </a:r>
            <a:r>
              <a:rPr dirty="0" sz="5200" spc="-25" b="1">
                <a:solidFill>
                  <a:srgbClr val="262425"/>
                </a:solidFill>
                <a:latin typeface="Arial"/>
                <a:cs typeface="Arial"/>
              </a:rPr>
              <a:t>N</a:t>
            </a:r>
            <a:r>
              <a:rPr dirty="0" sz="5200" spc="-560" b="1">
                <a:solidFill>
                  <a:srgbClr val="262425"/>
                </a:solidFill>
                <a:latin typeface="Arial"/>
                <a:cs typeface="Arial"/>
              </a:rPr>
              <a:t>G</a:t>
            </a:r>
            <a:r>
              <a:rPr dirty="0" sz="5200" spc="-869" b="1">
                <a:solidFill>
                  <a:srgbClr val="262425"/>
                </a:solidFill>
                <a:latin typeface="Arial"/>
                <a:cs typeface="Arial"/>
              </a:rPr>
              <a:t>S</a:t>
            </a:r>
            <a:endParaRPr sz="5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359" y="5943623"/>
            <a:ext cx="18306719" cy="43433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5924333" y="0"/>
            <a:ext cx="2372995" cy="2688590"/>
            <a:chOff x="15924333" y="0"/>
            <a:chExt cx="2372995" cy="2688590"/>
          </a:xfrm>
        </p:grpSpPr>
        <p:sp>
          <p:nvSpPr>
            <p:cNvPr id="6" name="object 6"/>
            <p:cNvSpPr/>
            <p:nvPr/>
          </p:nvSpPr>
          <p:spPr>
            <a:xfrm>
              <a:off x="15933292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6"/>
                  </a:moveTo>
                  <a:lnTo>
                    <a:pt x="2032" y="946238"/>
                  </a:lnTo>
                  <a:lnTo>
                    <a:pt x="8890" y="860081"/>
                  </a:lnTo>
                  <a:lnTo>
                    <a:pt x="19939" y="775321"/>
                  </a:lnTo>
                  <a:lnTo>
                    <a:pt x="35814" y="691234"/>
                  </a:lnTo>
                  <a:lnTo>
                    <a:pt x="55753" y="607846"/>
                  </a:lnTo>
                  <a:lnTo>
                    <a:pt x="79883" y="525144"/>
                  </a:lnTo>
                  <a:lnTo>
                    <a:pt x="108839" y="444511"/>
                  </a:lnTo>
                  <a:lnTo>
                    <a:pt x="141859" y="365251"/>
                  </a:lnTo>
                  <a:lnTo>
                    <a:pt x="178435" y="287374"/>
                  </a:lnTo>
                  <a:lnTo>
                    <a:pt x="219837" y="212266"/>
                  </a:lnTo>
                  <a:lnTo>
                    <a:pt x="264541" y="139203"/>
                  </a:lnTo>
                  <a:lnTo>
                    <a:pt x="312801" y="68223"/>
                  </a:lnTo>
                  <a:lnTo>
                    <a:pt x="365241" y="0"/>
                  </a:lnTo>
                </a:path>
                <a:path w="2355215" h="2670810">
                  <a:moveTo>
                    <a:pt x="2354705" y="2504735"/>
                  </a:moveTo>
                  <a:lnTo>
                    <a:pt x="2305304" y="2528581"/>
                  </a:lnTo>
                  <a:lnTo>
                    <a:pt x="2225929" y="2561665"/>
                  </a:lnTo>
                  <a:lnTo>
                    <a:pt x="2145411" y="2589922"/>
                  </a:lnTo>
                  <a:lnTo>
                    <a:pt x="2062607" y="2614738"/>
                  </a:lnTo>
                  <a:lnTo>
                    <a:pt x="1979295" y="2634715"/>
                  </a:lnTo>
                  <a:lnTo>
                    <a:pt x="1895221" y="2650565"/>
                  </a:lnTo>
                  <a:lnTo>
                    <a:pt x="1809750" y="2661601"/>
                  </a:lnTo>
                  <a:lnTo>
                    <a:pt x="1724279" y="2668485"/>
                  </a:lnTo>
                  <a:lnTo>
                    <a:pt x="1638808" y="2670555"/>
                  </a:lnTo>
                  <a:lnTo>
                    <a:pt x="1638808" y="2669869"/>
                  </a:lnTo>
                  <a:lnTo>
                    <a:pt x="1553337" y="2667799"/>
                  </a:lnTo>
                  <a:lnTo>
                    <a:pt x="1467231" y="2660915"/>
                  </a:lnTo>
                  <a:lnTo>
                    <a:pt x="1382395" y="2649879"/>
                  </a:lnTo>
                  <a:lnTo>
                    <a:pt x="1298321" y="2634030"/>
                  </a:lnTo>
                  <a:lnTo>
                    <a:pt x="1215009" y="2614040"/>
                  </a:lnTo>
                  <a:lnTo>
                    <a:pt x="1132205" y="2589922"/>
                  </a:lnTo>
                  <a:lnTo>
                    <a:pt x="1051687" y="2560979"/>
                  </a:lnTo>
                  <a:lnTo>
                    <a:pt x="972312" y="2528581"/>
                  </a:lnTo>
                  <a:lnTo>
                    <a:pt x="895223" y="2491370"/>
                  </a:lnTo>
                  <a:lnTo>
                    <a:pt x="819404" y="2450705"/>
                  </a:lnTo>
                  <a:lnTo>
                    <a:pt x="746379" y="2405912"/>
                  </a:lnTo>
                  <a:lnTo>
                    <a:pt x="676021" y="2356979"/>
                  </a:lnTo>
                  <a:lnTo>
                    <a:pt x="607822" y="2304604"/>
                  </a:lnTo>
                  <a:lnTo>
                    <a:pt x="542290" y="2249474"/>
                  </a:lnTo>
                  <a:lnTo>
                    <a:pt x="480314" y="2190203"/>
                  </a:lnTo>
                  <a:lnTo>
                    <a:pt x="421005" y="2128176"/>
                  </a:lnTo>
                  <a:lnTo>
                    <a:pt x="365252" y="2062695"/>
                  </a:lnTo>
                  <a:lnTo>
                    <a:pt x="313563" y="1994470"/>
                  </a:lnTo>
                  <a:lnTo>
                    <a:pt x="264541" y="1924176"/>
                  </a:lnTo>
                  <a:lnTo>
                    <a:pt x="219837" y="1851125"/>
                  </a:lnTo>
                  <a:lnTo>
                    <a:pt x="179070" y="1775319"/>
                  </a:lnTo>
                  <a:lnTo>
                    <a:pt x="141859" y="1698128"/>
                  </a:lnTo>
                  <a:lnTo>
                    <a:pt x="108839" y="1618868"/>
                  </a:lnTo>
                  <a:lnTo>
                    <a:pt x="80518" y="1538235"/>
                  </a:lnTo>
                  <a:lnTo>
                    <a:pt x="55753" y="1455533"/>
                  </a:lnTo>
                  <a:lnTo>
                    <a:pt x="35814" y="1372145"/>
                  </a:lnTo>
                  <a:lnTo>
                    <a:pt x="19939" y="1288058"/>
                  </a:lnTo>
                  <a:lnTo>
                    <a:pt x="8890" y="1202612"/>
                  </a:lnTo>
                  <a:lnTo>
                    <a:pt x="2032" y="1117154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508" y="0"/>
                  </a:moveTo>
                  <a:lnTo>
                    <a:pt x="928909" y="0"/>
                  </a:lnTo>
                  <a:lnTo>
                    <a:pt x="875284" y="7568"/>
                  </a:lnTo>
                  <a:lnTo>
                    <a:pt x="821436" y="17220"/>
                  </a:lnTo>
                  <a:lnTo>
                    <a:pt x="768477" y="29628"/>
                  </a:lnTo>
                  <a:lnTo>
                    <a:pt x="716788" y="45477"/>
                  </a:lnTo>
                  <a:lnTo>
                    <a:pt x="665734" y="63397"/>
                  </a:lnTo>
                  <a:lnTo>
                    <a:pt x="615442" y="84073"/>
                  </a:lnTo>
                  <a:lnTo>
                    <a:pt x="566547" y="107504"/>
                  </a:lnTo>
                  <a:lnTo>
                    <a:pt x="518922" y="133692"/>
                  </a:lnTo>
                  <a:lnTo>
                    <a:pt x="472059" y="161949"/>
                  </a:lnTo>
                  <a:lnTo>
                    <a:pt x="427228" y="192277"/>
                  </a:lnTo>
                  <a:lnTo>
                    <a:pt x="384556" y="225347"/>
                  </a:lnTo>
                  <a:lnTo>
                    <a:pt x="343154" y="261187"/>
                  </a:lnTo>
                  <a:lnTo>
                    <a:pt x="303911" y="298411"/>
                  </a:lnTo>
                  <a:lnTo>
                    <a:pt x="266700" y="337692"/>
                  </a:lnTo>
                  <a:lnTo>
                    <a:pt x="230886" y="379043"/>
                  </a:lnTo>
                  <a:lnTo>
                    <a:pt x="197739" y="421766"/>
                  </a:lnTo>
                  <a:lnTo>
                    <a:pt x="167513" y="466571"/>
                  </a:lnTo>
                  <a:lnTo>
                    <a:pt x="139192" y="512736"/>
                  </a:lnTo>
                  <a:lnTo>
                    <a:pt x="113030" y="560983"/>
                  </a:lnTo>
                  <a:lnTo>
                    <a:pt x="89535" y="609916"/>
                  </a:lnTo>
                  <a:lnTo>
                    <a:pt x="68961" y="660221"/>
                  </a:lnTo>
                  <a:lnTo>
                    <a:pt x="51054" y="711224"/>
                  </a:lnTo>
                  <a:lnTo>
                    <a:pt x="35179" y="762913"/>
                  </a:lnTo>
                  <a:lnTo>
                    <a:pt x="22733" y="815974"/>
                  </a:lnTo>
                  <a:lnTo>
                    <a:pt x="13081" y="869733"/>
                  </a:lnTo>
                  <a:lnTo>
                    <a:pt x="5461" y="923492"/>
                  </a:lnTo>
                  <a:lnTo>
                    <a:pt x="1397" y="977251"/>
                  </a:lnTo>
                  <a:lnTo>
                    <a:pt x="0" y="1031696"/>
                  </a:lnTo>
                  <a:lnTo>
                    <a:pt x="1397" y="1086128"/>
                  </a:lnTo>
                  <a:lnTo>
                    <a:pt x="5461" y="1139887"/>
                  </a:lnTo>
                  <a:lnTo>
                    <a:pt x="13081" y="1193646"/>
                  </a:lnTo>
                  <a:lnTo>
                    <a:pt x="22733" y="1247405"/>
                  </a:lnTo>
                  <a:lnTo>
                    <a:pt x="35179" y="1299780"/>
                  </a:lnTo>
                  <a:lnTo>
                    <a:pt x="51054" y="1352155"/>
                  </a:lnTo>
                  <a:lnTo>
                    <a:pt x="68961" y="1403158"/>
                  </a:lnTo>
                  <a:lnTo>
                    <a:pt x="89535" y="1453463"/>
                  </a:lnTo>
                  <a:lnTo>
                    <a:pt x="113030" y="1502396"/>
                  </a:lnTo>
                  <a:lnTo>
                    <a:pt x="139192" y="1549958"/>
                  </a:lnTo>
                  <a:lnTo>
                    <a:pt x="167513" y="1596135"/>
                  </a:lnTo>
                  <a:lnTo>
                    <a:pt x="198501" y="1640928"/>
                  </a:lnTo>
                  <a:lnTo>
                    <a:pt x="231521" y="1684349"/>
                  </a:lnTo>
                  <a:lnTo>
                    <a:pt x="266700" y="1725002"/>
                  </a:lnTo>
                  <a:lnTo>
                    <a:pt x="303911" y="1764981"/>
                  </a:lnTo>
                  <a:lnTo>
                    <a:pt x="343154" y="1802192"/>
                  </a:lnTo>
                  <a:lnTo>
                    <a:pt x="384556" y="1837333"/>
                  </a:lnTo>
                  <a:lnTo>
                    <a:pt x="427990" y="1870429"/>
                  </a:lnTo>
                  <a:lnTo>
                    <a:pt x="472821" y="1900744"/>
                  </a:lnTo>
                  <a:lnTo>
                    <a:pt x="518922" y="1929688"/>
                  </a:lnTo>
                  <a:lnTo>
                    <a:pt x="566547" y="1955189"/>
                  </a:lnTo>
                  <a:lnTo>
                    <a:pt x="615442" y="1978621"/>
                  </a:lnTo>
                  <a:lnTo>
                    <a:pt x="665734" y="1999296"/>
                  </a:lnTo>
                  <a:lnTo>
                    <a:pt x="716788" y="2017216"/>
                  </a:lnTo>
                  <a:lnTo>
                    <a:pt x="769112" y="2033066"/>
                  </a:lnTo>
                  <a:lnTo>
                    <a:pt x="821436" y="2045473"/>
                  </a:lnTo>
                  <a:lnTo>
                    <a:pt x="875284" y="2055125"/>
                  </a:lnTo>
                  <a:lnTo>
                    <a:pt x="929005" y="2062695"/>
                  </a:lnTo>
                  <a:lnTo>
                    <a:pt x="982726" y="2066835"/>
                  </a:lnTo>
                  <a:lnTo>
                    <a:pt x="1037209" y="2068219"/>
                  </a:lnTo>
                  <a:lnTo>
                    <a:pt x="1037209" y="2068905"/>
                  </a:lnTo>
                  <a:lnTo>
                    <a:pt x="1091692" y="2067521"/>
                  </a:lnTo>
                  <a:lnTo>
                    <a:pt x="1145413" y="2063393"/>
                  </a:lnTo>
                  <a:lnTo>
                    <a:pt x="1199134" y="2055811"/>
                  </a:lnTo>
                  <a:lnTo>
                    <a:pt x="1252982" y="2046159"/>
                  </a:lnTo>
                  <a:lnTo>
                    <a:pt x="1305306" y="2033764"/>
                  </a:lnTo>
                  <a:lnTo>
                    <a:pt x="1357630" y="2017902"/>
                  </a:lnTo>
                  <a:lnTo>
                    <a:pt x="1408684" y="1999995"/>
                  </a:lnTo>
                  <a:lnTo>
                    <a:pt x="1458976" y="1979306"/>
                  </a:lnTo>
                  <a:lnTo>
                    <a:pt x="1507871" y="1955875"/>
                  </a:lnTo>
                  <a:lnTo>
                    <a:pt x="1555496" y="1929688"/>
                  </a:lnTo>
                  <a:lnTo>
                    <a:pt x="1601597" y="1901430"/>
                  </a:lnTo>
                  <a:lnTo>
                    <a:pt x="1646428" y="1870429"/>
                  </a:lnTo>
                  <a:lnTo>
                    <a:pt x="1689862" y="1837333"/>
                  </a:lnTo>
                  <a:lnTo>
                    <a:pt x="1730502" y="1802192"/>
                  </a:lnTo>
                  <a:lnTo>
                    <a:pt x="1753106" y="1781166"/>
                  </a:lnTo>
                  <a:lnTo>
                    <a:pt x="1753106" y="281905"/>
                  </a:lnTo>
                  <a:lnTo>
                    <a:pt x="1689862" y="225347"/>
                  </a:lnTo>
                  <a:lnTo>
                    <a:pt x="1647190" y="192277"/>
                  </a:lnTo>
                  <a:lnTo>
                    <a:pt x="1602359" y="161949"/>
                  </a:lnTo>
                  <a:lnTo>
                    <a:pt x="1556131" y="133692"/>
                  </a:lnTo>
                  <a:lnTo>
                    <a:pt x="1507871" y="107504"/>
                  </a:lnTo>
                  <a:lnTo>
                    <a:pt x="1458976" y="84073"/>
                  </a:lnTo>
                  <a:lnTo>
                    <a:pt x="1408684" y="63397"/>
                  </a:lnTo>
                  <a:lnTo>
                    <a:pt x="1357630" y="45477"/>
                  </a:lnTo>
                  <a:lnTo>
                    <a:pt x="1305941" y="29628"/>
                  </a:lnTo>
                  <a:lnTo>
                    <a:pt x="1252982" y="17220"/>
                  </a:lnTo>
                  <a:lnTo>
                    <a:pt x="1199134" y="7568"/>
                  </a:lnTo>
                  <a:lnTo>
                    <a:pt x="114550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534891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34891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972" y="2352704"/>
            <a:ext cx="18310860" cy="7947659"/>
            <a:chOff x="-12972" y="2352704"/>
            <a:chExt cx="18310860" cy="7947659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895" y="2352704"/>
              <a:ext cx="9018105" cy="79342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0"/>
                  </a:lnTo>
                  <a:lnTo>
                    <a:pt x="3073704" y="2124555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16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50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8" y="496951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3245" y="4469536"/>
            <a:ext cx="1984311" cy="3349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5456" y="4469536"/>
            <a:ext cx="1548447" cy="42664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0047" y="4469536"/>
            <a:ext cx="2598559" cy="42664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53756" y="4983886"/>
            <a:ext cx="2189200" cy="4262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93197" y="4983886"/>
            <a:ext cx="3846703" cy="3349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608924" y="2301494"/>
            <a:ext cx="6499225" cy="36258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14"/>
              </a:spcBef>
            </a:pP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Advanced </a:t>
            </a:r>
            <a:r>
              <a:rPr dirty="0" sz="3350" spc="114">
                <a:solidFill>
                  <a:srgbClr val="262425"/>
                </a:solidFill>
                <a:latin typeface="Trebuchet MS"/>
                <a:cs typeface="Trebuchet MS"/>
              </a:rPr>
              <a:t>word </a:t>
            </a:r>
            <a:r>
              <a:rPr dirty="0" sz="3350" spc="180">
                <a:solidFill>
                  <a:srgbClr val="262425"/>
                </a:solidFill>
                <a:latin typeface="Trebuchet MS"/>
                <a:cs typeface="Trebuchet MS"/>
              </a:rPr>
              <a:t>embedding </a:t>
            </a:r>
            <a:r>
              <a:rPr dirty="0" sz="3350" spc="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95">
                <a:solidFill>
                  <a:srgbClr val="262425"/>
                </a:solidFill>
                <a:latin typeface="Trebuchet MS"/>
                <a:cs typeface="Trebuchet MS"/>
              </a:rPr>
              <a:t>techniques </a:t>
            </a:r>
            <a:r>
              <a:rPr dirty="0" sz="3350" spc="100">
                <a:solidFill>
                  <a:srgbClr val="262425"/>
                </a:solidFill>
                <a:latin typeface="Trebuchet MS"/>
                <a:cs typeface="Trebuchet MS"/>
              </a:rPr>
              <a:t>have </a:t>
            </a:r>
            <a:r>
              <a:rPr dirty="0" sz="3350" spc="30">
                <a:solidFill>
                  <a:srgbClr val="262425"/>
                </a:solidFill>
                <a:latin typeface="Trebuchet MS"/>
                <a:cs typeface="Trebuchet MS"/>
              </a:rPr>
              <a:t>revolutionized </a:t>
            </a:r>
            <a:r>
              <a:rPr dirty="0" sz="3350" spc="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55" i="1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450" spc="35" i="1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450" spc="-175" i="1">
                <a:solidFill>
                  <a:srgbClr val="262425"/>
                </a:solidFill>
                <a:latin typeface="Trebuchet MS"/>
                <a:cs typeface="Trebuchet MS"/>
              </a:rPr>
              <a:t>tu</a:t>
            </a:r>
            <a:r>
              <a:rPr dirty="0" sz="3450" spc="-160" i="1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450" spc="-85" i="1">
                <a:solidFill>
                  <a:srgbClr val="262425"/>
                </a:solidFill>
                <a:latin typeface="Trebuchet MS"/>
                <a:cs typeface="Trebuchet MS"/>
              </a:rPr>
              <a:t>al</a:t>
            </a:r>
            <a:r>
              <a:rPr dirty="0" sz="3450" spc="-280" i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105" i="1">
                <a:solidFill>
                  <a:srgbClr val="262425"/>
                </a:solidFill>
                <a:latin typeface="Trebuchet MS"/>
                <a:cs typeface="Trebuchet MS"/>
              </a:rPr>
              <a:t>language</a:t>
            </a:r>
            <a:r>
              <a:rPr dirty="0" sz="3450" spc="-180" i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-55" i="1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3450" spc="-95" i="1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450" spc="225" i="1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450" spc="175" i="1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450" spc="114" i="1">
                <a:solidFill>
                  <a:srgbClr val="262425"/>
                </a:solidFill>
                <a:latin typeface="Trebuchet MS"/>
                <a:cs typeface="Trebuchet MS"/>
              </a:rPr>
              <a:t>essing</a:t>
            </a:r>
            <a:r>
              <a:rPr dirty="0" sz="3350" spc="-415">
                <a:solidFill>
                  <a:srgbClr val="262425"/>
                </a:solidFill>
                <a:latin typeface="Trebuchet MS"/>
                <a:cs typeface="Trebuchet MS"/>
              </a:rPr>
              <a:t>,  </a:t>
            </a:r>
            <a:r>
              <a:rPr dirty="0" sz="3350" spc="100">
                <a:solidFill>
                  <a:srgbClr val="262425"/>
                </a:solidFill>
                <a:latin typeface="Trebuchet MS"/>
                <a:cs typeface="Trebuchet MS"/>
              </a:rPr>
              <a:t>enabling </a:t>
            </a:r>
            <a:r>
              <a:rPr dirty="0" sz="3350" spc="125">
                <a:solidFill>
                  <a:srgbClr val="262425"/>
                </a:solidFill>
                <a:latin typeface="Trebuchet MS"/>
                <a:cs typeface="Trebuchet MS"/>
              </a:rPr>
              <a:t>more </a:t>
            </a:r>
            <a:r>
              <a:rPr dirty="0" sz="3350" spc="60">
                <a:solidFill>
                  <a:srgbClr val="262425"/>
                </a:solidFill>
                <a:latin typeface="Trebuchet MS"/>
                <a:cs typeface="Trebuchet MS"/>
              </a:rPr>
              <a:t>accurate </a:t>
            </a:r>
            <a:r>
              <a:rPr dirty="0" sz="3350" spc="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55">
                <a:latin typeface="Trebuchet MS"/>
                <a:cs typeface="Trebuchet MS"/>
              </a:rPr>
              <a:t>sentiment</a:t>
            </a:r>
            <a:r>
              <a:rPr dirty="0" sz="3350" spc="-155">
                <a:latin typeface="Trebuchet MS"/>
                <a:cs typeface="Trebuchet MS"/>
              </a:rPr>
              <a:t> </a:t>
            </a:r>
            <a:r>
              <a:rPr dirty="0" sz="3350" spc="15">
                <a:latin typeface="Trebuchet MS"/>
                <a:cs typeface="Trebuchet MS"/>
              </a:rPr>
              <a:t>analysis</a:t>
            </a:r>
            <a:r>
              <a:rPr dirty="0" sz="3350" spc="15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dirty="0" sz="335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80">
                <a:latin typeface="Trebuchet MS"/>
                <a:cs typeface="Trebuchet MS"/>
              </a:rPr>
              <a:t>named</a:t>
            </a:r>
            <a:r>
              <a:rPr dirty="0" sz="3350" spc="-155">
                <a:latin typeface="Trebuchet MS"/>
                <a:cs typeface="Trebuchet MS"/>
              </a:rPr>
              <a:t> </a:t>
            </a:r>
            <a:r>
              <a:rPr dirty="0" sz="3350" spc="-30">
                <a:latin typeface="Trebuchet MS"/>
                <a:cs typeface="Trebuchet MS"/>
              </a:rPr>
              <a:t>entity </a:t>
            </a:r>
            <a:r>
              <a:rPr dirty="0" sz="3350" spc="-994">
                <a:latin typeface="Trebuchet MS"/>
                <a:cs typeface="Trebuchet MS"/>
              </a:rPr>
              <a:t> </a:t>
            </a:r>
            <a:r>
              <a:rPr dirty="0" sz="3350" spc="10">
                <a:latin typeface="Trebuchet MS"/>
                <a:cs typeface="Trebuchet MS"/>
              </a:rPr>
              <a:t>recognition</a:t>
            </a:r>
            <a:r>
              <a:rPr dirty="0" sz="3350" spc="1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10">
                <a:latin typeface="Trebuchet MS"/>
                <a:cs typeface="Trebuchet MS"/>
              </a:rPr>
              <a:t>machine</a:t>
            </a:r>
            <a:r>
              <a:rPr dirty="0" sz="3350" spc="-150">
                <a:latin typeface="Trebuchet MS"/>
                <a:cs typeface="Trebuchet MS"/>
              </a:rPr>
              <a:t> </a:t>
            </a:r>
            <a:r>
              <a:rPr dirty="0" sz="3350" spc="-35">
                <a:latin typeface="Trebuchet MS"/>
                <a:cs typeface="Trebuchet MS"/>
              </a:rPr>
              <a:t>translation</a:t>
            </a:r>
            <a:r>
              <a:rPr dirty="0" sz="3350" spc="-35">
                <a:solidFill>
                  <a:srgbClr val="262425"/>
                </a:solidFill>
                <a:latin typeface="Trebuchet MS"/>
                <a:cs typeface="Trebuchet MS"/>
              </a:rPr>
              <a:t>, </a:t>
            </a:r>
            <a:r>
              <a:rPr dirty="0" sz="3350" spc="-99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45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335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30">
                <a:solidFill>
                  <a:srgbClr val="262425"/>
                </a:solidFill>
                <a:latin typeface="Trebuchet MS"/>
                <a:cs typeface="Trebuchet MS"/>
              </a:rPr>
              <a:t>other</a:t>
            </a:r>
            <a:r>
              <a:rPr dirty="0" sz="3350" spc="-229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320">
                <a:solidFill>
                  <a:srgbClr val="262425"/>
                </a:solidFill>
                <a:latin typeface="Trebuchet MS"/>
                <a:cs typeface="Trebuchet MS"/>
              </a:rPr>
              <a:t>NLP</a:t>
            </a:r>
            <a:r>
              <a:rPr dirty="0" sz="3350" spc="-2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15">
                <a:solidFill>
                  <a:srgbClr val="262425"/>
                </a:solidFill>
                <a:latin typeface="Trebuchet MS"/>
                <a:cs typeface="Trebuchet MS"/>
              </a:rPr>
              <a:t>tasks.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607897" y="1080471"/>
            <a:ext cx="644715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575"/>
              <a:t>A</a:t>
            </a:r>
            <a:r>
              <a:rPr dirty="0" sz="5200" spc="-515"/>
              <a:t>PP</a:t>
            </a:r>
            <a:r>
              <a:rPr dirty="0" sz="5200" spc="-670"/>
              <a:t>L</a:t>
            </a:r>
            <a:r>
              <a:rPr dirty="0" sz="5200" spc="20"/>
              <a:t>I</a:t>
            </a:r>
            <a:r>
              <a:rPr dirty="0" sz="5200" spc="-545"/>
              <a:t>C</a:t>
            </a:r>
            <a:r>
              <a:rPr dirty="0" sz="5200" spc="-885"/>
              <a:t>A</a:t>
            </a:r>
            <a:r>
              <a:rPr dirty="0" sz="5200" spc="-330"/>
              <a:t>T</a:t>
            </a:r>
            <a:r>
              <a:rPr dirty="0" sz="5200" spc="20"/>
              <a:t>I</a:t>
            </a:r>
            <a:r>
              <a:rPr dirty="0" sz="5200" spc="-250"/>
              <a:t>O</a:t>
            </a:r>
            <a:r>
              <a:rPr dirty="0" sz="5200" spc="-25"/>
              <a:t>N</a:t>
            </a:r>
            <a:r>
              <a:rPr dirty="0" sz="5200" spc="-869"/>
              <a:t>S</a:t>
            </a:r>
            <a:r>
              <a:rPr dirty="0" sz="5200" spc="-200"/>
              <a:t> </a:t>
            </a:r>
            <a:r>
              <a:rPr dirty="0" sz="5200" spc="20"/>
              <a:t>I</a:t>
            </a:r>
            <a:r>
              <a:rPr dirty="0" sz="5200" spc="-20"/>
              <a:t>N</a:t>
            </a:r>
            <a:r>
              <a:rPr dirty="0" sz="5200" spc="-200"/>
              <a:t> </a:t>
            </a:r>
            <a:r>
              <a:rPr dirty="0" sz="5200" spc="-25"/>
              <a:t>N</a:t>
            </a:r>
            <a:r>
              <a:rPr dirty="0" sz="5200" spc="-670"/>
              <a:t>L</a:t>
            </a:r>
            <a:r>
              <a:rPr dirty="0" sz="5200" spc="-509"/>
              <a:t>P</a:t>
            </a:r>
            <a:endParaRPr sz="5200"/>
          </a:p>
        </p:txBody>
      </p:sp>
      <p:sp>
        <p:nvSpPr>
          <p:cNvPr id="17" name="object 17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4" name="object 4"/>
            <p:cNvSpPr/>
            <p:nvPr/>
          </p:nvSpPr>
          <p:spPr>
            <a:xfrm>
              <a:off x="0" y="973930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61772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8" y="5880243"/>
                  </a:moveTo>
                  <a:lnTo>
                    <a:pt x="2286" y="5729898"/>
                  </a:lnTo>
                  <a:lnTo>
                    <a:pt x="7874" y="5579557"/>
                  </a:lnTo>
                  <a:lnTo>
                    <a:pt x="17399" y="5429776"/>
                  </a:lnTo>
                  <a:lnTo>
                    <a:pt x="30988" y="5279434"/>
                  </a:lnTo>
                  <a:lnTo>
                    <a:pt x="47879" y="5130219"/>
                  </a:lnTo>
                  <a:lnTo>
                    <a:pt x="68707" y="4981565"/>
                  </a:lnTo>
                  <a:lnTo>
                    <a:pt x="93472" y="4832911"/>
                  </a:lnTo>
                  <a:lnTo>
                    <a:pt x="122174" y="4685389"/>
                  </a:lnTo>
                  <a:lnTo>
                    <a:pt x="154305" y="4538425"/>
                  </a:lnTo>
                  <a:lnTo>
                    <a:pt x="189738" y="4392578"/>
                  </a:lnTo>
                  <a:lnTo>
                    <a:pt x="229743" y="4247303"/>
                  </a:lnTo>
                  <a:lnTo>
                    <a:pt x="272542" y="4103158"/>
                  </a:lnTo>
                  <a:lnTo>
                    <a:pt x="319278" y="3960143"/>
                  </a:lnTo>
                  <a:lnTo>
                    <a:pt x="369951" y="3818805"/>
                  </a:lnTo>
                  <a:lnTo>
                    <a:pt x="423926" y="3678038"/>
                  </a:lnTo>
                  <a:lnTo>
                    <a:pt x="481457" y="3539519"/>
                  </a:lnTo>
                  <a:lnTo>
                    <a:pt x="542290" y="3402118"/>
                  </a:lnTo>
                  <a:lnTo>
                    <a:pt x="606933" y="3265859"/>
                  </a:lnTo>
                  <a:lnTo>
                    <a:pt x="675132" y="3131849"/>
                  </a:lnTo>
                  <a:lnTo>
                    <a:pt x="746125" y="2999528"/>
                  </a:lnTo>
                  <a:lnTo>
                    <a:pt x="820928" y="2868883"/>
                  </a:lnTo>
                  <a:lnTo>
                    <a:pt x="898652" y="2740511"/>
                  </a:lnTo>
                  <a:lnTo>
                    <a:pt x="979805" y="2613803"/>
                  </a:lnTo>
                  <a:lnTo>
                    <a:pt x="1064260" y="2489369"/>
                  </a:lnTo>
                  <a:lnTo>
                    <a:pt x="1151509" y="2366623"/>
                  </a:lnTo>
                  <a:lnTo>
                    <a:pt x="1242187" y="2246684"/>
                  </a:lnTo>
                  <a:lnTo>
                    <a:pt x="1335659" y="2128993"/>
                  </a:lnTo>
                  <a:lnTo>
                    <a:pt x="1432433" y="2013563"/>
                  </a:lnTo>
                  <a:lnTo>
                    <a:pt x="1531620" y="1900952"/>
                  </a:lnTo>
                  <a:lnTo>
                    <a:pt x="1634109" y="1790589"/>
                  </a:lnTo>
                  <a:lnTo>
                    <a:pt x="1738757" y="1682474"/>
                  </a:lnTo>
                  <a:lnTo>
                    <a:pt x="1846326" y="1577737"/>
                  </a:lnTo>
                  <a:lnTo>
                    <a:pt x="1956689" y="1475261"/>
                  </a:lnTo>
                  <a:lnTo>
                    <a:pt x="2069846" y="1376163"/>
                  </a:lnTo>
                  <a:lnTo>
                    <a:pt x="2185289" y="1279313"/>
                  </a:lnTo>
                  <a:lnTo>
                    <a:pt x="2303018" y="1185841"/>
                  </a:lnTo>
                  <a:lnTo>
                    <a:pt x="2422906" y="1095175"/>
                  </a:lnTo>
                  <a:lnTo>
                    <a:pt x="2545080" y="1007901"/>
                  </a:lnTo>
                  <a:lnTo>
                    <a:pt x="2669540" y="923446"/>
                  </a:lnTo>
                  <a:lnTo>
                    <a:pt x="2796286" y="842356"/>
                  </a:lnTo>
                  <a:lnTo>
                    <a:pt x="2925191" y="764658"/>
                  </a:lnTo>
                  <a:lnTo>
                    <a:pt x="3055874" y="689766"/>
                  </a:lnTo>
                  <a:lnTo>
                    <a:pt x="3188208" y="618252"/>
                  </a:lnTo>
                  <a:lnTo>
                    <a:pt x="3322193" y="550688"/>
                  </a:lnTo>
                  <a:lnTo>
                    <a:pt x="3457829" y="485931"/>
                  </a:lnTo>
                  <a:lnTo>
                    <a:pt x="3595243" y="425123"/>
                  </a:lnTo>
                  <a:lnTo>
                    <a:pt x="3734308" y="367681"/>
                  </a:lnTo>
                  <a:lnTo>
                    <a:pt x="3874516" y="313630"/>
                  </a:lnTo>
                  <a:lnTo>
                    <a:pt x="4016502" y="262944"/>
                  </a:lnTo>
                  <a:lnTo>
                    <a:pt x="4159504" y="216208"/>
                  </a:lnTo>
                  <a:lnTo>
                    <a:pt x="4303649" y="172851"/>
                  </a:lnTo>
                  <a:lnTo>
                    <a:pt x="4448302" y="133442"/>
                  </a:lnTo>
                  <a:lnTo>
                    <a:pt x="4594733" y="97400"/>
                  </a:lnTo>
                  <a:lnTo>
                    <a:pt x="4741672" y="65307"/>
                  </a:lnTo>
                  <a:lnTo>
                    <a:pt x="4889246" y="37151"/>
                  </a:lnTo>
                  <a:lnTo>
                    <a:pt x="5037836" y="12373"/>
                  </a:lnTo>
                  <a:lnTo>
                    <a:pt x="5126188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1" y="6030585"/>
                  </a:lnTo>
                  <a:lnTo>
                    <a:pt x="0" y="5880243"/>
                  </a:lnTo>
                  <a:lnTo>
                    <a:pt x="508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41982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79" y="0"/>
                  </a:moveTo>
                  <a:lnTo>
                    <a:pt x="2907792" y="8337"/>
                  </a:lnTo>
                  <a:lnTo>
                    <a:pt x="2815463" y="30867"/>
                  </a:lnTo>
                  <a:lnTo>
                    <a:pt x="2723642" y="55645"/>
                  </a:lnTo>
                  <a:lnTo>
                    <a:pt x="2632456" y="83229"/>
                  </a:lnTo>
                  <a:lnTo>
                    <a:pt x="2541778" y="113074"/>
                  </a:lnTo>
                  <a:lnTo>
                    <a:pt x="2452243" y="144608"/>
                  </a:lnTo>
                  <a:lnTo>
                    <a:pt x="2363216" y="178962"/>
                  </a:lnTo>
                  <a:lnTo>
                    <a:pt x="2275459" y="215550"/>
                  </a:lnTo>
                  <a:lnTo>
                    <a:pt x="2188210" y="253841"/>
                  </a:lnTo>
                  <a:lnTo>
                    <a:pt x="2102612" y="294951"/>
                  </a:lnTo>
                  <a:lnTo>
                    <a:pt x="2017522" y="337750"/>
                  </a:lnTo>
                  <a:lnTo>
                    <a:pt x="1933702" y="382797"/>
                  </a:lnTo>
                  <a:lnTo>
                    <a:pt x="1850898" y="430091"/>
                  </a:lnTo>
                  <a:lnTo>
                    <a:pt x="1769745" y="479634"/>
                  </a:lnTo>
                  <a:lnTo>
                    <a:pt x="1689227" y="530879"/>
                  </a:lnTo>
                  <a:lnTo>
                    <a:pt x="1610487" y="584371"/>
                  </a:lnTo>
                  <a:lnTo>
                    <a:pt x="1533271" y="639552"/>
                  </a:lnTo>
                  <a:lnTo>
                    <a:pt x="1457325" y="696982"/>
                  </a:lnTo>
                  <a:lnTo>
                    <a:pt x="1382903" y="756113"/>
                  </a:lnTo>
                  <a:lnTo>
                    <a:pt x="1309751" y="817492"/>
                  </a:lnTo>
                  <a:lnTo>
                    <a:pt x="1238250" y="879989"/>
                  </a:lnTo>
                  <a:lnTo>
                    <a:pt x="1168400" y="944746"/>
                  </a:lnTo>
                  <a:lnTo>
                    <a:pt x="1100328" y="1011193"/>
                  </a:lnTo>
                  <a:lnTo>
                    <a:pt x="1033907" y="1079315"/>
                  </a:lnTo>
                  <a:lnTo>
                    <a:pt x="969137" y="1149140"/>
                  </a:lnTo>
                  <a:lnTo>
                    <a:pt x="906526" y="1220654"/>
                  </a:lnTo>
                  <a:lnTo>
                    <a:pt x="845185" y="1293856"/>
                  </a:lnTo>
                  <a:lnTo>
                    <a:pt x="786130" y="1368177"/>
                  </a:lnTo>
                  <a:lnTo>
                    <a:pt x="728599" y="1444199"/>
                  </a:lnTo>
                  <a:lnTo>
                    <a:pt x="673481" y="1521339"/>
                  </a:lnTo>
                  <a:lnTo>
                    <a:pt x="620014" y="1600168"/>
                  </a:lnTo>
                  <a:lnTo>
                    <a:pt x="568706" y="1680686"/>
                  </a:lnTo>
                  <a:lnTo>
                    <a:pt x="519176" y="1761775"/>
                  </a:lnTo>
                  <a:lnTo>
                    <a:pt x="471932" y="1844541"/>
                  </a:lnTo>
                  <a:lnTo>
                    <a:pt x="426847" y="1928450"/>
                  </a:lnTo>
                  <a:lnTo>
                    <a:pt x="384048" y="2013477"/>
                  </a:lnTo>
                  <a:lnTo>
                    <a:pt x="342900" y="2099062"/>
                  </a:lnTo>
                  <a:lnTo>
                    <a:pt x="304673" y="2186336"/>
                  </a:lnTo>
                  <a:lnTo>
                    <a:pt x="268097" y="2274182"/>
                  </a:lnTo>
                  <a:lnTo>
                    <a:pt x="233680" y="2363146"/>
                  </a:lnTo>
                  <a:lnTo>
                    <a:pt x="202184" y="2452668"/>
                  </a:lnTo>
                  <a:lnTo>
                    <a:pt x="172339" y="2543333"/>
                  </a:lnTo>
                  <a:lnTo>
                    <a:pt x="144780" y="2634551"/>
                  </a:lnTo>
                  <a:lnTo>
                    <a:pt x="120015" y="2726333"/>
                  </a:lnTo>
                  <a:lnTo>
                    <a:pt x="97409" y="2818676"/>
                  </a:lnTo>
                  <a:lnTo>
                    <a:pt x="77216" y="2911584"/>
                  </a:lnTo>
                  <a:lnTo>
                    <a:pt x="59182" y="3005058"/>
                  </a:lnTo>
                  <a:lnTo>
                    <a:pt x="43434" y="3099093"/>
                  </a:lnTo>
                  <a:lnTo>
                    <a:pt x="29845" y="3193128"/>
                  </a:lnTo>
                  <a:lnTo>
                    <a:pt x="19177" y="3287722"/>
                  </a:lnTo>
                  <a:lnTo>
                    <a:pt x="10668" y="3382322"/>
                  </a:lnTo>
                  <a:lnTo>
                    <a:pt x="5080" y="3477483"/>
                  </a:lnTo>
                  <a:lnTo>
                    <a:pt x="1143" y="3572644"/>
                  </a:lnTo>
                  <a:lnTo>
                    <a:pt x="0" y="3667804"/>
                  </a:lnTo>
                  <a:lnTo>
                    <a:pt x="1143" y="3762965"/>
                  </a:lnTo>
                  <a:lnTo>
                    <a:pt x="3519" y="3820418"/>
                  </a:lnTo>
                  <a:lnTo>
                    <a:pt x="2945979" y="3820418"/>
                  </a:lnTo>
                  <a:lnTo>
                    <a:pt x="2945979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82110" y="3390125"/>
            <a:ext cx="9808210" cy="259715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00"/>
              </a:spcBef>
            </a:pPr>
            <a:r>
              <a:rPr dirty="0" sz="3350" spc="20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dirty="0" sz="3350" spc="65">
                <a:solidFill>
                  <a:srgbClr val="262425"/>
                </a:solidFill>
                <a:latin typeface="Trebuchet MS"/>
                <a:cs typeface="Trebuchet MS"/>
              </a:rPr>
              <a:t>conclusion, </a:t>
            </a:r>
            <a:r>
              <a:rPr dirty="0" sz="3350" spc="150">
                <a:solidFill>
                  <a:srgbClr val="262425"/>
                </a:solidFill>
                <a:latin typeface="Trebuchet MS"/>
                <a:cs typeface="Trebuchet MS"/>
              </a:rPr>
              <a:t>advanced </a:t>
            </a:r>
            <a:r>
              <a:rPr dirty="0" sz="3350" spc="114">
                <a:solidFill>
                  <a:srgbClr val="262425"/>
                </a:solidFill>
                <a:latin typeface="Trebuchet MS"/>
                <a:cs typeface="Trebuchet MS"/>
              </a:rPr>
              <a:t>word </a:t>
            </a:r>
            <a:r>
              <a:rPr dirty="0" sz="3350" spc="180">
                <a:solidFill>
                  <a:srgbClr val="262425"/>
                </a:solidFill>
                <a:latin typeface="Trebuchet MS"/>
                <a:cs typeface="Trebuchet MS"/>
              </a:rPr>
              <a:t>embedding </a:t>
            </a:r>
            <a:r>
              <a:rPr dirty="0" sz="3350" spc="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95">
                <a:solidFill>
                  <a:srgbClr val="262425"/>
                </a:solidFill>
                <a:latin typeface="Trebuchet MS"/>
                <a:cs typeface="Trebuchet MS"/>
              </a:rPr>
              <a:t>techniques </a:t>
            </a:r>
            <a:r>
              <a:rPr dirty="0" sz="3350" spc="85">
                <a:solidFill>
                  <a:srgbClr val="262425"/>
                </a:solidFill>
                <a:latin typeface="Trebuchet MS"/>
                <a:cs typeface="Trebuchet MS"/>
              </a:rPr>
              <a:t>play </a:t>
            </a:r>
            <a:r>
              <a:rPr dirty="0" sz="3350" spc="75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dirty="0" sz="3350" spc="10">
                <a:solidFill>
                  <a:srgbClr val="262425"/>
                </a:solidFill>
                <a:latin typeface="Trebuchet MS"/>
                <a:cs typeface="Trebuchet MS"/>
              </a:rPr>
              <a:t>pivotal </a:t>
            </a:r>
            <a:r>
              <a:rPr dirty="0" sz="3350" spc="30">
                <a:solidFill>
                  <a:srgbClr val="262425"/>
                </a:solidFill>
                <a:latin typeface="Trebuchet MS"/>
                <a:cs typeface="Trebuchet MS"/>
              </a:rPr>
              <a:t>role </a:t>
            </a:r>
            <a:r>
              <a:rPr dirty="0" sz="3350" spc="-45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dirty="0" sz="3350" spc="125">
                <a:solidFill>
                  <a:srgbClr val="262425"/>
                </a:solidFill>
                <a:latin typeface="Trebuchet MS"/>
                <a:cs typeface="Trebuchet MS"/>
              </a:rPr>
              <a:t>enhancing </a:t>
            </a:r>
            <a:r>
              <a:rPr dirty="0" sz="3350" spc="3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3350" spc="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20">
                <a:solidFill>
                  <a:srgbClr val="262425"/>
                </a:solidFill>
                <a:latin typeface="Trebuchet MS"/>
                <a:cs typeface="Trebuchet MS"/>
              </a:rPr>
              <a:t>capabilities </a:t>
            </a:r>
            <a:r>
              <a:rPr dirty="0" sz="3350" spc="25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dirty="0" sz="3450" spc="-165" i="1">
                <a:solidFill>
                  <a:srgbClr val="262425"/>
                </a:solidFill>
                <a:latin typeface="Trebuchet MS"/>
                <a:cs typeface="Trebuchet MS"/>
              </a:rPr>
              <a:t>text </a:t>
            </a:r>
            <a:r>
              <a:rPr dirty="0" sz="3450" spc="10" i="1">
                <a:solidFill>
                  <a:srgbClr val="262425"/>
                </a:solidFill>
                <a:latin typeface="Trebuchet MS"/>
                <a:cs typeface="Trebuchet MS"/>
              </a:rPr>
              <a:t>analysis </a:t>
            </a:r>
            <a:r>
              <a:rPr dirty="0" sz="3350" spc="14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3450" spc="-85" i="1">
                <a:solidFill>
                  <a:srgbClr val="262425"/>
                </a:solidFill>
                <a:latin typeface="Trebuchet MS"/>
                <a:cs typeface="Trebuchet MS"/>
              </a:rPr>
              <a:t>natural </a:t>
            </a:r>
            <a:r>
              <a:rPr dirty="0" sz="3450" spc="105" i="1">
                <a:solidFill>
                  <a:srgbClr val="262425"/>
                </a:solidFill>
                <a:latin typeface="Trebuchet MS"/>
                <a:cs typeface="Trebuchet MS"/>
              </a:rPr>
              <a:t>language </a:t>
            </a:r>
            <a:r>
              <a:rPr dirty="0" sz="3450" spc="-1025" i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40" i="1">
                <a:solidFill>
                  <a:srgbClr val="262425"/>
                </a:solidFill>
                <a:latin typeface="Trebuchet MS"/>
                <a:cs typeface="Trebuchet MS"/>
              </a:rPr>
              <a:t>understanding</a:t>
            </a:r>
            <a:r>
              <a:rPr dirty="0" sz="3350" spc="-595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3350" spc="-25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28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50" spc="27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320">
                <a:solidFill>
                  <a:srgbClr val="262425"/>
                </a:solidFill>
                <a:latin typeface="Trebuchet MS"/>
                <a:cs typeface="Trebuchet MS"/>
              </a:rPr>
              <a:t>NLP</a:t>
            </a:r>
            <a:r>
              <a:rPr dirty="0" sz="3350" spc="-2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15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350" spc="50">
                <a:solidFill>
                  <a:srgbClr val="262425"/>
                </a:solidFill>
                <a:latin typeface="Trebuchet MS"/>
                <a:cs typeface="Trebuchet MS"/>
              </a:rPr>
              <a:t>tinues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2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0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15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3350" spc="-160">
                <a:solidFill>
                  <a:srgbClr val="262425"/>
                </a:solidFill>
                <a:latin typeface="Trebuchet MS"/>
                <a:cs typeface="Trebuchet MS"/>
              </a:rPr>
              <a:t>e,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these  </a:t>
            </a:r>
            <a:r>
              <a:rPr dirty="0" sz="3350" spc="155">
                <a:solidFill>
                  <a:srgbClr val="262425"/>
                </a:solidFill>
                <a:latin typeface="Trebuchet MS"/>
                <a:cs typeface="Trebuchet MS"/>
              </a:rPr>
              <a:t>methods</a:t>
            </a:r>
            <a:r>
              <a:rPr dirty="0" sz="3350" spc="-2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30">
                <a:solidFill>
                  <a:srgbClr val="262425"/>
                </a:solidFill>
                <a:latin typeface="Trebuchet MS"/>
                <a:cs typeface="Trebuchet MS"/>
              </a:rPr>
              <a:t>will</a:t>
            </a:r>
            <a:r>
              <a:rPr dirty="0" sz="3350" spc="-2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45">
                <a:solidFill>
                  <a:srgbClr val="262425"/>
                </a:solidFill>
                <a:latin typeface="Trebuchet MS"/>
                <a:cs typeface="Trebuchet MS"/>
              </a:rPr>
              <a:t>remain</a:t>
            </a:r>
            <a:r>
              <a:rPr dirty="0" sz="335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70">
                <a:solidFill>
                  <a:srgbClr val="262425"/>
                </a:solidFill>
                <a:latin typeface="Trebuchet MS"/>
                <a:cs typeface="Trebuchet MS"/>
              </a:rPr>
              <a:t>at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3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335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20">
                <a:solidFill>
                  <a:srgbClr val="262425"/>
                </a:solidFill>
                <a:latin typeface="Trebuchet MS"/>
                <a:cs typeface="Trebuchet MS"/>
              </a:rPr>
              <a:t>forefront</a:t>
            </a:r>
            <a:r>
              <a:rPr dirty="0" sz="335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25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3350" spc="-2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30">
                <a:solidFill>
                  <a:srgbClr val="262425"/>
                </a:solidFill>
                <a:latin typeface="Trebuchet MS"/>
                <a:cs typeface="Trebuchet MS"/>
              </a:rPr>
              <a:t>innovation.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2126" y="1695488"/>
            <a:ext cx="699452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1110" b="0">
                <a:latin typeface="Microsoft Sans Serif"/>
                <a:cs typeface="Microsoft Sans Serif"/>
              </a:rPr>
              <a:t>C</a:t>
            </a:r>
            <a:r>
              <a:rPr dirty="0" sz="9000" spc="-450" b="0">
                <a:latin typeface="Microsoft Sans Serif"/>
                <a:cs typeface="Microsoft Sans Serif"/>
              </a:rPr>
              <a:t>ONCLUSION</a:t>
            </a:r>
            <a:endParaRPr sz="9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2024-06-04T09:57:27Z</dcterms:created>
  <dcterms:modified xsi:type="dcterms:W3CDTF">2024-06-04T09:57:27Z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2024-06-04T00:00:00Z</vt:filetime>
  </property>
</Properties>
</file>