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70" r:id="rId4"/>
    <p:sldId id="283" r:id="rId5"/>
    <p:sldId id="272" r:id="rId6"/>
    <p:sldId id="273" r:id="rId7"/>
    <p:sldId id="282" r:id="rId8"/>
    <p:sldId id="275" r:id="rId9"/>
    <p:sldId id="284" r:id="rId10"/>
    <p:sldId id="277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F9E859-5390-1647-31E2-C112EBDFDC47}" v="298" dt="2024-06-10T11:57:05.584"/>
    <p1510:client id="{4588D286-4AE7-C458-7A8B-B64B3555B49A}" v="24" dt="2024-06-10T11:10:03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A0B02D-A262-4E71-8FBC-D1A4A0AB76F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B07F15A-E687-4821-B0AD-917C63F2A454}">
      <dgm:prSet/>
      <dgm:spPr/>
      <dgm:t>
        <a:bodyPr/>
        <a:lstStyle/>
        <a:p>
          <a:pPr>
            <a:defRPr cap="all"/>
          </a:pPr>
          <a:r>
            <a:rPr lang="en-US" dirty="0"/>
            <a:t>Title: Object Detection Using </a:t>
          </a:r>
          <a:r>
            <a:rPr lang="en-US" dirty="0" err="1"/>
            <a:t>FastSam</a:t>
          </a:r>
          <a:r>
            <a:rPr lang="en-US" dirty="0"/>
            <a:t> and YOLOv5</a:t>
          </a:r>
        </a:p>
      </dgm:t>
    </dgm:pt>
    <dgm:pt modelId="{6DA10147-ED1D-49A5-99FC-C4DC5B10DE18}" type="parTrans" cxnId="{400B2946-3505-4CA9-9D12-0A41450C81FE}">
      <dgm:prSet/>
      <dgm:spPr/>
      <dgm:t>
        <a:bodyPr/>
        <a:lstStyle/>
        <a:p>
          <a:endParaRPr lang="en-US"/>
        </a:p>
      </dgm:t>
    </dgm:pt>
    <dgm:pt modelId="{BE149BE2-99DE-4027-84C4-C34C72A736B2}" type="sibTrans" cxnId="{400B2946-3505-4CA9-9D12-0A41450C81FE}">
      <dgm:prSet/>
      <dgm:spPr/>
      <dgm:t>
        <a:bodyPr/>
        <a:lstStyle/>
        <a:p>
          <a:endParaRPr lang="en-US"/>
        </a:p>
      </dgm:t>
    </dgm:pt>
    <dgm:pt modelId="{3DFCEC96-9E5A-468A-AEE2-6A7B5E1B4605}">
      <dgm:prSet/>
      <dgm:spPr/>
      <dgm:t>
        <a:bodyPr/>
        <a:lstStyle/>
        <a:p>
          <a:pPr>
            <a:defRPr cap="all"/>
          </a:pPr>
          <a:r>
            <a:rPr lang="en-US" dirty="0"/>
            <a:t>Subtitle: A Comprehensive Analysis and Training on Custom Datasets</a:t>
          </a:r>
        </a:p>
      </dgm:t>
    </dgm:pt>
    <dgm:pt modelId="{574D7FA7-1912-48BC-B641-69BB7E557F26}" type="parTrans" cxnId="{03E26EF0-EC13-4DA9-B751-D6164DA8F63D}">
      <dgm:prSet/>
      <dgm:spPr/>
      <dgm:t>
        <a:bodyPr/>
        <a:lstStyle/>
        <a:p>
          <a:endParaRPr lang="en-US"/>
        </a:p>
      </dgm:t>
    </dgm:pt>
    <dgm:pt modelId="{115B9E42-978B-4D92-8B4C-2600D24A1B54}" type="sibTrans" cxnId="{03E26EF0-EC13-4DA9-B751-D6164DA8F63D}">
      <dgm:prSet/>
      <dgm:spPr/>
      <dgm:t>
        <a:bodyPr/>
        <a:lstStyle/>
        <a:p>
          <a:endParaRPr lang="en-US"/>
        </a:p>
      </dgm:t>
    </dgm:pt>
    <dgm:pt modelId="{1108A28C-7FEF-4EC6-9808-9CC0BEAF4D92}">
      <dgm:prSet phldr="0"/>
      <dgm:spPr/>
      <dgm:t>
        <a:bodyPr/>
        <a:lstStyle/>
        <a:p>
          <a:pPr rtl="0">
            <a:defRPr cap="all"/>
          </a:pPr>
          <a:r>
            <a:rPr lang="en-US" dirty="0">
              <a:latin typeface="Modern Love"/>
            </a:rPr>
            <a:t>Muhammad Faizan</a:t>
          </a:r>
          <a:endParaRPr lang="en-US" dirty="0"/>
        </a:p>
      </dgm:t>
    </dgm:pt>
    <dgm:pt modelId="{FC161BEF-37DF-423C-9EE5-E840A721BF3A}" type="parTrans" cxnId="{33438BC8-9C1C-411D-A1D1-FB348D5513DD}">
      <dgm:prSet/>
      <dgm:spPr/>
      <dgm:t>
        <a:bodyPr/>
        <a:lstStyle/>
        <a:p>
          <a:endParaRPr lang="en-US"/>
        </a:p>
      </dgm:t>
    </dgm:pt>
    <dgm:pt modelId="{1DA701CD-31FE-4FDE-8D54-40F119665460}" type="sibTrans" cxnId="{33438BC8-9C1C-411D-A1D1-FB348D5513DD}">
      <dgm:prSet/>
      <dgm:spPr/>
      <dgm:t>
        <a:bodyPr/>
        <a:lstStyle/>
        <a:p>
          <a:endParaRPr lang="en-US"/>
        </a:p>
      </dgm:t>
    </dgm:pt>
    <dgm:pt modelId="{7854AF64-9DCF-4B5A-814F-0E1F11EB3E64}">
      <dgm:prSet phldr="0"/>
      <dgm:spPr/>
      <dgm:t>
        <a:bodyPr/>
        <a:lstStyle/>
        <a:p>
          <a:pPr rtl="0">
            <a:defRPr cap="all"/>
          </a:pPr>
          <a:r>
            <a:rPr lang="en-US" dirty="0">
              <a:latin typeface="Modern Love"/>
            </a:rPr>
            <a:t>Till 9 June 24</a:t>
          </a:r>
          <a:endParaRPr lang="en-US" dirty="0"/>
        </a:p>
      </dgm:t>
    </dgm:pt>
    <dgm:pt modelId="{8A9C5A5E-50AC-4F99-8559-AA245E5FCB4C}" type="parTrans" cxnId="{9E21EF1E-1895-4123-A24F-1288138865D8}">
      <dgm:prSet/>
      <dgm:spPr/>
      <dgm:t>
        <a:bodyPr/>
        <a:lstStyle/>
        <a:p>
          <a:endParaRPr lang="en-US"/>
        </a:p>
      </dgm:t>
    </dgm:pt>
    <dgm:pt modelId="{D7F96AAD-2B64-4C20-8E5B-38BFDC89676B}" type="sibTrans" cxnId="{9E21EF1E-1895-4123-A24F-1288138865D8}">
      <dgm:prSet/>
      <dgm:spPr/>
      <dgm:t>
        <a:bodyPr/>
        <a:lstStyle/>
        <a:p>
          <a:endParaRPr lang="en-US"/>
        </a:p>
      </dgm:t>
    </dgm:pt>
    <dgm:pt modelId="{26B757E0-9AA9-4D5B-B812-189922CB5D95}" type="pres">
      <dgm:prSet presAssocID="{1FA0B02D-A262-4E71-8FBC-D1A4A0AB76F3}" presName="root" presStyleCnt="0">
        <dgm:presLayoutVars>
          <dgm:dir/>
          <dgm:resizeHandles val="exact"/>
        </dgm:presLayoutVars>
      </dgm:prSet>
      <dgm:spPr/>
    </dgm:pt>
    <dgm:pt modelId="{D75FA56B-6D73-4472-A47D-82E3CD418753}" type="pres">
      <dgm:prSet presAssocID="{0B07F15A-E687-4821-B0AD-917C63F2A454}" presName="compNode" presStyleCnt="0"/>
      <dgm:spPr/>
    </dgm:pt>
    <dgm:pt modelId="{9C0BB440-6A6C-4601-8569-DD8CC6DC725E}" type="pres">
      <dgm:prSet presAssocID="{0B07F15A-E687-4821-B0AD-917C63F2A454}" presName="iconBgRect" presStyleLbl="bgShp" presStyleIdx="0" presStyleCnt="4"/>
      <dgm:spPr/>
    </dgm:pt>
    <dgm:pt modelId="{A30183B0-99A8-478F-9BE8-A488939670F1}" type="pres">
      <dgm:prSet presAssocID="{0B07F15A-E687-4821-B0AD-917C63F2A4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C2385B56-9475-4026-B912-A5C3A5B8DA8C}" type="pres">
      <dgm:prSet presAssocID="{0B07F15A-E687-4821-B0AD-917C63F2A454}" presName="spaceRect" presStyleCnt="0"/>
      <dgm:spPr/>
    </dgm:pt>
    <dgm:pt modelId="{9238C5E5-AF2B-4296-AB9F-42DA4F449B71}" type="pres">
      <dgm:prSet presAssocID="{0B07F15A-E687-4821-B0AD-917C63F2A454}" presName="textRect" presStyleLbl="revTx" presStyleIdx="0" presStyleCnt="4">
        <dgm:presLayoutVars>
          <dgm:chMax val="1"/>
          <dgm:chPref val="1"/>
        </dgm:presLayoutVars>
      </dgm:prSet>
      <dgm:spPr/>
    </dgm:pt>
    <dgm:pt modelId="{533C476E-CCF3-425A-A5FA-17AA7A9CDD46}" type="pres">
      <dgm:prSet presAssocID="{BE149BE2-99DE-4027-84C4-C34C72A736B2}" presName="sibTrans" presStyleCnt="0"/>
      <dgm:spPr/>
    </dgm:pt>
    <dgm:pt modelId="{B6C4D94E-D729-467F-9754-845480C6D9C8}" type="pres">
      <dgm:prSet presAssocID="{3DFCEC96-9E5A-468A-AEE2-6A7B5E1B4605}" presName="compNode" presStyleCnt="0"/>
      <dgm:spPr/>
    </dgm:pt>
    <dgm:pt modelId="{0D5E9B93-5F16-4678-BD0F-6C841CB5DFA0}" type="pres">
      <dgm:prSet presAssocID="{3DFCEC96-9E5A-468A-AEE2-6A7B5E1B4605}" presName="iconBgRect" presStyleLbl="bgShp" presStyleIdx="1" presStyleCnt="4"/>
      <dgm:spPr/>
    </dgm:pt>
    <dgm:pt modelId="{BA0C8935-97AA-4BB5-AC32-A98AA3D41C2C}" type="pres">
      <dgm:prSet presAssocID="{3DFCEC96-9E5A-468A-AEE2-6A7B5E1B46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8462982-9430-476C-843D-8D893CAAA792}" type="pres">
      <dgm:prSet presAssocID="{3DFCEC96-9E5A-468A-AEE2-6A7B5E1B4605}" presName="spaceRect" presStyleCnt="0"/>
      <dgm:spPr/>
    </dgm:pt>
    <dgm:pt modelId="{C0D48669-3D4E-47C7-BE64-602DA061635B}" type="pres">
      <dgm:prSet presAssocID="{3DFCEC96-9E5A-468A-AEE2-6A7B5E1B4605}" presName="textRect" presStyleLbl="revTx" presStyleIdx="1" presStyleCnt="4">
        <dgm:presLayoutVars>
          <dgm:chMax val="1"/>
          <dgm:chPref val="1"/>
        </dgm:presLayoutVars>
      </dgm:prSet>
      <dgm:spPr/>
    </dgm:pt>
    <dgm:pt modelId="{3F627E48-88F7-4032-9FC9-9CF561C3C52A}" type="pres">
      <dgm:prSet presAssocID="{115B9E42-978B-4D92-8B4C-2600D24A1B54}" presName="sibTrans" presStyleCnt="0"/>
      <dgm:spPr/>
    </dgm:pt>
    <dgm:pt modelId="{195C5A34-9BE0-4EEA-A992-4E4FE5AF9941}" type="pres">
      <dgm:prSet presAssocID="{1108A28C-7FEF-4EC6-9808-9CC0BEAF4D92}" presName="compNode" presStyleCnt="0"/>
      <dgm:spPr/>
    </dgm:pt>
    <dgm:pt modelId="{BC9DAB41-829E-475A-87CB-497EBD104AD6}" type="pres">
      <dgm:prSet presAssocID="{1108A28C-7FEF-4EC6-9808-9CC0BEAF4D92}" presName="iconBgRect" presStyleLbl="bgShp" presStyleIdx="2" presStyleCnt="4"/>
      <dgm:spPr/>
    </dgm:pt>
    <dgm:pt modelId="{91BEE586-2599-4068-A77B-719EE9E4E01C}" type="pres">
      <dgm:prSet presAssocID="{1108A28C-7FEF-4EC6-9808-9CC0BEAF4D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E7AC590-AA1E-4E3D-930B-8E3A7565C17C}" type="pres">
      <dgm:prSet presAssocID="{1108A28C-7FEF-4EC6-9808-9CC0BEAF4D92}" presName="spaceRect" presStyleCnt="0"/>
      <dgm:spPr/>
    </dgm:pt>
    <dgm:pt modelId="{58E1FF57-E7FF-44BF-A966-439D6AD682D2}" type="pres">
      <dgm:prSet presAssocID="{1108A28C-7FEF-4EC6-9808-9CC0BEAF4D92}" presName="textRect" presStyleLbl="revTx" presStyleIdx="2" presStyleCnt="4">
        <dgm:presLayoutVars>
          <dgm:chMax val="1"/>
          <dgm:chPref val="1"/>
        </dgm:presLayoutVars>
      </dgm:prSet>
      <dgm:spPr/>
    </dgm:pt>
    <dgm:pt modelId="{A5BEC71C-EE77-4DBC-999B-5F3B713E184C}" type="pres">
      <dgm:prSet presAssocID="{1DA701CD-31FE-4FDE-8D54-40F119665460}" presName="sibTrans" presStyleCnt="0"/>
      <dgm:spPr/>
    </dgm:pt>
    <dgm:pt modelId="{0410C377-FFE2-4552-AD83-94047D6AA903}" type="pres">
      <dgm:prSet presAssocID="{7854AF64-9DCF-4B5A-814F-0E1F11EB3E64}" presName="compNode" presStyleCnt="0"/>
      <dgm:spPr/>
    </dgm:pt>
    <dgm:pt modelId="{A4FECB2E-61FE-4310-B941-B4506CC7A320}" type="pres">
      <dgm:prSet presAssocID="{7854AF64-9DCF-4B5A-814F-0E1F11EB3E64}" presName="iconBgRect" presStyleLbl="bgShp" presStyleIdx="3" presStyleCnt="4"/>
      <dgm:spPr/>
    </dgm:pt>
    <dgm:pt modelId="{EA6F78BE-01B0-454C-B04F-9F306E0DE4A3}" type="pres">
      <dgm:prSet presAssocID="{7854AF64-9DCF-4B5A-814F-0E1F11EB3E6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03A5FFBD-146A-4BF5-9018-F5841FB61E3E}" type="pres">
      <dgm:prSet presAssocID="{7854AF64-9DCF-4B5A-814F-0E1F11EB3E64}" presName="spaceRect" presStyleCnt="0"/>
      <dgm:spPr/>
    </dgm:pt>
    <dgm:pt modelId="{2BE4CC8D-FAA0-4DD9-8FCB-698CD5CA6C14}" type="pres">
      <dgm:prSet presAssocID="{7854AF64-9DCF-4B5A-814F-0E1F11EB3E6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69E4A06-20F1-47A0-9791-FFE6D82A0794}" type="presOf" srcId="{1108A28C-7FEF-4EC6-9808-9CC0BEAF4D92}" destId="{58E1FF57-E7FF-44BF-A966-439D6AD682D2}" srcOrd="0" destOrd="0" presId="urn:microsoft.com/office/officeart/2018/5/layout/IconCircleLabelList"/>
    <dgm:cxn modelId="{FF348319-78B7-421A-A7D1-E97B333FA5D1}" type="presOf" srcId="{1FA0B02D-A262-4E71-8FBC-D1A4A0AB76F3}" destId="{26B757E0-9AA9-4D5B-B812-189922CB5D95}" srcOrd="0" destOrd="0" presId="urn:microsoft.com/office/officeart/2018/5/layout/IconCircleLabelList"/>
    <dgm:cxn modelId="{9E21EF1E-1895-4123-A24F-1288138865D8}" srcId="{1FA0B02D-A262-4E71-8FBC-D1A4A0AB76F3}" destId="{7854AF64-9DCF-4B5A-814F-0E1F11EB3E64}" srcOrd="3" destOrd="0" parTransId="{8A9C5A5E-50AC-4F99-8559-AA245E5FCB4C}" sibTransId="{D7F96AAD-2B64-4C20-8E5B-38BFDC89676B}"/>
    <dgm:cxn modelId="{F54E1C29-489F-4D85-AA87-F77BC467DEA8}" type="presOf" srcId="{7854AF64-9DCF-4B5A-814F-0E1F11EB3E64}" destId="{2BE4CC8D-FAA0-4DD9-8FCB-698CD5CA6C14}" srcOrd="0" destOrd="0" presId="urn:microsoft.com/office/officeart/2018/5/layout/IconCircleLabelList"/>
    <dgm:cxn modelId="{97C2D35D-F740-4B2D-99DB-3D0FEC22C584}" type="presOf" srcId="{0B07F15A-E687-4821-B0AD-917C63F2A454}" destId="{9238C5E5-AF2B-4296-AB9F-42DA4F449B71}" srcOrd="0" destOrd="0" presId="urn:microsoft.com/office/officeart/2018/5/layout/IconCircleLabelList"/>
    <dgm:cxn modelId="{400B2946-3505-4CA9-9D12-0A41450C81FE}" srcId="{1FA0B02D-A262-4E71-8FBC-D1A4A0AB76F3}" destId="{0B07F15A-E687-4821-B0AD-917C63F2A454}" srcOrd="0" destOrd="0" parTransId="{6DA10147-ED1D-49A5-99FC-C4DC5B10DE18}" sibTransId="{BE149BE2-99DE-4027-84C4-C34C72A736B2}"/>
    <dgm:cxn modelId="{33438BC8-9C1C-411D-A1D1-FB348D5513DD}" srcId="{1FA0B02D-A262-4E71-8FBC-D1A4A0AB76F3}" destId="{1108A28C-7FEF-4EC6-9808-9CC0BEAF4D92}" srcOrd="2" destOrd="0" parTransId="{FC161BEF-37DF-423C-9EE5-E840A721BF3A}" sibTransId="{1DA701CD-31FE-4FDE-8D54-40F119665460}"/>
    <dgm:cxn modelId="{03E26EF0-EC13-4DA9-B751-D6164DA8F63D}" srcId="{1FA0B02D-A262-4E71-8FBC-D1A4A0AB76F3}" destId="{3DFCEC96-9E5A-468A-AEE2-6A7B5E1B4605}" srcOrd="1" destOrd="0" parTransId="{574D7FA7-1912-48BC-B641-69BB7E557F26}" sibTransId="{115B9E42-978B-4D92-8B4C-2600D24A1B54}"/>
    <dgm:cxn modelId="{5231F3F5-D89D-4A8E-9D9C-E03D376A9560}" type="presOf" srcId="{3DFCEC96-9E5A-468A-AEE2-6A7B5E1B4605}" destId="{C0D48669-3D4E-47C7-BE64-602DA061635B}" srcOrd="0" destOrd="0" presId="urn:microsoft.com/office/officeart/2018/5/layout/IconCircleLabelList"/>
    <dgm:cxn modelId="{5FF0EE17-12B5-46DA-9F52-0744444A1B00}" type="presParOf" srcId="{26B757E0-9AA9-4D5B-B812-189922CB5D95}" destId="{D75FA56B-6D73-4472-A47D-82E3CD418753}" srcOrd="0" destOrd="0" presId="urn:microsoft.com/office/officeart/2018/5/layout/IconCircleLabelList"/>
    <dgm:cxn modelId="{EAEFFFB7-5DB4-4A41-AC0B-FC0ED2F36A0F}" type="presParOf" srcId="{D75FA56B-6D73-4472-A47D-82E3CD418753}" destId="{9C0BB440-6A6C-4601-8569-DD8CC6DC725E}" srcOrd="0" destOrd="0" presId="urn:microsoft.com/office/officeart/2018/5/layout/IconCircleLabelList"/>
    <dgm:cxn modelId="{181E2FDA-679A-4FFA-8A2B-15AD8A8AA29A}" type="presParOf" srcId="{D75FA56B-6D73-4472-A47D-82E3CD418753}" destId="{A30183B0-99A8-478F-9BE8-A488939670F1}" srcOrd="1" destOrd="0" presId="urn:microsoft.com/office/officeart/2018/5/layout/IconCircleLabelList"/>
    <dgm:cxn modelId="{1EDA47E5-2DD8-47E2-9768-7C47EC7CF00E}" type="presParOf" srcId="{D75FA56B-6D73-4472-A47D-82E3CD418753}" destId="{C2385B56-9475-4026-B912-A5C3A5B8DA8C}" srcOrd="2" destOrd="0" presId="urn:microsoft.com/office/officeart/2018/5/layout/IconCircleLabelList"/>
    <dgm:cxn modelId="{9A5CE68B-FD22-4CCF-BC61-B277072D7BB0}" type="presParOf" srcId="{D75FA56B-6D73-4472-A47D-82E3CD418753}" destId="{9238C5E5-AF2B-4296-AB9F-42DA4F449B71}" srcOrd="3" destOrd="0" presId="urn:microsoft.com/office/officeart/2018/5/layout/IconCircleLabelList"/>
    <dgm:cxn modelId="{92DCDCC4-8500-47CC-BE52-A3F3AA896AF7}" type="presParOf" srcId="{26B757E0-9AA9-4D5B-B812-189922CB5D95}" destId="{533C476E-CCF3-425A-A5FA-17AA7A9CDD46}" srcOrd="1" destOrd="0" presId="urn:microsoft.com/office/officeart/2018/5/layout/IconCircleLabelList"/>
    <dgm:cxn modelId="{793DA9E4-A736-4FEF-B130-0427DA7C9D1E}" type="presParOf" srcId="{26B757E0-9AA9-4D5B-B812-189922CB5D95}" destId="{B6C4D94E-D729-467F-9754-845480C6D9C8}" srcOrd="2" destOrd="0" presId="urn:microsoft.com/office/officeart/2018/5/layout/IconCircleLabelList"/>
    <dgm:cxn modelId="{B20A8E69-10AB-4682-A039-DA3A4CA9387A}" type="presParOf" srcId="{B6C4D94E-D729-467F-9754-845480C6D9C8}" destId="{0D5E9B93-5F16-4678-BD0F-6C841CB5DFA0}" srcOrd="0" destOrd="0" presId="urn:microsoft.com/office/officeart/2018/5/layout/IconCircleLabelList"/>
    <dgm:cxn modelId="{EA6F88D4-9012-43F4-8522-01C03B3459CA}" type="presParOf" srcId="{B6C4D94E-D729-467F-9754-845480C6D9C8}" destId="{BA0C8935-97AA-4BB5-AC32-A98AA3D41C2C}" srcOrd="1" destOrd="0" presId="urn:microsoft.com/office/officeart/2018/5/layout/IconCircleLabelList"/>
    <dgm:cxn modelId="{5B64EF0C-C6BF-4A16-AE9D-39BCCA9F635E}" type="presParOf" srcId="{B6C4D94E-D729-467F-9754-845480C6D9C8}" destId="{28462982-9430-476C-843D-8D893CAAA792}" srcOrd="2" destOrd="0" presId="urn:microsoft.com/office/officeart/2018/5/layout/IconCircleLabelList"/>
    <dgm:cxn modelId="{1AC71462-9445-4FF5-AAF8-412B0E4DED84}" type="presParOf" srcId="{B6C4D94E-D729-467F-9754-845480C6D9C8}" destId="{C0D48669-3D4E-47C7-BE64-602DA061635B}" srcOrd="3" destOrd="0" presId="urn:microsoft.com/office/officeart/2018/5/layout/IconCircleLabelList"/>
    <dgm:cxn modelId="{3E9B561D-3E80-457E-9605-363A0439D013}" type="presParOf" srcId="{26B757E0-9AA9-4D5B-B812-189922CB5D95}" destId="{3F627E48-88F7-4032-9FC9-9CF561C3C52A}" srcOrd="3" destOrd="0" presId="urn:microsoft.com/office/officeart/2018/5/layout/IconCircleLabelList"/>
    <dgm:cxn modelId="{5DBEA059-0958-48A7-92CC-582DD2749FBB}" type="presParOf" srcId="{26B757E0-9AA9-4D5B-B812-189922CB5D95}" destId="{195C5A34-9BE0-4EEA-A992-4E4FE5AF9941}" srcOrd="4" destOrd="0" presId="urn:microsoft.com/office/officeart/2018/5/layout/IconCircleLabelList"/>
    <dgm:cxn modelId="{BFA468EF-3C0F-4F17-975F-83C3A251882E}" type="presParOf" srcId="{195C5A34-9BE0-4EEA-A992-4E4FE5AF9941}" destId="{BC9DAB41-829E-475A-87CB-497EBD104AD6}" srcOrd="0" destOrd="0" presId="urn:microsoft.com/office/officeart/2018/5/layout/IconCircleLabelList"/>
    <dgm:cxn modelId="{80DAF0AF-8EDF-45BA-B673-58D260012A1F}" type="presParOf" srcId="{195C5A34-9BE0-4EEA-A992-4E4FE5AF9941}" destId="{91BEE586-2599-4068-A77B-719EE9E4E01C}" srcOrd="1" destOrd="0" presId="urn:microsoft.com/office/officeart/2018/5/layout/IconCircleLabelList"/>
    <dgm:cxn modelId="{D2ECCD6D-F67B-4016-AF67-779F011DFAEC}" type="presParOf" srcId="{195C5A34-9BE0-4EEA-A992-4E4FE5AF9941}" destId="{0E7AC590-AA1E-4E3D-930B-8E3A7565C17C}" srcOrd="2" destOrd="0" presId="urn:microsoft.com/office/officeart/2018/5/layout/IconCircleLabelList"/>
    <dgm:cxn modelId="{DF4D19B9-622C-4AC7-9550-A45126443475}" type="presParOf" srcId="{195C5A34-9BE0-4EEA-A992-4E4FE5AF9941}" destId="{58E1FF57-E7FF-44BF-A966-439D6AD682D2}" srcOrd="3" destOrd="0" presId="urn:microsoft.com/office/officeart/2018/5/layout/IconCircleLabelList"/>
    <dgm:cxn modelId="{13E23773-44EF-4C8D-9E30-B009684368D7}" type="presParOf" srcId="{26B757E0-9AA9-4D5B-B812-189922CB5D95}" destId="{A5BEC71C-EE77-4DBC-999B-5F3B713E184C}" srcOrd="5" destOrd="0" presId="urn:microsoft.com/office/officeart/2018/5/layout/IconCircleLabelList"/>
    <dgm:cxn modelId="{88B4B2B4-6C53-4FE5-B9F1-071009CA4F9B}" type="presParOf" srcId="{26B757E0-9AA9-4D5B-B812-189922CB5D95}" destId="{0410C377-FFE2-4552-AD83-94047D6AA903}" srcOrd="6" destOrd="0" presId="urn:microsoft.com/office/officeart/2018/5/layout/IconCircleLabelList"/>
    <dgm:cxn modelId="{BC036837-40B9-4D4F-A1AC-DF6036842009}" type="presParOf" srcId="{0410C377-FFE2-4552-AD83-94047D6AA903}" destId="{A4FECB2E-61FE-4310-B941-B4506CC7A320}" srcOrd="0" destOrd="0" presId="urn:microsoft.com/office/officeart/2018/5/layout/IconCircleLabelList"/>
    <dgm:cxn modelId="{87A1772A-E4FA-4C6B-AFE5-87F4DC0FA64F}" type="presParOf" srcId="{0410C377-FFE2-4552-AD83-94047D6AA903}" destId="{EA6F78BE-01B0-454C-B04F-9F306E0DE4A3}" srcOrd="1" destOrd="0" presId="urn:microsoft.com/office/officeart/2018/5/layout/IconCircleLabelList"/>
    <dgm:cxn modelId="{C8EB1D7E-1BD2-4323-8298-6C82E0D235DE}" type="presParOf" srcId="{0410C377-FFE2-4552-AD83-94047D6AA903}" destId="{03A5FFBD-146A-4BF5-9018-F5841FB61E3E}" srcOrd="2" destOrd="0" presId="urn:microsoft.com/office/officeart/2018/5/layout/IconCircleLabelList"/>
    <dgm:cxn modelId="{395E5747-9DD1-40F5-AB16-2F71550994AF}" type="presParOf" srcId="{0410C377-FFE2-4552-AD83-94047D6AA903}" destId="{2BE4CC8D-FAA0-4DD9-8FCB-698CD5CA6C1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BB440-6A6C-4601-8569-DD8CC6DC725E}">
      <dsp:nvSpPr>
        <dsp:cNvPr id="0" name=""/>
        <dsp:cNvSpPr/>
      </dsp:nvSpPr>
      <dsp:spPr>
        <a:xfrm>
          <a:off x="558493" y="431573"/>
          <a:ext cx="1445542" cy="14455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0183B0-99A8-478F-9BE8-A488939670F1}">
      <dsp:nvSpPr>
        <dsp:cNvPr id="0" name=""/>
        <dsp:cNvSpPr/>
      </dsp:nvSpPr>
      <dsp:spPr>
        <a:xfrm>
          <a:off x="866559" y="739639"/>
          <a:ext cx="829409" cy="8294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8C5E5-AF2B-4296-AB9F-42DA4F449B71}">
      <dsp:nvSpPr>
        <dsp:cNvPr id="0" name=""/>
        <dsp:cNvSpPr/>
      </dsp:nvSpPr>
      <dsp:spPr>
        <a:xfrm>
          <a:off x="96393" y="2327366"/>
          <a:ext cx="236974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Title: Object Detection Using </a:t>
          </a:r>
          <a:r>
            <a:rPr lang="en-US" sz="1900" kern="1200" dirty="0" err="1"/>
            <a:t>FastSam</a:t>
          </a:r>
          <a:r>
            <a:rPr lang="en-US" sz="1900" kern="1200" dirty="0"/>
            <a:t> and YOLOv5</a:t>
          </a:r>
        </a:p>
      </dsp:txBody>
      <dsp:txXfrm>
        <a:off x="96393" y="2327366"/>
        <a:ext cx="2369741" cy="720000"/>
      </dsp:txXfrm>
    </dsp:sp>
    <dsp:sp modelId="{0D5E9B93-5F16-4678-BD0F-6C841CB5DFA0}">
      <dsp:nvSpPr>
        <dsp:cNvPr id="0" name=""/>
        <dsp:cNvSpPr/>
      </dsp:nvSpPr>
      <dsp:spPr>
        <a:xfrm>
          <a:off x="3342939" y="431573"/>
          <a:ext cx="1445542" cy="144554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C8935-97AA-4BB5-AC32-A98AA3D41C2C}">
      <dsp:nvSpPr>
        <dsp:cNvPr id="0" name=""/>
        <dsp:cNvSpPr/>
      </dsp:nvSpPr>
      <dsp:spPr>
        <a:xfrm>
          <a:off x="3651006" y="739639"/>
          <a:ext cx="829409" cy="8294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48669-3D4E-47C7-BE64-602DA061635B}">
      <dsp:nvSpPr>
        <dsp:cNvPr id="0" name=""/>
        <dsp:cNvSpPr/>
      </dsp:nvSpPr>
      <dsp:spPr>
        <a:xfrm>
          <a:off x="2880840" y="2327366"/>
          <a:ext cx="236974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Subtitle: A Comprehensive Analysis and Training on Custom Datasets</a:t>
          </a:r>
        </a:p>
      </dsp:txBody>
      <dsp:txXfrm>
        <a:off x="2880840" y="2327366"/>
        <a:ext cx="2369741" cy="720000"/>
      </dsp:txXfrm>
    </dsp:sp>
    <dsp:sp modelId="{BC9DAB41-829E-475A-87CB-497EBD104AD6}">
      <dsp:nvSpPr>
        <dsp:cNvPr id="0" name=""/>
        <dsp:cNvSpPr/>
      </dsp:nvSpPr>
      <dsp:spPr>
        <a:xfrm>
          <a:off x="6127386" y="431573"/>
          <a:ext cx="1445542" cy="144554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EE586-2599-4068-A77B-719EE9E4E01C}">
      <dsp:nvSpPr>
        <dsp:cNvPr id="0" name=""/>
        <dsp:cNvSpPr/>
      </dsp:nvSpPr>
      <dsp:spPr>
        <a:xfrm>
          <a:off x="6435452" y="739639"/>
          <a:ext cx="829409" cy="8294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1FF57-E7FF-44BF-A966-439D6AD682D2}">
      <dsp:nvSpPr>
        <dsp:cNvPr id="0" name=""/>
        <dsp:cNvSpPr/>
      </dsp:nvSpPr>
      <dsp:spPr>
        <a:xfrm>
          <a:off x="5665286" y="2327366"/>
          <a:ext cx="236974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latin typeface="Modern Love"/>
            </a:rPr>
            <a:t>Muhammad Faizan</a:t>
          </a:r>
          <a:endParaRPr lang="en-US" sz="1900" kern="1200" dirty="0"/>
        </a:p>
      </dsp:txBody>
      <dsp:txXfrm>
        <a:off x="5665286" y="2327366"/>
        <a:ext cx="2369741" cy="720000"/>
      </dsp:txXfrm>
    </dsp:sp>
    <dsp:sp modelId="{A4FECB2E-61FE-4310-B941-B4506CC7A320}">
      <dsp:nvSpPr>
        <dsp:cNvPr id="0" name=""/>
        <dsp:cNvSpPr/>
      </dsp:nvSpPr>
      <dsp:spPr>
        <a:xfrm>
          <a:off x="8911833" y="431573"/>
          <a:ext cx="1445542" cy="144554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F78BE-01B0-454C-B04F-9F306E0DE4A3}">
      <dsp:nvSpPr>
        <dsp:cNvPr id="0" name=""/>
        <dsp:cNvSpPr/>
      </dsp:nvSpPr>
      <dsp:spPr>
        <a:xfrm>
          <a:off x="9219899" y="739639"/>
          <a:ext cx="829409" cy="8294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4CC8D-FAA0-4DD9-8FCB-698CD5CA6C14}">
      <dsp:nvSpPr>
        <dsp:cNvPr id="0" name=""/>
        <dsp:cNvSpPr/>
      </dsp:nvSpPr>
      <dsp:spPr>
        <a:xfrm>
          <a:off x="8449733" y="2327366"/>
          <a:ext cx="236974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latin typeface="Modern Love"/>
            </a:rPr>
            <a:t>Till 9 June 24</a:t>
          </a:r>
          <a:endParaRPr lang="en-US" sz="1900" kern="1200" dirty="0"/>
        </a:p>
      </dsp:txBody>
      <dsp:txXfrm>
        <a:off x="8449733" y="2327366"/>
        <a:ext cx="236974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1:35:18.8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1:47:34.8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6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0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4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00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15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18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6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25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5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4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gs/ultralytics/discussions/3417" TargetMode="External"/><Relationship Id="rId2" Type="http://schemas.openxmlformats.org/officeDocument/2006/relationships/hyperlink" Target="https://docs.ultralytics.com/models/fast-sa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r>
              <a:rPr lang="en-US" sz="8200" dirty="0"/>
              <a:t>First Week Work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91EAF8"/>
          </a:solidFill>
          <a:ln w="38100" cap="rnd">
            <a:solidFill>
              <a:srgbClr val="91EAF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A52937-B1A3-0E45-E5CA-2EE4EFD73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26" r="27665" b="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8B1D3B83-4149-DCF5-58DD-BB8952AB388B}"/>
              </a:ext>
            </a:extLst>
          </p:cNvPr>
          <p:cNvSpPr txBox="1">
            <a:spLocks/>
          </p:cNvSpPr>
          <p:nvPr/>
        </p:nvSpPr>
        <p:spPr>
          <a:xfrm>
            <a:off x="5416544" y="4445597"/>
            <a:ext cx="6251110" cy="775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>
                <a:latin typeface="Calibri"/>
                <a:cs typeface="Calibri"/>
              </a:rPr>
              <a:t>ICRL - Muhammad Faizan Asim</a:t>
            </a:r>
          </a:p>
        </p:txBody>
      </p:sp>
    </p:spTree>
    <p:extLst>
      <p:ext uri="{BB962C8B-B14F-4D97-AF65-F5344CB8AC3E}">
        <p14:creationId xmlns:p14="http://schemas.microsoft.com/office/powerpoint/2010/main" val="102778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061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30936" y="630936"/>
            <a:ext cx="3419856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Slide 9: Training YOLOv5 on Custom Dataset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54295" y="630936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</a:rPr>
              <a:t>Training YOLOv5 on Custom Dataset</a:t>
            </a:r>
          </a:p>
          <a:p>
            <a:pPr lvl="0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</a:rPr>
              <a:t>Bullet Points</a:t>
            </a:r>
          </a:p>
          <a:p>
            <a:pPr lvl="1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</a:rPr>
              <a:t>Overview of YOLOv5</a:t>
            </a:r>
          </a:p>
          <a:p>
            <a:pPr lvl="1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</a:rPr>
              <a:t>Setup and configuration steps</a:t>
            </a:r>
          </a:p>
          <a:p>
            <a:pPr lvl="1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</a:rPr>
              <a:t>Training YOLOv5 on custom dataset</a:t>
            </a:r>
          </a:p>
          <a:p>
            <a:pPr lvl="1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</a:rPr>
              <a:t>Training results and performance metrics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061BF9"/>
          </a:solidFill>
          <a:ln w="34925">
            <a:solidFill>
              <a:srgbClr val="061BF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5B2054A-1F65-04E3-3C64-39C0FF4A7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283" y="2877701"/>
            <a:ext cx="8383734" cy="383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5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Thanks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BA246"/>
          </a:solidFill>
          <a:ln w="38100" cap="rnd">
            <a:solidFill>
              <a:srgbClr val="DBA24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References:</a:t>
            </a:r>
          </a:p>
          <a:p>
            <a:pPr lvl="1"/>
            <a:r>
              <a:rPr lang="en-US" dirty="0"/>
              <a:t>Mam Siza </a:t>
            </a:r>
            <a:r>
              <a:rPr lang="en-US" dirty="0" err="1"/>
              <a:t>Colab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https://github.com/ultralytics/yolov5</a:t>
            </a:r>
          </a:p>
          <a:p>
            <a:pPr lvl="1"/>
            <a:r>
              <a:rPr lang="en-US" dirty="0">
                <a:hlinkClick r:id="rId2"/>
              </a:rPr>
              <a:t>https://docs.ultralytics.com/models/fast-sam/</a:t>
            </a:r>
          </a:p>
          <a:p>
            <a:pPr lvl="1"/>
            <a:r>
              <a:rPr lang="en-US" dirty="0">
                <a:hlinkClick r:id="rId3"/>
              </a:rPr>
              <a:t>https://github.com/orgs/ultralytics/discussions/3417</a:t>
            </a:r>
          </a:p>
          <a:p>
            <a:pPr lvl="1"/>
            <a:r>
              <a:rPr lang="en-US" dirty="0">
                <a:ea typeface="+mn-lt"/>
                <a:cs typeface="+mn-lt"/>
              </a:rPr>
              <a:t>https://universe.roboflow.com/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Different coloured organisers">
            <a:extLst>
              <a:ext uri="{FF2B5EF4-FFF2-40B4-BE49-F238E27FC236}">
                <a16:creationId xmlns:a16="http://schemas.microsoft.com/office/drawing/2014/main" id="{5E4AC31C-BA0B-7811-3024-331F727543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666" r="29248" b="-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116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/>
              <a:t>Work Outline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C981F2E-1013-DB30-AE33-1A9C34A96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236112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472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dirty="0"/>
              <a:t>Introduction to </a:t>
            </a:r>
            <a:r>
              <a:rPr lang="en-US" sz="4500" dirty="0" err="1"/>
              <a:t>FastSam</a:t>
            </a:r>
            <a:endParaRPr lang="en-US" sz="450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48E9C"/>
          </a:solidFill>
          <a:ln w="38100" cap="rnd">
            <a:solidFill>
              <a:srgbClr val="248E9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97762" y="2418886"/>
            <a:ext cx="6284727" cy="29235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Overview of FastSam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Key features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Speed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Accuracy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Versatility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Struture</a:t>
            </a:r>
            <a:r>
              <a:rPr lang="en-US" dirty="0"/>
              <a:t> base on Yolo V8</a:t>
            </a:r>
          </a:p>
        </p:txBody>
      </p:sp>
      <p:pic>
        <p:nvPicPr>
          <p:cNvPr id="6" name="Picture 5" descr="An electronic circuit board in blue colour">
            <a:extLst>
              <a:ext uri="{FF2B5EF4-FFF2-40B4-BE49-F238E27FC236}">
                <a16:creationId xmlns:a16="http://schemas.microsoft.com/office/drawing/2014/main" id="{8CAADC7F-77AB-54E6-41D8-87734D079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735" b="-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1866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11671EB-9B2E-4E39-94FF-2BA8B0B45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2FC64A3-62BF-47FB-A545-7A43E365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745565" y="-4745566"/>
            <a:ext cx="2700870" cy="12192000"/>
          </a:xfrm>
          <a:custGeom>
            <a:avLst/>
            <a:gdLst>
              <a:gd name="connsiteX0" fmla="*/ 0 w 2700870"/>
              <a:gd name="connsiteY0" fmla="*/ 0 h 12192000"/>
              <a:gd name="connsiteX1" fmla="*/ 0 w 2700870"/>
              <a:gd name="connsiteY1" fmla="*/ 12192000 h 12192000"/>
              <a:gd name="connsiteX2" fmla="*/ 2661694 w 2700870"/>
              <a:gd name="connsiteY2" fmla="*/ 12192000 h 12192000"/>
              <a:gd name="connsiteX3" fmla="*/ 2632716 w 2700870"/>
              <a:gd name="connsiteY3" fmla="*/ 11941855 h 12192000"/>
              <a:gd name="connsiteX4" fmla="*/ 2605238 w 2700870"/>
              <a:gd name="connsiteY4" fmla="*/ 10895781 h 12192000"/>
              <a:gd name="connsiteX5" fmla="*/ 2672927 w 2700870"/>
              <a:gd name="connsiteY5" fmla="*/ 9729981 h 12192000"/>
              <a:gd name="connsiteX6" fmla="*/ 2672927 w 2700870"/>
              <a:gd name="connsiteY6" fmla="*/ 9349685 h 12192000"/>
              <a:gd name="connsiteX7" fmla="*/ 2665256 w 2700870"/>
              <a:gd name="connsiteY7" fmla="*/ 8947869 h 12192000"/>
              <a:gd name="connsiteX8" fmla="*/ 2666835 w 2700870"/>
              <a:gd name="connsiteY8" fmla="*/ 7719557 h 12192000"/>
              <a:gd name="connsiteX9" fmla="*/ 2648109 w 2700870"/>
              <a:gd name="connsiteY9" fmla="*/ 6285351 h 12192000"/>
              <a:gd name="connsiteX10" fmla="*/ 2672476 w 2700870"/>
              <a:gd name="connsiteY10" fmla="*/ 5314115 h 12192000"/>
              <a:gd name="connsiteX11" fmla="*/ 2662774 w 2700870"/>
              <a:gd name="connsiteY11" fmla="*/ 4956020 h 12192000"/>
              <a:gd name="connsiteX12" fmla="*/ 2679020 w 2700870"/>
              <a:gd name="connsiteY12" fmla="*/ 4142653 h 12192000"/>
              <a:gd name="connsiteX13" fmla="*/ 2681951 w 2700870"/>
              <a:gd name="connsiteY13" fmla="*/ 3198141 h 12192000"/>
              <a:gd name="connsiteX14" fmla="*/ 2632541 w 2700870"/>
              <a:gd name="connsiteY14" fmla="*/ 1982283 h 12192000"/>
              <a:gd name="connsiteX15" fmla="*/ 2667512 w 2700870"/>
              <a:gd name="connsiteY15" fmla="*/ 1445702 h 12192000"/>
              <a:gd name="connsiteX16" fmla="*/ 2660518 w 2700870"/>
              <a:gd name="connsiteY16" fmla="*/ 750797 h 12192000"/>
              <a:gd name="connsiteX17" fmla="*/ 2651539 w 2700870"/>
              <a:gd name="connsiteY17" fmla="*/ 168769 h 12192000"/>
              <a:gd name="connsiteX18" fmla="*/ 2668618 w 2700870"/>
              <a:gd name="connsiteY18" fmla="*/ 0 h 12192000"/>
              <a:gd name="connsiteX19" fmla="*/ 781493 w 2700870"/>
              <a:gd name="connsiteY19" fmla="*/ 0 h 12192000"/>
              <a:gd name="connsiteX20" fmla="*/ 409569 w 2700870"/>
              <a:gd name="connsiteY20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0870" h="12192000">
                <a:moveTo>
                  <a:pt x="0" y="0"/>
                </a:moveTo>
                <a:lnTo>
                  <a:pt x="0" y="12192000"/>
                </a:lnTo>
                <a:lnTo>
                  <a:pt x="2661694" y="12192000"/>
                </a:lnTo>
                <a:lnTo>
                  <a:pt x="2632716" y="11941855"/>
                </a:lnTo>
                <a:cubicBezTo>
                  <a:pt x="2602362" y="11594183"/>
                  <a:pt x="2599485" y="11245047"/>
                  <a:pt x="2605238" y="10895781"/>
                </a:cubicBezTo>
                <a:cubicBezTo>
                  <a:pt x="2611558" y="10506425"/>
                  <a:pt x="2629380" y="10117297"/>
                  <a:pt x="2672927" y="9729981"/>
                </a:cubicBezTo>
                <a:cubicBezTo>
                  <a:pt x="2684548" y="9603480"/>
                  <a:pt x="2684548" y="9476187"/>
                  <a:pt x="2672927" y="9349685"/>
                </a:cubicBezTo>
                <a:cubicBezTo>
                  <a:pt x="2663496" y="9215958"/>
                  <a:pt x="2660924" y="9081848"/>
                  <a:pt x="2665256" y="8947869"/>
                </a:cubicBezTo>
                <a:cubicBezTo>
                  <a:pt x="2678116" y="8538360"/>
                  <a:pt x="2648559" y="8128618"/>
                  <a:pt x="2666835" y="7719557"/>
                </a:cubicBezTo>
                <a:cubicBezTo>
                  <a:pt x="2688269" y="7240958"/>
                  <a:pt x="2663226" y="6763493"/>
                  <a:pt x="2648109" y="6285351"/>
                </a:cubicBezTo>
                <a:cubicBezTo>
                  <a:pt x="2637956" y="5961455"/>
                  <a:pt x="2631636" y="5637330"/>
                  <a:pt x="2672476" y="5314115"/>
                </a:cubicBezTo>
                <a:cubicBezTo>
                  <a:pt x="2687594" y="5195204"/>
                  <a:pt x="2674732" y="5074932"/>
                  <a:pt x="2662774" y="4956020"/>
                </a:cubicBezTo>
                <a:cubicBezTo>
                  <a:pt x="2635699" y="4683988"/>
                  <a:pt x="2650591" y="4413093"/>
                  <a:pt x="2679020" y="4142653"/>
                </a:cubicBezTo>
                <a:cubicBezTo>
                  <a:pt x="2712412" y="3827814"/>
                  <a:pt x="2702710" y="3513204"/>
                  <a:pt x="2681951" y="3198141"/>
                </a:cubicBezTo>
                <a:cubicBezTo>
                  <a:pt x="2655103" y="2793383"/>
                  <a:pt x="2621257" y="2389987"/>
                  <a:pt x="2632541" y="1982283"/>
                </a:cubicBezTo>
                <a:cubicBezTo>
                  <a:pt x="2637279" y="1803119"/>
                  <a:pt x="2653299" y="1624412"/>
                  <a:pt x="2667512" y="1445702"/>
                </a:cubicBezTo>
                <a:cubicBezTo>
                  <a:pt x="2682111" y="1214217"/>
                  <a:pt x="2679764" y="981948"/>
                  <a:pt x="2660518" y="750797"/>
                </a:cubicBezTo>
                <a:cubicBezTo>
                  <a:pt x="2647658" y="556628"/>
                  <a:pt x="2639366" y="362460"/>
                  <a:pt x="2651539" y="168769"/>
                </a:cubicBezTo>
                <a:lnTo>
                  <a:pt x="2668618" y="0"/>
                </a:lnTo>
                <a:lnTo>
                  <a:pt x="781493" y="0"/>
                </a:lnTo>
                <a:lnTo>
                  <a:pt x="409569" y="0"/>
                </a:lnTo>
                <a:close/>
              </a:path>
            </a:pathLst>
          </a:custGeom>
          <a:solidFill>
            <a:srgbClr val="F9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30936" y="786384"/>
            <a:ext cx="3419856" cy="16002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solidFill>
                  <a:schemeClr val="bg1"/>
                </a:solidFill>
              </a:rPr>
              <a:t>Setting Up FastSam on Google Colab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54295" y="786384"/>
            <a:ext cx="6894576" cy="160020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bg1"/>
                </a:solidFill>
              </a:rPr>
              <a:t>FastSam</a:t>
            </a:r>
            <a:r>
              <a:rPr lang="en-US" sz="1800" b="1" dirty="0">
                <a:solidFill>
                  <a:schemeClr val="bg1"/>
                </a:solidFill>
              </a:rPr>
              <a:t> on Google </a:t>
            </a:r>
            <a:r>
              <a:rPr lang="en-US" sz="1800" b="1" dirty="0" err="1">
                <a:solidFill>
                  <a:schemeClr val="bg1"/>
                </a:solidFill>
              </a:rPr>
              <a:t>Colab</a:t>
            </a:r>
            <a:endParaRPr lang="en-US" sz="1800" b="1" dirty="0">
              <a:solidFill>
                <a:schemeClr val="bg1"/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</a:rPr>
              <a:t>Bullet Points</a:t>
            </a:r>
          </a:p>
          <a:p>
            <a:pPr lvl="1"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</a:rPr>
              <a:t>Step-by-step setup instructions</a:t>
            </a:r>
          </a:p>
          <a:p>
            <a:pPr lvl="1"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</a:rPr>
              <a:t>Installation commands</a:t>
            </a:r>
          </a:p>
          <a:p>
            <a:pPr lvl="1"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</a:rPr>
              <a:t>Configuration and dependencies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AAD3884-E8E1-82B9-B186-70B680420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88" y="2999056"/>
            <a:ext cx="4252212" cy="353996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489F83E-1847-E183-8CD8-C727056B7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51" y="3635412"/>
            <a:ext cx="5303520" cy="226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4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4F387E6-CB34-4EAB-9263-14FA59AF7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E4E4EA2-F156-4E7A-B7FF-60F80A1C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791449" y="-542552"/>
            <a:ext cx="2609101" cy="12192002"/>
          </a:xfrm>
          <a:custGeom>
            <a:avLst/>
            <a:gdLst>
              <a:gd name="connsiteX0" fmla="*/ 2609023 w 2609101"/>
              <a:gd name="connsiteY0" fmla="*/ 3665900 h 12192002"/>
              <a:gd name="connsiteX1" fmla="*/ 2587251 w 2609101"/>
              <a:gd name="connsiteY1" fmla="*/ 4137482 h 12192002"/>
              <a:gd name="connsiteX2" fmla="*/ 2571005 w 2609101"/>
              <a:gd name="connsiteY2" fmla="*/ 4949832 h 12192002"/>
              <a:gd name="connsiteX3" fmla="*/ 2580707 w 2609101"/>
              <a:gd name="connsiteY3" fmla="*/ 5307482 h 12192002"/>
              <a:gd name="connsiteX4" fmla="*/ 2556340 w 2609101"/>
              <a:gd name="connsiteY4" fmla="*/ 6277505 h 12192002"/>
              <a:gd name="connsiteX5" fmla="*/ 2575066 w 2609101"/>
              <a:gd name="connsiteY5" fmla="*/ 7709921 h 12192002"/>
              <a:gd name="connsiteX6" fmla="*/ 2573487 w 2609101"/>
              <a:gd name="connsiteY6" fmla="*/ 8936700 h 12192002"/>
              <a:gd name="connsiteX7" fmla="*/ 2581158 w 2609101"/>
              <a:gd name="connsiteY7" fmla="*/ 9338014 h 12192002"/>
              <a:gd name="connsiteX8" fmla="*/ 2581158 w 2609101"/>
              <a:gd name="connsiteY8" fmla="*/ 9717836 h 12192002"/>
              <a:gd name="connsiteX9" fmla="*/ 2513469 w 2609101"/>
              <a:gd name="connsiteY9" fmla="*/ 10882180 h 12192002"/>
              <a:gd name="connsiteX10" fmla="*/ 2540947 w 2609101"/>
              <a:gd name="connsiteY10" fmla="*/ 11926948 h 12192002"/>
              <a:gd name="connsiteX11" fmla="*/ 2571690 w 2609101"/>
              <a:gd name="connsiteY11" fmla="*/ 12192002 h 12192002"/>
              <a:gd name="connsiteX12" fmla="*/ 317800 w 2609101"/>
              <a:gd name="connsiteY12" fmla="*/ 12192002 h 12192002"/>
              <a:gd name="connsiteX13" fmla="*/ 317800 w 2609101"/>
              <a:gd name="connsiteY13" fmla="*/ 12192001 h 12192002"/>
              <a:gd name="connsiteX14" fmla="*/ 0 w 2609101"/>
              <a:gd name="connsiteY14" fmla="*/ 12192001 h 12192002"/>
              <a:gd name="connsiteX15" fmla="*/ 0 w 2609101"/>
              <a:gd name="connsiteY15" fmla="*/ 0 h 12192002"/>
              <a:gd name="connsiteX16" fmla="*/ 502920 w 2609101"/>
              <a:gd name="connsiteY16" fmla="*/ 0 h 12192002"/>
              <a:gd name="connsiteX17" fmla="*/ 502920 w 2609101"/>
              <a:gd name="connsiteY17" fmla="*/ 1 h 12192002"/>
              <a:gd name="connsiteX18" fmla="*/ 2576849 w 2609101"/>
              <a:gd name="connsiteY18" fmla="*/ 1 h 12192002"/>
              <a:gd name="connsiteX19" fmla="*/ 2559770 w 2609101"/>
              <a:gd name="connsiteY19" fmla="*/ 168559 h 12192002"/>
              <a:gd name="connsiteX20" fmla="*/ 2568749 w 2609101"/>
              <a:gd name="connsiteY20" fmla="*/ 749861 h 12192002"/>
              <a:gd name="connsiteX21" fmla="*/ 2575743 w 2609101"/>
              <a:gd name="connsiteY21" fmla="*/ 1443898 h 12192002"/>
              <a:gd name="connsiteX22" fmla="*/ 2540772 w 2609101"/>
              <a:gd name="connsiteY22" fmla="*/ 1979809 h 12192002"/>
              <a:gd name="connsiteX23" fmla="*/ 2590182 w 2609101"/>
              <a:gd name="connsiteY23" fmla="*/ 3194149 h 12192002"/>
              <a:gd name="connsiteX24" fmla="*/ 2609023 w 2609101"/>
              <a:gd name="connsiteY24" fmla="*/ 3665900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609101" h="12192002">
                <a:moveTo>
                  <a:pt x="2609023" y="3665900"/>
                </a:moveTo>
                <a:cubicBezTo>
                  <a:pt x="2609870" y="3823094"/>
                  <a:pt x="2603947" y="3980259"/>
                  <a:pt x="2587251" y="4137482"/>
                </a:cubicBezTo>
                <a:cubicBezTo>
                  <a:pt x="2558822" y="4407585"/>
                  <a:pt x="2543930" y="4678140"/>
                  <a:pt x="2571005" y="4949832"/>
                </a:cubicBezTo>
                <a:cubicBezTo>
                  <a:pt x="2582963" y="5068597"/>
                  <a:pt x="2595825" y="5188719"/>
                  <a:pt x="2580707" y="5307482"/>
                </a:cubicBezTo>
                <a:cubicBezTo>
                  <a:pt x="2539867" y="5630293"/>
                  <a:pt x="2546187" y="5954014"/>
                  <a:pt x="2556340" y="6277505"/>
                </a:cubicBezTo>
                <a:cubicBezTo>
                  <a:pt x="2571457" y="6755050"/>
                  <a:pt x="2596500" y="7231919"/>
                  <a:pt x="2575066" y="7709921"/>
                </a:cubicBezTo>
                <a:cubicBezTo>
                  <a:pt x="2556790" y="8118471"/>
                  <a:pt x="2586347" y="8527702"/>
                  <a:pt x="2573487" y="8936700"/>
                </a:cubicBezTo>
                <a:cubicBezTo>
                  <a:pt x="2569155" y="9070512"/>
                  <a:pt x="2571727" y="9204454"/>
                  <a:pt x="2581158" y="9338014"/>
                </a:cubicBezTo>
                <a:cubicBezTo>
                  <a:pt x="2592779" y="9464358"/>
                  <a:pt x="2592779" y="9591492"/>
                  <a:pt x="2581158" y="9717836"/>
                </a:cubicBezTo>
                <a:cubicBezTo>
                  <a:pt x="2537611" y="10104668"/>
                  <a:pt x="2519789" y="10493310"/>
                  <a:pt x="2513469" y="10882180"/>
                </a:cubicBezTo>
                <a:cubicBezTo>
                  <a:pt x="2507716" y="11231010"/>
                  <a:pt x="2510593" y="11579710"/>
                  <a:pt x="2540947" y="11926948"/>
                </a:cubicBezTo>
                <a:lnTo>
                  <a:pt x="2571690" y="12192002"/>
                </a:lnTo>
                <a:lnTo>
                  <a:pt x="317800" y="12192002"/>
                </a:lnTo>
                <a:lnTo>
                  <a:pt x="317800" y="12192001"/>
                </a:lnTo>
                <a:lnTo>
                  <a:pt x="0" y="12192001"/>
                </a:lnTo>
                <a:lnTo>
                  <a:pt x="0" y="0"/>
                </a:lnTo>
                <a:lnTo>
                  <a:pt x="502920" y="0"/>
                </a:lnTo>
                <a:lnTo>
                  <a:pt x="502920" y="1"/>
                </a:lnTo>
                <a:lnTo>
                  <a:pt x="2576849" y="1"/>
                </a:lnTo>
                <a:lnTo>
                  <a:pt x="2559770" y="168559"/>
                </a:lnTo>
                <a:cubicBezTo>
                  <a:pt x="2547597" y="362008"/>
                  <a:pt x="2555889" y="555934"/>
                  <a:pt x="2568749" y="749861"/>
                </a:cubicBezTo>
                <a:cubicBezTo>
                  <a:pt x="2587995" y="980723"/>
                  <a:pt x="2590342" y="1212702"/>
                  <a:pt x="2575743" y="1443898"/>
                </a:cubicBezTo>
                <a:cubicBezTo>
                  <a:pt x="2561530" y="1622385"/>
                  <a:pt x="2545510" y="1800869"/>
                  <a:pt x="2540772" y="1979809"/>
                </a:cubicBezTo>
                <a:cubicBezTo>
                  <a:pt x="2529488" y="2387004"/>
                  <a:pt x="2563334" y="2789896"/>
                  <a:pt x="2590182" y="3194149"/>
                </a:cubicBezTo>
                <a:cubicBezTo>
                  <a:pt x="2600562" y="3351484"/>
                  <a:pt x="2608177" y="3508706"/>
                  <a:pt x="2609023" y="3665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30936" y="4562856"/>
            <a:ext cx="3419856" cy="16002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solidFill>
                  <a:schemeClr val="bg1"/>
                </a:solidFill>
              </a:rPr>
              <a:t>Using Pre-trained Weights of FastSam-x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4562856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54295" y="4562856"/>
            <a:ext cx="6894576" cy="160020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</a:rPr>
              <a:t>Pre-trained Weights of </a:t>
            </a:r>
            <a:r>
              <a:rPr lang="en-US" sz="1800" b="1" dirty="0" err="1">
                <a:solidFill>
                  <a:schemeClr val="bg1"/>
                </a:solidFill>
              </a:rPr>
              <a:t>FastSam</a:t>
            </a:r>
            <a:r>
              <a:rPr lang="en-US" sz="1800" b="1" dirty="0">
                <a:solidFill>
                  <a:schemeClr val="bg1"/>
                </a:solidFill>
              </a:rPr>
              <a:t>-x Download</a:t>
            </a:r>
          </a:p>
          <a:p>
            <a:pPr lvl="0"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</a:rPr>
              <a:t>Bullet Points</a:t>
            </a:r>
          </a:p>
          <a:p>
            <a:pPr lvl="1"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</a:rPr>
              <a:t>Explanation of </a:t>
            </a:r>
            <a:r>
              <a:rPr lang="en-US" sz="1800" b="1" dirty="0" err="1">
                <a:solidFill>
                  <a:schemeClr val="bg1"/>
                </a:solidFill>
              </a:rPr>
              <a:t>FastSam</a:t>
            </a:r>
            <a:r>
              <a:rPr lang="en-US" sz="1800" b="1" dirty="0">
                <a:solidFill>
                  <a:schemeClr val="bg1"/>
                </a:solidFill>
              </a:rPr>
              <a:t>-x pre-trained weights</a:t>
            </a:r>
          </a:p>
          <a:p>
            <a:pPr lvl="1"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</a:rPr>
              <a:t>Code snippet for loading weights</a:t>
            </a:r>
          </a:p>
          <a:p>
            <a:pPr lvl="1"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</a:rPr>
              <a:t>Example images with detection results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5028843B-AE70-D58E-90FA-56D7BF087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100" y="1882608"/>
            <a:ext cx="5303520" cy="2205745"/>
          </a:xfrm>
          <a:prstGeom prst="rect">
            <a:avLst/>
          </a:prstGeom>
        </p:spPr>
      </p:pic>
      <p:pic>
        <p:nvPicPr>
          <p:cNvPr id="7" name="Picture 6" descr="A close-up of a computer code&#10;&#10;Description automatically generated">
            <a:extLst>
              <a:ext uri="{FF2B5EF4-FFF2-40B4-BE49-F238E27FC236}">
                <a16:creationId xmlns:a16="http://schemas.microsoft.com/office/drawing/2014/main" id="{8D488DED-134D-5DDA-DB04-B8AE891F4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73" y="313860"/>
            <a:ext cx="10498974" cy="140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3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Detecting Dogs and Cats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EA5CCD"/>
          </a:solidFill>
          <a:ln w="38100" cap="rnd">
            <a:solidFill>
              <a:srgbClr val="EA5CC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Dogs and Cats with </a:t>
            </a:r>
            <a:r>
              <a:rPr lang="en-US" dirty="0" err="1"/>
              <a:t>FastSam</a:t>
            </a:r>
            <a:r>
              <a:rPr lang="en-US" dirty="0"/>
              <a:t>-x</a:t>
            </a:r>
          </a:p>
          <a:p>
            <a:pPr lvl="0"/>
            <a:r>
              <a:rPr lang="en-US" dirty="0"/>
              <a:t>Bullet Points</a:t>
            </a:r>
          </a:p>
          <a:p>
            <a:pPr lvl="1"/>
            <a:r>
              <a:rPr lang="en-US" dirty="0"/>
              <a:t>Object detection task overview</a:t>
            </a:r>
          </a:p>
          <a:p>
            <a:pPr lvl="1"/>
            <a:r>
              <a:rPr lang="en-US" dirty="0"/>
              <a:t>Code example for detecting dogs and cats</a:t>
            </a:r>
          </a:p>
          <a:p>
            <a:pPr lvl="1"/>
            <a:r>
              <a:rPr lang="en-US" dirty="0"/>
              <a:t>Detection results</a:t>
            </a:r>
          </a:p>
          <a:p>
            <a:pPr lvl="2"/>
            <a:r>
              <a:rPr lang="en-US" dirty="0"/>
              <a:t>Bounding boxes</a:t>
            </a:r>
          </a:p>
          <a:p>
            <a:pPr lvl="2"/>
            <a:r>
              <a:rPr lang="en-US" dirty="0"/>
              <a:t>Labels on images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group of cats with different colors&#10;&#10;Description automatically generated">
            <a:extLst>
              <a:ext uri="{FF2B5EF4-FFF2-40B4-BE49-F238E27FC236}">
                <a16:creationId xmlns:a16="http://schemas.microsoft.com/office/drawing/2014/main" id="{21E749B8-1BE4-C965-03EE-A5A62D23C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048" y="1313650"/>
            <a:ext cx="5458968" cy="423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6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351831" y="342322"/>
            <a:ext cx="6369351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Code of Detecting Dogs and Cats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DCE99"/>
          </a:solidFill>
          <a:ln w="38100" cap="rnd">
            <a:solidFill>
              <a:srgbClr val="FDCE9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and white text&#10;&#10;Description automatically generated">
            <a:extLst>
              <a:ext uri="{FF2B5EF4-FFF2-40B4-BE49-F238E27FC236}">
                <a16:creationId xmlns:a16="http://schemas.microsoft.com/office/drawing/2014/main" id="{4324DEE3-BC46-40E2-05E7-16719DE5F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86" y="4147986"/>
            <a:ext cx="10234448" cy="1623167"/>
          </a:xfrm>
          <a:prstGeom prst="rect">
            <a:avLst/>
          </a:prstGeom>
        </p:spPr>
      </p:pic>
      <p:pic>
        <p:nvPicPr>
          <p:cNvPr id="11" name="Picture 10" descr="A close-up of a computer code&#10;&#10;Description automatically generated">
            <a:extLst>
              <a:ext uri="{FF2B5EF4-FFF2-40B4-BE49-F238E27FC236}">
                <a16:creationId xmlns:a16="http://schemas.microsoft.com/office/drawing/2014/main" id="{B33D1B5C-93D6-F7A4-0DAF-027D7F05F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96" y="2630889"/>
            <a:ext cx="11653346" cy="111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8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Custom Training on Football Dataset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BB7E6D"/>
          </a:solidFill>
          <a:ln w="38100" cap="rnd">
            <a:solidFill>
              <a:srgbClr val="BB7E6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Custom Training on Football Dataset</a:t>
            </a:r>
          </a:p>
          <a:p>
            <a:pPr lvl="0"/>
            <a:r>
              <a:rPr lang="en-US" dirty="0"/>
              <a:t>Bullet Points</a:t>
            </a:r>
          </a:p>
          <a:p>
            <a:pPr lvl="1"/>
            <a:r>
              <a:rPr lang="en-US" dirty="0"/>
              <a:t>Introduction to football dataset from Roboflow</a:t>
            </a:r>
          </a:p>
          <a:p>
            <a:pPr lvl="1"/>
            <a:r>
              <a:rPr lang="en-US" dirty="0"/>
              <a:t>Steps to import and preprocess dataset</a:t>
            </a:r>
          </a:p>
          <a:p>
            <a:pPr lvl="1"/>
            <a:r>
              <a:rPr lang="en-US" dirty="0"/>
              <a:t>Training FastSam on football dataset</a:t>
            </a:r>
          </a:p>
          <a:p>
            <a:pPr lvl="1"/>
            <a:r>
              <a:rPr lang="en-US" dirty="0"/>
              <a:t>Training configuration and parameters</a:t>
            </a:r>
          </a:p>
        </p:txBody>
      </p:sp>
      <p:pic>
        <p:nvPicPr>
          <p:cNvPr id="4" name="Picture 3" descr="A collage of a person playing football&#10;&#10;Description automatically generated">
            <a:extLst>
              <a:ext uri="{FF2B5EF4-FFF2-40B4-BE49-F238E27FC236}">
                <a16:creationId xmlns:a16="http://schemas.microsoft.com/office/drawing/2014/main" id="{0243C513-4441-85FF-0E01-065751B7C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00" r="8690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2137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Custom Training on Football Dataset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996B5D"/>
          </a:solidFill>
          <a:ln w="38100" cap="rnd">
            <a:solidFill>
              <a:srgbClr val="996B5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-up of a text&#10;&#10;Description automatically generated">
            <a:extLst>
              <a:ext uri="{FF2B5EF4-FFF2-40B4-BE49-F238E27FC236}">
                <a16:creationId xmlns:a16="http://schemas.microsoft.com/office/drawing/2014/main" id="{32CA53E4-9634-FD53-0A62-4F4CCF2E6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24" y="2614530"/>
            <a:ext cx="9457764" cy="934173"/>
          </a:xfrm>
          <a:prstGeom prst="rect">
            <a:avLst/>
          </a:prstGeom>
        </p:spPr>
      </p:pic>
      <p:pic>
        <p:nvPicPr>
          <p:cNvPr id="8" name="Picture 7" descr="A black and white text&#10;&#10;Description automatically generated">
            <a:extLst>
              <a:ext uri="{FF2B5EF4-FFF2-40B4-BE49-F238E27FC236}">
                <a16:creationId xmlns:a16="http://schemas.microsoft.com/office/drawing/2014/main" id="{8A10A0C9-190D-BC0C-525C-A8C1252C7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35" y="3746324"/>
            <a:ext cx="11497235" cy="505710"/>
          </a:xfrm>
          <a:prstGeom prst="rect">
            <a:avLst/>
          </a:prstGeom>
        </p:spPr>
      </p:pic>
      <p:pic>
        <p:nvPicPr>
          <p:cNvPr id="9" name="Picture 8" descr="A black and white text&#10;&#10;Description automatically generated">
            <a:extLst>
              <a:ext uri="{FF2B5EF4-FFF2-40B4-BE49-F238E27FC236}">
                <a16:creationId xmlns:a16="http://schemas.microsoft.com/office/drawing/2014/main" id="{06E6FAFA-CD7D-B9CB-7736-ED7DB8F79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35" y="4474708"/>
            <a:ext cx="11519647" cy="60735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2049270-3BA4-A3B6-DDB0-B406F7335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235" y="5259119"/>
            <a:ext cx="11474823" cy="132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0768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SketchyVTI</vt:lpstr>
      <vt:lpstr>First Week Work</vt:lpstr>
      <vt:lpstr>Work Outline</vt:lpstr>
      <vt:lpstr>Introduction to FastSam</vt:lpstr>
      <vt:lpstr>Setting Up FastSam on Google Colab</vt:lpstr>
      <vt:lpstr>Using Pre-trained Weights of FastSam-x</vt:lpstr>
      <vt:lpstr>Detecting Dogs and Cats</vt:lpstr>
      <vt:lpstr>Code of Detecting Dogs and Cats</vt:lpstr>
      <vt:lpstr>Custom Training on Football Dataset</vt:lpstr>
      <vt:lpstr>Custom Training on Football Dataset</vt:lpstr>
      <vt:lpstr>Slide 9: Training YOLOv5 on Custom Dataset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195</cp:revision>
  <dcterms:created xsi:type="dcterms:W3CDTF">2024-06-10T11:07:18Z</dcterms:created>
  <dcterms:modified xsi:type="dcterms:W3CDTF">2024-06-10T11:57:23Z</dcterms:modified>
</cp:coreProperties>
</file>