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74" r:id="rId2"/>
    <p:sldId id="256" r:id="rId3"/>
    <p:sldId id="275" r:id="rId4"/>
    <p:sldId id="299" r:id="rId5"/>
    <p:sldId id="278" r:id="rId6"/>
    <p:sldId id="300" r:id="rId7"/>
    <p:sldId id="301" r:id="rId8"/>
    <p:sldId id="302" r:id="rId9"/>
    <p:sldId id="303" r:id="rId10"/>
    <p:sldId id="304" r:id="rId11"/>
    <p:sldId id="30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 및 목차" id="{9AC440C7-35A5-4C66-85C0-57ABA215A4CD}">
          <p14:sldIdLst>
            <p14:sldId id="274"/>
            <p14:sldId id="256"/>
            <p14:sldId id="275"/>
            <p14:sldId id="299"/>
            <p14:sldId id="278"/>
            <p14:sldId id="300"/>
            <p14:sldId id="301"/>
            <p14:sldId id="302"/>
            <p14:sldId id="303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EA"/>
    <a:srgbClr val="FDF54F"/>
    <a:srgbClr val="59D3F5"/>
    <a:srgbClr val="0D509E"/>
    <a:srgbClr val="F5C437"/>
    <a:srgbClr val="E4BF32"/>
    <a:srgbClr val="F9C04D"/>
    <a:srgbClr val="0194E7"/>
    <a:srgbClr val="068BD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6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68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6071721-8E9C-44C2-853F-6833A64A3E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3D67CC-5E1C-4C2D-ADBD-93454BDC36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1243D-668E-4487-B89E-3E54B40CB1CB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769C25-1F19-4465-B9A0-58B525B891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EDD73-9419-42D8-9977-0B28351CAF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F3961-D88D-40F3-9802-6645A0D2F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65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02C1A-17C7-4185-B119-D8A96D3BC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B688B1-BA03-4B4C-B83C-4262FB185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EDBD1-39BA-4247-83D5-BA1C444D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F9B85-6624-45A8-A7C1-9376FD81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229AE-83F4-4493-BA17-92735160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85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B7D22-5C22-4823-AECD-85D4B24D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69E028-543D-412C-BA30-6FE3A96CA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F6D1A-FFB2-4A78-9AA3-DA392519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FE491-8F03-43AA-AA5D-4BF5A9AD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3B207-B325-4DB1-B2A0-394133E0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13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A9ADEB-72A5-4B46-8442-28003D8B3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E62668-3C4A-4F0D-847F-8AA94ADBA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22DFA-9B35-4B94-8514-B823EC32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B425C-9FBF-4B68-80FF-C90C6FB9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2291B-9B11-458D-9280-CB10E91C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41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2980F-84FC-435D-BF7A-D96254DB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0FFB5-7AA9-4345-B2EA-CFDC66B9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72C19-7C92-4603-86C2-8F02B27D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99FB0F-E5BF-4ED7-B644-116D18C5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33421-FE28-45BE-B6F5-A2E7CE69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698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09C20-C647-40AD-BCF4-635FD01F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F0F08-5209-472E-87A3-E54004232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D924C-997B-4706-A220-EE9F6BF2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AEC4E-08B6-463A-A6C4-47B2CB96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D105B-FE2D-42B3-9DF8-2A238E1E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65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87978-8781-4FEB-9A29-FFC3AC93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07B56-1776-41F5-90CC-049B72AA8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FA8BFD-D673-4EAC-A73C-1D9B5124C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15D6A9-B9B1-49AE-BDE6-3761265F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E2E0A-2213-49D1-A648-AEE229BB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521FE3-01EE-41BF-83AB-194BAB27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31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C1755-88EC-4990-90FA-904AC76D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D9ED52-0EE0-4D51-A54E-1E3C83A7E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EF840B-FEFB-4064-A747-E6E9256BF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F671C5-DEB4-4507-B6BD-F4E522E4E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72F22-4A0E-44BC-86EB-79B17EB74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6EEE3-85BF-4469-9CF5-07AC0EAD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063E1C-0775-4AF4-A151-F5A0BC9E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C432A2-B260-4889-801C-DB704B33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26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8A5C1-1E13-4226-B204-AC736C2F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E57FA8-7544-47BB-8A52-478985E0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510BBE-F7E8-44D6-8A18-7F61BEED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0851DF-4BB2-4793-A203-DA341303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137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2A312D-58AD-40D4-9983-BF78C827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EA8F61-7638-49A6-80E5-3D419640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2E32EC-F6EC-4C14-A9AC-65D4BAAD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D1DCF-507C-43A7-A20C-8C10AD9CDEBF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939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AADB8-29E6-46D3-AAC5-93AC92FD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495A74-51E1-4D6C-B3FC-00F4AFE96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6A4B4E-5930-4750-81D5-3FA6CA95A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1875A0-AB97-45DC-A5F5-237A32A0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8E844C-E558-464B-9FE0-68BECD29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38CBB3-FA58-4F6F-AD79-FB138CAD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868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35BF7-B00D-42ED-9B95-B737E71E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E4D255-B8B4-4CE2-881E-1ECC19DA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F30024-4B91-4D6C-9538-5D936ED0C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90AC83-2852-40FB-B54A-25BB5C28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95F577-5B4F-44DB-8165-7FB712AF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1D18C8-7B5F-4AF7-BFEF-95E08DF4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36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9AB59B-F2A0-42E9-8DF6-EB86CA6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615888-D905-4A73-9CF6-08A3759CC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6C9DB-296C-4F6C-A750-78C65B13C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EFC16-C598-4D65-AA92-1028E7FD4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9DDD8-9858-4633-85D4-FA2B5353A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1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graphics/game_intro.asp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F2DD50B-2FDD-48B7-86A7-2D52B8BD0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3986"/>
            <a:ext cx="12192000" cy="6121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A90FBE-A59D-4013-9F7A-AFE93874FF90}"/>
              </a:ext>
            </a:extLst>
          </p:cNvPr>
          <p:cNvSpPr txBox="1"/>
          <p:nvPr/>
        </p:nvSpPr>
        <p:spPr>
          <a:xfrm>
            <a:off x="4643522" y="3166985"/>
            <a:ext cx="2904962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게임 분석</a:t>
            </a:r>
            <a:r>
              <a:rPr lang="en-US" altLang="ko-KR" sz="48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795318-E742-F0B3-F712-962F79E1F1C2}"/>
              </a:ext>
            </a:extLst>
          </p:cNvPr>
          <p:cNvSpPr/>
          <p:nvPr/>
        </p:nvSpPr>
        <p:spPr>
          <a:xfrm>
            <a:off x="9672918" y="6584363"/>
            <a:ext cx="2447364" cy="2108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35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75"/>
    </mc:Choice>
    <mc:Fallback>
      <p:transition advTm="47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코드 분석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2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4B77D-A723-4EEC-7652-B6C4C9EAC0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54988" y="6624918"/>
            <a:ext cx="2537012" cy="170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F5EACC1-888B-1B19-3650-33AE183455E5}"/>
              </a:ext>
            </a:extLst>
          </p:cNvPr>
          <p:cNvGrpSpPr/>
          <p:nvPr/>
        </p:nvGrpSpPr>
        <p:grpSpPr>
          <a:xfrm>
            <a:off x="6443397" y="1567783"/>
            <a:ext cx="5578273" cy="2451548"/>
            <a:chOff x="6443397" y="1368708"/>
            <a:chExt cx="5578273" cy="161386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CF7CFB-E168-691C-0BF2-FDB6A6A9B1D6}"/>
                </a:ext>
              </a:extLst>
            </p:cNvPr>
            <p:cNvSpPr txBox="1"/>
            <p:nvPr/>
          </p:nvSpPr>
          <p:spPr>
            <a:xfrm>
              <a:off x="6443397" y="1968466"/>
              <a:ext cx="5145881" cy="101411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함수 실행시마다 </a:t>
              </a: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speedX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와 </a:t>
              </a: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speedY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조정하여 움직임을 변경한다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endPara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각 버튼들은 이벤트를 처리하며 움직임과 관련된 함수를 호출한다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FC806F-3072-B84E-D8E6-5E0821BCF357}"/>
                </a:ext>
              </a:extLst>
            </p:cNvPr>
            <p:cNvSpPr txBox="1"/>
            <p:nvPr/>
          </p:nvSpPr>
          <p:spPr>
            <a:xfrm>
              <a:off x="6443398" y="1368708"/>
              <a:ext cx="3698448" cy="303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움직임 관련 함수 및 버튼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6FA7AE8-41EE-4836-D73D-6D42A9A03A0D}"/>
                </a:ext>
              </a:extLst>
            </p:cNvPr>
            <p:cNvCxnSpPr>
              <a:cxnSpLocks/>
            </p:cNvCxnSpPr>
            <p:nvPr/>
          </p:nvCxnSpPr>
          <p:spPr>
            <a:xfrm>
              <a:off x="6443398" y="1830373"/>
              <a:ext cx="557827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BEA15A34-F377-202F-63BC-8DB10C68B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74" y="1567783"/>
            <a:ext cx="5754294" cy="361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1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A9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9EC2E2-1FDD-D176-3279-9DCB174F0A62}"/>
              </a:ext>
            </a:extLst>
          </p:cNvPr>
          <p:cNvSpPr txBox="1"/>
          <p:nvPr/>
        </p:nvSpPr>
        <p:spPr>
          <a:xfrm>
            <a:off x="3290585" y="2705725"/>
            <a:ext cx="56108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AF2E36-F1AE-BB61-F2B3-458CFDCCB93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90755" y="6579909"/>
            <a:ext cx="2413261" cy="2780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E69E7E-8009-DAE3-B01F-A54220D69EBD}"/>
              </a:ext>
            </a:extLst>
          </p:cNvPr>
          <p:cNvSpPr txBox="1"/>
          <p:nvPr/>
        </p:nvSpPr>
        <p:spPr>
          <a:xfrm>
            <a:off x="3559088" y="4857254"/>
            <a:ext cx="5073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출처</a:t>
            </a:r>
            <a:r>
              <a:rPr lang="en-US" altLang="ko-KR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en-US" altLang="ko-KR" sz="1600" dirty="0">
                <a:hlinkClick r:id="rId2"/>
              </a:rPr>
              <a:t>HTML Game Example (w3schools.com)</a:t>
            </a:r>
            <a:endParaRPr lang="ko-KR" altLang="en-US" sz="16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633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59F21-DBA3-4B67-9EE4-E6A80294CEE8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E95EAE-6940-4739-ABD6-7471CFD08D59}"/>
              </a:ext>
            </a:extLst>
          </p:cNvPr>
          <p:cNvSpPr txBox="1"/>
          <p:nvPr/>
        </p:nvSpPr>
        <p:spPr>
          <a:xfrm>
            <a:off x="792480" y="741680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목차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846066B-5975-4530-BBE5-39F8B9D872B9}"/>
              </a:ext>
            </a:extLst>
          </p:cNvPr>
          <p:cNvCxnSpPr/>
          <p:nvPr/>
        </p:nvCxnSpPr>
        <p:spPr>
          <a:xfrm>
            <a:off x="650240" y="1656080"/>
            <a:ext cx="544576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C692260C-32E2-4E74-8433-34F40BD4CAE8}"/>
              </a:ext>
            </a:extLst>
          </p:cNvPr>
          <p:cNvGrpSpPr/>
          <p:nvPr/>
        </p:nvGrpSpPr>
        <p:grpSpPr>
          <a:xfrm>
            <a:off x="873760" y="2564953"/>
            <a:ext cx="2151130" cy="461665"/>
            <a:chOff x="873760" y="2564953"/>
            <a:chExt cx="2151130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6BFE5C-7615-4FB3-ABC9-78FEC70F8C87}"/>
                </a:ext>
              </a:extLst>
            </p:cNvPr>
            <p:cNvSpPr txBox="1"/>
            <p:nvPr/>
          </p:nvSpPr>
          <p:spPr>
            <a:xfrm>
              <a:off x="873760" y="2611119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F88A3A-A133-426F-83D5-CBB04756EA85}"/>
                </a:ext>
              </a:extLst>
            </p:cNvPr>
            <p:cNvSpPr txBox="1"/>
            <p:nvPr/>
          </p:nvSpPr>
          <p:spPr>
            <a:xfrm>
              <a:off x="1567440" y="2564953"/>
              <a:ext cx="1457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코드 소개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559FD91-3E3C-45FF-B64E-011A386D190D}"/>
              </a:ext>
            </a:extLst>
          </p:cNvPr>
          <p:cNvGrpSpPr/>
          <p:nvPr/>
        </p:nvGrpSpPr>
        <p:grpSpPr>
          <a:xfrm>
            <a:off x="868295" y="3652604"/>
            <a:ext cx="2151130" cy="461665"/>
            <a:chOff x="873760" y="2564953"/>
            <a:chExt cx="2151130" cy="4616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B8BD32-278E-4DAC-ABEE-FFBD0DF21C80}"/>
                </a:ext>
              </a:extLst>
            </p:cNvPr>
            <p:cNvSpPr txBox="1"/>
            <p:nvPr/>
          </p:nvSpPr>
          <p:spPr>
            <a:xfrm>
              <a:off x="873760" y="2611119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DECBF7-265F-4DBB-962F-732FF12E5335}"/>
                </a:ext>
              </a:extLst>
            </p:cNvPr>
            <p:cNvSpPr txBox="1"/>
            <p:nvPr/>
          </p:nvSpPr>
          <p:spPr>
            <a:xfrm>
              <a:off x="1567440" y="2564953"/>
              <a:ext cx="1457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코드 분석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259B14-EAD0-4787-9BBB-581B1459C835}"/>
              </a:ext>
            </a:extLst>
          </p:cNvPr>
          <p:cNvGrpSpPr/>
          <p:nvPr/>
        </p:nvGrpSpPr>
        <p:grpSpPr>
          <a:xfrm>
            <a:off x="868295" y="4740255"/>
            <a:ext cx="1768013" cy="461665"/>
            <a:chOff x="873760" y="2564953"/>
            <a:chExt cx="1768013" cy="4616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4A661-880E-46B7-A414-B9E3FB24E4F4}"/>
                </a:ext>
              </a:extLst>
            </p:cNvPr>
            <p:cNvSpPr txBox="1"/>
            <p:nvPr/>
          </p:nvSpPr>
          <p:spPr>
            <a:xfrm>
              <a:off x="873760" y="2611119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594CFB-9938-4D01-A559-8C59AB5BDA94}"/>
                </a:ext>
              </a:extLst>
            </p:cNvPr>
            <p:cNvSpPr txBox="1"/>
            <p:nvPr/>
          </p:nvSpPr>
          <p:spPr>
            <a:xfrm>
              <a:off x="1567440" y="2564953"/>
              <a:ext cx="10743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마무리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C56E975D-2E83-04D5-57AD-C5CA53346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112" y="1758350"/>
            <a:ext cx="4182456" cy="33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4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3"/>
    </mc:Choice>
    <mc:Fallback xmlns="">
      <p:transition advTm="70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AEBF8B-3A69-46EF-A367-936B6CC195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24F486E-54F4-404F-83B6-9BFBEFE979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B6332-F6E3-4FE2-810C-2C589EE7937C}"/>
              </a:ext>
            </a:extLst>
          </p:cNvPr>
          <p:cNvGrpSpPr/>
          <p:nvPr/>
        </p:nvGrpSpPr>
        <p:grpSpPr>
          <a:xfrm>
            <a:off x="3587077" y="2345306"/>
            <a:ext cx="5017845" cy="2594902"/>
            <a:chOff x="3587077" y="2611120"/>
            <a:chExt cx="5017845" cy="259490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5125F2-1B27-4E65-90FD-15228A57767D}"/>
                </a:ext>
              </a:extLst>
            </p:cNvPr>
            <p:cNvSpPr txBox="1"/>
            <p:nvPr/>
          </p:nvSpPr>
          <p:spPr>
            <a:xfrm>
              <a:off x="5570856" y="2611120"/>
              <a:ext cx="1050288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bg1"/>
                  </a:solidFill>
                  <a:latin typeface="+mj-lt"/>
                </a:rPr>
                <a:t>1.</a:t>
              </a:r>
              <a:endParaRPr lang="ko-KR" altLang="en-US" sz="8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343EF-2245-4D93-8317-E326C9E822D9}"/>
                </a:ext>
              </a:extLst>
            </p:cNvPr>
            <p:cNvSpPr txBox="1"/>
            <p:nvPr/>
          </p:nvSpPr>
          <p:spPr>
            <a:xfrm>
              <a:off x="4419600" y="3974068"/>
              <a:ext cx="318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코드 소개</a:t>
              </a:r>
              <a:endParaRPr lang="en-US" altLang="ko-KR" sz="2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4B73624-21EE-6DEC-BF75-EC2086870594}"/>
                </a:ext>
              </a:extLst>
            </p:cNvPr>
            <p:cNvSpPr txBox="1"/>
            <p:nvPr/>
          </p:nvSpPr>
          <p:spPr>
            <a:xfrm>
              <a:off x="3587077" y="4805912"/>
              <a:ext cx="5017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녹색 장애물을 피하며 점수를 획득하는 게임</a:t>
              </a:r>
              <a:endParaRPr lang="en-US" altLang="ko-KR" sz="20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271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71"/>
    </mc:Choice>
    <mc:Fallback xmlns="">
      <p:transition advTm="57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코드 소개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1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4B77D-A723-4EEC-7652-B6C4C9EAC0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54988" y="6624918"/>
            <a:ext cx="2537012" cy="170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880CD8-8478-6A40-0F2C-A23819C7A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77" y="951857"/>
            <a:ext cx="3106929" cy="28853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F7978F-323E-C2C4-EB0D-2E359EAA4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344" y="3837232"/>
            <a:ext cx="3506727" cy="30173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170402F-1EDA-505C-C0A6-0C8CC009A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434" y="667476"/>
            <a:ext cx="3510880" cy="301732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EA8624C-8253-32DF-B5F2-2C6E52384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2434" y="3684798"/>
            <a:ext cx="3905129" cy="317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1C4C991-578F-4BCD-B350-5DE404DED7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85EDB20-7049-4DDE-B817-8E0D75156B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7CF1C01-2EB1-431E-B5F3-506AD810666A}"/>
              </a:ext>
            </a:extLst>
          </p:cNvPr>
          <p:cNvGrpSpPr/>
          <p:nvPr/>
        </p:nvGrpSpPr>
        <p:grpSpPr>
          <a:xfrm>
            <a:off x="4419600" y="2345306"/>
            <a:ext cx="3180080" cy="1886168"/>
            <a:chOff x="4419600" y="2611120"/>
            <a:chExt cx="3180080" cy="188616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76A5865-2236-467A-9BE1-2BAFD13B7742}"/>
                </a:ext>
              </a:extLst>
            </p:cNvPr>
            <p:cNvSpPr txBox="1"/>
            <p:nvPr/>
          </p:nvSpPr>
          <p:spPr>
            <a:xfrm>
              <a:off x="5461853" y="2611120"/>
              <a:ext cx="126829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bg1"/>
                  </a:solidFill>
                  <a:latin typeface="+mj-lt"/>
                </a:rPr>
                <a:t>2.</a:t>
              </a:r>
              <a:endParaRPr lang="ko-KR" altLang="en-US" sz="8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9C319C-1191-4E03-B4D1-4EF745987931}"/>
                </a:ext>
              </a:extLst>
            </p:cNvPr>
            <p:cNvSpPr txBox="1"/>
            <p:nvPr/>
          </p:nvSpPr>
          <p:spPr>
            <a:xfrm>
              <a:off x="4419600" y="3974068"/>
              <a:ext cx="318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코드 분석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046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코드 분석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2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4B77D-A723-4EEC-7652-B6C4C9EAC0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54988" y="6624918"/>
            <a:ext cx="2537012" cy="170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8DC4E1-EA21-A3BE-0637-B19ED55F9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11" y="2466771"/>
            <a:ext cx="5421789" cy="962229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1F5EACC1-888B-1B19-3650-33AE183455E5}"/>
              </a:ext>
            </a:extLst>
          </p:cNvPr>
          <p:cNvGrpSpPr/>
          <p:nvPr/>
        </p:nvGrpSpPr>
        <p:grpSpPr>
          <a:xfrm>
            <a:off x="6443397" y="1869843"/>
            <a:ext cx="5578273" cy="2156083"/>
            <a:chOff x="6443397" y="1368708"/>
            <a:chExt cx="5578273" cy="141936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CF7CFB-E168-691C-0BF2-FDB6A6A9B1D6}"/>
                </a:ext>
              </a:extLst>
            </p:cNvPr>
            <p:cNvSpPr txBox="1"/>
            <p:nvPr/>
          </p:nvSpPr>
          <p:spPr>
            <a:xfrm>
              <a:off x="6443397" y="1968466"/>
              <a:ext cx="5145881" cy="81960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게임을 초기화하고 시작하는 함수이다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myGamePiece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myScore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객체를 생성하며</a:t>
              </a:r>
              <a:endPara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myGameArea.start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()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메소드를 호출하여 화면을 설정하고 게임을 시작한다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endPara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FC806F-3072-B84E-D8E6-5E0821BCF357}"/>
                </a:ext>
              </a:extLst>
            </p:cNvPr>
            <p:cNvSpPr txBox="1"/>
            <p:nvPr/>
          </p:nvSpPr>
          <p:spPr>
            <a:xfrm>
              <a:off x="6443398" y="1368708"/>
              <a:ext cx="2345514" cy="303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startGame</a:t>
              </a:r>
              <a:r>
                <a:rPr lang="en-US" altLang="ko-KR" sz="24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4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함수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6FA7AE8-41EE-4836-D73D-6D42A9A03A0D}"/>
                </a:ext>
              </a:extLst>
            </p:cNvPr>
            <p:cNvCxnSpPr>
              <a:cxnSpLocks/>
            </p:cNvCxnSpPr>
            <p:nvPr/>
          </p:nvCxnSpPr>
          <p:spPr>
            <a:xfrm>
              <a:off x="6443398" y="1830373"/>
              <a:ext cx="557827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506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코드 분석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2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4B77D-A723-4EEC-7652-B6C4C9EAC0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54988" y="6624918"/>
            <a:ext cx="2537012" cy="170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F5EACC1-888B-1B19-3650-33AE183455E5}"/>
              </a:ext>
            </a:extLst>
          </p:cNvPr>
          <p:cNvGrpSpPr/>
          <p:nvPr/>
        </p:nvGrpSpPr>
        <p:grpSpPr>
          <a:xfrm>
            <a:off x="6443397" y="1869844"/>
            <a:ext cx="5578273" cy="3928876"/>
            <a:chOff x="6443397" y="1368708"/>
            <a:chExt cx="5578273" cy="258640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CF7CFB-E168-691C-0BF2-FDB6A6A9B1D6}"/>
                </a:ext>
              </a:extLst>
            </p:cNvPr>
            <p:cNvSpPr txBox="1"/>
            <p:nvPr/>
          </p:nvSpPr>
          <p:spPr>
            <a:xfrm>
              <a:off x="6443397" y="1968466"/>
              <a:ext cx="5145881" cy="198664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Canvas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속성은 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&lt;canvas&gt;</a:t>
              </a:r>
              <a:r>
                <a:rPr lang="ko-KR" altLang="en-US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엘리먼트를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생성하여 할당한다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endPara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Start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속성은 함수로 정의되며 게임을 초기화하고 시작하는데 사용되는 메소드이다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Clear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속성은 함수로 정의되며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캔버스를 지우고 게임화면을 다시 업데이트 하는 메소드이다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Stop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속성은 함수로 정의되며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게임을 정지하는 역할을 하는 메소드이다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endPara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endPara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FC806F-3072-B84E-D8E6-5E0821BCF357}"/>
                </a:ext>
              </a:extLst>
            </p:cNvPr>
            <p:cNvSpPr txBox="1"/>
            <p:nvPr/>
          </p:nvSpPr>
          <p:spPr>
            <a:xfrm>
              <a:off x="6443398" y="1368708"/>
              <a:ext cx="2052613" cy="303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myGameArea</a:t>
              </a:r>
              <a:endPara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6FA7AE8-41EE-4836-D73D-6D42A9A03A0D}"/>
                </a:ext>
              </a:extLst>
            </p:cNvPr>
            <p:cNvCxnSpPr>
              <a:cxnSpLocks/>
            </p:cNvCxnSpPr>
            <p:nvPr/>
          </p:nvCxnSpPr>
          <p:spPr>
            <a:xfrm>
              <a:off x="6443398" y="1830373"/>
              <a:ext cx="557827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2E6A669C-C249-EF3D-F46A-2637D6FFC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77" y="1927412"/>
            <a:ext cx="5499900" cy="300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4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코드 분석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2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4B77D-A723-4EEC-7652-B6C4C9EAC0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54988" y="6624918"/>
            <a:ext cx="2537012" cy="170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F5EACC1-888B-1B19-3650-33AE183455E5}"/>
              </a:ext>
            </a:extLst>
          </p:cNvPr>
          <p:cNvGrpSpPr/>
          <p:nvPr/>
        </p:nvGrpSpPr>
        <p:grpSpPr>
          <a:xfrm>
            <a:off x="6443397" y="1110405"/>
            <a:ext cx="5578273" cy="4815271"/>
            <a:chOff x="6443397" y="1368708"/>
            <a:chExt cx="5578273" cy="316992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CF7CFB-E168-691C-0BF2-FDB6A6A9B1D6}"/>
                </a:ext>
              </a:extLst>
            </p:cNvPr>
            <p:cNvSpPr txBox="1"/>
            <p:nvPr/>
          </p:nvSpPr>
          <p:spPr>
            <a:xfrm>
              <a:off x="6443397" y="1968466"/>
              <a:ext cx="5145881" cy="25701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게임에서 사용되는 요소를 정의하는 함수이며 너비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높이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x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와 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y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축 방향의 속도와 유형을 파라미터로 받는다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this.update</a:t>
              </a:r>
              <a:endPara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요소를 업데이트 하는 역할을 수행하며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요소의 유형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(type)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따라서 텍스트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점수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그릴지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사각형을 그릴지 결정한다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this.newPos</a:t>
              </a:r>
              <a:endPara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새로운 위치를 계산하고 업데이트 하는 메소드이다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this.crashWith</a:t>
              </a:r>
              <a:endPara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플레이어가 장애물과 충돌했는지 여부를 체크하는 메소드이다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</a:p>
            <a:p>
              <a:pPr algn="just">
                <a:lnSpc>
                  <a:spcPct val="120000"/>
                </a:lnSpc>
              </a:pPr>
              <a:endPara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endPara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FC806F-3072-B84E-D8E6-5E0821BCF357}"/>
                </a:ext>
              </a:extLst>
            </p:cNvPr>
            <p:cNvSpPr txBox="1"/>
            <p:nvPr/>
          </p:nvSpPr>
          <p:spPr>
            <a:xfrm>
              <a:off x="6443398" y="1368708"/>
              <a:ext cx="2555508" cy="303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Component </a:t>
              </a:r>
              <a:r>
                <a:rPr lang="ko-KR" altLang="en-US" sz="24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함수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6FA7AE8-41EE-4836-D73D-6D42A9A03A0D}"/>
                </a:ext>
              </a:extLst>
            </p:cNvPr>
            <p:cNvCxnSpPr>
              <a:cxnSpLocks/>
            </p:cNvCxnSpPr>
            <p:nvPr/>
          </p:nvCxnSpPr>
          <p:spPr>
            <a:xfrm>
              <a:off x="6443398" y="1830373"/>
              <a:ext cx="557827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56623257-7E9B-F83B-7D49-F632FEF48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30" y="1110404"/>
            <a:ext cx="5791358" cy="501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4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코드 분석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2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4B77D-A723-4EEC-7652-B6C4C9EAC0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54988" y="6624918"/>
            <a:ext cx="2537012" cy="170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F5EACC1-888B-1B19-3650-33AE183455E5}"/>
              </a:ext>
            </a:extLst>
          </p:cNvPr>
          <p:cNvGrpSpPr/>
          <p:nvPr/>
        </p:nvGrpSpPr>
        <p:grpSpPr>
          <a:xfrm>
            <a:off x="6443397" y="1110407"/>
            <a:ext cx="5578273" cy="3633411"/>
            <a:chOff x="6443397" y="1368708"/>
            <a:chExt cx="5578273" cy="239189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CF7CFB-E168-691C-0BF2-FDB6A6A9B1D6}"/>
                </a:ext>
              </a:extLst>
            </p:cNvPr>
            <p:cNvSpPr txBox="1"/>
            <p:nvPr/>
          </p:nvSpPr>
          <p:spPr>
            <a:xfrm>
              <a:off x="6443397" y="1968466"/>
              <a:ext cx="5145881" cy="179213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게임을 업데이트하는 역할을 하는 함수이다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모든 장애물과 플레이어 캐릭터 간의 충돌을 검사하고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충돌이 발생하면 게임을 중지시킨다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게임 화면을 클리어하고 현재 프레임 번호를 증가시킨다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일정 간격마다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(150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프레임마다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새로운 장애물을 생성하고 이를 게임 영역에 추가한다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모든 장애물을 왼쪽으로 이동시키고 그린다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스코어를 업데이트하고 화면에 표시한다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플레이어 캐릭터의 위치를 업데이트하고 그린다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FC806F-3072-B84E-D8E6-5E0821BCF357}"/>
                </a:ext>
              </a:extLst>
            </p:cNvPr>
            <p:cNvSpPr txBox="1"/>
            <p:nvPr/>
          </p:nvSpPr>
          <p:spPr>
            <a:xfrm>
              <a:off x="6443398" y="1368708"/>
              <a:ext cx="3330848" cy="303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updateGameArea</a:t>
              </a:r>
              <a:r>
                <a:rPr lang="en-US" altLang="ko-KR" sz="24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4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함수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6FA7AE8-41EE-4836-D73D-6D42A9A03A0D}"/>
                </a:ext>
              </a:extLst>
            </p:cNvPr>
            <p:cNvCxnSpPr>
              <a:cxnSpLocks/>
            </p:cNvCxnSpPr>
            <p:nvPr/>
          </p:nvCxnSpPr>
          <p:spPr>
            <a:xfrm>
              <a:off x="6443398" y="1830373"/>
              <a:ext cx="557827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E6B6402E-567E-D100-23C3-2C50ACC58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97" y="1207503"/>
            <a:ext cx="5254306" cy="44885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7689CD-11C6-FBBE-E4A5-CBB818E75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97" y="5796619"/>
            <a:ext cx="4902456" cy="88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1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COLOR_SKY_BLUE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0D509E"/>
      </a:accent1>
      <a:accent2>
        <a:srgbClr val="F5C437"/>
      </a:accent2>
      <a:accent3>
        <a:srgbClr val="00A9EA"/>
      </a:accent3>
      <a:accent4>
        <a:srgbClr val="018EDD"/>
      </a:accent4>
      <a:accent5>
        <a:srgbClr val="FDF54F"/>
      </a:accent5>
      <a:accent6>
        <a:srgbClr val="59D3F5"/>
      </a:accent6>
      <a:hlink>
        <a:srgbClr val="757070"/>
      </a:hlink>
      <a:folHlink>
        <a:srgbClr val="757070"/>
      </a:folHlink>
    </a:clrScheme>
    <a:fontScheme name="G마켓 산스와 나눔스퀘어">
      <a:majorFont>
        <a:latin typeface="G마켓 산스 TTF Bold"/>
        <a:ea typeface="나눔스퀘어 ExtraBold"/>
        <a:cs typeface=""/>
      </a:majorFont>
      <a:minorFont>
        <a:latin typeface="G마켓 산스 TTF Medium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280</Words>
  <Application>Microsoft Office PowerPoint</Application>
  <PresentationFormat>와이드스크린</PresentationFormat>
  <Paragraphs>57</Paragraphs>
  <Slides>11</Slides>
  <Notes>0</Notes>
  <HiddenSlides>11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G마켓 산스 TTF Bold</vt:lpstr>
      <vt:lpstr>G마켓 산스 TTF Light</vt:lpstr>
      <vt:lpstr>G마켓 산스 TTF Medium</vt:lpstr>
      <vt:lpstr>나눔스퀘어</vt:lpstr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MoonSeungHan</cp:lastModifiedBy>
  <cp:revision>58</cp:revision>
  <dcterms:created xsi:type="dcterms:W3CDTF">2020-02-09T06:06:54Z</dcterms:created>
  <dcterms:modified xsi:type="dcterms:W3CDTF">2023-11-07T18:11:16Z</dcterms:modified>
</cp:coreProperties>
</file>