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3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26" autoAdjust="0"/>
  </p:normalViewPr>
  <p:slideViewPr>
    <p:cSldViewPr snapToGrid="0">
      <p:cViewPr varScale="1">
        <p:scale>
          <a:sx n="73" d="100"/>
          <a:sy n="73" d="100"/>
        </p:scale>
        <p:origin x="81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91E2C-91DC-16ED-FE15-95498E801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5161A9-3D85-2B71-D7B3-9F9A42B8A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911C8-BC27-528D-9B5B-8F0FC7B6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1B35-0D1D-4182-963A-BD55F16B83F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D4E7B-25B4-4327-D7AE-EAB5B716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3A641-4CC0-B9F8-29CD-18EEDBE8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B635-55CA-426B-ADC7-6836E8842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9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3B7B2-B7C4-5C8C-F9E1-4A81A284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546263-02D6-58F4-993C-18D0BA759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F00C6-2F62-E1F1-738A-9C21E0D42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1B35-0D1D-4182-963A-BD55F16B83F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C0504-320A-B1C3-B976-CE14854A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2B0E5-4998-5463-A34F-A33F7931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B635-55CA-426B-ADC7-6836E8842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18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A207B3-D480-1BEC-326A-710F7E5C3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E91FBB-335F-BF02-9C60-9F3C2826E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44073-4B8E-1C0A-5FAB-450E71A7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1B35-0D1D-4182-963A-BD55F16B83F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2FC07-71B4-1A38-A1B4-D451DCF0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12B30-FAAB-9B2B-9C63-23A4BC89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B635-55CA-426B-ADC7-6836E8842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50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264FF-8C9D-DBEB-728E-85293CD1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240AA-EC9F-AA90-2438-AD43E9937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8B3AB-7D36-3091-DE31-75B13912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1B35-0D1D-4182-963A-BD55F16B83F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23431-05D8-7E2F-066A-0EFD7557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68BEC6-4713-4E51-9CB1-6F4ECECA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B635-55CA-426B-ADC7-6836E8842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2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2E99F-443E-590E-3805-9EE2884F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B44699-4312-9B4F-B2EF-11DAC770E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59FED-222B-180B-B01C-379A594E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1B35-0D1D-4182-963A-BD55F16B83F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287499-CFEB-B77D-A717-A95DE6E7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F68A8-8949-A13C-396E-7B46408D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B635-55CA-426B-ADC7-6836E8842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0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AF153-B93A-8A7D-AC2F-B3E6C12B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C073A-820D-AFE3-F8B0-E89445CE8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65F01C-A0D4-24DB-0B87-0B2C659B1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FA272F-A954-AABF-22F7-FA6D65A7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1B35-0D1D-4182-963A-BD55F16B83F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BD0416-DF47-23D7-F3C2-3E1D9ECD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896E36-6888-FC6B-43D3-8EA98310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B635-55CA-426B-ADC7-6836E8842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35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C92D7-6DC5-FA0F-8E82-BA83F337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1E5BB-DAF1-815A-1699-F418B1AB6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4B41AA-632B-C36A-C689-5332D35F3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E51466-22BE-7EBC-A855-A25E7A745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0C201E-4A12-63EE-EFD5-6A0861730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81C304-9702-8C64-F87C-9FF57D87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1B35-0D1D-4182-963A-BD55F16B83F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D20827-3CE9-BE4F-E66B-89B3C261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7CED0-6333-0020-538F-4FEBA8E0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B635-55CA-426B-ADC7-6836E8842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47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EC2DB-76A4-C0C6-E1C0-186BCD71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42EE4F-A380-CA09-7FDC-524AD0E0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1B35-0D1D-4182-963A-BD55F16B83F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1BA832-2858-4047-0362-D039FE50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8BF64B-1860-7B60-3C14-76B40084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B635-55CA-426B-ADC7-6836E8842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18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3E3766-3976-C708-A72A-C31F3659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1B35-0D1D-4182-963A-BD55F16B83F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7221D8-50C7-BE55-AC7E-A96DAE2D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362B0F-9E08-8D5B-CF35-1BAE25B7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B635-55CA-426B-ADC7-6836E8842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0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36F9F-D7B4-5BAB-0879-5347C9083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D2244-36B1-A924-72B0-919BD10A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7DBE3A-CE59-6DA3-4B50-EFD8AC109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BEC1E4-717F-6268-752C-C5E8FC4B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1B35-0D1D-4182-963A-BD55F16B83F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58F1B4-EE07-DF36-4F75-9F57369E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2ACC4-B614-1A33-F9C4-2F9D7738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B635-55CA-426B-ADC7-6836E8842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91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65C2D-947D-FFFA-72CE-A3862ED8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F003BB-90DA-31C7-8171-645174DDC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1A6FC1-7BDE-B0E4-F069-35C0C73E5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0BC6D8-3D2D-56F5-23D6-66F3090F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1B35-0D1D-4182-963A-BD55F16B83F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7B24FB-4A13-5CEB-6E22-B70620AB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304C8-D9BF-990E-D3BF-1762A38F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B635-55CA-426B-ADC7-6836E8842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19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455109-F0D0-2FA0-9C02-C6319761C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BE3A09-6CFC-FBB3-6CF4-3BCDC5B89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B0FEC-6FB8-2816-FA01-02751EB5C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C1B35-0D1D-4182-963A-BD55F16B83F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F51A4-14EE-8A6A-BAA4-8BE6FEA6E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F8557-DB51-0BDD-4047-B10BFD19B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EB635-55CA-426B-ADC7-6836E8842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3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insupport.naver.com/starterGuide/36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-Forger/OOP_Project" TargetMode="External"/><Relationship Id="rId2" Type="http://schemas.openxmlformats.org/officeDocument/2006/relationships/hyperlink" Target="https://acredev.tistory.com/2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, 도표, 텍스트, 디자인이(가) 표시된 사진">
            <a:extLst>
              <a:ext uri="{FF2B5EF4-FFF2-40B4-BE49-F238E27FC236}">
                <a16:creationId xmlns:a16="http://schemas.microsoft.com/office/drawing/2014/main" id="{58F93A02-DC4F-93BA-1F4D-18B4F5031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3574" y="0"/>
            <a:ext cx="14319147" cy="685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BA289D4-0C2E-A8AF-61CA-0348F8CC0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8444"/>
            <a:ext cx="9144000" cy="128111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ko-KR" altLang="en-US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객체지향 프로그래밍 프로젝트</a:t>
            </a:r>
            <a:r>
              <a:rPr lang="en-US" altLang="ko-KR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3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출근 관리 및 주급 계산기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6E5B4-059E-A8B5-2ACC-5A47FB45E5BD}"/>
              </a:ext>
            </a:extLst>
          </p:cNvPr>
          <p:cNvSpPr txBox="1"/>
          <p:nvPr/>
        </p:nvSpPr>
        <p:spPr>
          <a:xfrm>
            <a:off x="-731520" y="659384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2018675024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2975C4-DE42-DC8E-AE18-B7118644BCFE}"/>
              </a:ext>
            </a:extLst>
          </p:cNvPr>
          <p:cNvSpPr txBox="1"/>
          <p:nvPr/>
        </p:nvSpPr>
        <p:spPr>
          <a:xfrm>
            <a:off x="12192000" y="6593840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문승한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77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7ABCB9-D668-9A7B-E98C-F7F6414C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33" y="1883199"/>
            <a:ext cx="2176248" cy="26155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886833-C0DE-D0BF-C28B-5727C373C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680" y="1883198"/>
            <a:ext cx="2176248" cy="2615537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EDEF1AC-5F05-989E-48A6-F256D422366B}"/>
              </a:ext>
            </a:extLst>
          </p:cNvPr>
          <p:cNvGrpSpPr/>
          <p:nvPr/>
        </p:nvGrpSpPr>
        <p:grpSpPr>
          <a:xfrm>
            <a:off x="8481724" y="1883198"/>
            <a:ext cx="2115656" cy="2587767"/>
            <a:chOff x="4100234" y="961678"/>
            <a:chExt cx="3991532" cy="488224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3834CD2-863F-513E-0E70-3C76CF7EA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00234" y="1014075"/>
              <a:ext cx="3991532" cy="482984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B367FC4-8867-0687-2AFD-A44BC267D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0234" y="961678"/>
              <a:ext cx="2229161" cy="1581371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5B84F686-012E-CF2A-AD43-97FB81C75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3888" y="5420350"/>
            <a:ext cx="8764223" cy="4858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C55D4C8-F175-7494-2C62-447480529E2E}"/>
              </a:ext>
            </a:extLst>
          </p:cNvPr>
          <p:cNvSpPr txBox="1"/>
          <p:nvPr/>
        </p:nvSpPr>
        <p:spPr>
          <a:xfrm>
            <a:off x="4944885" y="250963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근무자 정보 수정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38235C9-4CB1-CF79-308D-D66B4F04D27C}"/>
              </a:ext>
            </a:extLst>
          </p:cNvPr>
          <p:cNvSpPr/>
          <p:nvPr/>
        </p:nvSpPr>
        <p:spPr>
          <a:xfrm>
            <a:off x="3693626" y="3185651"/>
            <a:ext cx="589935" cy="3539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FED08DB0-EF58-4ED4-AF31-61A84760B14C}"/>
              </a:ext>
            </a:extLst>
          </p:cNvPr>
          <p:cNvSpPr/>
          <p:nvPr/>
        </p:nvSpPr>
        <p:spPr>
          <a:xfrm>
            <a:off x="7461858" y="3185651"/>
            <a:ext cx="589935" cy="3539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A8C38-2A59-D478-9A6D-1D9538AEE420}"/>
              </a:ext>
            </a:extLst>
          </p:cNvPr>
          <p:cNvSpPr txBox="1"/>
          <p:nvPr/>
        </p:nvSpPr>
        <p:spPr>
          <a:xfrm>
            <a:off x="3354180" y="2832583"/>
            <a:ext cx="1537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테이블에 등록되어 있는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073C0B-E2F1-EE41-0108-42659B970190}"/>
              </a:ext>
            </a:extLst>
          </p:cNvPr>
          <p:cNvSpPr txBox="1"/>
          <p:nvPr/>
        </p:nvSpPr>
        <p:spPr>
          <a:xfrm>
            <a:off x="3306896" y="3665659"/>
            <a:ext cx="16321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이름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(A)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입력하고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엔터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B983C2-24CC-A5A2-54CF-04A82BDF1BD3}"/>
              </a:ext>
            </a:extLst>
          </p:cNvPr>
          <p:cNvSpPr txBox="1"/>
          <p:nvPr/>
        </p:nvSpPr>
        <p:spPr>
          <a:xfrm>
            <a:off x="7244509" y="2832583"/>
            <a:ext cx="1024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수정 버튼 클릭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6C6C6-FFB9-734E-3EFE-529D1AA8E064}"/>
              </a:ext>
            </a:extLst>
          </p:cNvPr>
          <p:cNvSpPr txBox="1"/>
          <p:nvPr/>
        </p:nvSpPr>
        <p:spPr>
          <a:xfrm>
            <a:off x="2917094" y="5051017"/>
            <a:ext cx="635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근무 현황으로 가보면 수정 사항이 잘 적용된 것을 확인 할 수 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634610-AFCE-FA4E-6E75-B1F9643E0C4E}"/>
              </a:ext>
            </a:extLst>
          </p:cNvPr>
          <p:cNvSpPr/>
          <p:nvPr/>
        </p:nvSpPr>
        <p:spPr>
          <a:xfrm>
            <a:off x="4283561" y="5448119"/>
            <a:ext cx="1812439" cy="4414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52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28A28D-F814-705B-D7C6-5766D21B51E3}"/>
              </a:ext>
            </a:extLst>
          </p:cNvPr>
          <p:cNvSpPr txBox="1"/>
          <p:nvPr/>
        </p:nvSpPr>
        <p:spPr>
          <a:xfrm>
            <a:off x="4944885" y="250963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근무자 정보 삭제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14E94C7-A78D-8AB1-B34A-211BEDAD7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26" y="5540088"/>
            <a:ext cx="8773749" cy="1066949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EB3441F2-465F-2133-39D9-6F256D321492}"/>
              </a:ext>
            </a:extLst>
          </p:cNvPr>
          <p:cNvGrpSpPr/>
          <p:nvPr/>
        </p:nvGrpSpPr>
        <p:grpSpPr>
          <a:xfrm>
            <a:off x="864571" y="1774873"/>
            <a:ext cx="10462858" cy="2640212"/>
            <a:chOff x="708247" y="1774873"/>
            <a:chExt cx="10462858" cy="264021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6A42FF3-A032-162F-9A40-7F33BE1F9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247" y="1784955"/>
              <a:ext cx="2197710" cy="263013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F8A27FF-0B3E-966B-66FD-EB8A69D9B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63296" y="1784955"/>
              <a:ext cx="2197710" cy="2630130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5891CE7-FE2E-18C0-312F-FECE2CC8340F}"/>
                </a:ext>
              </a:extLst>
            </p:cNvPr>
            <p:cNvGrpSpPr/>
            <p:nvPr/>
          </p:nvGrpSpPr>
          <p:grpSpPr>
            <a:xfrm>
              <a:off x="6218345" y="1784955"/>
              <a:ext cx="2197710" cy="2630130"/>
              <a:chOff x="-715422" y="1158601"/>
              <a:chExt cx="4115374" cy="4925112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A81E4116-0999-CB6C-DAEF-1EC3EFA638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715422" y="1158601"/>
                <a:ext cx="4115374" cy="4925112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7DEA9921-90B9-314D-6C48-BE9730008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1204" y="2409682"/>
                <a:ext cx="2800741" cy="1810003"/>
              </a:xfrm>
              <a:prstGeom prst="rect">
                <a:avLst/>
              </a:prstGeom>
            </p:spPr>
          </p:pic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B675424-18B3-AEA6-10C6-04FBDB3FDA8E}"/>
                </a:ext>
              </a:extLst>
            </p:cNvPr>
            <p:cNvGrpSpPr/>
            <p:nvPr/>
          </p:nvGrpSpPr>
          <p:grpSpPr>
            <a:xfrm>
              <a:off x="8973395" y="1774873"/>
              <a:ext cx="2197710" cy="2630130"/>
              <a:chOff x="10996170" y="1331878"/>
              <a:chExt cx="4115374" cy="4925112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54A4FA6D-E22F-C90D-D066-764C42D4D0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96170" y="1331878"/>
                <a:ext cx="4115374" cy="4925112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F8C9F95D-4207-9FE4-53E2-A0841B82C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33470" y="2625356"/>
                <a:ext cx="2048161" cy="1581372"/>
              </a:xfrm>
              <a:prstGeom prst="rect">
                <a:avLst/>
              </a:prstGeom>
            </p:spPr>
          </p:pic>
        </p:grp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5BC471B-5ED0-43D9-DBF4-513D3CB92752}"/>
              </a:ext>
            </a:extLst>
          </p:cNvPr>
          <p:cNvSpPr/>
          <p:nvPr/>
        </p:nvSpPr>
        <p:spPr>
          <a:xfrm>
            <a:off x="3198382" y="3016321"/>
            <a:ext cx="285136" cy="2201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8D465F2-BFA0-1136-7BF2-62A431DD181C}"/>
              </a:ext>
            </a:extLst>
          </p:cNvPr>
          <p:cNvSpPr/>
          <p:nvPr/>
        </p:nvSpPr>
        <p:spPr>
          <a:xfrm>
            <a:off x="5953432" y="3016321"/>
            <a:ext cx="285136" cy="2201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638AB8C-C1E3-94C2-1BE2-9305306C2557}"/>
              </a:ext>
            </a:extLst>
          </p:cNvPr>
          <p:cNvSpPr/>
          <p:nvPr/>
        </p:nvSpPr>
        <p:spPr>
          <a:xfrm>
            <a:off x="8708480" y="3016321"/>
            <a:ext cx="285136" cy="2201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A1C320-6ADA-44FB-BCFD-859B098534A5}"/>
              </a:ext>
            </a:extLst>
          </p:cNvPr>
          <p:cNvSpPr txBox="1"/>
          <p:nvPr/>
        </p:nvSpPr>
        <p:spPr>
          <a:xfrm>
            <a:off x="2520853" y="4464715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이름 입력 후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엔터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6E59CD-5E89-7557-A4D0-E8B5399E0651}"/>
              </a:ext>
            </a:extLst>
          </p:cNvPr>
          <p:cNvSpPr txBox="1"/>
          <p:nvPr/>
        </p:nvSpPr>
        <p:spPr>
          <a:xfrm>
            <a:off x="5394527" y="4464715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삭제 버튼 클릭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433F9E-BD91-1D1C-0F7D-DB19EB3D7670}"/>
              </a:ext>
            </a:extLst>
          </p:cNvPr>
          <p:cNvSpPr txBox="1"/>
          <p:nvPr/>
        </p:nvSpPr>
        <p:spPr>
          <a:xfrm>
            <a:off x="8412468" y="4464715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클릭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61949A3-7C29-10E2-2C05-2E6437C1FD76}"/>
              </a:ext>
            </a:extLst>
          </p:cNvPr>
          <p:cNvSpPr/>
          <p:nvPr/>
        </p:nvSpPr>
        <p:spPr>
          <a:xfrm>
            <a:off x="4084388" y="4015715"/>
            <a:ext cx="389288" cy="3892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ABA9BF0-2042-FC4D-94D0-956F30B01A19}"/>
              </a:ext>
            </a:extLst>
          </p:cNvPr>
          <p:cNvSpPr/>
          <p:nvPr/>
        </p:nvSpPr>
        <p:spPr>
          <a:xfrm>
            <a:off x="7473524" y="3056201"/>
            <a:ext cx="389288" cy="3892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6FCCA78-AA1E-D787-228F-A8D3267455BF}"/>
              </a:ext>
            </a:extLst>
          </p:cNvPr>
          <p:cNvSpPr/>
          <p:nvPr/>
        </p:nvSpPr>
        <p:spPr>
          <a:xfrm>
            <a:off x="1963426" y="6430945"/>
            <a:ext cx="8366279" cy="1760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BA0A02-DF0A-DABA-FD6C-39E45E2F5051}"/>
              </a:ext>
            </a:extLst>
          </p:cNvPr>
          <p:cNvSpPr txBox="1"/>
          <p:nvPr/>
        </p:nvSpPr>
        <p:spPr>
          <a:xfrm>
            <a:off x="4330940" y="4971623"/>
            <a:ext cx="3530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잘 삭제 된 것을 확인 할 수 있다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750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A9708A-231E-5A65-E38B-8999B25CF8D5}"/>
              </a:ext>
            </a:extLst>
          </p:cNvPr>
          <p:cNvSpPr txBox="1"/>
          <p:nvPr/>
        </p:nvSpPr>
        <p:spPr>
          <a:xfrm>
            <a:off x="5404146" y="250963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아쉬운 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EDC29F-CB37-EBE4-94D5-9AA4B96255CA}"/>
              </a:ext>
            </a:extLst>
          </p:cNvPr>
          <p:cNvSpPr txBox="1"/>
          <p:nvPr/>
        </p:nvSpPr>
        <p:spPr>
          <a:xfrm>
            <a:off x="2004976" y="3075057"/>
            <a:ext cx="8182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근무 중 근무자가 조퇴했을 시 기록에 관한 고민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시간을 직접 받아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주가 지났을 시 자동으로 초기화 시키는 것에 대한 고민</a:t>
            </a:r>
          </a:p>
        </p:txBody>
      </p:sp>
    </p:spTree>
    <p:extLst>
      <p:ext uri="{BB962C8B-B14F-4D97-AF65-F5344CB8AC3E}">
        <p14:creationId xmlns:p14="http://schemas.microsoft.com/office/powerpoint/2010/main" val="1403449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CFC7FA-F693-5879-35C1-BC6CCED4DD81}"/>
              </a:ext>
            </a:extLst>
          </p:cNvPr>
          <p:cNvSpPr txBox="1"/>
          <p:nvPr/>
        </p:nvSpPr>
        <p:spPr>
          <a:xfrm>
            <a:off x="5723144" y="250963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04EB9-CB50-F8A6-F4DB-5CEE18D7D89A}"/>
              </a:ext>
            </a:extLst>
          </p:cNvPr>
          <p:cNvSpPr txBox="1"/>
          <p:nvPr/>
        </p:nvSpPr>
        <p:spPr>
          <a:xfrm>
            <a:off x="3311295" y="2921168"/>
            <a:ext cx="55694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Chat GPT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강의 슬라이드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주급 조건 및 계산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 </a:t>
            </a:r>
            <a:r>
              <a:rPr lang="en-US" altLang="ko-KR" sz="2000" dirty="0">
                <a:hlinkClick r:id="rId2"/>
              </a:rPr>
              <a:t>NAVER </a:t>
            </a:r>
            <a:r>
              <a:rPr lang="ko-KR" altLang="en-US" sz="2000" dirty="0">
                <a:hlinkClick r:id="rId2"/>
              </a:rPr>
              <a:t>비즈니스 금융센터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08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9E029-2BD8-43FD-9324-D37764A1324D}"/>
              </a:ext>
            </a:extLst>
          </p:cNvPr>
          <p:cNvSpPr txBox="1"/>
          <p:nvPr/>
        </p:nvSpPr>
        <p:spPr>
          <a:xfrm>
            <a:off x="909320" y="1041400"/>
            <a:ext cx="5374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 프로젝트 </a:t>
            </a:r>
            <a:r>
              <a:rPr lang="en-US" altLang="ko-KR" dirty="0" smtClean="0"/>
              <a:t>URL: </a:t>
            </a:r>
            <a:r>
              <a:rPr lang="en-US" altLang="ko-KR" dirty="0" smtClean="0">
                <a:hlinkClick r:id="rId2"/>
              </a:rPr>
              <a:t>https://acredev.tistory.com/21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D454B-24C0-1E65-7F08-883768DA5698}"/>
              </a:ext>
            </a:extLst>
          </p:cNvPr>
          <p:cNvSpPr txBox="1"/>
          <p:nvPr/>
        </p:nvSpPr>
        <p:spPr>
          <a:xfrm>
            <a:off x="909320" y="1762760"/>
            <a:ext cx="684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코드 </a:t>
            </a:r>
            <a:r>
              <a:rPr lang="en-US" altLang="ko-KR" dirty="0"/>
              <a:t>URL: </a:t>
            </a:r>
            <a:r>
              <a:rPr lang="en-US" altLang="ko-KR" dirty="0">
                <a:hlinkClick r:id="rId3" tooltip="https://github.com/Mr-Forger/OOP_Project"/>
              </a:rPr>
              <a:t>https://github.com/Mr-Forger/OOP_Project 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D552C02-335A-C321-A041-5C3EF784A902}"/>
              </a:ext>
            </a:extLst>
          </p:cNvPr>
          <p:cNvGrpSpPr/>
          <p:nvPr/>
        </p:nvGrpSpPr>
        <p:grpSpPr>
          <a:xfrm>
            <a:off x="6857707" y="4516484"/>
            <a:ext cx="4877385" cy="2142808"/>
            <a:chOff x="3683000" y="3460264"/>
            <a:chExt cx="4877385" cy="214280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42143B-8D06-ABE3-0894-7D2F789711DB}"/>
                </a:ext>
              </a:extLst>
            </p:cNvPr>
            <p:cNvSpPr txBox="1"/>
            <p:nvPr/>
          </p:nvSpPr>
          <p:spPr>
            <a:xfrm>
              <a:off x="3683000" y="3460264"/>
              <a:ext cx="13067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변경사항</a:t>
              </a:r>
              <a:endPara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02B3649-5221-4722-673D-586DF7427FD2}"/>
                </a:ext>
              </a:extLst>
            </p:cNvPr>
            <p:cNvSpPr txBox="1"/>
            <p:nvPr/>
          </p:nvSpPr>
          <p:spPr>
            <a:xfrm>
              <a:off x="4297680" y="4125744"/>
              <a:ext cx="426270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테이블 조회</a:t>
              </a: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출근 </a:t>
              </a:r>
              <a:r>
                <a:rPr lang="ko-KR" altLang="en-US" dirty="0"/>
                <a:t>횟수에 따른 주급 계산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주휴수당 계산을 포함한 주급 계산기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기타 편의성 개선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326" y="2877268"/>
            <a:ext cx="1857634" cy="13908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326" y="4424152"/>
            <a:ext cx="2305372" cy="22196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42143B-8D06-ABE3-0894-7D2F789711DB}"/>
              </a:ext>
            </a:extLst>
          </p:cNvPr>
          <p:cNvSpPr txBox="1"/>
          <p:nvPr/>
        </p:nvSpPr>
        <p:spPr>
          <a:xfrm>
            <a:off x="1106978" y="239165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원본 </a:t>
            </a:r>
            <a:r>
              <a:rPr lang="ko-KR" altLang="en-US" sz="24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실행화면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24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128954-BB64-04F4-AFFC-494B67BF7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233" y="1607662"/>
            <a:ext cx="4549534" cy="3642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276201-CDB7-7948-B357-424A5A75B8D4}"/>
              </a:ext>
            </a:extLst>
          </p:cNvPr>
          <p:cNvSpPr txBox="1"/>
          <p:nvPr/>
        </p:nvSpPr>
        <p:spPr>
          <a:xfrm>
            <a:off x="5085146" y="447040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최초 실행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2FBE7-16C9-75DB-651C-04F8A8756154}"/>
              </a:ext>
            </a:extLst>
          </p:cNvPr>
          <p:cNvSpPr txBox="1"/>
          <p:nvPr/>
        </p:nvSpPr>
        <p:spPr>
          <a:xfrm>
            <a:off x="4020751" y="5354320"/>
            <a:ext cx="4150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※ </a:t>
            </a:r>
            <a:r>
              <a:rPr lang="ko-KR" altLang="en-US" sz="1600" dirty="0"/>
              <a:t>근무는 주</a:t>
            </a:r>
            <a:r>
              <a:rPr lang="en-US" altLang="ko-KR" sz="1600" dirty="0"/>
              <a:t>5</a:t>
            </a:r>
            <a:r>
              <a:rPr lang="ko-KR" altLang="en-US" sz="1600" dirty="0"/>
              <a:t>일 근무를 기준으로 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1761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07CCDF-E7D4-C111-5A3C-8F9EF7326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382" y="843848"/>
            <a:ext cx="7321235" cy="4420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73FD78-F9E2-DF8C-3634-6C16F5EAF10B}"/>
              </a:ext>
            </a:extLst>
          </p:cNvPr>
          <p:cNvSpPr txBox="1"/>
          <p:nvPr/>
        </p:nvSpPr>
        <p:spPr>
          <a:xfrm>
            <a:off x="4128154" y="183448"/>
            <a:ext cx="3935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근무 현황 및 최초 테이블 구성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F70AAF-5D15-B39D-A586-45821A250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" y="5510492"/>
            <a:ext cx="11145520" cy="106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8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59BE20B-1263-9973-1D29-470C0A41942B}"/>
              </a:ext>
            </a:extLst>
          </p:cNvPr>
          <p:cNvGrpSpPr/>
          <p:nvPr/>
        </p:nvGrpSpPr>
        <p:grpSpPr>
          <a:xfrm>
            <a:off x="136630" y="2442898"/>
            <a:ext cx="5558577" cy="2395110"/>
            <a:chOff x="557549" y="1528497"/>
            <a:chExt cx="8821381" cy="38010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2E0A5F0-65B9-C21B-D1E6-ABF2B40CA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549" y="1528497"/>
              <a:ext cx="8821381" cy="3801005"/>
            </a:xfrm>
            <a:prstGeom prst="rect">
              <a:avLst/>
            </a:prstGeom>
          </p:spPr>
        </p:pic>
        <p:sp>
          <p:nvSpPr>
            <p:cNvPr id="4" name="화살표: 아래쪽 3">
              <a:extLst>
                <a:ext uri="{FF2B5EF4-FFF2-40B4-BE49-F238E27FC236}">
                  <a16:creationId xmlns:a16="http://schemas.microsoft.com/office/drawing/2014/main" id="{5DD70290-CBEC-18E8-C859-C6A9EA0B48C8}"/>
                </a:ext>
              </a:extLst>
            </p:cNvPr>
            <p:cNvSpPr/>
            <p:nvPr/>
          </p:nvSpPr>
          <p:spPr>
            <a:xfrm>
              <a:off x="3281680" y="4511040"/>
              <a:ext cx="314960" cy="38608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FC55B49-12A0-DD5B-3176-624A23DB5391}"/>
              </a:ext>
            </a:extLst>
          </p:cNvPr>
          <p:cNvSpPr txBox="1"/>
          <p:nvPr/>
        </p:nvSpPr>
        <p:spPr>
          <a:xfrm>
            <a:off x="2514731" y="457768"/>
            <a:ext cx="716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리스트에서 이름 선택 후 출근을 누르면 근무횟수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증가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446722-5970-A769-3C26-507364F6B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097" y="2429426"/>
            <a:ext cx="5633194" cy="2387658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C2BC13B-5DC5-5FAF-8093-577B88F63EA7}"/>
              </a:ext>
            </a:extLst>
          </p:cNvPr>
          <p:cNvSpPr/>
          <p:nvPr/>
        </p:nvSpPr>
        <p:spPr>
          <a:xfrm>
            <a:off x="5844802" y="3392422"/>
            <a:ext cx="502395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0277812-CE3F-5CD8-DCDD-6E0E13614B1A}"/>
              </a:ext>
            </a:extLst>
          </p:cNvPr>
          <p:cNvSpPr/>
          <p:nvPr/>
        </p:nvSpPr>
        <p:spPr>
          <a:xfrm>
            <a:off x="11206480" y="2611120"/>
            <a:ext cx="172720" cy="17272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0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1AA13E-E419-C9DB-D4E6-34C3A68D0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95" y="1147699"/>
            <a:ext cx="8383170" cy="905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004BF9-615D-4A51-3B27-A43DF59188B9}"/>
              </a:ext>
            </a:extLst>
          </p:cNvPr>
          <p:cNvSpPr txBox="1"/>
          <p:nvPr/>
        </p:nvSpPr>
        <p:spPr>
          <a:xfrm>
            <a:off x="3079797" y="447608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예를 들어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이번 주 근무 현황이 다음과 같을 시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CB9E2E1-A3FD-3377-C91E-862EF9EE7C72}"/>
              </a:ext>
            </a:extLst>
          </p:cNvPr>
          <p:cNvGrpSpPr/>
          <p:nvPr/>
        </p:nvGrpSpPr>
        <p:grpSpPr>
          <a:xfrm>
            <a:off x="714338" y="2930009"/>
            <a:ext cx="10763323" cy="2716240"/>
            <a:chOff x="727606" y="3377440"/>
            <a:chExt cx="10763323" cy="271624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6932AED-0CE6-A5EF-A683-F26CF4709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606" y="3377440"/>
              <a:ext cx="2260037" cy="271624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972BB63-8A0A-F40B-767A-E9671BD66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4005" y="3382202"/>
              <a:ext cx="2265281" cy="271099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DC0FD15-FDE3-2E82-F0EA-0669031B4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25648" y="3382202"/>
              <a:ext cx="2265281" cy="271099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890AC53-BDB8-4343-8F3B-847F8D4B65AB}"/>
              </a:ext>
            </a:extLst>
          </p:cNvPr>
          <p:cNvSpPr txBox="1"/>
          <p:nvPr/>
        </p:nvSpPr>
        <p:spPr>
          <a:xfrm>
            <a:off x="1673258" y="257288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C637D-182E-7601-9A16-7723EFD7C8C6}"/>
              </a:ext>
            </a:extLst>
          </p:cNvPr>
          <p:cNvSpPr txBox="1"/>
          <p:nvPr/>
        </p:nvSpPr>
        <p:spPr>
          <a:xfrm>
            <a:off x="5924901" y="257288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C5AC3A-E4D9-DA85-7045-9FA1EF315AFB}"/>
              </a:ext>
            </a:extLst>
          </p:cNvPr>
          <p:cNvSpPr txBox="1"/>
          <p:nvPr/>
        </p:nvSpPr>
        <p:spPr>
          <a:xfrm>
            <a:off x="10233492" y="257288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2ABECA-434F-9135-ED41-918E03864B2B}"/>
              </a:ext>
            </a:extLst>
          </p:cNvPr>
          <p:cNvSpPr txBox="1"/>
          <p:nvPr/>
        </p:nvSpPr>
        <p:spPr>
          <a:xfrm>
            <a:off x="3383078" y="2252487"/>
            <a:ext cx="540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주급 계산기 실행 시 각 근무자의 총 주급은 다음과 같다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E673A-2B3D-559A-0CE9-23B8F8CB6833}"/>
              </a:ext>
            </a:extLst>
          </p:cNvPr>
          <p:cNvSpPr txBox="1"/>
          <p:nvPr/>
        </p:nvSpPr>
        <p:spPr>
          <a:xfrm>
            <a:off x="655351" y="5726371"/>
            <a:ext cx="2372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급여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9620(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최저시급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)*8 = 76960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98CA80-0B30-1232-BF9A-3AB003EDFD1F}"/>
              </a:ext>
            </a:extLst>
          </p:cNvPr>
          <p:cNvSpPr txBox="1"/>
          <p:nvPr/>
        </p:nvSpPr>
        <p:spPr>
          <a:xfrm>
            <a:off x="655351" y="5936738"/>
            <a:ext cx="2558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주급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76960*5(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근무횟수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= 384800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4AA8F7-EECF-69D1-F9F3-86171BA722AD}"/>
              </a:ext>
            </a:extLst>
          </p:cNvPr>
          <p:cNvSpPr txBox="1"/>
          <p:nvPr/>
        </p:nvSpPr>
        <p:spPr>
          <a:xfrm>
            <a:off x="655351" y="6142975"/>
            <a:ext cx="2595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주휴수당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(40/40)*8*9620 = 76960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997853-BB5B-CDA6-03E6-AFAE33B8ED05}"/>
              </a:ext>
            </a:extLst>
          </p:cNvPr>
          <p:cNvSpPr txBox="1"/>
          <p:nvPr/>
        </p:nvSpPr>
        <p:spPr>
          <a:xfrm>
            <a:off x="655351" y="6348724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주급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384800 + 76960 = 461760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4CC0FC-037D-2A73-382B-C983D783AD77}"/>
              </a:ext>
            </a:extLst>
          </p:cNvPr>
          <p:cNvSpPr txBox="1"/>
          <p:nvPr/>
        </p:nvSpPr>
        <p:spPr>
          <a:xfrm>
            <a:off x="4960737" y="5726371"/>
            <a:ext cx="2372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급여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9620(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최저시급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)*4 = 38480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792BF9-E3C0-F5A5-C378-074047DB31E1}"/>
              </a:ext>
            </a:extLst>
          </p:cNvPr>
          <p:cNvSpPr txBox="1"/>
          <p:nvPr/>
        </p:nvSpPr>
        <p:spPr>
          <a:xfrm>
            <a:off x="4960737" y="5936738"/>
            <a:ext cx="2558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주급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38480*5(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근무횟수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= 192400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CC3D3C-865E-E6A7-C585-CC59123E116F}"/>
              </a:ext>
            </a:extLst>
          </p:cNvPr>
          <p:cNvSpPr txBox="1"/>
          <p:nvPr/>
        </p:nvSpPr>
        <p:spPr>
          <a:xfrm>
            <a:off x="4960737" y="6142975"/>
            <a:ext cx="2595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주휴수당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(20/40)*8*9620 = 38480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A084C6-3BB7-55D3-FB4E-DF0169BC94E0}"/>
              </a:ext>
            </a:extLst>
          </p:cNvPr>
          <p:cNvSpPr txBox="1"/>
          <p:nvPr/>
        </p:nvSpPr>
        <p:spPr>
          <a:xfrm>
            <a:off x="4960737" y="6348724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주급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384800 + 76960 = 230880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C510BB-29C6-9ACB-975E-EB3CAAD06338}"/>
              </a:ext>
            </a:extLst>
          </p:cNvPr>
          <p:cNvSpPr txBox="1"/>
          <p:nvPr/>
        </p:nvSpPr>
        <p:spPr>
          <a:xfrm>
            <a:off x="9212380" y="5726371"/>
            <a:ext cx="2372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급여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9620(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최저시급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)*8 = 76960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453C23-FF31-1BCB-897A-CBA4A3AB536B}"/>
              </a:ext>
            </a:extLst>
          </p:cNvPr>
          <p:cNvSpPr txBox="1"/>
          <p:nvPr/>
        </p:nvSpPr>
        <p:spPr>
          <a:xfrm>
            <a:off x="9212380" y="5936738"/>
            <a:ext cx="2558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주급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76960*3(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근무횟수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= 230880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8FB6AE-4F17-0E5A-A08E-C497126D6FAA}"/>
              </a:ext>
            </a:extLst>
          </p:cNvPr>
          <p:cNvSpPr txBox="1"/>
          <p:nvPr/>
        </p:nvSpPr>
        <p:spPr>
          <a:xfrm>
            <a:off x="9177959" y="6142975"/>
            <a:ext cx="2650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주휴수당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0 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근무 기준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근무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1BA39C-F086-2F66-508A-6F3694BB9DAA}"/>
              </a:ext>
            </a:extLst>
          </p:cNvPr>
          <p:cNvSpPr txBox="1"/>
          <p:nvPr/>
        </p:nvSpPr>
        <p:spPr>
          <a:xfrm>
            <a:off x="9212380" y="6348724"/>
            <a:ext cx="2274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주급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230880 + 0 = 230880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54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8438F3-B864-7FD9-1EA3-268B3F994BA8}"/>
              </a:ext>
            </a:extLst>
          </p:cNvPr>
          <p:cNvSpPr txBox="1"/>
          <p:nvPr/>
        </p:nvSpPr>
        <p:spPr>
          <a:xfrm>
            <a:off x="2595682" y="486937"/>
            <a:ext cx="7000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넘어가기 전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주휴수당의 조건과 계산 방법에 대한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2B1C41-8B6E-D042-AB1A-4592A136E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82" y="1399234"/>
            <a:ext cx="8840434" cy="2486372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828B4E2-61CB-B301-7BA3-133C35CCEB0F}"/>
              </a:ext>
            </a:extLst>
          </p:cNvPr>
          <p:cNvGrpSpPr/>
          <p:nvPr/>
        </p:nvGrpSpPr>
        <p:grpSpPr>
          <a:xfrm>
            <a:off x="1723414" y="4120794"/>
            <a:ext cx="8745170" cy="2032671"/>
            <a:chOff x="1723414" y="4120794"/>
            <a:chExt cx="8745170" cy="203267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DBB5237-C592-347C-FCE8-66F79098C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3414" y="4600673"/>
              <a:ext cx="8745170" cy="155279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92B164-CDD0-C34D-347F-B3700DAF95D8}"/>
                </a:ext>
              </a:extLst>
            </p:cNvPr>
            <p:cNvSpPr txBox="1"/>
            <p:nvPr/>
          </p:nvSpPr>
          <p:spPr>
            <a:xfrm>
              <a:off x="2052149" y="4120794"/>
              <a:ext cx="237757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주휴수당 계산 방법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444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D35D30-1B33-FCE4-A218-0014EA6246C5}"/>
              </a:ext>
            </a:extLst>
          </p:cNvPr>
          <p:cNvSpPr txBox="1"/>
          <p:nvPr/>
        </p:nvSpPr>
        <p:spPr>
          <a:xfrm>
            <a:off x="3030898" y="250963"/>
            <a:ext cx="6130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한 주가 시작되어 초기화 버튼을 누를 시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4AF0BC1-3848-5BBE-099A-AC69074B07C4}"/>
              </a:ext>
            </a:extLst>
          </p:cNvPr>
          <p:cNvGrpSpPr/>
          <p:nvPr/>
        </p:nvGrpSpPr>
        <p:grpSpPr>
          <a:xfrm>
            <a:off x="2899602" y="860112"/>
            <a:ext cx="6392795" cy="2650005"/>
            <a:chOff x="1773513" y="958434"/>
            <a:chExt cx="8916644" cy="369621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01FDF24-1FC5-CDEA-238E-316CBAB85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3513" y="958434"/>
              <a:ext cx="8916644" cy="3696216"/>
            </a:xfrm>
            <a:prstGeom prst="rect">
              <a:avLst/>
            </a:prstGeom>
          </p:spPr>
        </p:pic>
        <p:sp>
          <p:nvSpPr>
            <p:cNvPr id="6" name="화살표: 아래쪽 5">
              <a:extLst>
                <a:ext uri="{FF2B5EF4-FFF2-40B4-BE49-F238E27FC236}">
                  <a16:creationId xmlns:a16="http://schemas.microsoft.com/office/drawing/2014/main" id="{8B2F64F5-FEA0-1D72-0FE9-104723B15692}"/>
                </a:ext>
              </a:extLst>
            </p:cNvPr>
            <p:cNvSpPr/>
            <p:nvPr/>
          </p:nvSpPr>
          <p:spPr>
            <a:xfrm>
              <a:off x="5973417" y="3955774"/>
              <a:ext cx="268357" cy="29817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04469D22-AFA3-2D80-5D35-4AD3803DE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235" y="4136538"/>
            <a:ext cx="8459381" cy="9050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F7D139-72F8-B4E1-6EBD-848E2EA590DA}"/>
              </a:ext>
            </a:extLst>
          </p:cNvPr>
          <p:cNvSpPr txBox="1"/>
          <p:nvPr/>
        </p:nvSpPr>
        <p:spPr>
          <a:xfrm>
            <a:off x="2033829" y="3657601"/>
            <a:ext cx="8124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근무횟수가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바뀌며 주급 계산기를 실행시켰을 시에도 다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바뀐다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49746BB-8276-5113-1CE3-CF01954341A3}"/>
              </a:ext>
            </a:extLst>
          </p:cNvPr>
          <p:cNvSpPr/>
          <p:nvPr/>
        </p:nvSpPr>
        <p:spPr>
          <a:xfrm>
            <a:off x="9292397" y="4394852"/>
            <a:ext cx="372713" cy="69809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C28235B-5260-BE93-F63D-3C90B34FA2CF}"/>
              </a:ext>
            </a:extLst>
          </p:cNvPr>
          <p:cNvGrpSpPr/>
          <p:nvPr/>
        </p:nvGrpSpPr>
        <p:grpSpPr>
          <a:xfrm>
            <a:off x="2684500" y="5092943"/>
            <a:ext cx="6822998" cy="1617406"/>
            <a:chOff x="1944755" y="5240594"/>
            <a:chExt cx="6822998" cy="161740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EAA6735-88A7-EF9F-0726-4A9809B04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44755" y="5309900"/>
              <a:ext cx="1671732" cy="15481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DCFAD5C-AE7D-3FE7-DC52-169664682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42509" y="5268017"/>
              <a:ext cx="1725486" cy="1574977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1BED6A4-57BD-1895-4D83-1DAD1B8C1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12146" y="5240594"/>
              <a:ext cx="1655607" cy="16072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93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2C2E8D7-D52D-7F53-9722-75FA8AD6ADB1}"/>
              </a:ext>
            </a:extLst>
          </p:cNvPr>
          <p:cNvSpPr txBox="1"/>
          <p:nvPr/>
        </p:nvSpPr>
        <p:spPr>
          <a:xfrm>
            <a:off x="4906412" y="250963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신규 근무자 등록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CD226A4-3F05-FD0A-CED2-A095992A462F}"/>
              </a:ext>
            </a:extLst>
          </p:cNvPr>
          <p:cNvGrpSpPr/>
          <p:nvPr/>
        </p:nvGrpSpPr>
        <p:grpSpPr>
          <a:xfrm>
            <a:off x="216344" y="1347523"/>
            <a:ext cx="6309793" cy="4162953"/>
            <a:chOff x="216344" y="956611"/>
            <a:chExt cx="6309793" cy="416295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8A3A086-D6D9-7838-4111-1149500E7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130" y="956611"/>
              <a:ext cx="2351867" cy="2821149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0800085-4C56-8455-461E-44B04F4E1172}"/>
                </a:ext>
              </a:extLst>
            </p:cNvPr>
            <p:cNvGrpSpPr/>
            <p:nvPr/>
          </p:nvGrpSpPr>
          <p:grpSpPr>
            <a:xfrm>
              <a:off x="3371241" y="963853"/>
              <a:ext cx="2341301" cy="2813907"/>
              <a:chOff x="4043076" y="961680"/>
              <a:chExt cx="4105848" cy="4934639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F215B6CD-E829-1FC9-C9E8-B9A336B7BA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3076" y="961680"/>
                <a:ext cx="4105848" cy="4934639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3553AE8B-DE87-3F7B-C115-062EEAE9E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0855" y="961680"/>
                <a:ext cx="1690024" cy="1135806"/>
              </a:xfrm>
              <a:prstGeom prst="rect">
                <a:avLst/>
              </a:prstGeom>
            </p:spPr>
          </p:pic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6C88E7C-FB81-4356-B759-74E5753C78A0}"/>
                </a:ext>
              </a:extLst>
            </p:cNvPr>
            <p:cNvGrpSpPr/>
            <p:nvPr/>
          </p:nvGrpSpPr>
          <p:grpSpPr>
            <a:xfrm>
              <a:off x="216344" y="4309310"/>
              <a:ext cx="6309793" cy="810254"/>
              <a:chOff x="494130" y="4309310"/>
              <a:chExt cx="6309793" cy="810254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2A0D711A-420F-7414-E97C-8D96318B1F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3795" y="4309310"/>
                <a:ext cx="6290128" cy="810254"/>
              </a:xfrm>
              <a:prstGeom prst="rect">
                <a:avLst/>
              </a:prstGeom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3848A10-AA21-4D92-F4CD-7FE9818A9076}"/>
                  </a:ext>
                </a:extLst>
              </p:cNvPr>
              <p:cNvSpPr/>
              <p:nvPr/>
            </p:nvSpPr>
            <p:spPr>
              <a:xfrm>
                <a:off x="494130" y="4955006"/>
                <a:ext cx="6309793" cy="157317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58E164-C6E7-C420-B6C9-ED86A4264363}"/>
                </a:ext>
              </a:extLst>
            </p:cNvPr>
            <p:cNvGrpSpPr/>
            <p:nvPr/>
          </p:nvGrpSpPr>
          <p:grpSpPr>
            <a:xfrm>
              <a:off x="2965610" y="2207256"/>
              <a:ext cx="1852196" cy="1986240"/>
              <a:chOff x="2965610" y="2207256"/>
              <a:chExt cx="1852196" cy="1986240"/>
            </a:xfrm>
          </p:grpSpPr>
          <p:sp>
            <p:nvSpPr>
              <p:cNvPr id="13" name="화살표: 오른쪽 12">
                <a:extLst>
                  <a:ext uri="{FF2B5EF4-FFF2-40B4-BE49-F238E27FC236}">
                    <a16:creationId xmlns:a16="http://schemas.microsoft.com/office/drawing/2014/main" id="{94C4A844-00AB-BBC1-33DB-2BF03C5A69DF}"/>
                  </a:ext>
                </a:extLst>
              </p:cNvPr>
              <p:cNvSpPr/>
              <p:nvPr/>
            </p:nvSpPr>
            <p:spPr>
              <a:xfrm>
                <a:off x="2965610" y="2207256"/>
                <a:ext cx="274080" cy="24580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화살표: 아래쪽 13">
                <a:extLst>
                  <a:ext uri="{FF2B5EF4-FFF2-40B4-BE49-F238E27FC236}">
                    <a16:creationId xmlns:a16="http://schemas.microsoft.com/office/drawing/2014/main" id="{15356279-FD15-AB6D-BADA-BFF80F624AC5}"/>
                  </a:ext>
                </a:extLst>
              </p:cNvPr>
              <p:cNvSpPr/>
              <p:nvPr/>
            </p:nvSpPr>
            <p:spPr>
              <a:xfrm>
                <a:off x="4541891" y="3893574"/>
                <a:ext cx="275915" cy="29992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78340C9-2981-4A08-F211-17F1FF83E684}"/>
              </a:ext>
            </a:extLst>
          </p:cNvPr>
          <p:cNvGrpSpPr/>
          <p:nvPr/>
        </p:nvGrpSpPr>
        <p:grpSpPr>
          <a:xfrm>
            <a:off x="7374196" y="1347523"/>
            <a:ext cx="4773138" cy="4155712"/>
            <a:chOff x="7536702" y="1431337"/>
            <a:chExt cx="4610632" cy="3993239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B9C209A-D61D-8397-C4A8-4EACA5784FCE}"/>
                </a:ext>
              </a:extLst>
            </p:cNvPr>
            <p:cNvGrpSpPr/>
            <p:nvPr/>
          </p:nvGrpSpPr>
          <p:grpSpPr>
            <a:xfrm>
              <a:off x="7536702" y="2002442"/>
              <a:ext cx="4610632" cy="3422134"/>
              <a:chOff x="7536702" y="2002442"/>
              <a:chExt cx="4610632" cy="3422134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9975FD8D-A4DF-E32F-6B3B-10D1BD2025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12943" y="2482762"/>
                <a:ext cx="2458150" cy="2941814"/>
              </a:xfrm>
              <a:prstGeom prst="rect">
                <a:avLst/>
              </a:prstGeom>
            </p:spPr>
          </p:pic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3523A43E-574A-7E07-68EB-617402794070}"/>
                  </a:ext>
                </a:extLst>
              </p:cNvPr>
              <p:cNvGrpSpPr/>
              <p:nvPr/>
            </p:nvGrpSpPr>
            <p:grpSpPr>
              <a:xfrm>
                <a:off x="7536702" y="2002442"/>
                <a:ext cx="4610632" cy="376964"/>
                <a:chOff x="7536702" y="2002442"/>
                <a:chExt cx="4610632" cy="376964"/>
              </a:xfrm>
            </p:grpSpPr>
            <p:pic>
              <p:nvPicPr>
                <p:cNvPr id="28" name="그림 27">
                  <a:extLst>
                    <a:ext uri="{FF2B5EF4-FFF2-40B4-BE49-F238E27FC236}">
                      <a16:creationId xmlns:a16="http://schemas.microsoft.com/office/drawing/2014/main" id="{74D1FE18-2771-79FE-DBF3-480BA38172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36702" y="2126833"/>
                  <a:ext cx="4610632" cy="152165"/>
                </a:xfrm>
                <a:prstGeom prst="rect">
                  <a:avLst/>
                </a:prstGeom>
              </p:spPr>
            </p:pic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F8776456-D2FA-9726-BE3D-AB1E8248F031}"/>
                    </a:ext>
                  </a:extLst>
                </p:cNvPr>
                <p:cNvSpPr/>
                <p:nvPr/>
              </p:nvSpPr>
              <p:spPr>
                <a:xfrm>
                  <a:off x="11582400" y="2002442"/>
                  <a:ext cx="245806" cy="376964"/>
                </a:xfrm>
                <a:prstGeom prst="ellipse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1ACA5AA-B8D5-0C55-D092-6E62F8791751}"/>
                </a:ext>
              </a:extLst>
            </p:cNvPr>
            <p:cNvSpPr txBox="1"/>
            <p:nvPr/>
          </p:nvSpPr>
          <p:spPr>
            <a:xfrm>
              <a:off x="7708908" y="1431337"/>
              <a:ext cx="4266227" cy="561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마찬가지로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일 근무 기준으로 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일 근무를 하면</a:t>
              </a:r>
              <a:endPara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주휴수당 까지 포함된 주급이 정상적으로 계산된다</a:t>
              </a:r>
              <a:r>
                <a: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</a:t>
              </a:r>
              <a:endPara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58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337</Words>
  <Application>Microsoft Office PowerPoint</Application>
  <PresentationFormat>와이드스크린</PresentationFormat>
  <Paragraphs>56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나눔스퀘어</vt:lpstr>
      <vt:lpstr>나눔스퀘어 ExtraBold</vt:lpstr>
      <vt:lpstr>맑은 고딕</vt:lpstr>
      <vt:lpstr>Arial</vt:lpstr>
      <vt:lpstr>Office 테마</vt:lpstr>
      <vt:lpstr>객체지향 프로그래밍 프로젝트 출근 관리 및 주급 계산기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 프로그래밍 프로젝트 출근 관리 및 주급 계산기</dc:title>
  <dc:creator>MoonSeungHan</dc:creator>
  <cp:lastModifiedBy>626-35</cp:lastModifiedBy>
  <cp:revision>58</cp:revision>
  <dcterms:created xsi:type="dcterms:W3CDTF">2023-06-12T04:01:00Z</dcterms:created>
  <dcterms:modified xsi:type="dcterms:W3CDTF">2023-06-12T08:03:42Z</dcterms:modified>
</cp:coreProperties>
</file>