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2" r:id="rId6"/>
    <p:sldId id="273" r:id="rId7"/>
    <p:sldId id="277" r:id="rId8"/>
    <p:sldId id="278" r:id="rId9"/>
    <p:sldId id="292" r:id="rId10"/>
    <p:sldId id="279" r:id="rId11"/>
    <p:sldId id="280" r:id="rId12"/>
    <p:sldId id="290" r:id="rId13"/>
    <p:sldId id="291" r:id="rId14"/>
    <p:sldId id="281" r:id="rId15"/>
    <p:sldId id="284" r:id="rId16"/>
    <p:sldId id="285" r:id="rId17"/>
    <p:sldId id="297" r:id="rId18"/>
    <p:sldId id="294" r:id="rId19"/>
    <p:sldId id="282" r:id="rId20"/>
    <p:sldId id="283" r:id="rId21"/>
    <p:sldId id="274" r:id="rId22"/>
    <p:sldId id="288" r:id="rId23"/>
    <p:sldId id="289" r:id="rId24"/>
    <p:sldId id="295" r:id="rId25"/>
    <p:sldId id="275" r:id="rId26"/>
    <p:sldId id="29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B9D05-A0D9-4F3E-8196-FE1A74F8A672}" v="10817" dt="2024-04-16T11:55:25.538"/>
    <p1510:client id="{479806EB-8298-4834-9A62-3AF710B06861}" v="1721" dt="2024-04-16T11:59:3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FB284-AE86-4B84-925D-0FD4B0DD866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A8174-CDE3-461B-8632-EAFAF6574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Transition band: </a:t>
            </a:r>
            <a:r>
              <a:rPr lang="zh-TW" altLang="en-US" dirty="0"/>
              <a:t>決定了濾波的精準度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7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將前頁決定的</a:t>
            </a:r>
            <a:r>
              <a:rPr lang="en-US" altLang="zh-TW"/>
              <a:t>order</a:t>
            </a:r>
            <a:r>
              <a:rPr lang="zh-TW" altLang="en-US"/>
              <a:t>、頻寬帶入</a:t>
            </a:r>
            <a:r>
              <a:rPr lang="en-US" altLang="zh-TW"/>
              <a:t>MALAB</a:t>
            </a:r>
            <a:r>
              <a:rPr lang="zh-TW" altLang="en-US"/>
              <a:t>算出係數，如圖所示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52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有了係數即可開始考慮</a:t>
            </a:r>
            <a:r>
              <a:rPr lang="en-US" altLang="zh-TW"/>
              <a:t>WL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我們會將</a:t>
            </a:r>
            <a:r>
              <a:rPr lang="en-US" altLang="zh-TW"/>
              <a:t>WL</a:t>
            </a:r>
            <a:r>
              <a:rPr lang="zh-TW" altLang="en-US"/>
              <a:t>直接帶入電路中的</a:t>
            </a:r>
            <a:r>
              <a:rPr lang="en-US" altLang="zh-TW"/>
              <a:t>DFF</a:t>
            </a:r>
            <a:r>
              <a:rPr lang="zh-TW" altLang="en-US"/>
              <a:t>和係數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因為</a:t>
            </a:r>
            <a:r>
              <a:rPr lang="en-US" altLang="zh-TW"/>
              <a:t>IIR</a:t>
            </a:r>
            <a:r>
              <a:rPr lang="zh-TW" altLang="en-US"/>
              <a:t>是回授系統，因此其他元件則以</a:t>
            </a:r>
            <a:r>
              <a:rPr lang="en-US" altLang="zh-TW"/>
              <a:t>WCD</a:t>
            </a:r>
            <a:r>
              <a:rPr lang="zh-TW" altLang="en-US"/>
              <a:t>來考慮</a:t>
            </a:r>
            <a:r>
              <a:rPr lang="en-US" altLang="zh-TW"/>
              <a:t>WL</a:t>
            </a:r>
            <a:r>
              <a:rPr lang="zh-TW" altLang="en-US"/>
              <a:t>的設計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IL</a:t>
            </a:r>
            <a:r>
              <a:rPr lang="zh-TW" altLang="en-US"/>
              <a:t>決定訊號會不會失真，由於中間幾個</a:t>
            </a:r>
            <a:r>
              <a:rPr lang="en-US" altLang="zh-TW"/>
              <a:t>section</a:t>
            </a:r>
            <a:r>
              <a:rPr lang="zh-TW" altLang="en-US"/>
              <a:t>有增益大於</a:t>
            </a:r>
            <a:r>
              <a:rPr lang="en-US" altLang="zh-TW"/>
              <a:t>1</a:t>
            </a:r>
            <a:r>
              <a:rPr lang="zh-TW" altLang="en-US"/>
              <a:t>的情況，因此如果</a:t>
            </a:r>
            <a:r>
              <a:rPr lang="en-US" altLang="zh-TW"/>
              <a:t>IL</a:t>
            </a:r>
            <a:r>
              <a:rPr lang="zh-TW" altLang="en-US"/>
              <a:t>太小將會導致</a:t>
            </a:r>
            <a:r>
              <a:rPr lang="en-US" altLang="zh-TW"/>
              <a:t>overflow</a:t>
            </a:r>
            <a:r>
              <a:rPr lang="zh-TW" altLang="en-US"/>
              <a:t>並讓訊號失真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FL</a:t>
            </a:r>
            <a:r>
              <a:rPr lang="zh-TW" altLang="en-US"/>
              <a:t>決定接結果多接近先前浮點數數值模擬的結果，也就是會影響</a:t>
            </a:r>
            <a:r>
              <a:rPr lang="en-US" altLang="zh-TW"/>
              <a:t>MAE</a:t>
            </a:r>
            <a:r>
              <a:rPr lang="zh-TW" altLang="en-US"/>
              <a:t>、雜訊表縣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Integer Length:</a:t>
            </a:r>
            <a:r>
              <a:rPr lang="zh-TW" altLang="en-US"/>
              <a:t> 影響</a:t>
            </a:r>
            <a:r>
              <a:rPr lang="en-US" altLang="zh-TW"/>
              <a:t>Dynamic Range</a:t>
            </a:r>
            <a:r>
              <a:rPr lang="zh-TW" altLang="en-US"/>
              <a:t>。於本次應用中，會影響</a:t>
            </a:r>
            <a:r>
              <a:rPr lang="en-US" altLang="zh-TW"/>
              <a:t>IIR</a:t>
            </a:r>
            <a:r>
              <a:rPr lang="zh-TW" altLang="en-US"/>
              <a:t> </a:t>
            </a:r>
            <a:r>
              <a:rPr lang="en-US" altLang="zh-TW"/>
              <a:t>Filter</a:t>
            </a:r>
            <a:r>
              <a:rPr lang="zh-TW" altLang="en-US"/>
              <a:t>運算過程中是否出現</a:t>
            </a:r>
            <a:r>
              <a:rPr lang="en-US" altLang="zh-TW"/>
              <a:t>Overflow</a:t>
            </a:r>
            <a:r>
              <a:rPr lang="zh-TW" altLang="en-US"/>
              <a:t>，讓輸出波形失真</a:t>
            </a:r>
            <a:r>
              <a:rPr lang="en-US" altLang="zh-TW"/>
              <a:t>(</a:t>
            </a:r>
            <a:r>
              <a:rPr lang="zh-TW" altLang="en-US"/>
              <a:t>其中幾個</a:t>
            </a:r>
            <a:r>
              <a:rPr lang="en-US" altLang="zh-TW"/>
              <a:t>section</a:t>
            </a:r>
            <a:r>
              <a:rPr lang="zh-TW" altLang="en-US"/>
              <a:t>增益</a:t>
            </a:r>
            <a:r>
              <a:rPr lang="en-US" altLang="zh-TW"/>
              <a:t>&gt;1)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Integer Length:</a:t>
            </a:r>
            <a:r>
              <a:rPr lang="zh-TW" altLang="en-US"/>
              <a:t> 影響</a:t>
            </a:r>
            <a:r>
              <a:rPr lang="en-US" altLang="zh-TW"/>
              <a:t>Dynamic Range</a:t>
            </a:r>
            <a:r>
              <a:rPr lang="zh-TW" altLang="en-US"/>
              <a:t>。於本次應用中，會影響</a:t>
            </a:r>
            <a:r>
              <a:rPr lang="en-US" altLang="zh-TW"/>
              <a:t>IIR</a:t>
            </a:r>
            <a:r>
              <a:rPr lang="zh-TW" altLang="en-US"/>
              <a:t> </a:t>
            </a:r>
            <a:r>
              <a:rPr lang="en-US" altLang="zh-TW"/>
              <a:t>Filter</a:t>
            </a:r>
            <a:r>
              <a:rPr lang="zh-TW" altLang="en-US"/>
              <a:t>運算過程中是否出現</a:t>
            </a:r>
            <a:r>
              <a:rPr lang="en-US" altLang="zh-TW"/>
              <a:t>Overflow</a:t>
            </a:r>
            <a:r>
              <a:rPr lang="zh-TW" altLang="en-US"/>
              <a:t>，讓輸出波形失真。</a:t>
            </a:r>
            <a:endParaRPr lang="en-US" altLang="zh-TW"/>
          </a:p>
          <a:p>
            <a:r>
              <a:rPr lang="en-US" altLang="zh-TW"/>
              <a:t>Fraction Length: </a:t>
            </a:r>
            <a:r>
              <a:rPr lang="zh-TW" altLang="en-US"/>
              <a:t>影響精準度。在本次的應用中，會影響輸出的</a:t>
            </a:r>
            <a:r>
              <a:rPr lang="en-US" altLang="zh-TW"/>
              <a:t>MAE</a:t>
            </a:r>
            <a:r>
              <a:rPr lang="zh-TW" altLang="en-US"/>
              <a:t>、</a:t>
            </a:r>
            <a:r>
              <a:rPr lang="en-US" altLang="zh-TW"/>
              <a:t>Noise</a:t>
            </a:r>
            <a:r>
              <a:rPr lang="zh-TW" altLang="en-US"/>
              <a:t>。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7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放上效能、</a:t>
            </a:r>
            <a:r>
              <a:rPr lang="en-US" altLang="zh-TW"/>
              <a:t>Area</a:t>
            </a:r>
            <a:r>
              <a:rPr lang="zh-TW" altLang="en-US"/>
              <a:t>與</a:t>
            </a:r>
            <a:r>
              <a:rPr lang="en-US" altLang="zh-TW"/>
              <a:t>Cost (</a:t>
            </a:r>
            <a:r>
              <a:rPr lang="zh-TW" altLang="en-US"/>
              <a:t>縱軸</a:t>
            </a:r>
            <a:r>
              <a:rPr lang="en-US" altLang="zh-TW"/>
              <a:t>)</a:t>
            </a:r>
            <a:r>
              <a:rPr lang="zh-TW" altLang="en-US"/>
              <a:t>的圖</a:t>
            </a:r>
            <a:endParaRPr lang="en-US" altLang="zh-TW"/>
          </a:p>
          <a:p>
            <a:r>
              <a:rPr lang="zh-TW" altLang="en-US"/>
              <a:t>橫軸</a:t>
            </a:r>
            <a:r>
              <a:rPr lang="en-US" altLang="zh-TW"/>
              <a:t>Fraction</a:t>
            </a:r>
            <a:r>
              <a:rPr lang="zh-TW" altLang="en-US"/>
              <a:t>；每種</a:t>
            </a:r>
            <a:r>
              <a:rPr lang="en-US" altLang="zh-TW"/>
              <a:t>WL</a:t>
            </a:r>
            <a:r>
              <a:rPr lang="zh-TW" altLang="en-US"/>
              <a:t>就是一種顏色的線</a:t>
            </a:r>
            <a:endParaRPr lang="en-US" altLang="zh-TW"/>
          </a:p>
          <a:p>
            <a:r>
              <a:rPr lang="zh-TW" altLang="en-US"/>
              <a:t>要指出</a:t>
            </a:r>
            <a:r>
              <a:rPr lang="en-US" altLang="zh-TW"/>
              <a:t>Integer</a:t>
            </a:r>
            <a:r>
              <a:rPr lang="zh-TW" altLang="en-US"/>
              <a:t> </a:t>
            </a:r>
            <a:r>
              <a:rPr lang="en-US" altLang="zh-TW"/>
              <a:t>Length</a:t>
            </a:r>
            <a:r>
              <a:rPr lang="zh-TW" altLang="en-US"/>
              <a:t>要大於</a:t>
            </a:r>
            <a:r>
              <a:rPr lang="en-US" altLang="zh-TW"/>
              <a:t>XX</a:t>
            </a:r>
            <a:r>
              <a:rPr lang="zh-TW" altLang="en-US"/>
              <a:t>才可以正常輸出。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以</a:t>
            </a:r>
            <a:r>
              <a:rPr lang="en-US" altLang="zh-TW"/>
              <a:t>Cost</a:t>
            </a:r>
            <a:r>
              <a:rPr lang="zh-TW" altLang="en-US"/>
              <a:t>為基準選出</a:t>
            </a:r>
            <a:r>
              <a:rPr lang="en-US" altLang="zh-TW"/>
              <a:t>Word Length</a:t>
            </a:r>
            <a:r>
              <a:rPr lang="zh-TW" altLang="en-US"/>
              <a:t>。</a:t>
            </a:r>
            <a:endParaRPr lang="en-US" altLang="zh-TW"/>
          </a:p>
          <a:p>
            <a:endParaRPr lang="en-US" altLang="zh-TW"/>
          </a:p>
          <a:p>
            <a:r>
              <a:rPr lang="en-US" altLang="zh-TW" b="1"/>
              <a:t>MATLAB</a:t>
            </a:r>
            <a:r>
              <a:rPr lang="zh-TW" altLang="en-US" b="1"/>
              <a:t>運算結果</a:t>
            </a:r>
            <a:r>
              <a:rPr lang="en-US" altLang="zh-TW" b="1"/>
              <a:t>-WL (</a:t>
            </a:r>
            <a:r>
              <a:rPr lang="zh-TW" altLang="en-US" b="1"/>
              <a:t>可計算</a:t>
            </a:r>
            <a:r>
              <a:rPr lang="en-US" altLang="zh-TW" b="1"/>
              <a:t>ADC</a:t>
            </a:r>
            <a:r>
              <a:rPr lang="zh-TW" altLang="en-US" b="1"/>
              <a:t>全電壓</a:t>
            </a:r>
            <a:r>
              <a:rPr lang="en-US" altLang="zh-TW" b="1"/>
              <a:t>)</a:t>
            </a:r>
          </a:p>
          <a:p>
            <a:r>
              <a:rPr lang="zh-TW" altLang="en-US" b="1"/>
              <a:t>原始輸入訊號可以通入</a:t>
            </a:r>
            <a:r>
              <a:rPr lang="en-US" altLang="zh-TW" b="1"/>
              <a:t>11bit</a:t>
            </a:r>
            <a:r>
              <a:rPr lang="zh-TW" altLang="en-US" b="1"/>
              <a:t>並且不失真</a:t>
            </a:r>
            <a:endParaRPr lang="en-US" altLang="zh-TW" b="1"/>
          </a:p>
          <a:p>
            <a:endParaRPr lang="en-US" altLang="zh-TW" b="1"/>
          </a:p>
          <a:p>
            <a:r>
              <a:rPr lang="zh-TW" altLang="en-US" b="1"/>
              <a:t>先看到</a:t>
            </a:r>
            <a:r>
              <a:rPr lang="en-US" altLang="zh-TW" b="1"/>
              <a:t>WL</a:t>
            </a:r>
            <a:r>
              <a:rPr lang="zh-TW" altLang="en-US" b="1"/>
              <a:t>，線都重疊再一起，因為在不失真且</a:t>
            </a:r>
            <a:r>
              <a:rPr lang="en-US" altLang="zh-TW" b="1"/>
              <a:t>FL</a:t>
            </a:r>
            <a:r>
              <a:rPr lang="zh-TW" altLang="en-US" b="1"/>
              <a:t>長度相同的情況下，</a:t>
            </a:r>
            <a:r>
              <a:rPr lang="en-US" altLang="zh-TW" b="1"/>
              <a:t>IL</a:t>
            </a:r>
            <a:r>
              <a:rPr lang="zh-TW" altLang="en-US" b="1"/>
              <a:t>不影響效能表現</a:t>
            </a:r>
            <a:endParaRPr lang="en-US" altLang="zh-TW" b="1"/>
          </a:p>
          <a:p>
            <a:endParaRPr lang="en-US" altLang="zh-TW" b="1"/>
          </a:p>
          <a:p>
            <a:r>
              <a:rPr lang="zh-TW" altLang="en-US" b="1"/>
              <a:t>在看</a:t>
            </a:r>
            <a:r>
              <a:rPr lang="en-US" altLang="zh-TW" b="1"/>
              <a:t>FL</a:t>
            </a:r>
            <a:r>
              <a:rPr lang="zh-TW" altLang="en-US" b="1"/>
              <a:t>，</a:t>
            </a:r>
            <a:r>
              <a:rPr lang="en-US" altLang="zh-TW" b="1"/>
              <a:t>…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9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將</a:t>
            </a:r>
            <a:r>
              <a:rPr lang="en-US" altLang="zh-TW"/>
              <a:t>ECG</a:t>
            </a:r>
            <a:r>
              <a:rPr lang="zh-TW" altLang="en-US"/>
              <a:t>訊號通入包含</a:t>
            </a:r>
            <a:r>
              <a:rPr lang="en-US" altLang="zh-TW"/>
              <a:t>WL</a:t>
            </a:r>
            <a:r>
              <a:rPr lang="zh-TW" altLang="en-US"/>
              <a:t>效應的濾波器中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可以發現在</a:t>
            </a:r>
            <a:r>
              <a:rPr lang="en-US" altLang="zh-TW"/>
              <a:t>60</a:t>
            </a:r>
            <a:r>
              <a:rPr lang="zh-TW" altLang="en-US"/>
              <a:t>處有非常大能量的雜訊倍率除了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9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9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/>
              <a:t>心電圖</a:t>
            </a:r>
            <a:r>
              <a:rPr lang="en-US" altLang="zh-TW" sz="1200"/>
              <a:t>(Electrocardiography, ECG)</a:t>
            </a:r>
            <a:r>
              <a:rPr lang="zh-TW" altLang="en-US" sz="1200"/>
              <a:t>訊號微弱，擷取訊號的傳輸線易受電源線的</a:t>
            </a:r>
            <a:r>
              <a:rPr lang="en-US" altLang="zh-TW" sz="1200"/>
              <a:t>Power Line Interference (PLI)</a:t>
            </a:r>
            <a:r>
              <a:rPr lang="zh-TW" altLang="en-US" sz="1200"/>
              <a:t>雜訊汙染</a:t>
            </a:r>
            <a:r>
              <a:rPr lang="en-US" altLang="zh-TW" sz="1200"/>
              <a:t>[1]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5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資料來自於</a:t>
            </a:r>
            <a:r>
              <a:rPr lang="en-US" altLang="zh-TW"/>
              <a:t>MIT</a:t>
            </a:r>
            <a:r>
              <a:rPr lang="zh-TW" altLang="en-US"/>
              <a:t>資料庫，裡面主要收集心律不整的資料，左圖是他們的網站，右圖是裡面的其中一筆資料</a:t>
            </a:r>
            <a:endParaRPr lang="en-US" altLang="zh-TW"/>
          </a:p>
          <a:p>
            <a:r>
              <a:rPr lang="zh-TW" altLang="en-US"/>
              <a:t>主要以</a:t>
            </a:r>
            <a:r>
              <a:rPr lang="en-US" altLang="zh-TW"/>
              <a:t>11</a:t>
            </a:r>
            <a:r>
              <a:rPr lang="zh-TW" altLang="en-US"/>
              <a:t> </a:t>
            </a:r>
            <a:r>
              <a:rPr lang="en-US" altLang="zh-TW"/>
              <a:t>bit</a:t>
            </a:r>
            <a:r>
              <a:rPr lang="zh-TW" altLang="en-US"/>
              <a:t>的</a:t>
            </a:r>
            <a:r>
              <a:rPr lang="en-US" altLang="zh-TW"/>
              <a:t>ADC</a:t>
            </a:r>
            <a:r>
              <a:rPr lang="zh-TW" altLang="en-US"/>
              <a:t>紀錄心電圖訊號，取樣頻率為</a:t>
            </a:r>
            <a:r>
              <a:rPr lang="en-US" altLang="zh-TW"/>
              <a:t>360</a:t>
            </a:r>
            <a:r>
              <a:rPr lang="zh-TW" altLang="en-US"/>
              <a:t> </a:t>
            </a:r>
            <a:r>
              <a:rPr lang="en-US" altLang="zh-TW"/>
              <a:t>Hz </a:t>
            </a:r>
            <a:r>
              <a:rPr lang="zh-TW" altLang="en-US"/>
              <a:t>精度</a:t>
            </a:r>
            <a:r>
              <a:rPr lang="en-US" altLang="zh-TW"/>
              <a:t>5 mV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22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實際電源的頻率會改變，因此頻率範圍我們取台電所能容忍的</a:t>
            </a:r>
            <a:r>
              <a:rPr lang="en-US" altLang="zh-TW"/>
              <a:t>+-0.2Hz</a:t>
            </a:r>
          </a:p>
          <a:p>
            <a:r>
              <a:rPr lang="zh-TW" altLang="en-US"/>
              <a:t>實際上電源頻率變動時，會是頻率隨時間變化的弦波</a:t>
            </a:r>
            <a:endParaRPr lang="en-US" altLang="zh-TW"/>
          </a:p>
          <a:p>
            <a:r>
              <a:rPr lang="zh-TW" altLang="en-US"/>
              <a:t>而這種波型類似於頻率調變所產生的波，因此我們以頻率調變來產生</a:t>
            </a:r>
            <a:r>
              <a:rPr lang="en-US" altLang="zh-TW"/>
              <a:t>PLI</a:t>
            </a:r>
            <a:r>
              <a:rPr lang="zh-TW" altLang="en-US"/>
              <a:t>雜訊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數位濾波器有兩種主要架構，分為</a:t>
            </a:r>
            <a:r>
              <a:rPr lang="en-US" altLang="zh-TW"/>
              <a:t>FIR</a:t>
            </a:r>
            <a:r>
              <a:rPr lang="zh-TW" altLang="en-US"/>
              <a:t>和</a:t>
            </a:r>
            <a:r>
              <a:rPr lang="en-US" altLang="zh-TW"/>
              <a:t>IIR</a:t>
            </a:r>
            <a:r>
              <a:rPr lang="zh-TW" altLang="en-US"/>
              <a:t>，經過</a:t>
            </a:r>
            <a:r>
              <a:rPr lang="en-US" altLang="zh-TW"/>
              <a:t>paper survey</a:t>
            </a:r>
            <a:r>
              <a:rPr lang="zh-TW" altLang="en-US"/>
              <a:t>後 文獻</a:t>
            </a:r>
            <a:r>
              <a:rPr lang="en-US" altLang="zh-TW"/>
              <a:t>[3]</a:t>
            </a:r>
            <a:r>
              <a:rPr lang="zh-TW" altLang="en-US"/>
              <a:t>的研究結果說明</a:t>
            </a:r>
            <a:r>
              <a:rPr lang="en-US" altLang="zh-TW" err="1"/>
              <a:t>ecg</a:t>
            </a:r>
            <a:r>
              <a:rPr lang="zh-TW" altLang="en-US"/>
              <a:t>訊號使用</a:t>
            </a:r>
            <a:r>
              <a:rPr lang="en-US" altLang="zh-TW" err="1"/>
              <a:t>iir</a:t>
            </a:r>
            <a:r>
              <a:rPr lang="zh-TW" altLang="en-US"/>
              <a:t>是比較好的選擇</a:t>
            </a:r>
            <a:endParaRPr lang="en-US" altLang="zh-TW"/>
          </a:p>
          <a:p>
            <a:r>
              <a:rPr lang="zh-TW" altLang="en-US"/>
              <a:t>如果使用</a:t>
            </a:r>
            <a:r>
              <a:rPr lang="en-US" altLang="zh-TW"/>
              <a:t>fir</a:t>
            </a:r>
            <a:r>
              <a:rPr lang="zh-TW" altLang="en-US"/>
              <a:t>，要在階數高才有好的效果，但這會造成大面積以及大延遲，高延遲對</a:t>
            </a:r>
            <a:r>
              <a:rPr lang="en-US" altLang="zh-TW" err="1"/>
              <a:t>ecg</a:t>
            </a:r>
            <a:r>
              <a:rPr lang="zh-TW" altLang="en-US"/>
              <a:t>訊號不是好事。</a:t>
            </a:r>
            <a:endParaRPr lang="en-US" altLang="zh-TW"/>
          </a:p>
          <a:p>
            <a:r>
              <a:rPr lang="zh-TW" altLang="en-US"/>
              <a:t>而</a:t>
            </a:r>
            <a:r>
              <a:rPr lang="en-US" altLang="zh-TW" err="1"/>
              <a:t>iir</a:t>
            </a:r>
            <a:r>
              <a:rPr lang="zh-TW" altLang="en-US"/>
              <a:t>使用低階數即有好效果且延遲不大，並且</a:t>
            </a:r>
            <a:r>
              <a:rPr lang="en-US" altLang="zh-TW"/>
              <a:t>Group Delay</a:t>
            </a:r>
            <a:r>
              <a:rPr lang="zh-TW" altLang="en-US"/>
              <a:t>對</a:t>
            </a:r>
            <a:r>
              <a:rPr lang="en-US" altLang="zh-TW"/>
              <a:t>ECG</a:t>
            </a:r>
            <a:r>
              <a:rPr lang="zh-TW" altLang="en-US"/>
              <a:t>影響不會太大。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而</a:t>
            </a:r>
            <a:r>
              <a:rPr lang="en-US" altLang="zh-TW"/>
              <a:t>IIR</a:t>
            </a:r>
            <a:r>
              <a:rPr lang="zh-TW" altLang="en-US"/>
              <a:t>可以直接使用類比濾波器來設計，主要有四種</a:t>
            </a:r>
            <a:endParaRPr lang="en-US" altLang="zh-TW"/>
          </a:p>
          <a:p>
            <a:r>
              <a:rPr lang="zh-TW" altLang="en-US"/>
              <a:t>針對</a:t>
            </a:r>
            <a:r>
              <a:rPr lang="en-US" altLang="zh-TW"/>
              <a:t>ECG</a:t>
            </a:r>
            <a:r>
              <a:rPr lang="zh-TW" altLang="en-US"/>
              <a:t>訊號，我們不想讓訊號失真，同時盡可能保留訊號，因此採用</a:t>
            </a:r>
            <a:r>
              <a:rPr lang="en-US" altLang="zh-TW"/>
              <a:t>pass</a:t>
            </a:r>
            <a:r>
              <a:rPr lang="zh-TW" altLang="en-US"/>
              <a:t> </a:t>
            </a:r>
            <a:r>
              <a:rPr lang="en-US" altLang="zh-TW"/>
              <a:t>band</a:t>
            </a:r>
            <a:r>
              <a:rPr lang="zh-TW" altLang="en-US"/>
              <a:t>平坦；</a:t>
            </a:r>
            <a:r>
              <a:rPr lang="en-US" altLang="zh-TW"/>
              <a:t>transition band</a:t>
            </a:r>
            <a:r>
              <a:rPr lang="zh-TW" altLang="en-US"/>
              <a:t>窄的</a:t>
            </a:r>
            <a:r>
              <a:rPr lang="en-US" altLang="zh-TW"/>
              <a:t>Ch… 2</a:t>
            </a:r>
            <a:r>
              <a:rPr lang="zh-TW" altLang="en-US"/>
              <a:t>，而</a:t>
            </a:r>
            <a:r>
              <a:rPr lang="en-US" altLang="zh-TW"/>
              <a:t>stopband</a:t>
            </a:r>
            <a:r>
              <a:rPr lang="zh-TW" altLang="en-US"/>
              <a:t>的增益不平均 只要</a:t>
            </a:r>
            <a:r>
              <a:rPr lang="en-US" altLang="zh-TW"/>
              <a:t>minimum stop band gain</a:t>
            </a:r>
            <a:r>
              <a:rPr lang="zh-TW" altLang="en-US"/>
              <a:t>夠低影響就不大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我們主要考量三個點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13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MAE</a:t>
            </a:r>
            <a:r>
              <a:rPr lang="zh-TW" altLang="en-US"/>
              <a:t>：將濾波前後的訊號相減取誤差值，然後再平均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ＳＮＲ：將濾波後的訊號能量以及濾波後的雜訊相除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Area</a:t>
            </a:r>
            <a:r>
              <a:rPr lang="zh-TW" altLang="en-US"/>
              <a:t>以</a:t>
            </a:r>
            <a:r>
              <a:rPr lang="en-US" altLang="zh-TW"/>
              <a:t>DFF</a:t>
            </a:r>
            <a:r>
              <a:rPr lang="zh-TW" altLang="en-US"/>
              <a:t>並考量</a:t>
            </a:r>
            <a:r>
              <a:rPr lang="en-US" altLang="zh-TW" err="1"/>
              <a:t>Wordlength</a:t>
            </a:r>
            <a:r>
              <a:rPr lang="zh-TW" altLang="en-US"/>
              <a:t>來計算</a:t>
            </a:r>
            <a:endParaRPr lang="en-US" altLang="zh-TW"/>
          </a:p>
          <a:p>
            <a:r>
              <a:rPr lang="zh-TW" altLang="en-US"/>
              <a:t>其他元件則以</a:t>
            </a:r>
            <a:r>
              <a:rPr lang="en-US" altLang="zh-TW"/>
              <a:t>DFF</a:t>
            </a:r>
            <a:r>
              <a:rPr lang="zh-TW" altLang="en-US"/>
              <a:t>的面積為基準，推導出</a:t>
            </a:r>
            <a:r>
              <a:rPr lang="en-US" altLang="zh-TW"/>
              <a:t>Adder</a:t>
            </a:r>
            <a:r>
              <a:rPr lang="zh-TW" altLang="en-US"/>
              <a:t>以及</a:t>
            </a:r>
            <a:r>
              <a:rPr lang="en-US" altLang="zh-TW"/>
              <a:t>Multiplier</a:t>
            </a:r>
            <a:r>
              <a:rPr lang="zh-TW" altLang="en-US"/>
              <a:t>的面積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0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6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放四張圖</a:t>
            </a:r>
            <a:r>
              <a:rPr lang="en-US" altLang="zh-TW"/>
              <a:t>(SNR</a:t>
            </a:r>
            <a:r>
              <a:rPr lang="zh-TW" altLang="en-US"/>
              <a:t>、</a:t>
            </a:r>
            <a:r>
              <a:rPr lang="en-US" altLang="zh-TW"/>
              <a:t>MAE</a:t>
            </a:r>
            <a:r>
              <a:rPr lang="zh-TW" altLang="en-US"/>
              <a:t>、</a:t>
            </a:r>
            <a:r>
              <a:rPr lang="en-US" altLang="zh-TW"/>
              <a:t>Area</a:t>
            </a:r>
            <a:r>
              <a:rPr lang="zh-TW" altLang="en-US"/>
              <a:t>、</a:t>
            </a:r>
            <a:r>
              <a:rPr lang="en-US" altLang="zh-TW"/>
              <a:t>Total Cost)</a:t>
            </a:r>
          </a:p>
          <a:p>
            <a:r>
              <a:rPr lang="zh-TW" altLang="en-US"/>
              <a:t>每張圖中，同個</a:t>
            </a:r>
            <a:r>
              <a:rPr lang="en-US" altLang="zh-TW"/>
              <a:t>order</a:t>
            </a:r>
            <a:r>
              <a:rPr lang="zh-TW" altLang="en-US"/>
              <a:t>一個縣的顏色，橫軸是截止頻率、抑帶使用</a:t>
            </a:r>
            <a:r>
              <a:rPr lang="en-US" altLang="zh-TW"/>
              <a:t>60 dB</a:t>
            </a:r>
            <a:r>
              <a:rPr lang="zh-TW" altLang="en-US"/>
              <a:t>即可</a:t>
            </a:r>
            <a:r>
              <a:rPr lang="en-US" altLang="zh-TW"/>
              <a:t>(</a:t>
            </a:r>
            <a:r>
              <a:rPr lang="zh-TW" altLang="en-US"/>
              <a:t>老溫之前都用</a:t>
            </a:r>
            <a:r>
              <a:rPr lang="en-US" altLang="zh-TW"/>
              <a:t>60 dB)</a:t>
            </a:r>
          </a:p>
          <a:p>
            <a:endParaRPr lang="en-US" altLang="zh-TW"/>
          </a:p>
          <a:p>
            <a:r>
              <a:rPr lang="zh-TW" altLang="en-US"/>
              <a:t>先看</a:t>
            </a:r>
            <a:r>
              <a:rPr lang="en-US" altLang="zh-TW"/>
              <a:t>order</a:t>
            </a:r>
          </a:p>
          <a:p>
            <a:r>
              <a:rPr lang="en-US" altLang="zh-TW" err="1"/>
              <a:t>Iir</a:t>
            </a:r>
            <a:r>
              <a:rPr lang="zh-TW" altLang="en-US"/>
              <a:t> </a:t>
            </a:r>
            <a:r>
              <a:rPr lang="en-US" altLang="zh-TW"/>
              <a:t>filter</a:t>
            </a:r>
            <a:r>
              <a:rPr lang="zh-TW" altLang="en-US"/>
              <a:t>主要以</a:t>
            </a:r>
            <a:r>
              <a:rPr lang="en-US" altLang="zh-TW"/>
              <a:t>second order</a:t>
            </a:r>
            <a:r>
              <a:rPr lang="zh-TW" altLang="en-US"/>
              <a:t>實現，每兩個</a:t>
            </a:r>
            <a:r>
              <a:rPr lang="en-US" altLang="zh-TW"/>
              <a:t>order</a:t>
            </a:r>
            <a:r>
              <a:rPr lang="zh-TW" altLang="en-US"/>
              <a:t>代表一個</a:t>
            </a:r>
            <a:r>
              <a:rPr lang="en-US" altLang="zh-TW"/>
              <a:t>section</a:t>
            </a:r>
            <a:r>
              <a:rPr lang="zh-TW" altLang="en-US"/>
              <a:t>，可以發現奇數</a:t>
            </a:r>
            <a:r>
              <a:rPr lang="en-US" altLang="zh-TW"/>
              <a:t>section</a:t>
            </a:r>
            <a:r>
              <a:rPr lang="zh-TW" altLang="en-US"/>
              <a:t>的雜訊表現比較好；</a:t>
            </a:r>
            <a:r>
              <a:rPr lang="en-US" altLang="zh-TW"/>
              <a:t>order</a:t>
            </a:r>
            <a:r>
              <a:rPr lang="zh-TW" altLang="en-US"/>
              <a:t>帶多表現則變差</a:t>
            </a:r>
            <a:endParaRPr lang="en-US" altLang="zh-TW"/>
          </a:p>
          <a:p>
            <a:r>
              <a:rPr lang="en-US" altLang="zh-TW"/>
              <a:t>Order</a:t>
            </a:r>
            <a:r>
              <a:rPr lang="zh-TW" altLang="en-US"/>
              <a:t>約大</a:t>
            </a:r>
            <a:r>
              <a:rPr lang="en-US" altLang="zh-TW"/>
              <a:t>MAE</a:t>
            </a:r>
            <a:r>
              <a:rPr lang="zh-TW" altLang="en-US"/>
              <a:t>越好，但太大會下降</a:t>
            </a:r>
            <a:endParaRPr lang="en-US" altLang="zh-TW"/>
          </a:p>
          <a:p>
            <a:r>
              <a:rPr lang="zh-TW" altLang="en-US"/>
              <a:t>而</a:t>
            </a:r>
            <a:r>
              <a:rPr lang="en-US" altLang="zh-TW"/>
              <a:t>Area</a:t>
            </a:r>
            <a:r>
              <a:rPr lang="zh-TW" altLang="en-US"/>
              <a:t>和</a:t>
            </a:r>
            <a:r>
              <a:rPr lang="en-US" altLang="zh-TW"/>
              <a:t>Order</a:t>
            </a:r>
            <a:r>
              <a:rPr lang="zh-TW" altLang="en-US"/>
              <a:t>強相關，因此成線性上升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接著看</a:t>
            </a:r>
            <a:r>
              <a:rPr lang="en-US" altLang="zh-TW"/>
              <a:t>BW</a:t>
            </a:r>
          </a:p>
          <a:p>
            <a:r>
              <a:rPr lang="zh-TW" altLang="en-US"/>
              <a:t>平均來說頻寬越大，訊雜比的表現越好；但同時訊號的失真程度越差，如同</a:t>
            </a:r>
            <a:r>
              <a:rPr lang="en-US" altLang="zh-TW"/>
              <a:t>MAE</a:t>
            </a:r>
            <a:r>
              <a:rPr lang="zh-TW" altLang="en-US"/>
              <a:t>所示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最後以</a:t>
            </a:r>
            <a:r>
              <a:rPr lang="en-US" altLang="zh-TW"/>
              <a:t>Cost </a:t>
            </a:r>
            <a:r>
              <a:rPr lang="en-US" altLang="zh-TW" err="1"/>
              <a:t>Funciton</a:t>
            </a:r>
            <a:r>
              <a:rPr lang="zh-TW" altLang="en-US"/>
              <a:t>挑選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8174-CDE3-461B-8632-EAFAF6574BF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58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B119-706C-19B7-42A6-1C3BDCE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6C9184-7852-1AF2-05DB-1AD17511D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CFA66-0A24-0111-A32E-BE600CD8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62017-2D25-AA24-DB22-20FD7A1E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77FB5-EFBE-4AE2-5F26-0B098F3A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1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DFBF-F277-8903-D9FE-8FE6030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199C8B-41BF-B8A8-F120-A83D5C01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899EB-D9E7-E00C-14EB-694967F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A2DF1D-ACE7-2A23-DD3B-1D3440CC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3E6C20-56CE-F17D-02E1-E77CB374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15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38FA02-A1F2-8C73-C962-4656CBF9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56BA86-F5B6-7393-0112-E305EB44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8380B-7A79-AEB2-33B0-224B968A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8449F-1886-5E28-80C8-9F31F355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0924D-4436-3DF0-01E8-F2EC29E8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2422E-1BA4-960D-EF25-D4A95266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1D9CE-9239-C0BC-F492-368EFC18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72C248-FAB6-AD0D-70AF-6B2A0477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D6A90-8AC8-C6BF-45E4-5189A8A9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35EEE-4E90-40D9-65A4-84AE01A3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67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4FA6A-CBE8-DC2A-533B-CEA2F606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4E853-0351-1A11-4AD7-D418B578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A037E-A9FA-381F-42A8-41A77C5C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28DCB-3840-3284-74D7-91C7CFB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1D103-07E2-1A5F-1E8A-2BAB84E7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8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1747B-4987-FACA-DB8D-B99094C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21017-68F3-6D11-C4ED-C2E6AC3B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48155B-C3D7-A264-61BF-1D252466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833C93-AB29-F1F9-1769-C89A1711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4231F4-3077-C392-D7A4-49082F14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77FF14-0449-5753-4EE8-310432AD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59141-C8DC-A780-CE51-841BB2E3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88AEFA-0B73-0AED-79F9-FA9F469F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9B0062-941E-5E2C-D5A2-B591F6F57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966864-C01C-422D-FAAC-42E9AA6C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87CD27-3E29-B9C1-AA0B-2AA216373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CA56E6-80D3-B03D-EBDD-0E49B3B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70F8A0-F5AC-401E-134C-D0FD83D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41F5BF-71D4-6516-9A5A-DC63BBE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13821-3EF1-86FF-0BD3-2CF97EBB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833135-54D9-2559-334F-6D1E7729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8ADA8B-2CDA-5126-B104-398E4685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4C9CE-2FE3-94E2-82AE-A4C89F61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FE0E71-BA1E-F778-C5B2-EE2EDAF2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323850-B329-D998-8833-934AE3F9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E9D967-67DB-E878-BCCF-1A8A3A21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1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C8D71-3259-3A81-FF33-A07BFCA9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5D741-7641-FCD9-C0AA-6CB4AA7B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BA066A-40BE-2416-840F-C767795A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A981CD-202C-41F2-47CC-44EE666C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98EE4-DC6D-E104-079B-AB5802A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90E88-9CB4-E0CE-3AA2-BA19FD61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F9020-6E0D-226E-B684-91BB3FAA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7F49BB-B227-DFC5-E0A4-CE90C9ED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0974D9-0272-2BC3-7B9C-81928A5A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F400ED-4571-1349-AD4E-E5A0767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3C8460-29E4-1A54-994C-3379EDDF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1A60D-1243-AA08-7A9C-511FC1C3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7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EE2E72-3147-4352-3A35-B598DAA7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FC48C-760B-586D-C4CD-9623EFD3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F8140-3576-037E-32BE-9AF03F708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EE8D8-999B-4588-BD23-938F9933B87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27F8F-EB8C-99EA-0EA7-914004E5F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5DFBB-8A40-1894-E65F-BA587ECD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A4216-DF1B-4282-825C-4A904C406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6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D8AFE-0006-C79E-D973-806EE1E64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>
                <a:latin typeface="芫荽" pitchFamily="2" charset="-120"/>
                <a:ea typeface="芫荽" pitchFamily="2" charset="-120"/>
                <a:cs typeface="芫荽" pitchFamily="2" charset="-120"/>
              </a:rPr>
              <a:t>Filter Circle</a:t>
            </a:r>
            <a:endParaRPr lang="zh-TW" altLang="en-US" b="1"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0042F4-A94B-3D78-8B0E-54C6AF4DA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z="1800"/>
          </a:p>
          <a:p>
            <a:r>
              <a:rPr lang="zh-TW" altLang="en-US" sz="1800"/>
              <a:t>組員</a:t>
            </a:r>
            <a:r>
              <a:rPr lang="en-US" altLang="zh-TW" sz="1800"/>
              <a:t>: </a:t>
            </a:r>
            <a:r>
              <a:rPr lang="zh-TW" altLang="en-US" sz="1800"/>
              <a:t>劉浩崴 </a:t>
            </a:r>
            <a:r>
              <a:rPr lang="en-US" altLang="zh-TW" sz="1800"/>
              <a:t>B093011055</a:t>
            </a:r>
          </a:p>
          <a:p>
            <a:pPr algn="l"/>
            <a:r>
              <a:rPr lang="en-US" altLang="zh-TW" sz="1800"/>
              <a:t>				 </a:t>
            </a:r>
            <a:r>
              <a:rPr lang="zh-TW" altLang="en-US" sz="1800"/>
              <a:t>陳晉毅 </a:t>
            </a:r>
            <a:r>
              <a:rPr lang="en-US" altLang="zh-TW" sz="1800"/>
              <a:t>B093011056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914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A74A9-5A24-92D7-DFF4-4C3153C0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效能計算及</a:t>
            </a:r>
            <a:r>
              <a:rPr lang="en-US" altLang="zh-TW" b="1"/>
              <a:t>Cost Function (2/2)</a:t>
            </a:r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1FA1BD-675A-DF74-FBB9-9363E10A9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𝑜𝑖𝑠𝑒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𝑝𝑒𝑟𝑓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  <m:t>𝑆𝑁𝑅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,                    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&lt;40 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𝑆𝑁𝑅</m:t>
                                </m:r>
                              </m:den>
                            </m:f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,                    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≥100 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3200"/>
              </a:p>
              <a:p>
                <a:endParaRPr lang="en-US" altLang="zh-TW" sz="32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𝑜𝑖𝑠𝑒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𝑝𝑒𝑟𝑓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𝑀𝐴𝐸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1FA1BD-675A-DF74-FBB9-9363E10A9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5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10C2D-2723-291C-D84E-D00243EC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MATLAB</a:t>
            </a:r>
            <a:r>
              <a:rPr lang="zh-TW" altLang="en-US" b="1" dirty="0"/>
              <a:t>模擬</a:t>
            </a:r>
            <a:r>
              <a:rPr lang="zh-TW" altLang="en-US" b="1"/>
              <a:t>結果</a:t>
            </a:r>
            <a:r>
              <a:rPr lang="en-US" altLang="zh-TW" b="1"/>
              <a:t>-</a:t>
            </a:r>
            <a:r>
              <a:rPr lang="zh-TW" altLang="en-US" b="1" dirty="0"/>
              <a:t>不同頻寬及</a:t>
            </a:r>
            <a:r>
              <a:rPr lang="en-US" altLang="zh-TW" b="1"/>
              <a:t>Order</a:t>
            </a:r>
            <a:endParaRPr lang="zh-TW" altLang="en-US" b="1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A546DD-15CF-C217-8B87-8603E4C4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34072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E7B78B-5788-E880-D40C-ADF1ECF7B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07" y="1434072"/>
            <a:ext cx="4587392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535D37-20F9-1100-D6F5-530D5B7CC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8400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1594CD-8E59-DBE8-88BD-0D2EC31C7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407" y="4128400"/>
            <a:ext cx="4587393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19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FE59A-9D33-BEC0-E681-D0EFFDA6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6</a:t>
            </a:r>
            <a:r>
              <a:rPr lang="zh-TW" altLang="en-US" b="1"/>
              <a:t> </a:t>
            </a:r>
            <a:r>
              <a:rPr lang="en-US" altLang="zh-TW" b="1" dirty="0"/>
              <a:t>Order Filter </a:t>
            </a:r>
            <a:r>
              <a:rPr lang="zh-TW" altLang="en-US" b="1" dirty="0"/>
              <a:t>設計結果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30EF8F-FC22-67E5-8A16-FDE388C3C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03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TW" sz="2000" b="0" i="1">
                    <a:latin typeface="Cambria Math" panose="02040503050406030204" pitchFamily="18" charset="0"/>
                  </a:rPr>
                </a:br>
                <a:br>
                  <a:rPr lang="en-US" altLang="zh-TW" sz="2000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0.989019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−0.99419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0.989019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−0.95589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0.978156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0.989019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−0.98384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0.989019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−1.02179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0.978629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0.978616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−0.97862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0.978616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−0.97862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/>
                                <m:t>0.957232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000"/>
                  <a:t> </a:t>
                </a:r>
                <a:endParaRPr lang="en-US" altLang="zh-TW" sz="2000"/>
              </a:p>
              <a:p>
                <a:endParaRPr lang="en-US" altLang="zh-TW" sz="200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30EF8F-FC22-67E5-8A16-FDE388C3C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圓形, 螢幕擷取畫面, 黑與白 的圖片&#10;&#10;自動產生的描述">
            <a:extLst>
              <a:ext uri="{FF2B5EF4-FFF2-40B4-BE49-F238E27FC236}">
                <a16:creationId xmlns:a16="http://schemas.microsoft.com/office/drawing/2014/main" id="{BA19726E-4F7E-1B82-7B82-26A8B25BD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5" y="3957638"/>
            <a:ext cx="4087150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035C-C722-DDCD-6D9A-8B49219A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Word Length</a:t>
            </a:r>
            <a:r>
              <a:rPr lang="zh-TW" altLang="en-US" b="1"/>
              <a:t> </a:t>
            </a:r>
            <a:r>
              <a:rPr lang="en-US" altLang="zh-TW" b="1"/>
              <a:t>&amp;</a:t>
            </a:r>
            <a:r>
              <a:rPr lang="zh-TW" altLang="en-US" b="1"/>
              <a:t> </a:t>
            </a:r>
            <a:r>
              <a:rPr lang="en-US" altLang="zh-TW" b="1"/>
              <a:t>Fraction Length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64EAC-3DCA-EA0A-D99E-3A4B58FC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以</a:t>
            </a:r>
            <a:r>
              <a:rPr lang="en-US" altLang="zh-TW"/>
              <a:t>DFF</a:t>
            </a:r>
            <a:r>
              <a:rPr lang="zh-TW" altLang="en-US"/>
              <a:t>、係數為核心考慮</a:t>
            </a:r>
            <a:r>
              <a:rPr lang="en-US" altLang="zh-TW"/>
              <a:t>Word Length</a:t>
            </a:r>
          </a:p>
          <a:p>
            <a:r>
              <a:rPr lang="zh-TW" altLang="en-US"/>
              <a:t>以</a:t>
            </a:r>
            <a:r>
              <a:rPr lang="en-US" altLang="zh-TW"/>
              <a:t>worst case design</a:t>
            </a:r>
            <a:r>
              <a:rPr lang="zh-TW" altLang="en-US"/>
              <a:t>間接決定運算單元的</a:t>
            </a:r>
            <a:r>
              <a:rPr lang="en-US" altLang="zh-TW"/>
              <a:t>Word Length</a:t>
            </a:r>
          </a:p>
          <a:p>
            <a:endParaRPr lang="en-US" altLang="zh-TW"/>
          </a:p>
          <a:p>
            <a:r>
              <a:rPr lang="en-US" altLang="zh-TW"/>
              <a:t>Integer Length:</a:t>
            </a:r>
            <a:r>
              <a:rPr lang="zh-TW" altLang="en-US"/>
              <a:t> 影響</a:t>
            </a:r>
            <a:r>
              <a:rPr lang="en-US" altLang="zh-TW"/>
              <a:t>Dynamic Range</a:t>
            </a:r>
            <a:r>
              <a:rPr lang="zh-TW" altLang="en-US"/>
              <a:t>。</a:t>
            </a:r>
            <a:br>
              <a:rPr lang="en-US" altLang="zh-TW"/>
            </a:br>
            <a:r>
              <a:rPr lang="zh-TW" altLang="en-US"/>
              <a:t>本次應用中，決定波形是否失真。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Fraction Length: </a:t>
            </a:r>
            <a:r>
              <a:rPr lang="zh-TW" altLang="en-US"/>
              <a:t>影響精準度。</a:t>
            </a:r>
            <a:br>
              <a:rPr lang="en-US" altLang="zh-TW"/>
            </a:br>
            <a:r>
              <a:rPr lang="zh-TW" altLang="en-US"/>
              <a:t>本次應用中，影響輸出的</a:t>
            </a:r>
            <a:r>
              <a:rPr lang="en-US" altLang="zh-TW"/>
              <a:t>MAE</a:t>
            </a:r>
            <a:r>
              <a:rPr lang="zh-TW" altLang="en-US"/>
              <a:t>、</a:t>
            </a:r>
            <a:r>
              <a:rPr lang="en-US" altLang="zh-TW"/>
              <a:t>Noise</a:t>
            </a:r>
            <a:r>
              <a:rPr lang="zh-TW" altLang="en-US"/>
              <a:t>。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32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10C2D-2723-291C-D84E-D00243EC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MATLAB</a:t>
            </a:r>
            <a:r>
              <a:rPr lang="zh-TW" altLang="en-US" b="1"/>
              <a:t>模擬</a:t>
            </a:r>
            <a:r>
              <a:rPr lang="en-US" altLang="zh-TW" b="1"/>
              <a:t>-WL (</a:t>
            </a:r>
            <a:r>
              <a:rPr lang="zh-TW" altLang="en-US" b="1"/>
              <a:t>可處理</a:t>
            </a:r>
            <a:r>
              <a:rPr lang="en-US" altLang="zh-TW" b="1"/>
              <a:t>ADC</a:t>
            </a:r>
            <a:r>
              <a:rPr lang="zh-TW" altLang="en-US" b="1"/>
              <a:t>全電壓</a:t>
            </a:r>
            <a:r>
              <a:rPr lang="en-US" altLang="zh-TW" b="1"/>
              <a:t>)</a:t>
            </a:r>
            <a:endParaRPr lang="zh-TW" altLang="en-US" b="1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A546DD-15CF-C217-8B87-8603E4C4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1434072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E7B78B-5788-E880-D40C-ADF1ECF7B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925597" y="1434072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535D37-20F9-1100-D6F5-530D5B7CC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8200" y="4128400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1594CD-8E59-DBE8-88BD-0D2EC31C7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925597" y="4128400"/>
            <a:ext cx="4629394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54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804EE-94DE-D5F7-0B90-A89D99C8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實際輸入</a:t>
            </a:r>
            <a:r>
              <a:rPr lang="en-US" altLang="zh-TW" b="1"/>
              <a:t>ECG</a:t>
            </a:r>
            <a:endParaRPr lang="zh-TW" altLang="en-US" b="1"/>
          </a:p>
        </p:txBody>
      </p:sp>
      <p:pic>
        <p:nvPicPr>
          <p:cNvPr id="5" name="內容版面配置區 4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CF9AEF76-F7FF-7094-627E-1C0D83C4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9" y="1581358"/>
            <a:ext cx="10114722" cy="5199600"/>
          </a:xfrm>
        </p:spPr>
      </p:pic>
    </p:spTree>
    <p:extLst>
      <p:ext uri="{BB962C8B-B14F-4D97-AF65-F5344CB8AC3E}">
        <p14:creationId xmlns:p14="http://schemas.microsoft.com/office/powerpoint/2010/main" val="159266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B015C-A79C-E80D-E1CA-13805753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524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/>
              <a:t>濾波器架構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sz="2700" b="1"/>
              <a:t>-IIR Cascaded Second-Order Sections</a:t>
            </a:r>
            <a:r>
              <a:rPr lang="zh-TW" altLang="en-US" sz="2700" b="1"/>
              <a:t> </a:t>
            </a:r>
            <a:r>
              <a:rPr lang="en-US" altLang="zh-TW" sz="2700" b="1"/>
              <a:t>Direct Form II</a:t>
            </a:r>
            <a:endParaRPr lang="zh-TW" altLang="en-US" sz="2700" b="1"/>
          </a:p>
        </p:txBody>
      </p:sp>
      <p:pic>
        <p:nvPicPr>
          <p:cNvPr id="5" name="內容版面配置區 4" descr="一張含有 螢幕擷取畫面, 字型, 黑色, 圖形 的圖片&#10;&#10;自動產生的描述">
            <a:extLst>
              <a:ext uri="{FF2B5EF4-FFF2-40B4-BE49-F238E27FC236}">
                <a16:creationId xmlns:a16="http://schemas.microsoft.com/office/drawing/2014/main" id="{5CD757FA-1AB5-69AF-6C26-DDFE41D6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8" y="2384822"/>
            <a:ext cx="10981621" cy="2951956"/>
          </a:xfrm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7B98F3E-6AD7-BE46-553F-38FE3A3CF061}"/>
              </a:ext>
            </a:extLst>
          </p:cNvPr>
          <p:cNvSpPr txBox="1"/>
          <p:nvPr/>
        </p:nvSpPr>
        <p:spPr>
          <a:xfrm>
            <a:off x="7948611" y="5746601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Input/Output: WL=28</a:t>
            </a:r>
          </a:p>
          <a:p>
            <a:r>
              <a:rPr lang="en-US" altLang="zh-TW"/>
              <a:t>	        Fraction=12 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833EEF-3F5F-D7F4-2793-A3665370BAE9}"/>
              </a:ext>
            </a:extLst>
          </p:cNvPr>
          <p:cNvSpPr txBox="1"/>
          <p:nvPr/>
        </p:nvSpPr>
        <p:spPr>
          <a:xfrm>
            <a:off x="4543423" y="573657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濾波器係數</a:t>
            </a:r>
            <a:r>
              <a:rPr lang="en-US" altLang="zh-TW"/>
              <a:t>: WL=28</a:t>
            </a:r>
          </a:p>
          <a:p>
            <a:r>
              <a:rPr lang="en-US" altLang="zh-TW"/>
              <a:t>	     Fraction=12 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B6ADFC-65C7-FA10-51B9-652078A3714C}"/>
              </a:ext>
            </a:extLst>
          </p:cNvPr>
          <p:cNvSpPr txBox="1"/>
          <p:nvPr/>
        </p:nvSpPr>
        <p:spPr>
          <a:xfrm>
            <a:off x="1138235" y="5736573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 flip-flop: WL=28</a:t>
            </a:r>
          </a:p>
          <a:p>
            <a:r>
              <a:rPr lang="en-US" altLang="zh-TW"/>
              <a:t>	    Fraction=12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C5CA2-B87F-48CF-A0B2-8E154A8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濾波器內部位元處理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B288636-33FA-D75B-DC23-866759B83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3439"/>
          <a:stretch/>
        </p:blipFill>
        <p:spPr>
          <a:xfrm>
            <a:off x="4256811" y="2580222"/>
            <a:ext cx="3844636" cy="28243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E7E668-407A-E979-0AD4-6DAD256D33B1}"/>
              </a:ext>
            </a:extLst>
          </p:cNvPr>
          <p:cNvSpPr/>
          <p:nvPr/>
        </p:nvSpPr>
        <p:spPr>
          <a:xfrm>
            <a:off x="4802909" y="2752436"/>
            <a:ext cx="471055" cy="4710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020421-B483-1BA8-EAE5-C483107A364B}"/>
              </a:ext>
            </a:extLst>
          </p:cNvPr>
          <p:cNvSpPr/>
          <p:nvPr/>
        </p:nvSpPr>
        <p:spPr>
          <a:xfrm>
            <a:off x="6022111" y="3149600"/>
            <a:ext cx="554182" cy="1653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22E73F-EDA9-89A9-BF23-6F9121E8169E}"/>
              </a:ext>
            </a:extLst>
          </p:cNvPr>
          <p:cNvSpPr/>
          <p:nvPr/>
        </p:nvSpPr>
        <p:spPr>
          <a:xfrm>
            <a:off x="5398657" y="4733635"/>
            <a:ext cx="554182" cy="43872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0C1C69-49B1-BEEC-EACD-11035209CE7D}"/>
              </a:ext>
            </a:extLst>
          </p:cNvPr>
          <p:cNvSpPr/>
          <p:nvPr/>
        </p:nvSpPr>
        <p:spPr>
          <a:xfrm>
            <a:off x="7282870" y="2752436"/>
            <a:ext cx="471055" cy="4710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390F34-A221-7FE8-BC47-6D3F310236A4}"/>
              </a:ext>
            </a:extLst>
          </p:cNvPr>
          <p:cNvSpPr/>
          <p:nvPr/>
        </p:nvSpPr>
        <p:spPr>
          <a:xfrm>
            <a:off x="4812144" y="3740727"/>
            <a:ext cx="471055" cy="471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518871-79F3-D6EE-04B8-6573FD2B5B6D}"/>
              </a:ext>
            </a:extLst>
          </p:cNvPr>
          <p:cNvSpPr/>
          <p:nvPr/>
        </p:nvSpPr>
        <p:spPr>
          <a:xfrm>
            <a:off x="7282869" y="3740726"/>
            <a:ext cx="471055" cy="471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E5A4636-FB90-79A9-7116-7C85BC59BAD6}"/>
              </a:ext>
            </a:extLst>
          </p:cNvPr>
          <p:cNvCxnSpPr>
            <a:cxnSpLocks/>
          </p:cNvCxnSpPr>
          <p:nvPr/>
        </p:nvCxnSpPr>
        <p:spPr>
          <a:xfrm flipH="1">
            <a:off x="3740145" y="3211411"/>
            <a:ext cx="1103169" cy="5657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0FA6DC0-2873-C04A-5703-0D7C36281539}"/>
              </a:ext>
            </a:extLst>
          </p:cNvPr>
          <p:cNvCxnSpPr>
            <a:cxnSpLocks/>
          </p:cNvCxnSpPr>
          <p:nvPr/>
        </p:nvCxnSpPr>
        <p:spPr>
          <a:xfrm flipH="1">
            <a:off x="4073232" y="4211779"/>
            <a:ext cx="735163" cy="591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89A6699-1DE4-D588-95DC-D3453FD9F1BF}"/>
              </a:ext>
            </a:extLst>
          </p:cNvPr>
          <p:cNvCxnSpPr>
            <a:cxnSpLocks/>
          </p:cNvCxnSpPr>
          <p:nvPr/>
        </p:nvCxnSpPr>
        <p:spPr>
          <a:xfrm flipH="1">
            <a:off x="4940876" y="5145106"/>
            <a:ext cx="466437" cy="8634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19B87D-28F0-29EA-928C-8321661C85EC}"/>
              </a:ext>
            </a:extLst>
          </p:cNvPr>
          <p:cNvCxnSpPr>
            <a:cxnSpLocks/>
          </p:cNvCxnSpPr>
          <p:nvPr/>
        </p:nvCxnSpPr>
        <p:spPr>
          <a:xfrm>
            <a:off x="6572832" y="4802909"/>
            <a:ext cx="218857" cy="8866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乘號 36">
            <a:extLst>
              <a:ext uri="{FF2B5EF4-FFF2-40B4-BE49-F238E27FC236}">
                <a16:creationId xmlns:a16="http://schemas.microsoft.com/office/drawing/2014/main" id="{C453BB29-074A-A09E-D933-87F9BE08D05B}"/>
              </a:ext>
            </a:extLst>
          </p:cNvPr>
          <p:cNvSpPr/>
          <p:nvPr/>
        </p:nvSpPr>
        <p:spPr>
          <a:xfrm>
            <a:off x="6195294" y="2819139"/>
            <a:ext cx="207816" cy="327888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DE0FD81-ADEF-5FA9-8326-256CD84EEEC7}"/>
              </a:ext>
            </a:extLst>
          </p:cNvPr>
          <p:cNvSpPr txBox="1"/>
          <p:nvPr/>
        </p:nvSpPr>
        <p:spPr>
          <a:xfrm>
            <a:off x="6682260" y="5711199"/>
            <a:ext cx="2960505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WL = 28 bits   Fraction = 12 bits</a:t>
            </a:r>
            <a:endParaRPr lang="zh-TW" altLang="en-US" sz="140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9642523-C439-F732-CE57-9A3B4EB0C897}"/>
              </a:ext>
            </a:extLst>
          </p:cNvPr>
          <p:cNvSpPr txBox="1"/>
          <p:nvPr/>
        </p:nvSpPr>
        <p:spPr>
          <a:xfrm>
            <a:off x="2715243" y="6037905"/>
            <a:ext cx="296050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WL = 56 bits   Fraction = 24 bits</a:t>
            </a:r>
            <a:endParaRPr lang="zh-TW" altLang="en-US" sz="140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D320A93-7B33-BF3F-E647-A46B46ECC1CA}"/>
              </a:ext>
            </a:extLst>
          </p:cNvPr>
          <p:cNvSpPr txBox="1"/>
          <p:nvPr/>
        </p:nvSpPr>
        <p:spPr>
          <a:xfrm>
            <a:off x="1096275" y="4704359"/>
            <a:ext cx="296050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WL = 56 bits   Fraction = 24 bits</a:t>
            </a:r>
            <a:endParaRPr lang="zh-TW" altLang="en-US" sz="140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E51E14A-BF67-1183-8046-7B183E3CDA0B}"/>
              </a:ext>
            </a:extLst>
          </p:cNvPr>
          <p:cNvSpPr txBox="1"/>
          <p:nvPr/>
        </p:nvSpPr>
        <p:spPr>
          <a:xfrm>
            <a:off x="763188" y="3609851"/>
            <a:ext cx="2960505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WL = 57 bits   Fraction = 24 bits</a:t>
            </a:r>
            <a:endParaRPr lang="zh-TW" altLang="en-US" sz="1400"/>
          </a:p>
        </p:txBody>
      </p:sp>
      <p:sp>
        <p:nvSpPr>
          <p:cNvPr id="46" name="乘號 45">
            <a:extLst>
              <a:ext uri="{FF2B5EF4-FFF2-40B4-BE49-F238E27FC236}">
                <a16:creationId xmlns:a16="http://schemas.microsoft.com/office/drawing/2014/main" id="{7109D710-9905-4B57-D836-DDC9FB1E0A89}"/>
              </a:ext>
            </a:extLst>
          </p:cNvPr>
          <p:cNvSpPr/>
          <p:nvPr/>
        </p:nvSpPr>
        <p:spPr>
          <a:xfrm>
            <a:off x="4544285" y="2824285"/>
            <a:ext cx="196277" cy="322742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D2CF961-6496-A477-3A99-427D48B72F42}"/>
              </a:ext>
            </a:extLst>
          </p:cNvPr>
          <p:cNvCxnSpPr>
            <a:cxnSpLocks/>
          </p:cNvCxnSpPr>
          <p:nvPr/>
        </p:nvCxnSpPr>
        <p:spPr>
          <a:xfrm flipH="1" flipV="1">
            <a:off x="3611428" y="2375843"/>
            <a:ext cx="981740" cy="494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乘號 50">
            <a:extLst>
              <a:ext uri="{FF2B5EF4-FFF2-40B4-BE49-F238E27FC236}">
                <a16:creationId xmlns:a16="http://schemas.microsoft.com/office/drawing/2014/main" id="{3E730935-328F-7A75-6AF0-A8CC05502183}"/>
              </a:ext>
            </a:extLst>
          </p:cNvPr>
          <p:cNvSpPr/>
          <p:nvPr/>
        </p:nvSpPr>
        <p:spPr>
          <a:xfrm>
            <a:off x="7833596" y="2828113"/>
            <a:ext cx="207816" cy="327888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BCF1C1D-DD8B-079E-B062-0C557385FDFD}"/>
              </a:ext>
            </a:extLst>
          </p:cNvPr>
          <p:cNvSpPr txBox="1"/>
          <p:nvPr/>
        </p:nvSpPr>
        <p:spPr>
          <a:xfrm>
            <a:off x="1554367" y="2068066"/>
            <a:ext cx="2044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/>
              <a:t>{{17{x[27]}}, x, 12’b0}</a:t>
            </a:r>
            <a:endParaRPr lang="zh-TW" altLang="en-US" sz="140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111CEC2E-A379-0867-A4BD-03F6CD07988C}"/>
              </a:ext>
            </a:extLst>
          </p:cNvPr>
          <p:cNvCxnSpPr>
            <a:cxnSpLocks/>
          </p:cNvCxnSpPr>
          <p:nvPr/>
        </p:nvCxnSpPr>
        <p:spPr>
          <a:xfrm>
            <a:off x="7984651" y="3078603"/>
            <a:ext cx="1038126" cy="461383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C38D4FF-9F94-1BF6-60E7-266D1314210B}"/>
              </a:ext>
            </a:extLst>
          </p:cNvPr>
          <p:cNvSpPr txBox="1"/>
          <p:nvPr/>
        </p:nvSpPr>
        <p:spPr>
          <a:xfrm>
            <a:off x="8170719" y="2983083"/>
            <a:ext cx="1490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/>
              <a:t>&gt;&gt;&gt;12 bits</a:t>
            </a:r>
            <a:endParaRPr lang="zh-TW" altLang="en-US" sz="140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9B731B2-F041-8909-27BA-E57D919BCBEC}"/>
              </a:ext>
            </a:extLst>
          </p:cNvPr>
          <p:cNvSpPr txBox="1"/>
          <p:nvPr/>
        </p:nvSpPr>
        <p:spPr>
          <a:xfrm>
            <a:off x="8503714" y="3560379"/>
            <a:ext cx="2960505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WL = 28 bits   Fraction = 12 bits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19437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F021-63E2-A0B5-54E8-A1079001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邏輯合成結果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24234-BDA9-28F2-2DFF-974FE355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使用製程</a:t>
            </a:r>
            <a:r>
              <a:rPr lang="en-US" altLang="zh-TW" sz="2000"/>
              <a:t>:</a:t>
            </a:r>
            <a:r>
              <a:rPr lang="zh-TW" altLang="en-US" sz="2000"/>
              <a:t> </a:t>
            </a:r>
            <a:r>
              <a:rPr lang="en-US" altLang="zh-TW" sz="2000" err="1"/>
              <a:t>tsmc</a:t>
            </a:r>
            <a:r>
              <a:rPr lang="en-US" altLang="zh-TW" sz="2000"/>
              <a:t> 130(nm)</a:t>
            </a:r>
            <a:r>
              <a:rPr lang="en-US" altLang="zh-TW" sz="1400"/>
              <a:t>				</a:t>
            </a:r>
          </a:p>
        </p:txBody>
      </p:sp>
      <p:pic>
        <p:nvPicPr>
          <p:cNvPr id="5" name="圖片 4" descr="一張含有 文字, 字型, 螢幕擷取畫面, 代數 的圖片&#10;&#10;自動產生的描述">
            <a:extLst>
              <a:ext uri="{FF2B5EF4-FFF2-40B4-BE49-F238E27FC236}">
                <a16:creationId xmlns:a16="http://schemas.microsoft.com/office/drawing/2014/main" id="{EABF2C80-E5F3-71F1-D587-B91529C3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35" y="3402378"/>
            <a:ext cx="3439621" cy="2801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C46667A5-6FD0-B059-CCDE-A946D5E64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81" y="3402378"/>
            <a:ext cx="3439621" cy="2801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1A0F71-37D9-D160-FCB5-9FDD27656DB7}"/>
              </a:ext>
            </a:extLst>
          </p:cNvPr>
          <p:cNvSpPr txBox="1"/>
          <p:nvPr/>
        </p:nvSpPr>
        <p:spPr>
          <a:xfrm>
            <a:off x="1643722" y="2650836"/>
            <a:ext cx="36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1800"/>
              <a:t>操作頻率</a:t>
            </a:r>
            <a:r>
              <a:rPr lang="en-US" altLang="zh-TW" sz="1800"/>
              <a:t>:</a:t>
            </a:r>
            <a:r>
              <a:rPr lang="zh-TW" altLang="en-US" sz="1800"/>
              <a:t> </a:t>
            </a:r>
            <a:r>
              <a:rPr lang="en-US" altLang="zh-TW" sz="1800"/>
              <a:t>360(Hz)</a:t>
            </a:r>
            <a:r>
              <a:rPr lang="zh-TW" altLang="en-US" sz="1800"/>
              <a:t> 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合成面積</a:t>
            </a:r>
            <a:r>
              <a:rPr lang="en-US" altLang="zh-TW" sz="1800"/>
              <a:t>: 66383.618387(um^2)</a:t>
            </a:r>
            <a:endParaRPr lang="zh-TW" altLang="en-US" sz="1800"/>
          </a:p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543F74-A3AD-AFFE-B3EB-2F8E7BBB4179}"/>
              </a:ext>
            </a:extLst>
          </p:cNvPr>
          <p:cNvSpPr txBox="1"/>
          <p:nvPr/>
        </p:nvSpPr>
        <p:spPr>
          <a:xfrm>
            <a:off x="6498761" y="2650836"/>
            <a:ext cx="36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/>
              <a:t>最大</a:t>
            </a:r>
            <a:r>
              <a:rPr lang="zh-TW" altLang="en-US" sz="1800"/>
              <a:t>操作頻率</a:t>
            </a:r>
            <a:r>
              <a:rPr lang="en-US" altLang="zh-TW" sz="1800"/>
              <a:t>:</a:t>
            </a:r>
            <a:r>
              <a:rPr lang="zh-TW" altLang="en-US" sz="1800"/>
              <a:t> </a:t>
            </a:r>
            <a:r>
              <a:rPr lang="en-US" altLang="zh-TW" sz="1800"/>
              <a:t>50 (MHz)</a:t>
            </a:r>
            <a:r>
              <a:rPr lang="zh-TW" altLang="en-US" sz="1800"/>
              <a:t> 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合成面積</a:t>
            </a:r>
            <a:r>
              <a:rPr lang="en-US" altLang="zh-TW" sz="1800"/>
              <a:t>: 79406.070516(um^2)</a:t>
            </a:r>
            <a:endParaRPr lang="zh-TW" altLang="en-US" sz="18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4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AE154-E1D1-F852-C1EA-00F83D6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功能驗證</a:t>
            </a:r>
            <a:r>
              <a:rPr lang="en-US" altLang="zh-TW" b="1"/>
              <a:t>(1/3)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EE46-5DCC-1EED-6C0B-591DB31C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使用</a:t>
            </a:r>
            <a:r>
              <a:rPr lang="en-US" altLang="zh-TW" sz="2000"/>
              <a:t>MATLAB</a:t>
            </a:r>
            <a:r>
              <a:rPr lang="zh-TW" altLang="en-US" sz="2000"/>
              <a:t>分別產生</a:t>
            </a:r>
            <a:r>
              <a:rPr lang="en-US" altLang="zh-TW" sz="2000"/>
              <a:t>30</a:t>
            </a:r>
            <a:r>
              <a:rPr lang="zh-TW" altLang="en-US" sz="2000"/>
              <a:t>、</a:t>
            </a:r>
            <a:r>
              <a:rPr lang="en-US" altLang="zh-TW" sz="2000"/>
              <a:t>60</a:t>
            </a:r>
            <a:r>
              <a:rPr lang="zh-TW" altLang="en-US" sz="2000"/>
              <a:t>、</a:t>
            </a:r>
            <a:r>
              <a:rPr lang="en-US" altLang="zh-TW" sz="2000"/>
              <a:t>90 Hz</a:t>
            </a:r>
            <a:r>
              <a:rPr lang="zh-TW" altLang="en-US" sz="2000"/>
              <a:t>的弦波並以</a:t>
            </a:r>
            <a:r>
              <a:rPr lang="en-US" altLang="zh-TW" sz="2000"/>
              <a:t>360 Hz</a:t>
            </a:r>
            <a:r>
              <a:rPr lang="zh-TW" altLang="en-US" sz="2000"/>
              <a:t>的採樣頻率進行採樣</a:t>
            </a:r>
            <a:endParaRPr lang="en-US" altLang="zh-TW" sz="2000"/>
          </a:p>
          <a:p>
            <a:r>
              <a:rPr lang="zh-TW" altLang="en-US" sz="2000"/>
              <a:t>將採樣的數值進行量化 </a:t>
            </a:r>
            <a:r>
              <a:rPr lang="en-US" altLang="zh-TW" sz="2000"/>
              <a:t>=&gt;</a:t>
            </a:r>
            <a:r>
              <a:rPr lang="zh-TW" altLang="en-US" sz="2000"/>
              <a:t> </a:t>
            </a:r>
            <a:r>
              <a:rPr lang="en-US" altLang="zh-TW" sz="2000"/>
              <a:t>WL = 28 bits  Fraction = 12 bits</a:t>
            </a:r>
          </a:p>
          <a:p>
            <a:r>
              <a:rPr lang="zh-TW" altLang="en-US" sz="2000"/>
              <a:t>執行</a:t>
            </a:r>
            <a:r>
              <a:rPr lang="en-US" altLang="zh-TW" sz="2000"/>
              <a:t>TB</a:t>
            </a:r>
            <a:r>
              <a:rPr lang="zh-TW" altLang="en-US" sz="2000"/>
              <a:t>模擬</a:t>
            </a:r>
          </a:p>
          <a:p>
            <a:endParaRPr lang="zh-TW" altLang="en-US" sz="1400"/>
          </a:p>
        </p:txBody>
      </p:sp>
      <p:pic>
        <p:nvPicPr>
          <p:cNvPr id="5" name="圖片 4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6B449CE2-61CC-0A4C-37A7-309D8245D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7" y="3662300"/>
            <a:ext cx="3530879" cy="2648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8A084A80-18C3-240E-1134-B48951CA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00" y="3662300"/>
            <a:ext cx="3532800" cy="264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93EAE58F-6A06-2016-262E-FDFE961D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04" y="3662300"/>
            <a:ext cx="3532800" cy="264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F3C7D1F-079E-81ED-C38F-50C57BD7D0BF}"/>
              </a:ext>
            </a:extLst>
          </p:cNvPr>
          <p:cNvSpPr txBox="1"/>
          <p:nvPr/>
        </p:nvSpPr>
        <p:spPr>
          <a:xfrm>
            <a:off x="1937437" y="3244334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E9E501-9D3A-0997-96CA-70E6476791C2}"/>
              </a:ext>
            </a:extLst>
          </p:cNvPr>
          <p:cNvSpPr txBox="1"/>
          <p:nvPr/>
        </p:nvSpPr>
        <p:spPr>
          <a:xfrm>
            <a:off x="5634181" y="3244334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60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844601-5C63-3DBC-BB53-6CB1D5F6758C}"/>
              </a:ext>
            </a:extLst>
          </p:cNvPr>
          <p:cNvSpPr txBox="1"/>
          <p:nvPr/>
        </p:nvSpPr>
        <p:spPr>
          <a:xfrm>
            <a:off x="9330925" y="3244334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90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5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13616-E69C-70DE-2E6C-E88712EC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Band Stop Filter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91007-43C3-9A73-01C2-7B5833C9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濾除特定範圍的訊號</a:t>
            </a:r>
            <a:endParaRPr lang="en-US" altLang="zh-TW" sz="2000"/>
          </a:p>
          <a:p>
            <a:r>
              <a:rPr lang="zh-TW" altLang="en-US" sz="2000"/>
              <a:t>應用場合：主要雜訊出現在特定頻率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9EB9D6-89EC-08E4-A778-EE1F267E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41" y="2845260"/>
            <a:ext cx="6118559" cy="32019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220782-58CF-1042-CD57-5A41F259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86" y="2845260"/>
            <a:ext cx="5148904" cy="298730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C3405C2-7E9B-E072-CDC6-38C0615ACCD3}"/>
              </a:ext>
            </a:extLst>
          </p:cNvPr>
          <p:cNvSpPr txBox="1"/>
          <p:nvPr/>
        </p:nvSpPr>
        <p:spPr>
          <a:xfrm>
            <a:off x="1705524" y="6065679"/>
            <a:ext cx="2487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MATLAB</a:t>
            </a:r>
            <a:r>
              <a:rPr lang="zh-TW" altLang="en-US" sz="1000"/>
              <a:t> </a:t>
            </a:r>
            <a:r>
              <a:rPr lang="en-US" altLang="zh-TW" sz="1000"/>
              <a:t>Filter Designer</a:t>
            </a:r>
            <a:endParaRPr lang="zh-TW" altLang="en-US" sz="10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C49571-EDFE-8792-1C5C-6701B17DC644}"/>
              </a:ext>
            </a:extLst>
          </p:cNvPr>
          <p:cNvSpPr txBox="1"/>
          <p:nvPr/>
        </p:nvSpPr>
        <p:spPr>
          <a:xfrm>
            <a:off x="7588106" y="6065679"/>
            <a:ext cx="248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MATLAB</a:t>
            </a:r>
            <a:r>
              <a:rPr lang="zh-TW" altLang="en-US" sz="1000"/>
              <a:t> </a:t>
            </a:r>
            <a:r>
              <a:rPr lang="en-US" altLang="zh-TW" sz="1000"/>
              <a:t>Filter Designer</a:t>
            </a:r>
            <a:endParaRPr lang="zh-TW" altLang="en-US" sz="1000"/>
          </a:p>
        </p:txBody>
      </p:sp>
    </p:spTree>
    <p:extLst>
      <p:ext uri="{BB962C8B-B14F-4D97-AF65-F5344CB8AC3E}">
        <p14:creationId xmlns:p14="http://schemas.microsoft.com/office/powerpoint/2010/main" val="328074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AE154-E1D1-F852-C1EA-00F83D6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功能驗證</a:t>
            </a:r>
            <a:r>
              <a:rPr lang="en-US" altLang="zh-TW" b="1"/>
              <a:t>(2/3)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EE46-5DCC-1EED-6C0B-591DB31C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模擬結果</a:t>
            </a:r>
            <a:r>
              <a:rPr lang="en-US" altLang="zh-TW" sz="2000"/>
              <a:t>:</a:t>
            </a:r>
            <a:r>
              <a:rPr lang="zh-TW" altLang="en-US" sz="200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E1C063-AB99-69D0-F8C4-D56670F8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4" y="3065548"/>
            <a:ext cx="3709649" cy="2649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E39A3A-0A5C-4270-3CD3-9C52D2EF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75" y="3065548"/>
            <a:ext cx="3709649" cy="264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9BC966-3E53-0CBE-CD5E-9C2818C9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17" y="3065548"/>
            <a:ext cx="3709649" cy="26496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D69E2A-BA05-62A4-7EAD-29833986CAED}"/>
              </a:ext>
            </a:extLst>
          </p:cNvPr>
          <p:cNvSpPr txBox="1"/>
          <p:nvPr/>
        </p:nvSpPr>
        <p:spPr>
          <a:xfrm>
            <a:off x="1745339" y="2628748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3EC919-B7D5-4E26-0293-EC2577D3B58C}"/>
              </a:ext>
            </a:extLst>
          </p:cNvPr>
          <p:cNvSpPr txBox="1"/>
          <p:nvPr/>
        </p:nvSpPr>
        <p:spPr>
          <a:xfrm>
            <a:off x="5662544" y="2628748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60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52C91A-1DEB-2223-68C5-92C4E6AB84C9}"/>
              </a:ext>
            </a:extLst>
          </p:cNvPr>
          <p:cNvSpPr txBox="1"/>
          <p:nvPr/>
        </p:nvSpPr>
        <p:spPr>
          <a:xfrm>
            <a:off x="9523024" y="2631118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90</a:t>
            </a:r>
            <a:r>
              <a:rPr lang="zh-TW" altLang="en-US"/>
              <a:t> </a:t>
            </a:r>
            <a:r>
              <a:rPr lang="en-US" altLang="zh-TW"/>
              <a:t>HZ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9193FD-F0EF-607A-D902-6F32946EE0CD}"/>
              </a:ext>
            </a:extLst>
          </p:cNvPr>
          <p:cNvSpPr txBox="1"/>
          <p:nvPr/>
        </p:nvSpPr>
        <p:spPr>
          <a:xfrm rot="2082252">
            <a:off x="3190503" y="2887637"/>
            <a:ext cx="110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PASS !!!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32A49E-1DB6-1972-6986-4E0C6849719F}"/>
              </a:ext>
            </a:extLst>
          </p:cNvPr>
          <p:cNvSpPr txBox="1"/>
          <p:nvPr/>
        </p:nvSpPr>
        <p:spPr>
          <a:xfrm rot="2082252">
            <a:off x="10979085" y="2848333"/>
            <a:ext cx="110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PASS !!!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140CD5-33EC-6030-58D6-C45A784E758C}"/>
              </a:ext>
            </a:extLst>
          </p:cNvPr>
          <p:cNvSpPr txBox="1"/>
          <p:nvPr/>
        </p:nvSpPr>
        <p:spPr>
          <a:xfrm rot="2082252">
            <a:off x="6972812" y="2887637"/>
            <a:ext cx="133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BLOCK !!!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AE154-E1D1-F852-C1EA-00F83D6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功能驗證</a:t>
            </a:r>
            <a:r>
              <a:rPr lang="en-US" altLang="zh-TW" b="1"/>
              <a:t>(3/3)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EE46-5DCC-1EED-6C0B-591DB31C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7109" cy="435133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/>
              <a:t>將含有雜訊的</a:t>
            </a:r>
            <a:r>
              <a:rPr lang="en-US" altLang="zh-TW" sz="2000"/>
              <a:t>ECG</a:t>
            </a:r>
            <a:r>
              <a:rPr lang="zh-TW" altLang="en-US" sz="2000"/>
              <a:t>訊號進行採樣、量化並輸入至濾波器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37481-6EAE-86BF-A22B-1B558729AA10}"/>
              </a:ext>
            </a:extLst>
          </p:cNvPr>
          <p:cNvSpPr txBox="1"/>
          <p:nvPr/>
        </p:nvSpPr>
        <p:spPr>
          <a:xfrm>
            <a:off x="1071158" y="5220893"/>
            <a:ext cx="238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PLI</a:t>
            </a:r>
            <a:r>
              <a:rPr lang="zh-TW" altLang="en-US" sz="2400" b="1">
                <a:solidFill>
                  <a:srgbClr val="FF0000"/>
                </a:solidFill>
              </a:rPr>
              <a:t> 雜訊濾除</a:t>
            </a:r>
            <a:r>
              <a:rPr lang="en-US" altLang="zh-TW" sz="2400" b="1">
                <a:solidFill>
                  <a:srgbClr val="FF0000"/>
                </a:solidFill>
              </a:rPr>
              <a:t> !!!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EEE669-4EB3-1B9C-7C21-8318867C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72" y="4270925"/>
            <a:ext cx="7918222" cy="2361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496EBF-B962-4865-1C49-F5E0C5D3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73" y="1690688"/>
            <a:ext cx="7918221" cy="236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44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B6C77-F432-FD06-45BC-9767AE67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56EF4-DBB8-5072-14E1-A5E4189A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14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T. Sharma and K. K. Sharma, 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altLang="zh-TW" sz="14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Power line interference removal from ECG signals using wavelet transform based component-retrieval,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b="0" i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Advances in Computing, Communications and Informatics (ICACCI)</a:t>
            </a:r>
            <a:r>
              <a:rPr lang="en-US" altLang="zh-TW" sz="14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pp. 95-101, 2016.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 G. B. Moody and R. G. Mark, “The impact of the MIT-BIH Arrhythmia Database,” </a:t>
            </a:r>
            <a:r>
              <a:rPr lang="en-US" altLang="zh-TW" sz="1400" i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IEEE Engineering in Medicine and Biology Magazine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3, pp. 45-50, May/June, 2001.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 S. Saxena, R. Jais and M. K. </a:t>
            </a:r>
            <a:r>
              <a:rPr lang="en-US" altLang="zh-TW" sz="140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Hota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“Removal of Powerline Interference from ECG Signal using FIR, IIR, DWT and NLMS Adaptive Filter,” </a:t>
            </a:r>
            <a:r>
              <a:rPr lang="en-US" altLang="zh-TW" sz="1400" i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Communication and Signal Processing (ICCSP)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pp. 0012-0016, 2019.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 S. Natarajan, “Comparison and Implementation of Different Types of  IIR Filters for Speech Signal Analysis,” </a:t>
            </a:r>
            <a:r>
              <a:rPr lang="en-US" altLang="zh-TW" sz="1400" i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(IJERT)</a:t>
            </a:r>
            <a:r>
              <a:rPr lang="en-US" altLang="zh-TW" sz="140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6(2), pp. 550 – 555, 2017.</a:t>
            </a:r>
          </a:p>
          <a:p>
            <a:pPr marL="0" indent="0">
              <a:buNone/>
            </a:pP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6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725DB4E-EE1C-DC50-C70F-578F9E1DE1FA}"/>
              </a:ext>
            </a:extLst>
          </p:cNvPr>
          <p:cNvSpPr txBox="1"/>
          <p:nvPr/>
        </p:nvSpPr>
        <p:spPr>
          <a:xfrm>
            <a:off x="2761672" y="2921168"/>
            <a:ext cx="6668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/>
              <a:t>The End</a:t>
            </a:r>
            <a:endParaRPr lang="zh-TW" altLang="en-US" sz="6000" b="1"/>
          </a:p>
        </p:txBody>
      </p:sp>
    </p:spTree>
    <p:extLst>
      <p:ext uri="{BB962C8B-B14F-4D97-AF65-F5344CB8AC3E}">
        <p14:creationId xmlns:p14="http://schemas.microsoft.com/office/powerpoint/2010/main" val="298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5DAF1-D089-7573-43D7-D29C98E6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BS</a:t>
            </a:r>
            <a:r>
              <a:rPr lang="zh-TW" altLang="en-US" b="1"/>
              <a:t> </a:t>
            </a:r>
            <a:r>
              <a:rPr lang="en-US" altLang="zh-TW" b="1"/>
              <a:t>Filter</a:t>
            </a:r>
            <a:r>
              <a:rPr lang="zh-TW" altLang="en-US" b="1"/>
              <a:t>應用</a:t>
            </a:r>
            <a:r>
              <a:rPr lang="en-US" altLang="zh-TW" b="1"/>
              <a:t>-ECG</a:t>
            </a:r>
            <a:r>
              <a:rPr lang="zh-TW" altLang="en-US" b="1"/>
              <a:t> 與 </a:t>
            </a:r>
            <a:r>
              <a:rPr lang="en-US" altLang="zh-TW" b="1"/>
              <a:t>PLI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9E564-F741-4C73-5C88-222792AB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心電圖</a:t>
            </a:r>
            <a:r>
              <a:rPr lang="en-US" altLang="zh-TW" sz="2000"/>
              <a:t>(Electrocardiography, ECG)</a:t>
            </a:r>
            <a:r>
              <a:rPr lang="zh-TW" altLang="en-US" sz="2000"/>
              <a:t>訊號微弱，擷取訊號的傳輸線易受電源線的</a:t>
            </a:r>
            <a:r>
              <a:rPr lang="en-US" altLang="zh-TW" sz="2000"/>
              <a:t>Power Line Interference (PLI)</a:t>
            </a:r>
            <a:r>
              <a:rPr lang="zh-TW" altLang="en-US" sz="2000"/>
              <a:t>雜訊</a:t>
            </a:r>
            <a:r>
              <a:rPr lang="en-US" altLang="zh-TW" sz="2000"/>
              <a:t>(60</a:t>
            </a:r>
            <a:r>
              <a:rPr lang="zh-TW" altLang="en-US" sz="2000"/>
              <a:t> </a:t>
            </a:r>
            <a:r>
              <a:rPr lang="en-US" altLang="zh-TW" sz="2000"/>
              <a:t>Hz)</a:t>
            </a:r>
            <a:r>
              <a:rPr lang="zh-TW" altLang="en-US" sz="2000"/>
              <a:t>汙染</a:t>
            </a:r>
            <a:r>
              <a:rPr lang="en-US" altLang="zh-TW" sz="2000"/>
              <a:t>[1]</a:t>
            </a:r>
          </a:p>
          <a:p>
            <a:r>
              <a:rPr lang="zh-TW" altLang="en-US" sz="2000"/>
              <a:t>受雜訊污染的</a:t>
            </a:r>
            <a:r>
              <a:rPr lang="en-US" altLang="zh-TW" sz="2000"/>
              <a:t>ECG</a:t>
            </a:r>
            <a:r>
              <a:rPr lang="zh-TW" altLang="en-US" sz="2000"/>
              <a:t>訊號可能會影響醫師的判讀</a:t>
            </a:r>
            <a:endParaRPr lang="en-US" altLang="zh-TW" sz="2000"/>
          </a:p>
          <a:p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03D385A-F834-3647-DD3C-3D505D58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66" y="30849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43260E7D-89B1-8CF8-378F-2143FE86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031389"/>
            <a:ext cx="3094137" cy="35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5C0FA3-EA74-A12B-E45D-0293A5367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797" y="3084967"/>
            <a:ext cx="4136458" cy="35306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E2301D4-A292-A87F-DFB8-BA0310D80CB2}"/>
              </a:ext>
            </a:extLst>
          </p:cNvPr>
          <p:cNvSpPr txBox="1"/>
          <p:nvPr/>
        </p:nvSpPr>
        <p:spPr>
          <a:xfrm>
            <a:off x="1638337" y="6390856"/>
            <a:ext cx="1493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wiki-</a:t>
            </a:r>
            <a:r>
              <a:rPr lang="zh-TW" altLang="en-US" sz="1000"/>
              <a:t>心電圖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053E71-5C04-8021-E976-2A6EE23BCD89}"/>
              </a:ext>
            </a:extLst>
          </p:cNvPr>
          <p:cNvSpPr txBox="1"/>
          <p:nvPr/>
        </p:nvSpPr>
        <p:spPr>
          <a:xfrm>
            <a:off x="5181637" y="6390856"/>
            <a:ext cx="1493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wiki-</a:t>
            </a:r>
            <a:r>
              <a:rPr lang="zh-TW" altLang="en-US" sz="1000"/>
              <a:t>心電圖</a:t>
            </a:r>
          </a:p>
        </p:txBody>
      </p:sp>
    </p:spTree>
    <p:extLst>
      <p:ext uri="{BB962C8B-B14F-4D97-AF65-F5344CB8AC3E}">
        <p14:creationId xmlns:p14="http://schemas.microsoft.com/office/powerpoint/2010/main" val="10997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EEBD8-A86F-D876-AEE1-C138918D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以</a:t>
            </a:r>
            <a:r>
              <a:rPr lang="en-US" altLang="zh-TW" b="1"/>
              <a:t>ECG</a:t>
            </a:r>
            <a:r>
              <a:rPr lang="zh-TW" altLang="en-US" b="1"/>
              <a:t>作為</a:t>
            </a:r>
            <a:r>
              <a:rPr lang="en-US" altLang="zh-TW" b="1"/>
              <a:t>FC</a:t>
            </a:r>
            <a:r>
              <a:rPr lang="zh-TW" altLang="en-US" b="1"/>
              <a:t>的設計範例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1A69920-9A12-2F28-3D07-D434BB8ED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299" y="1829482"/>
            <a:ext cx="9741401" cy="4343623"/>
          </a:xfrm>
        </p:spPr>
      </p:pic>
    </p:spTree>
    <p:extLst>
      <p:ext uri="{BB962C8B-B14F-4D97-AF65-F5344CB8AC3E}">
        <p14:creationId xmlns:p14="http://schemas.microsoft.com/office/powerpoint/2010/main" val="6681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0A58C-355D-FCAD-CBAA-98F0AA3E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ECG</a:t>
            </a:r>
            <a:r>
              <a:rPr lang="zh-TW" altLang="en-US" b="1"/>
              <a:t>資料來源及雜訊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16014-6B0B-5093-0756-14118831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MIT-BIH</a:t>
            </a:r>
            <a:r>
              <a:rPr lang="zh-TW" altLang="en-US" sz="2000"/>
              <a:t>資料庫 </a:t>
            </a:r>
            <a:r>
              <a:rPr lang="en-US" altLang="zh-TW" sz="2000"/>
              <a:t>[2]</a:t>
            </a:r>
          </a:p>
          <a:p>
            <a:r>
              <a:rPr lang="en-US" altLang="zh-TW" sz="2000"/>
              <a:t>ECG:</a:t>
            </a:r>
            <a:r>
              <a:rPr lang="zh-TW" altLang="en-US" sz="2000"/>
              <a:t> </a:t>
            </a:r>
            <a:r>
              <a:rPr lang="en-US" altLang="zh-TW" sz="2000"/>
              <a:t>11bit ADC (0 V @ 1024); fs=360Hz</a:t>
            </a:r>
            <a:r>
              <a:rPr lang="zh-TW" altLang="en-US" sz="2000"/>
              <a:t>；</a:t>
            </a:r>
            <a:r>
              <a:rPr lang="en-US" altLang="zh-TW" sz="2000"/>
              <a:t>precision ± 5mV )</a:t>
            </a:r>
          </a:p>
          <a:p>
            <a:r>
              <a:rPr lang="en-US" altLang="zh-TW" sz="2000"/>
              <a:t>PLI noise: 60±0.2 Hz sine wave</a:t>
            </a:r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0C1D20-7E96-39CB-361C-F25076340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47"/>
          <a:stretch/>
        </p:blipFill>
        <p:spPr>
          <a:xfrm>
            <a:off x="838200" y="3278810"/>
            <a:ext cx="6591300" cy="2898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C22F69-0CEA-40ED-2955-6C519E3F37BB}"/>
              </a:ext>
            </a:extLst>
          </p:cNvPr>
          <p:cNvSpPr txBox="1"/>
          <p:nvPr/>
        </p:nvSpPr>
        <p:spPr>
          <a:xfrm>
            <a:off x="506351" y="6369764"/>
            <a:ext cx="1117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/>
              <a:t>[2] G. B. Moody and R. G. Mark, "The impact of the MIT-BIH Arrhythmia Database," </a:t>
            </a:r>
            <a:r>
              <a:rPr lang="en-US" altLang="zh-TW" sz="1000" i="1"/>
              <a:t>IEEE Engineering in Medicine and Biology Magazine</a:t>
            </a:r>
            <a:r>
              <a:rPr lang="en-US" altLang="zh-TW" sz="1000"/>
              <a:t>, vol. 20, no. 3, pp. 45-50, May/June, 2001.</a:t>
            </a:r>
          </a:p>
        </p:txBody>
      </p:sp>
      <p:pic>
        <p:nvPicPr>
          <p:cNvPr id="12" name="圖片 11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F5651ACA-FE0C-D9DF-B91F-91F681230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7747"/>
          <a:stretch/>
        </p:blipFill>
        <p:spPr>
          <a:xfrm>
            <a:off x="7892516" y="3278809"/>
            <a:ext cx="3461284" cy="28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55111-99B5-8238-BE87-0D90D1C4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產生</a:t>
            </a:r>
            <a:r>
              <a:rPr lang="en-US" altLang="zh-TW" b="1"/>
              <a:t>PLI</a:t>
            </a:r>
            <a:r>
              <a:rPr lang="zh-TW" altLang="en-US" b="1"/>
              <a:t>雜訊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6A37E-4132-D57B-A198-947001F4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F</a:t>
            </a:r>
            <a:r>
              <a:rPr lang="en-US" altLang="zh-TW" sz="2000" baseline="-25000"/>
              <a:t>max</a:t>
            </a:r>
            <a:r>
              <a:rPr lang="en-US" altLang="zh-TW" sz="2000"/>
              <a:t> = 60.2 Hz</a:t>
            </a:r>
          </a:p>
          <a:p>
            <a:r>
              <a:rPr lang="en-US" altLang="zh-TW" sz="2000" err="1"/>
              <a:t>F</a:t>
            </a:r>
            <a:r>
              <a:rPr lang="en-US" altLang="zh-TW" sz="2000" baseline="-25000" err="1"/>
              <a:t>min</a:t>
            </a:r>
            <a:r>
              <a:rPr lang="en-US" altLang="zh-TW" sz="2000"/>
              <a:t> = 59.8 Hz</a:t>
            </a:r>
          </a:p>
          <a:p>
            <a:r>
              <a:rPr lang="zh-TW" altLang="en-US" sz="2000"/>
              <a:t>隨著時間會改變頻率的弦波</a:t>
            </a:r>
            <a:endParaRPr lang="en-US" altLang="zh-TW" sz="2000"/>
          </a:p>
          <a:p>
            <a:r>
              <a:rPr lang="zh-TW" altLang="en-US" sz="2000"/>
              <a:t>頻率調變</a:t>
            </a:r>
            <a:endParaRPr lang="en-US" altLang="zh-TW" sz="200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D41E6EC-8153-F568-CBD8-CE51105F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02" y="1825625"/>
            <a:ext cx="3523598" cy="46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24B55F4-5D4B-F8BA-3F6B-142C790EAC74}"/>
              </a:ext>
            </a:extLst>
          </p:cNvPr>
          <p:cNvSpPr txBox="1"/>
          <p:nvPr/>
        </p:nvSpPr>
        <p:spPr>
          <a:xfrm>
            <a:off x="6096000" y="6212567"/>
            <a:ext cx="2243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wiki</a:t>
            </a:r>
            <a:r>
              <a:rPr lang="zh-TW" altLang="en-US" sz="1000"/>
              <a:t> </a:t>
            </a:r>
            <a:r>
              <a:rPr lang="en-US" altLang="zh-TW" sz="1000"/>
              <a:t>-</a:t>
            </a:r>
            <a:r>
              <a:rPr lang="zh-TW" altLang="en-US" sz="1000"/>
              <a:t>頻率調變</a:t>
            </a:r>
          </a:p>
        </p:txBody>
      </p:sp>
    </p:spTree>
    <p:extLst>
      <p:ext uri="{BB962C8B-B14F-4D97-AF65-F5344CB8AC3E}">
        <p14:creationId xmlns:p14="http://schemas.microsoft.com/office/powerpoint/2010/main" val="200365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60420-E1B2-1B68-ACE0-95EDF20C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濾波器形式及架構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D0D86-256A-9BCB-42BD-2B702D2B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99618" cy="4473575"/>
          </a:xfrm>
        </p:spPr>
        <p:txBody>
          <a:bodyPr>
            <a:normAutofit/>
          </a:bodyPr>
          <a:lstStyle/>
          <a:p>
            <a:r>
              <a:rPr lang="en-US" altLang="zh-TW" sz="2000"/>
              <a:t>FIR</a:t>
            </a:r>
            <a:r>
              <a:rPr lang="zh-TW" altLang="en-US" sz="2000"/>
              <a:t>濾波器</a:t>
            </a:r>
            <a:endParaRPr lang="en-US" altLang="zh-TW" sz="2000"/>
          </a:p>
          <a:p>
            <a:pPr lvl="1"/>
            <a:r>
              <a:rPr lang="zh-TW" altLang="en-US" sz="2000"/>
              <a:t>優：沒有回授、電路好實現</a:t>
            </a:r>
            <a:endParaRPr lang="en-US" altLang="zh-TW" sz="2000"/>
          </a:p>
          <a:p>
            <a:pPr lvl="1"/>
            <a:r>
              <a:rPr lang="zh-TW" altLang="en-US" sz="2000"/>
              <a:t>缺：有</a:t>
            </a:r>
            <a:r>
              <a:rPr lang="en-US" altLang="zh-TW" sz="2000"/>
              <a:t>phase delay </a:t>
            </a:r>
            <a:r>
              <a:rPr lang="zh-TW" altLang="en-US" sz="2000"/>
              <a:t>、階數要高才會有好的效能</a:t>
            </a:r>
            <a:endParaRPr lang="en-US" altLang="zh-TW" sz="2000"/>
          </a:p>
          <a:p>
            <a:r>
              <a:rPr lang="en-US" altLang="zh-TW" sz="2000"/>
              <a:t>IIR</a:t>
            </a:r>
            <a:r>
              <a:rPr lang="zh-TW" altLang="en-US" sz="2000"/>
              <a:t>濾波器</a:t>
            </a:r>
            <a:endParaRPr lang="en-US" altLang="zh-TW" sz="2000"/>
          </a:p>
          <a:p>
            <a:pPr lvl="1"/>
            <a:r>
              <a:rPr lang="zh-TW" altLang="en-US" sz="2000"/>
              <a:t>優：較小的階數即有好的效能，因此計算時間</a:t>
            </a:r>
            <a:r>
              <a:rPr lang="en-US" altLang="zh-TW" sz="2000"/>
              <a:t>(delay)</a:t>
            </a:r>
            <a:r>
              <a:rPr lang="zh-TW" altLang="en-US" sz="2000"/>
              <a:t>小</a:t>
            </a:r>
            <a:endParaRPr lang="en-US" altLang="zh-TW" sz="2000"/>
          </a:p>
          <a:p>
            <a:pPr lvl="1"/>
            <a:r>
              <a:rPr lang="zh-TW" altLang="en-US" sz="2000"/>
              <a:t>缺：有</a:t>
            </a:r>
            <a:r>
              <a:rPr lang="en-US" altLang="zh-TW" sz="2000"/>
              <a:t>Group Delay</a:t>
            </a:r>
            <a:r>
              <a:rPr lang="zh-TW" altLang="en-US" sz="2000"/>
              <a:t>、有回授</a:t>
            </a:r>
            <a:endParaRPr lang="en-US" altLang="zh-TW" sz="2000"/>
          </a:p>
          <a:p>
            <a:r>
              <a:rPr lang="en-US" altLang="zh-TW" sz="2000"/>
              <a:t>IIR</a:t>
            </a:r>
            <a:r>
              <a:rPr lang="zh-TW" altLang="en-US" sz="2000"/>
              <a:t>結果較好 </a:t>
            </a:r>
            <a:r>
              <a:rPr lang="en-US" altLang="zh-TW" sz="2000"/>
              <a:t>[3]</a:t>
            </a:r>
          </a:p>
          <a:p>
            <a:r>
              <a:rPr lang="zh-TW" altLang="en-US" sz="2000"/>
              <a:t>考量後使用</a:t>
            </a:r>
            <a:r>
              <a:rPr lang="en-US" altLang="zh-TW" sz="2000"/>
              <a:t>Chebyshev II [4]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410F6-DEBE-9CD8-A8D3-46D90840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0991" y="3038567"/>
            <a:ext cx="3706827" cy="34543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2EEA5C6-31EA-88B2-A21E-51350683DCA4}"/>
              </a:ext>
            </a:extLst>
          </p:cNvPr>
          <p:cNvSpPr txBox="1"/>
          <p:nvPr/>
        </p:nvSpPr>
        <p:spPr>
          <a:xfrm>
            <a:off x="5687738" y="6246654"/>
            <a:ext cx="2243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圖片來源：</a:t>
            </a:r>
            <a:r>
              <a:rPr lang="en-US" altLang="zh-TW" sz="1000"/>
              <a:t>wiki</a:t>
            </a:r>
            <a:r>
              <a:rPr lang="zh-TW" altLang="en-US" sz="1000"/>
              <a:t> </a:t>
            </a:r>
            <a:r>
              <a:rPr lang="en-US" altLang="zh-TW" sz="1000"/>
              <a:t>-</a:t>
            </a:r>
            <a:r>
              <a:rPr lang="zh-TW" altLang="en-US" sz="1000"/>
              <a:t> </a:t>
            </a:r>
            <a:r>
              <a:rPr lang="en-US" altLang="zh-TW" sz="1000"/>
              <a:t>Chebyshev filter</a:t>
            </a:r>
            <a:endParaRPr lang="zh-TW" altLang="en-US" sz="1000"/>
          </a:p>
        </p:txBody>
      </p:sp>
    </p:spTree>
    <p:extLst>
      <p:ext uri="{BB962C8B-B14F-4D97-AF65-F5344CB8AC3E}">
        <p14:creationId xmlns:p14="http://schemas.microsoft.com/office/powerpoint/2010/main" val="40682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3961-47B1-2314-6B2B-EF150D94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效能及成本指標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99FF3-0E85-6F4C-0A71-374F91FA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/>
              <a:t>衡量訊號相似度：</a:t>
            </a:r>
            <a:r>
              <a:rPr lang="en-US" altLang="zh-TW" sz="2000"/>
              <a:t>Mean Absolute Error</a:t>
            </a:r>
            <a:r>
              <a:rPr lang="zh-TW" altLang="en-US" sz="2000"/>
              <a:t> </a:t>
            </a:r>
            <a:r>
              <a:rPr lang="en-US" altLang="zh-TW" sz="2000"/>
              <a:t>(MAE)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zh-TW" altLang="en-US" sz="2000"/>
              <a:t>衡量雜訊量：</a:t>
            </a:r>
            <a:r>
              <a:rPr lang="en-US" altLang="zh-TW" sz="2000"/>
              <a:t>Signal-to-Noise Ratio (SNR)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zh-TW" altLang="en-US" sz="2000"/>
              <a:t>衡量成本：</a:t>
            </a:r>
            <a:r>
              <a:rPr lang="en-US" altLang="zh-TW" sz="2000"/>
              <a:t>Area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93944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0C8AD-28AA-AA59-66C7-0DCC22A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效能計算及</a:t>
            </a:r>
            <a:r>
              <a:rPr lang="en-US" altLang="zh-TW" b="1"/>
              <a:t>Cost Function (1/2)</a:t>
            </a:r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F4150D-34D5-97B0-2F4F-797169111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/>
              </a:p>
              <a:p>
                <a:endParaRPr lang="en-US" altLang="zh-TW" sz="240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𝑠𝑖𝑛𝑔𝑎𝑙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𝑛𝑜𝑖𝑠𝑒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TW" sz="2400" b="0"/>
              </a:p>
              <a:p>
                <a:endParaRPr lang="en-US" altLang="zh-TW" sz="2400" b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𝑆𝑒𝑐𝑡𝑖𝑜𝑛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𝐷𝐹𝐹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𝐴𝑑𝑑𝑒𝑟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𝑀𝑢𝑙𝑡𝑖𝑝𝑙𝑖𝑒𝑟</m:t>
                        </m:r>
                      </m:e>
                    </m:d>
                  </m:oMath>
                </a14:m>
                <a:br>
                  <a:rPr lang="en-US" altLang="zh-TW" sz="2400"/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𝐷𝐹𝐹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br>
                  <a:rPr lang="en-US" altLang="zh-TW" sz="2400" b="0"/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𝐴𝑑𝑑𝑒𝑟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=1.5×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𝑊𝐿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altLang="zh-TW" sz="2400" b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𝑢𝑙𝑡𝑖𝑝𝑙𝑖𝑒𝑟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F4150D-34D5-97B0-2F4F-797169111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一張含有 圓形, 螢幕擷取畫面, 黑與白 的圖片&#10;&#10;自動產生的描述">
            <a:extLst>
              <a:ext uri="{FF2B5EF4-FFF2-40B4-BE49-F238E27FC236}">
                <a16:creationId xmlns:a16="http://schemas.microsoft.com/office/drawing/2014/main" id="{04E06C31-34AA-376D-707C-8FBD92651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4545719"/>
            <a:ext cx="2886075" cy="19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芫荽"/>
        <a:ea typeface="芫荽"/>
        <a:cs typeface=""/>
      </a:majorFont>
      <a:minorFont>
        <a:latin typeface="芫荽"/>
        <a:ea typeface="芫荽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37410d-b648-4e44-b323-d0957c9fba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E7DC480B62F4E469E6970C624927947" ma:contentTypeVersion="8" ma:contentTypeDescription="建立新的文件。" ma:contentTypeScope="" ma:versionID="7c6d91440395c2b0b4004a1a9845afaf">
  <xsd:schema xmlns:xsd="http://www.w3.org/2001/XMLSchema" xmlns:xs="http://www.w3.org/2001/XMLSchema" xmlns:p="http://schemas.microsoft.com/office/2006/metadata/properties" xmlns:ns3="6837410d-b648-4e44-b323-d0957c9fbae3" xmlns:ns4="6b7c196e-9a2f-4ea7-a695-bbebcf2a5a1e" targetNamespace="http://schemas.microsoft.com/office/2006/metadata/properties" ma:root="true" ma:fieldsID="c9d718da1855bc62ae5467497dfd655c" ns3:_="" ns4:_="">
    <xsd:import namespace="6837410d-b648-4e44-b323-d0957c9fbae3"/>
    <xsd:import namespace="6b7c196e-9a2f-4ea7-a695-bbebcf2a5a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7410d-b648-4e44-b323-d0957c9fb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c196e-9a2f-4ea7-a695-bbebcf2a5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DE701C-D4A3-47F0-BFEB-05742FA8EAF9}">
  <ds:schemaRefs>
    <ds:schemaRef ds:uri="http://purl.org/dc/terms/"/>
    <ds:schemaRef ds:uri="http://schemas.microsoft.com/office/2006/documentManagement/types"/>
    <ds:schemaRef ds:uri="6837410d-b648-4e44-b323-d0957c9fbae3"/>
    <ds:schemaRef ds:uri="http://schemas.openxmlformats.org/package/2006/metadata/core-properties"/>
    <ds:schemaRef ds:uri="6b7c196e-9a2f-4ea7-a695-bbebcf2a5a1e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666360-8DCB-436B-BEA1-9951BF74503A}">
  <ds:schemaRefs>
    <ds:schemaRef ds:uri="6837410d-b648-4e44-b323-d0957c9fbae3"/>
    <ds:schemaRef ds:uri="6b7c196e-9a2f-4ea7-a695-bbebcf2a5a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F43030-7761-4FE5-9808-FB0B296283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寬螢幕</PresentationFormat>
  <Paragraphs>186</Paragraphs>
  <Slides>23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芫荽</vt:lpstr>
      <vt:lpstr>Aptos</vt:lpstr>
      <vt:lpstr>Arial</vt:lpstr>
      <vt:lpstr>Cambria Math</vt:lpstr>
      <vt:lpstr>Times New Roman</vt:lpstr>
      <vt:lpstr>Office 佈景主題</vt:lpstr>
      <vt:lpstr>Filter Circle</vt:lpstr>
      <vt:lpstr>Band Stop Filter</vt:lpstr>
      <vt:lpstr>BS Filter應用-ECG 與 PLI</vt:lpstr>
      <vt:lpstr>以ECG作為FC的設計範例</vt:lpstr>
      <vt:lpstr>ECG資料來源及雜訊</vt:lpstr>
      <vt:lpstr>產生PLI雜訊</vt:lpstr>
      <vt:lpstr>濾波器形式及架構</vt:lpstr>
      <vt:lpstr>效能及成本指標</vt:lpstr>
      <vt:lpstr>效能計算及Cost Function (1/2)</vt:lpstr>
      <vt:lpstr>效能計算及Cost Function (2/2)</vt:lpstr>
      <vt:lpstr>MATLAB模擬結果-不同頻寬及Order</vt:lpstr>
      <vt:lpstr>6 Order Filter 設計結果</vt:lpstr>
      <vt:lpstr>Word Length &amp; Fraction Length</vt:lpstr>
      <vt:lpstr>MATLAB模擬-WL (可處理ADC全電壓)</vt:lpstr>
      <vt:lpstr>實際輸入ECG</vt:lpstr>
      <vt:lpstr>濾波器架構  -IIR Cascaded Second-Order Sections Direct Form II</vt:lpstr>
      <vt:lpstr>濾波器內部位元處理</vt:lpstr>
      <vt:lpstr>邏輯合成結果</vt:lpstr>
      <vt:lpstr>功能驗證(1/3)</vt:lpstr>
      <vt:lpstr>功能驗證(2/3)</vt:lpstr>
      <vt:lpstr>功能驗證(3/3)</vt:lpstr>
      <vt:lpstr>參考文獻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B093011056</dc:creator>
  <cp:lastModifiedBy>B093011055</cp:lastModifiedBy>
  <cp:revision>1</cp:revision>
  <dcterms:created xsi:type="dcterms:W3CDTF">2024-04-01T08:34:01Z</dcterms:created>
  <dcterms:modified xsi:type="dcterms:W3CDTF">2024-04-16T11:59:37Z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0x010100DE7DC480B62F4E469E6970C624927947</vt:lpwstr>
  </property>
</Properties>
</file>