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72" r:id="rId6"/>
    <p:sldId id="276" r:id="rId7"/>
    <p:sldId id="273" r:id="rId8"/>
    <p:sldId id="275" r:id="rId9"/>
    <p:sldId id="278" r:id="rId10"/>
    <p:sldId id="280" r:id="rId11"/>
    <p:sldId id="279" r:id="rId12"/>
    <p:sldId id="258" r:id="rId13"/>
    <p:sldId id="281" r:id="rId14"/>
    <p:sldId id="282" r:id="rId15"/>
    <p:sldId id="283" r:id="rId16"/>
    <p:sldId id="286" r:id="rId17"/>
    <p:sldId id="284" r:id="rId18"/>
    <p:sldId id="285" r:id="rId19"/>
    <p:sldId id="277" r:id="rId20"/>
    <p:sldId id="259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05" autoAdjust="0"/>
  </p:normalViewPr>
  <p:slideViewPr>
    <p:cSldViewPr snapToGrid="0">
      <p:cViewPr varScale="1">
        <p:scale>
          <a:sx n="120" d="100"/>
          <a:sy n="120" d="100"/>
        </p:scale>
        <p:origin x="18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E96C9-4548-4CD4-99FF-0221AD27C1D3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586A4-DEAA-4EB8-8FF6-21CEBE98F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56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586A4-DEAA-4EB8-8FF6-21CEBE98F6A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853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586A4-DEAA-4EB8-8FF6-21CEBE98F6A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020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加法器多</a:t>
            </a:r>
            <a:r>
              <a:rPr lang="en-US" altLang="zh-TW" dirty="0"/>
              <a:t>31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</a:p>
          <a:p>
            <a:r>
              <a:rPr lang="en-US" altLang="zh-TW" dirty="0"/>
              <a:t>DFF</a:t>
            </a:r>
            <a:r>
              <a:rPr lang="zh-TW" altLang="en-US" dirty="0"/>
              <a:t>多</a:t>
            </a:r>
            <a:r>
              <a:rPr lang="en-US" altLang="zh-TW" dirty="0"/>
              <a:t>34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</a:p>
          <a:p>
            <a:endParaRPr lang="en-US" altLang="zh-TW" dirty="0"/>
          </a:p>
          <a:p>
            <a:r>
              <a:rPr lang="zh-TW" altLang="en-US" dirty="0"/>
              <a:t>是</a:t>
            </a:r>
            <a:r>
              <a:rPr lang="en-US" altLang="zh-TW" dirty="0" err="1"/>
              <a:t>Tsample</a:t>
            </a:r>
            <a:r>
              <a:rPr lang="zh-TW" altLang="en-US" dirty="0"/>
              <a:t>，不是</a:t>
            </a:r>
            <a:r>
              <a:rPr lang="en-US" altLang="zh-TW" dirty="0"/>
              <a:t>Critical Path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586A4-DEAA-4EB8-8FF6-21CEBE98F6A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5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DFT:</a:t>
            </a:r>
            <a:r>
              <a:rPr lang="zh-TW" altLang="en-US"/>
              <a:t> </a:t>
            </a:r>
            <a:br>
              <a:rPr lang="en-US" altLang="zh-TW"/>
            </a:br>
            <a:r>
              <a:rPr lang="en-US" altLang="zh-TW"/>
              <a:t>	(1)</a:t>
            </a:r>
            <a:r>
              <a:rPr lang="zh-TW" altLang="en-US"/>
              <a:t>將數位訊號轉到頻域做處理 </a:t>
            </a:r>
            <a:r>
              <a:rPr lang="en-US" altLang="zh-TW"/>
              <a:t>ex. </a:t>
            </a:r>
            <a:r>
              <a:rPr lang="zh-TW" altLang="en-US"/>
              <a:t>圖形處理</a:t>
            </a:r>
            <a:br>
              <a:rPr lang="en-US" altLang="zh-TW"/>
            </a:br>
            <a:r>
              <a:rPr lang="en-US" altLang="zh-TW"/>
              <a:t>	(2)NXN</a:t>
            </a:r>
            <a:r>
              <a:rPr lang="zh-TW" altLang="en-US"/>
              <a:t> </a:t>
            </a:r>
            <a:r>
              <a:rPr lang="en-US" altLang="zh-TW"/>
              <a:t>point</a:t>
            </a:r>
            <a:r>
              <a:rPr lang="zh-TW" altLang="en-US"/>
              <a:t>矩陣乘法，耗時、耗面積的運算 </a:t>
            </a:r>
            <a:r>
              <a:rPr lang="en-US" altLang="zh-TW"/>
              <a:t>O(n</a:t>
            </a:r>
            <a:r>
              <a:rPr lang="en-US" altLang="zh-TW" baseline="30000"/>
              <a:t>2</a:t>
            </a:r>
            <a:r>
              <a:rPr lang="en-US" altLang="zh-TW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586A4-DEAA-4EB8-8FF6-21CEBE98F6A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00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FFT:</a:t>
            </a:r>
            <a:br>
              <a:rPr lang="en-US" altLang="zh-TW"/>
            </a:br>
            <a:r>
              <a:rPr lang="en-US" altLang="zh-TW"/>
              <a:t>	(1)</a:t>
            </a:r>
            <a:r>
              <a:rPr lang="zh-TW" altLang="en-US"/>
              <a:t> 透過不同的演算法來降低</a:t>
            </a:r>
            <a:r>
              <a:rPr lang="en-US" altLang="zh-TW"/>
              <a:t>DFT</a:t>
            </a:r>
            <a:r>
              <a:rPr lang="zh-TW" altLang="en-US"/>
              <a:t>的運算複雜度 </a:t>
            </a:r>
            <a:r>
              <a:rPr lang="en-US" altLang="zh-TW"/>
              <a:t>O(</a:t>
            </a:r>
            <a:r>
              <a:rPr lang="en-US" altLang="zh-TW" err="1"/>
              <a:t>nlogn</a:t>
            </a:r>
            <a:r>
              <a:rPr lang="en-US" altLang="zh-TW"/>
              <a:t>)</a:t>
            </a:r>
            <a:br>
              <a:rPr lang="en-US" altLang="zh-TW"/>
            </a:br>
            <a:r>
              <a:rPr lang="en-US" altLang="zh-TW"/>
              <a:t>	(2) </a:t>
            </a:r>
            <a:r>
              <a:rPr lang="zh-TW" altLang="en-US"/>
              <a:t>主要概念：</a:t>
            </a:r>
            <a:r>
              <a:rPr lang="zh-TW" altLang="en-US">
                <a:solidFill>
                  <a:srgbClr val="FF0000"/>
                </a:solidFill>
              </a:rPr>
              <a:t>將大型</a:t>
            </a:r>
            <a:r>
              <a:rPr lang="en-US" altLang="zh-TW">
                <a:solidFill>
                  <a:srgbClr val="FF0000"/>
                </a:solidFill>
              </a:rPr>
              <a:t>DFT</a:t>
            </a:r>
            <a:r>
              <a:rPr lang="zh-TW" altLang="en-US">
                <a:solidFill>
                  <a:srgbClr val="FF0000"/>
                </a:solidFill>
              </a:rPr>
              <a:t>拆成小的</a:t>
            </a:r>
            <a:r>
              <a:rPr lang="en-US" altLang="zh-TW">
                <a:solidFill>
                  <a:srgbClr val="FF0000"/>
                </a:solidFill>
              </a:rPr>
              <a:t>FFT</a:t>
            </a:r>
            <a:r>
              <a:rPr lang="zh-TW" altLang="en-US">
                <a:solidFill>
                  <a:srgbClr val="FF0000"/>
                </a:solidFill>
              </a:rPr>
              <a:t>進行運算</a:t>
            </a:r>
            <a:br>
              <a:rPr lang="en-US" altLang="zh-TW">
                <a:solidFill>
                  <a:srgbClr val="FF0000"/>
                </a:solidFill>
              </a:rPr>
            </a:br>
            <a:r>
              <a:rPr lang="en-US" altLang="zh-TW"/>
              <a:t>	(2) </a:t>
            </a:r>
            <a:r>
              <a:rPr lang="zh-TW" altLang="en-US"/>
              <a:t>常見的演算法包含</a:t>
            </a:r>
            <a:br>
              <a:rPr lang="en-US" altLang="zh-TW"/>
            </a:br>
            <a:r>
              <a:rPr lang="en-US" altLang="zh-TW"/>
              <a:t>		(a) Cooley–Tukey FFT algorithm (DSD</a:t>
            </a:r>
            <a:r>
              <a:rPr lang="zh-TW" altLang="en-US"/>
              <a:t>教這個的</a:t>
            </a:r>
            <a:r>
              <a:rPr lang="en-US" altLang="zh-TW"/>
              <a:t>DIF)</a:t>
            </a:r>
            <a:br>
              <a:rPr lang="en-US" altLang="zh-TW"/>
            </a:br>
            <a:r>
              <a:rPr lang="en-US" altLang="zh-TW"/>
              <a:t>		(b) Prime-factor FFT algorithm, PFA (</a:t>
            </a:r>
            <a:r>
              <a:rPr lang="zh-TW" altLang="en-US"/>
              <a:t>分割成質數積</a:t>
            </a:r>
            <a:r>
              <a:rPr lang="en-US" altLang="zh-TW"/>
              <a:t>)</a:t>
            </a:r>
            <a:br>
              <a:rPr lang="en-US" altLang="zh-TW"/>
            </a:br>
            <a:r>
              <a:rPr lang="en-US" altLang="zh-TW"/>
              <a:t>		(c) Rader‘s algorithm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處理質數</a:t>
            </a:r>
            <a:r>
              <a:rPr lang="en-US" altLang="zh-TW"/>
              <a:t>FFT)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下方是</a:t>
            </a:r>
            <a:r>
              <a:rPr lang="en-US" altLang="zh-TW"/>
              <a:t>DSP</a:t>
            </a:r>
            <a:r>
              <a:rPr lang="zh-TW" altLang="en-US"/>
              <a:t>課程常會教的，利用</a:t>
            </a:r>
            <a:r>
              <a:rPr lang="en-US" altLang="zh-TW"/>
              <a:t>Cooley-Turkey FFT</a:t>
            </a:r>
            <a:r>
              <a:rPr lang="zh-TW" altLang="en-US"/>
              <a:t>處理</a:t>
            </a:r>
            <a:r>
              <a:rPr lang="en-US" altLang="zh-TW"/>
              <a:t>2</a:t>
            </a:r>
            <a:r>
              <a:rPr lang="zh-TW" altLang="en-US"/>
              <a:t>的指數次方，由公式可以看出來：當</a:t>
            </a:r>
            <a:r>
              <a:rPr lang="en-US" altLang="zh-TW"/>
              <a:t>N=2</a:t>
            </a:r>
            <a:r>
              <a:rPr lang="zh-TW" altLang="en-US"/>
              <a:t>的指數次方的時候，可以將大型的</a:t>
            </a:r>
            <a:r>
              <a:rPr lang="en-US" altLang="zh-TW"/>
              <a:t>DFT</a:t>
            </a:r>
            <a:r>
              <a:rPr lang="zh-TW" altLang="en-US"/>
              <a:t>對半分成兩個小的</a:t>
            </a:r>
            <a:r>
              <a:rPr lang="en-US" altLang="zh-TW"/>
              <a:t>DFT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由下圖可以發現</a:t>
            </a:r>
            <a:r>
              <a:rPr lang="en-US" altLang="zh-TW"/>
              <a:t>(</a:t>
            </a:r>
            <a:r>
              <a:rPr lang="zh-TW" altLang="en-US"/>
              <a:t>由右到左講解</a:t>
            </a:r>
            <a:r>
              <a:rPr lang="en-US" altLang="zh-TW"/>
              <a:t>)8</a:t>
            </a:r>
            <a:r>
              <a:rPr lang="zh-TW" altLang="en-US"/>
              <a:t>點可分成一半處理，也就是</a:t>
            </a:r>
            <a:r>
              <a:rPr lang="en-US" altLang="zh-TW"/>
              <a:t>2</a:t>
            </a:r>
            <a:r>
              <a:rPr lang="zh-TW" altLang="en-US"/>
              <a:t>個</a:t>
            </a:r>
            <a:r>
              <a:rPr lang="en-US" altLang="zh-TW"/>
              <a:t>4</a:t>
            </a:r>
            <a:r>
              <a:rPr lang="zh-TW" altLang="en-US"/>
              <a:t>點</a:t>
            </a:r>
            <a:r>
              <a:rPr lang="en-US" altLang="zh-TW"/>
              <a:t>DFT(</a:t>
            </a:r>
            <a:r>
              <a:rPr lang="zh-TW" altLang="en-US"/>
              <a:t>上半和下半，用雷射筆框一下</a:t>
            </a:r>
            <a:r>
              <a:rPr lang="en-US" altLang="zh-TW"/>
              <a:t>)</a:t>
            </a:r>
            <a:r>
              <a:rPr lang="zh-TW" altLang="en-US"/>
              <a:t>的結果呈上系數</a:t>
            </a:r>
            <a:r>
              <a:rPr lang="en-US" altLang="zh-TW"/>
              <a:t>(WN^K)</a:t>
            </a:r>
            <a:r>
              <a:rPr lang="zh-TW" altLang="en-US"/>
              <a:t>再相加，而</a:t>
            </a:r>
            <a:r>
              <a:rPr lang="en-US" altLang="zh-TW"/>
              <a:t>4</a:t>
            </a:r>
            <a:r>
              <a:rPr lang="zh-TW" altLang="en-US"/>
              <a:t>點又可以分成兩個兩點的</a:t>
            </a:r>
            <a:r>
              <a:rPr lang="en-US" altLang="zh-TW"/>
              <a:t>DFT</a:t>
            </a:r>
            <a:r>
              <a:rPr lang="zh-TW" altLang="en-US"/>
              <a:t>呈上係數再相加</a:t>
            </a: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最後只要做兩點的</a:t>
            </a:r>
            <a:r>
              <a:rPr lang="en-US" altLang="zh-TW"/>
              <a:t>DFT</a:t>
            </a:r>
            <a:r>
              <a:rPr lang="zh-TW" altLang="en-US"/>
              <a:t>就可以了，兩點的</a:t>
            </a:r>
            <a:r>
              <a:rPr lang="en-US" altLang="zh-TW"/>
              <a:t>DFT</a:t>
            </a:r>
            <a:r>
              <a:rPr lang="zh-TW" altLang="en-US"/>
              <a:t>如同右邊的蝴蝶結結構，只需坐加減而不用做乘法，大幅的減少運算單元的使用</a:t>
            </a: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586A4-DEAA-4EB8-8FF6-21CEBE98F6A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27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由於本次的</a:t>
            </a:r>
            <a:r>
              <a:rPr lang="en-US" altLang="zh-TW"/>
              <a:t>11</a:t>
            </a:r>
            <a:r>
              <a:rPr lang="zh-TW" altLang="en-US"/>
              <a:t>點</a:t>
            </a:r>
            <a:r>
              <a:rPr lang="en-US" altLang="zh-TW"/>
              <a:t>FFT</a:t>
            </a:r>
            <a:r>
              <a:rPr lang="zh-TW" altLang="en-US"/>
              <a:t>是質數，因此需要使用雷德演算法來進行</a:t>
            </a:r>
            <a:r>
              <a:rPr lang="en-US" altLang="zh-TW"/>
              <a:t>DFT</a:t>
            </a:r>
            <a:r>
              <a:rPr lang="zh-TW" altLang="en-US"/>
              <a:t>的簡化</a:t>
            </a: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其概念主要是將</a:t>
            </a:r>
            <a:r>
              <a:rPr lang="en-US" altLang="zh-TW"/>
              <a:t>DC term</a:t>
            </a:r>
            <a:r>
              <a:rPr lang="zh-TW" altLang="en-US"/>
              <a:t>獨立運算，並「透過該質數</a:t>
            </a:r>
            <a:r>
              <a:rPr lang="en-US" altLang="zh-TW"/>
              <a:t>(11)</a:t>
            </a:r>
            <a:r>
              <a:rPr lang="zh-TW" altLang="en-US"/>
              <a:t>的原根重新排列</a:t>
            </a:r>
            <a:r>
              <a:rPr lang="en-US" altLang="zh-TW"/>
              <a:t>DFT</a:t>
            </a:r>
            <a:r>
              <a:rPr lang="zh-TW" altLang="en-US"/>
              <a:t>矩陣</a:t>
            </a:r>
            <a:r>
              <a:rPr lang="en-US" altLang="zh-TW"/>
              <a:t>(</a:t>
            </a:r>
            <a:r>
              <a:rPr lang="zh-TW" altLang="en-US"/>
              <a:t>左圖</a:t>
            </a:r>
            <a:r>
              <a:rPr lang="en-US" altLang="zh-TW"/>
              <a:t>)</a:t>
            </a:r>
            <a:r>
              <a:rPr lang="zh-TW" altLang="en-US"/>
              <a:t>，形成右邊的循環矩陣以簡化計算」</a:t>
            </a: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使用到的演算法或概念 </a:t>
            </a:r>
            <a:r>
              <a:rPr lang="en-US" altLang="zh-TW"/>
              <a:t>[1]</a:t>
            </a:r>
            <a:br>
              <a:rPr lang="en-US" altLang="zh-TW"/>
            </a:br>
            <a:r>
              <a:rPr lang="en-US" altLang="zh-TW"/>
              <a:t>	(1) Rader‘s FFT algorithm</a:t>
            </a:r>
            <a:br>
              <a:rPr lang="en-US" altLang="zh-TW"/>
            </a:br>
            <a:r>
              <a:rPr lang="en-US" altLang="zh-TW"/>
              <a:t>	(2) Similarity transformations (</a:t>
            </a:r>
            <a:r>
              <a:rPr lang="zh-TW" altLang="en-US"/>
              <a:t>相似矩陣</a:t>
            </a:r>
            <a:r>
              <a:rPr lang="en-US" altLang="zh-TW"/>
              <a:t>)</a:t>
            </a:r>
            <a:br>
              <a:rPr lang="en-US" altLang="zh-TW"/>
            </a:br>
            <a:r>
              <a:rPr lang="en-US" altLang="zh-TW"/>
              <a:t>	(3) The Split-Nesting algorithm</a:t>
            </a:r>
            <a:br>
              <a:rPr lang="en-US" altLang="zh-TW"/>
            </a:br>
            <a:r>
              <a:rPr lang="en-US" altLang="zh-TW"/>
              <a:t>	(4) bilinear form</a:t>
            </a:r>
            <a:br>
              <a:rPr lang="en-US" altLang="zh-TW"/>
            </a:br>
            <a:r>
              <a:rPr lang="zh-TW" altLang="en-US"/>
              <a:t>分解</a:t>
            </a:r>
            <a:r>
              <a:rPr lang="en-US" altLang="zh-TW"/>
              <a:t>11</a:t>
            </a:r>
            <a:r>
              <a:rPr lang="zh-TW" altLang="en-US"/>
              <a:t> </a:t>
            </a:r>
            <a:r>
              <a:rPr lang="en-US" altLang="zh-TW"/>
              <a:t>point DFT</a:t>
            </a:r>
            <a:r>
              <a:rPr lang="zh-TW" altLang="en-US"/>
              <a:t>的流程</a:t>
            </a:r>
            <a:br>
              <a:rPr lang="en-US" altLang="zh-TW"/>
            </a:br>
            <a:r>
              <a:rPr lang="en-US" altLang="zh-TW"/>
              <a:t>Step1: … (</a:t>
            </a:r>
            <a:r>
              <a:rPr lang="zh-TW" altLang="en-US"/>
              <a:t>需要這樣做的理由，以及出來的結果</a:t>
            </a:r>
            <a:r>
              <a:rPr lang="en-US" altLang="zh-TW"/>
              <a:t>)</a:t>
            </a:r>
            <a:br>
              <a:rPr lang="en-US" altLang="zh-TW"/>
            </a:br>
            <a:r>
              <a:rPr lang="en-US" altLang="zh-TW"/>
              <a:t>Step2: … (</a:t>
            </a:r>
            <a:r>
              <a:rPr lang="zh-TW" altLang="en-US"/>
              <a:t>需要這樣做的理由，以及出來的結果</a:t>
            </a:r>
            <a:r>
              <a:rPr lang="en-US" altLang="zh-TW"/>
              <a:t>)</a:t>
            </a:r>
            <a:br>
              <a:rPr lang="en-US" altLang="zh-TW"/>
            </a:br>
            <a:r>
              <a:rPr lang="en-US" altLang="zh-TW" err="1"/>
              <a:t>StepN</a:t>
            </a:r>
            <a:r>
              <a:rPr lang="en-US" altLang="zh-TW"/>
              <a:t>: … (</a:t>
            </a:r>
            <a:r>
              <a:rPr lang="zh-TW" altLang="en-US"/>
              <a:t>出來的結果，變成怎樣的</a:t>
            </a:r>
            <a:r>
              <a:rPr lang="en-US" altLang="zh-TW"/>
              <a:t>DFT</a:t>
            </a:r>
            <a:r>
              <a:rPr lang="zh-TW" altLang="en-US"/>
              <a:t>或是</a:t>
            </a:r>
            <a:r>
              <a:rPr lang="en-US" altLang="zh-TW"/>
              <a:t>Function</a:t>
            </a:r>
            <a:r>
              <a:rPr lang="zh-TW" altLang="en-US"/>
              <a:t>組成</a:t>
            </a:r>
            <a:r>
              <a:rPr lang="en-US" altLang="zh-TW"/>
              <a:t>)</a:t>
            </a:r>
            <a:br>
              <a:rPr lang="en-US" altLang="zh-TW"/>
            </a:br>
            <a:r>
              <a:rPr lang="en-US" altLang="zh-TW"/>
              <a:t>Ps.</a:t>
            </a:r>
            <a:r>
              <a:rPr lang="zh-TW" altLang="en-US"/>
              <a:t>流程盡量即可，太細的內容不一定有時間講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586A4-DEAA-4EB8-8FF6-21CEBE98F6A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20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altLang="zh-TW"/>
              <a:t>Rader‘s FFT algorithm</a:t>
            </a:r>
            <a:br>
              <a:rPr lang="en-US" altLang="zh-TW"/>
            </a:br>
            <a:r>
              <a:rPr lang="en-US" altLang="zh-TW"/>
              <a:t>	(2) Similarity transformations (</a:t>
            </a:r>
            <a:r>
              <a:rPr lang="zh-TW" altLang="en-US"/>
              <a:t>相似矩陣</a:t>
            </a:r>
            <a:r>
              <a:rPr lang="en-US" altLang="zh-TW"/>
              <a:t>)</a:t>
            </a:r>
            <a:br>
              <a:rPr lang="en-US" altLang="zh-TW"/>
            </a:br>
            <a:r>
              <a:rPr lang="en-US" altLang="zh-TW"/>
              <a:t>	(3) The Split-Nesting algorithm</a:t>
            </a:r>
            <a:br>
              <a:rPr lang="en-US" altLang="zh-TW"/>
            </a:br>
            <a:r>
              <a:rPr lang="en-US" altLang="zh-TW"/>
              <a:t>	(4) bilinear form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/>
              <a:t>演算法排列輸入 </a:t>
            </a:r>
            <a:r>
              <a:rPr lang="en-US" altLang="zh-TW">
                <a:sym typeface="Wingdings" panose="05000000000000000000" pitchFamily="2" charset="2"/>
              </a:rPr>
              <a:t> </a:t>
            </a:r>
            <a:r>
              <a:rPr lang="zh-TW" altLang="en-US">
                <a:sym typeface="Wingdings" panose="05000000000000000000" pitchFamily="2" charset="2"/>
              </a:rPr>
              <a:t>相似矩陣簡化運算 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  <a:r>
              <a:rPr lang="zh-TW" altLang="en-US">
                <a:sym typeface="Wingdings" panose="05000000000000000000" pitchFamily="2" charset="2"/>
              </a:rPr>
              <a:t> 雷德演算法 </a:t>
            </a:r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zh-TW" altLang="en-US">
                <a:sym typeface="Wingdings" panose="05000000000000000000" pitchFamily="2" charset="2"/>
              </a:rPr>
              <a:t>分離</a:t>
            </a:r>
            <a:r>
              <a:rPr lang="en-US" altLang="zh-TW">
                <a:sym typeface="Wingdings" panose="05000000000000000000" pitchFamily="2" charset="2"/>
              </a:rPr>
              <a:t>DC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term</a:t>
            </a:r>
            <a:r>
              <a:rPr lang="zh-TW" altLang="en-US">
                <a:sym typeface="Wingdings" panose="05000000000000000000" pitchFamily="2" charset="2"/>
              </a:rPr>
              <a:t>獨立運算，將</a:t>
            </a:r>
            <a:r>
              <a:rPr lang="en-US" altLang="zh-TW">
                <a:sym typeface="Wingdings" panose="05000000000000000000" pitchFamily="2" charset="2"/>
              </a:rPr>
              <a:t>11</a:t>
            </a:r>
            <a:r>
              <a:rPr lang="zh-TW" altLang="en-US">
                <a:sym typeface="Wingdings" panose="05000000000000000000" pitchFamily="2" charset="2"/>
              </a:rPr>
              <a:t>點轉為</a:t>
            </a:r>
            <a:r>
              <a:rPr lang="en-US" altLang="zh-TW">
                <a:sym typeface="Wingdings" panose="05000000000000000000" pitchFamily="2" charset="2"/>
              </a:rPr>
              <a:t>10</a:t>
            </a:r>
            <a:r>
              <a:rPr lang="zh-TW" altLang="en-US">
                <a:sym typeface="Wingdings" panose="05000000000000000000" pitchFamily="2" charset="2"/>
              </a:rPr>
              <a:t>點做快速的運算</a:t>
            </a:r>
            <a:r>
              <a:rPr lang="en-US" altLang="zh-TW">
                <a:sym typeface="Wingdings" panose="05000000000000000000" pitchFamily="2" charset="2"/>
              </a:rPr>
              <a:t>)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 </a:t>
            </a:r>
            <a:r>
              <a:rPr lang="zh-TW" altLang="en-US">
                <a:sym typeface="Wingdings" panose="05000000000000000000" pitchFamily="2" charset="2"/>
              </a:rPr>
              <a:t>透過反的相似矩陣得到輸出 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  <a:r>
              <a:rPr lang="zh-TW" altLang="en-US">
                <a:sym typeface="Wingdings" panose="05000000000000000000" pitchFamily="2" charset="2"/>
              </a:rPr>
              <a:t>再透過演算法排列輸出結果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586A4-DEAA-4EB8-8FF6-21CEBE98F6A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89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586A4-DEAA-4EB8-8FF6-21CEBE98F6A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058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此頁花個約半分鐘帶過即可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586A4-DEAA-4EB8-8FF6-21CEBE98F6A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876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586A4-DEAA-4EB8-8FF6-21CEBE98F6A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97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586A4-DEAA-4EB8-8FF6-21CEBE98F6A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96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A08E0-BC3C-2646-0481-6424EA9A4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18EC0A-4BD9-7279-A8A8-6A18E5EE4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15C7A8-2C91-8F31-B908-A0225DE3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CE02-489F-4AC1-BBCA-26E698208DF9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F57135-228E-E988-5EE9-E3CEEBB4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16ADAD-1442-0D99-84FE-CC5FD60C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4836-DDBD-4564-9C77-FCB9149C6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07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03EED-F12D-8CE5-BC1A-5319620A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E0697F-29EF-DF10-FF75-FD4A662FE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C8F01-7168-D25A-7134-0BDB2A36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CE02-489F-4AC1-BBCA-26E698208DF9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85D790-C946-FE86-989D-30EA43C2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910AE8-7874-6E2A-5F02-C51D5BC4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4836-DDBD-4564-9C77-FCB9149C6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28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51FED6-359C-F79E-91EF-4912BD625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CE646C-A32C-D574-B699-F3F508480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2B574-EAD2-9F7A-674E-3A9B2D7A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CE02-489F-4AC1-BBCA-26E698208DF9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DF3F2B-3ECF-66BD-F6CB-7C919A7A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854C9F-9E54-4B1A-C87F-720F0C0B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4836-DDBD-4564-9C77-FCB9149C6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59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E24EC-60E6-0644-0FF1-336FE8D4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346C63-474B-2A8C-7995-31615BA2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DF6853-F5C3-01DB-8C5D-7310CCA9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CE02-489F-4AC1-BBCA-26E698208DF9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831E2C-033D-5A90-F14C-17A2D15B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EE033D-81BC-C8A1-9D4D-89012D63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4836-DDBD-4564-9C77-FCB9149C6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80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D46B8-B849-3BDA-3809-38B69FE0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BF04AA-3839-EA43-135F-5A6170C9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2652E5-E47F-613A-F9E3-16ADD296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CE02-489F-4AC1-BBCA-26E698208DF9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DAA57A-C0B0-8F93-76E1-8BCB2336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B1336-8C57-6009-7F8A-50592843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4836-DDBD-4564-9C77-FCB9149C6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5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08E35-BBD9-4658-4FDA-6FEF4C7B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464F1F-D8F2-1320-C3C8-CAD69F4C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6EF3CE-AFE0-FCD0-41FE-4C00224F3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02B682-143D-8409-268D-85E9C1B3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CE02-489F-4AC1-BBCA-26E698208DF9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3396FF-8B63-7C42-1204-2F4513A5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A4AA47-8835-B566-5CB9-9C19B4AD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4836-DDBD-4564-9C77-FCB9149C6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8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459A3-9D2F-0847-6537-61AE28D9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AC9E36-979E-FC67-158D-5BF597F64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E79383-2099-CC55-F70E-6158F6E90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3B9836-5AC4-ED28-90AA-D4B2F22F1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2385D2-3B42-C795-AB35-2E89E2493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BF40CC-60FB-7D3A-3CA1-304B20E7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CE02-489F-4AC1-BBCA-26E698208DF9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DDAD89-AB94-4588-2E23-94E07A19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6C628C-FC33-E212-B374-53911D39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4836-DDBD-4564-9C77-FCB9149C6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32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0A4A3-1A7B-7FC9-4E4F-EC0B3C71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17537-3A82-A5DC-3103-361EA5A5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CE02-489F-4AC1-BBCA-26E698208DF9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95986F-EDDB-F089-2F33-A914B67B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A3F736-5DCF-E9E0-0156-3D593F3C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4836-DDBD-4564-9C77-FCB9149C6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35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CEBD27-C157-253D-5306-BF77E35A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CE02-489F-4AC1-BBCA-26E698208DF9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14BA07-8FC9-F4D0-045B-AFB8FC05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DBB3EA-5CF6-FCCC-07D3-FD12BC70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4836-DDBD-4564-9C77-FCB9149C6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31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CBE9F-BCD1-5804-6699-A549B99E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621865-A3EB-8EDA-C594-73EE7214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D387B7-0709-CD2E-0B32-62201678C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BA86F5-0C8C-D0A8-E531-CA14F712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CE02-489F-4AC1-BBCA-26E698208DF9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6F56F3-2804-EE57-3224-B37F6A95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6EB4B0-6BE9-193F-0771-41F2140D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4836-DDBD-4564-9C77-FCB9149C6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88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5AACB-BB4F-669C-A875-D9A21D12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1022CC9-306D-D706-2345-AF5C84824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072736-A998-634B-EEFD-87227F6E4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4751D5-A465-C83E-0AC4-C2AC3C03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CE02-489F-4AC1-BBCA-26E698208DF9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E19975-BE57-E7E6-5CA2-730862E5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086C41-0FB2-3EE5-C42B-842B816D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4836-DDBD-4564-9C77-FCB9149C6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01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BAD78F-9145-B5C6-E086-20331AE2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83F51F-838A-6F4F-FDD6-8D8762977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FCE637-9D7F-D7B8-5110-0F6C2605E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4CE02-489F-4AC1-BBCA-26E698208DF9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151BBF-B6E0-5C73-DB0E-8F4FF5C16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C0BEEF-0EEF-140C-B01D-B073D93B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454836-DDBD-4564-9C77-FCB9149C6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43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F221-BC38-E884-A085-0D33BB34F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latin typeface="芫荽" pitchFamily="2" charset="-120"/>
                <a:ea typeface="芫荽" pitchFamily="2" charset="-120"/>
                <a:cs typeface="芫荽" pitchFamily="2" charset="-120"/>
              </a:rPr>
              <a:t>Engine Show</a:t>
            </a:r>
            <a:endParaRPr lang="zh-TW" altLang="en-US">
              <a:latin typeface="芫荽" pitchFamily="2" charset="-120"/>
              <a:ea typeface="芫荽" pitchFamily="2" charset="-120"/>
              <a:cs typeface="芫荽" pitchFamily="2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E79FB5-1772-CC7F-B312-1A534C0F4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sz="2400"/>
          </a:p>
          <a:p>
            <a:r>
              <a:rPr lang="zh-TW" altLang="en-US" sz="2400">
                <a:latin typeface="芫荽" pitchFamily="2" charset="-120"/>
                <a:ea typeface="芫荽" pitchFamily="2" charset="-120"/>
                <a:cs typeface="芫荽" pitchFamily="2" charset="-120"/>
              </a:rPr>
              <a:t>組員</a:t>
            </a:r>
            <a:r>
              <a:rPr lang="en-US" altLang="zh-TW" sz="2400">
                <a:latin typeface="芫荽" pitchFamily="2" charset="-120"/>
                <a:ea typeface="芫荽" pitchFamily="2" charset="-120"/>
                <a:cs typeface="芫荽" pitchFamily="2" charset="-120"/>
              </a:rPr>
              <a:t>: </a:t>
            </a:r>
            <a:r>
              <a:rPr lang="zh-TW" altLang="en-US" sz="2400">
                <a:latin typeface="芫荽" pitchFamily="2" charset="-120"/>
                <a:ea typeface="芫荽" pitchFamily="2" charset="-120"/>
                <a:cs typeface="芫荽" pitchFamily="2" charset="-120"/>
              </a:rPr>
              <a:t>劉浩崴 </a:t>
            </a:r>
            <a:r>
              <a:rPr lang="en-US" altLang="zh-TW" sz="2400">
                <a:latin typeface="芫荽" pitchFamily="2" charset="-120"/>
                <a:ea typeface="芫荽" pitchFamily="2" charset="-120"/>
                <a:cs typeface="芫荽" pitchFamily="2" charset="-120"/>
              </a:rPr>
              <a:t>B093011055</a:t>
            </a:r>
          </a:p>
          <a:p>
            <a:pPr algn="l"/>
            <a:r>
              <a:rPr lang="en-US" altLang="zh-TW" sz="2400">
                <a:latin typeface="芫荽" pitchFamily="2" charset="-120"/>
                <a:ea typeface="芫荽" pitchFamily="2" charset="-120"/>
                <a:cs typeface="芫荽" pitchFamily="2" charset="-120"/>
              </a:rPr>
              <a:t>			</a:t>
            </a:r>
            <a:r>
              <a:rPr lang="zh-TW" altLang="en-US">
                <a:latin typeface="芫荽" pitchFamily="2" charset="-120"/>
                <a:ea typeface="芫荽" pitchFamily="2" charset="-120"/>
                <a:cs typeface="芫荽" pitchFamily="2" charset="-120"/>
              </a:rPr>
              <a:t>       </a:t>
            </a:r>
            <a:r>
              <a:rPr lang="zh-TW" altLang="en-US" sz="2400">
                <a:latin typeface="芫荽" pitchFamily="2" charset="-120"/>
                <a:ea typeface="芫荽" pitchFamily="2" charset="-120"/>
                <a:cs typeface="芫荽" pitchFamily="2" charset="-120"/>
              </a:rPr>
              <a:t>陳晉毅 </a:t>
            </a:r>
            <a:r>
              <a:rPr lang="en-US" altLang="zh-TW" sz="2400">
                <a:latin typeface="芫荽" pitchFamily="2" charset="-120"/>
                <a:ea typeface="芫荽" pitchFamily="2" charset="-120"/>
                <a:cs typeface="芫荽" pitchFamily="2" charset="-120"/>
              </a:rPr>
              <a:t>B093011056</a:t>
            </a:r>
          </a:p>
          <a:p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E36AC-E12D-B6D3-C93C-1D9B49D9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Design techniques 01 – pipeline 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E74654-4A2E-4275-952E-659AC5AE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Pipeline: </a:t>
            </a:r>
            <a:r>
              <a:rPr lang="zh-TW" altLang="en-US"/>
              <a:t>平均分配運算時間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D25933-F719-0750-3B75-626BF8D1F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1516"/>
            <a:ext cx="12192000" cy="45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B84D1-CADD-32E6-B783-464FC18B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Design techniques 02 – Parallel 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DC5DCA-F052-5859-2BED-6EA3065AF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路徑尾端有</a:t>
            </a:r>
            <a:r>
              <a:rPr lang="en-US" altLang="zh-TW"/>
              <a:t>8 </a:t>
            </a:r>
            <a:r>
              <a:rPr lang="en-US" altLang="zh-TW" err="1"/>
              <a:t>u.t.</a:t>
            </a:r>
            <a:r>
              <a:rPr lang="zh-TW" altLang="en-US"/>
              <a:t>的運算時間，達不到想要的</a:t>
            </a:r>
            <a:r>
              <a:rPr lang="en-US" altLang="zh-TW" err="1"/>
              <a:t>Tclk</a:t>
            </a:r>
            <a:r>
              <a:rPr lang="zh-TW" altLang="en-US"/>
              <a:t>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5 </a:t>
            </a:r>
            <a:r>
              <a:rPr lang="en-US" altLang="zh-TW" err="1"/>
              <a:t>u.t.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en-US" altLang="zh-TW"/>
              <a:t>Parallel</a:t>
            </a:r>
            <a:r>
              <a:rPr lang="zh-TW" altLang="en-US"/>
              <a:t>可以降低</a:t>
            </a:r>
            <a:r>
              <a:rPr lang="en-US" altLang="zh-TW" err="1"/>
              <a:t>Tsample</a:t>
            </a:r>
            <a:r>
              <a:rPr lang="zh-TW" altLang="en-US"/>
              <a:t>的特性，令</a:t>
            </a:r>
            <a:r>
              <a:rPr lang="en-US" altLang="zh-TW" err="1"/>
              <a:t>Tsample</a:t>
            </a:r>
            <a:r>
              <a:rPr lang="en-US" altLang="zh-TW"/>
              <a:t> &lt; 5 </a:t>
            </a:r>
            <a:r>
              <a:rPr lang="en-US" altLang="zh-TW" err="1"/>
              <a:t>u.t.</a:t>
            </a:r>
            <a:endParaRPr lang="en-US" altLang="zh-TW"/>
          </a:p>
          <a:p>
            <a:r>
              <a:rPr lang="zh-TW" altLang="en-US"/>
              <a:t>令</a:t>
            </a:r>
            <a:r>
              <a:rPr lang="en-US" altLang="zh-TW"/>
              <a:t>L</a:t>
            </a:r>
            <a:r>
              <a:rPr lang="zh-TW" altLang="en-US"/>
              <a:t>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2</a:t>
            </a:r>
            <a:r>
              <a:rPr lang="zh-TW" altLang="en-US"/>
              <a:t>，這樣可使</a:t>
            </a:r>
            <a:r>
              <a:rPr lang="en-US" altLang="zh-TW" err="1"/>
              <a:t>Tsample</a:t>
            </a:r>
            <a:r>
              <a:rPr lang="en-US" altLang="zh-TW"/>
              <a:t> period = 4 </a:t>
            </a:r>
            <a:r>
              <a:rPr lang="en-US" altLang="zh-TW" err="1"/>
              <a:t>u.t.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95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2072764-8CAC-90AC-0613-9AF0D54F5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31111"/>
            <a:ext cx="12192000" cy="44840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17F34B6-625A-D98B-EF64-A400D6C9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Design techniques 02 – Parallel 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F3B21-1E83-4E1B-08A9-062BD4A5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5B2D50-A913-B853-586B-690081BB6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874" b="17214"/>
          <a:stretch/>
        </p:blipFill>
        <p:spPr>
          <a:xfrm>
            <a:off x="1663028" y="1557866"/>
            <a:ext cx="8865943" cy="51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7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C5EB37-8AE9-35F9-E77F-CD4D1B17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預期結果分析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9B5316F-2A09-7E7F-5954-AA3E520A9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7925"/>
            <a:ext cx="10503004" cy="1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6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6568F-7F28-BA1A-4815-8E3E10C8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邏輯合成結果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994722D6-F090-229B-77FA-F4A02078B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98" y="2582021"/>
            <a:ext cx="11176804" cy="169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3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CF435-C02B-E3CE-7468-7666C464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結果驗證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DF6C97-2580-3544-0532-9C1586E8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輸入</a:t>
            </a:r>
            <a:r>
              <a:rPr lang="en-US" altLang="zh-TW"/>
              <a:t>22Hz</a:t>
            </a:r>
            <a:r>
              <a:rPr lang="zh-TW" altLang="en-US"/>
              <a:t> 和 </a:t>
            </a:r>
            <a:r>
              <a:rPr lang="en-US" altLang="zh-TW"/>
              <a:t>88Hz</a:t>
            </a:r>
            <a:r>
              <a:rPr lang="zh-TW" altLang="en-US"/>
              <a:t> 的弦波，取樣後輸入理想</a:t>
            </a:r>
            <a:r>
              <a:rPr lang="en-US" altLang="zh-TW"/>
              <a:t>11</a:t>
            </a:r>
            <a:r>
              <a:rPr lang="zh-TW" altLang="en-US"/>
              <a:t>點</a:t>
            </a:r>
            <a:r>
              <a:rPr lang="en-US" altLang="zh-TW"/>
              <a:t>FFT</a:t>
            </a:r>
            <a:r>
              <a:rPr lang="zh-TW" altLang="en-US"/>
              <a:t>和本次採用的</a:t>
            </a:r>
            <a:r>
              <a:rPr lang="en-US" altLang="zh-TW"/>
              <a:t>11</a:t>
            </a:r>
            <a:r>
              <a:rPr lang="zh-TW" altLang="en-US"/>
              <a:t>點</a:t>
            </a:r>
            <a:r>
              <a:rPr lang="en-US" altLang="zh-TW"/>
              <a:t>FFT</a:t>
            </a:r>
            <a:endParaRPr lang="zh-TW" altLang="en-US"/>
          </a:p>
        </p:txBody>
      </p:sp>
      <p:pic>
        <p:nvPicPr>
          <p:cNvPr id="5" name="圖片 4" descr="一張含有 文字, 行, 圖表, 繪圖 的圖片&#10;&#10;自動產生的描述">
            <a:extLst>
              <a:ext uri="{FF2B5EF4-FFF2-40B4-BE49-F238E27FC236}">
                <a16:creationId xmlns:a16="http://schemas.microsoft.com/office/drawing/2014/main" id="{85E8DF91-7A9A-8264-8DC3-3B0A4AE4A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508" y="2585262"/>
            <a:ext cx="5696984" cy="42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7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B6C77-F432-FD06-45BC-9767AE67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F56EF4-DBB8-5072-14E1-A5E4189A9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[1] I. W. </a:t>
            </a:r>
            <a:r>
              <a:rPr lang="en-US" altLang="zh-TW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Selesnick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and C. S. Burrus, “Automatic generation of prime length FFT programs,” </a:t>
            </a:r>
            <a:r>
              <a:rPr lang="en-US" altLang="zh-TW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Signal Processing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vol. 44, no. 1, pp. 14-24, Jan. 1996.</a:t>
            </a:r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64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5611C0B-F240-111D-71A5-BFC9143069BB}"/>
              </a:ext>
            </a:extLst>
          </p:cNvPr>
          <p:cNvSpPr txBox="1"/>
          <p:nvPr/>
        </p:nvSpPr>
        <p:spPr>
          <a:xfrm>
            <a:off x="2761672" y="2921168"/>
            <a:ext cx="66686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6000" b="1"/>
              <a:t>The End</a:t>
            </a:r>
            <a:endParaRPr lang="zh-TW" altLang="en-US" sz="6000" b="1"/>
          </a:p>
        </p:txBody>
      </p:sp>
    </p:spTree>
    <p:extLst>
      <p:ext uri="{BB962C8B-B14F-4D97-AF65-F5344CB8AC3E}">
        <p14:creationId xmlns:p14="http://schemas.microsoft.com/office/powerpoint/2010/main" val="177361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7D49A-954A-E473-984A-9EEE5AE0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DFT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32D87C-F1FF-1441-034E-2FAA17E1E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5043"/>
          </a:xfrm>
        </p:spPr>
        <p:txBody>
          <a:bodyPr>
            <a:normAutofit/>
          </a:bodyPr>
          <a:lstStyle/>
          <a:p>
            <a:r>
              <a:rPr lang="en-US" altLang="zh-TW"/>
              <a:t>DFT:</a:t>
            </a:r>
            <a:r>
              <a:rPr lang="zh-TW" altLang="en-US"/>
              <a:t> </a:t>
            </a:r>
            <a:endParaRPr lang="en-US" altLang="zh-TW"/>
          </a:p>
          <a:p>
            <a:pPr lvl="1"/>
            <a:r>
              <a:rPr lang="zh-TW" altLang="en-US"/>
              <a:t>將數位訊號轉到頻域做處理 </a:t>
            </a:r>
            <a:r>
              <a:rPr lang="en-US" altLang="zh-TW"/>
              <a:t>ex. </a:t>
            </a:r>
            <a:r>
              <a:rPr lang="zh-TW" altLang="en-US"/>
              <a:t>影像處理</a:t>
            </a:r>
            <a:endParaRPr lang="en-US" altLang="zh-TW"/>
          </a:p>
          <a:p>
            <a:pPr lvl="1"/>
            <a:r>
              <a:rPr lang="zh-TW" altLang="en-US"/>
              <a:t>矩陣乘法，耗時、耗面積的運算 </a:t>
            </a:r>
            <a:r>
              <a:rPr lang="en-US" altLang="zh-TW"/>
              <a:t>O(n</a:t>
            </a:r>
            <a:r>
              <a:rPr lang="en-US" altLang="zh-TW" baseline="30000"/>
              <a:t>2</a:t>
            </a:r>
            <a:r>
              <a:rPr lang="en-US" altLang="zh-TW"/>
              <a:t>)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5661861-23A5-B4C1-8018-BD196907FD39}"/>
                  </a:ext>
                </a:extLst>
              </p:cNvPr>
              <p:cNvSpPr txBox="1"/>
              <p:nvPr/>
            </p:nvSpPr>
            <p:spPr>
              <a:xfrm>
                <a:off x="2700821" y="3506258"/>
                <a:ext cx="6790358" cy="1688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[0]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e>
                        </m:eqAr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2(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[0]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e>
                        </m:eqArr>
                      </m:e>
                    </m:d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5661861-23A5-B4C1-8018-BD196907F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821" y="3506258"/>
                <a:ext cx="6790358" cy="1688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79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51ED5-FB21-AE83-B776-0860A39F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DFT</a:t>
            </a:r>
            <a:r>
              <a:rPr lang="zh-TW" altLang="en-US"/>
              <a:t>與</a:t>
            </a:r>
            <a:r>
              <a:rPr lang="en-US" altLang="zh-TW"/>
              <a:t>FFT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93F5E9-11ED-5104-82C1-F07D2060F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2800" cy="4351338"/>
              </a:xfrm>
            </p:spPr>
            <p:txBody>
              <a:bodyPr/>
              <a:lstStyle/>
              <a:p>
                <a:r>
                  <a:rPr lang="en-US" altLang="zh-TW"/>
                  <a:t>FFT:</a:t>
                </a:r>
                <a:r>
                  <a:rPr lang="zh-TW" altLang="en-US"/>
                  <a:t>透過不同的演算法來降低</a:t>
                </a:r>
                <a:r>
                  <a:rPr lang="en-US" altLang="zh-TW"/>
                  <a:t>DFT</a:t>
                </a:r>
                <a:r>
                  <a:rPr lang="zh-TW" altLang="en-US"/>
                  <a:t>的運算複雜度 </a:t>
                </a:r>
                <a:r>
                  <a:rPr lang="en-US" altLang="zh-TW"/>
                  <a:t>O(</a:t>
                </a:r>
                <a:r>
                  <a:rPr lang="en-US" altLang="zh-TW" err="1"/>
                  <a:t>nlogn</a:t>
                </a:r>
                <a:r>
                  <a:rPr lang="en-US" altLang="zh-TW"/>
                  <a:t>)</a:t>
                </a:r>
              </a:p>
              <a:p>
                <a:pPr lvl="1"/>
                <a:r>
                  <a:rPr lang="en-US" altLang="zh-TW"/>
                  <a:t>Cooley–Tukey FFT algorithm</a:t>
                </a:r>
              </a:p>
              <a:p>
                <a:pPr lvl="1"/>
                <a:r>
                  <a:rPr lang="en-US" altLang="zh-TW"/>
                  <a:t>Prime-factor FFT algorithm</a:t>
                </a:r>
              </a:p>
              <a:p>
                <a:pPr lvl="1"/>
                <a:r>
                  <a:rPr lang="en-US" altLang="zh-TW"/>
                  <a:t>Rader’s algorithm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p>
                        </m:sSubSup>
                      </m:e>
                    </m:nary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[2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]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p>
                        </m:sSubSup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[2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]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/>
              </a:p>
              <a:p>
                <a:endParaRPr lang="en-US" altLang="zh-TW"/>
              </a:p>
              <a:p>
                <a:pPr lvl="1"/>
                <a:endParaRPr lang="en-US" altLang="zh-TW"/>
              </a:p>
              <a:p>
                <a:endParaRPr lang="zh-TW" altLang="en-US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93F5E9-11ED-5104-82C1-F07D2060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2800" cy="4351338"/>
              </a:xfrm>
              <a:blipFill>
                <a:blip r:embed="rId3"/>
                <a:stretch>
                  <a:fillRect l="-1000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CB0869E-E589-8CDC-F0EB-8BBFCB294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79023" y="4275238"/>
            <a:ext cx="3337019" cy="258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BB286F5B-6DF1-E66C-AFFA-B10B901F2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4529667"/>
            <a:ext cx="2962278" cy="196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59F215F-5734-C11F-A2DE-184457973F8B}"/>
              </a:ext>
            </a:extLst>
          </p:cNvPr>
          <p:cNvSpPr txBox="1"/>
          <p:nvPr/>
        </p:nvSpPr>
        <p:spPr>
          <a:xfrm>
            <a:off x="5816600" y="6497107"/>
            <a:ext cx="31496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/>
              <a:t>圖片來源：</a:t>
            </a:r>
            <a:r>
              <a:rPr lang="en-US" altLang="zh-TW" sz="1050"/>
              <a:t>wiki-</a:t>
            </a:r>
            <a:r>
              <a:rPr lang="zh-TW" altLang="en-US" sz="1050"/>
              <a:t>庫利</a:t>
            </a:r>
            <a:r>
              <a:rPr lang="en-US" altLang="zh-TW" sz="1050"/>
              <a:t>-</a:t>
            </a:r>
            <a:r>
              <a:rPr lang="zh-TW" altLang="en-US" sz="1050"/>
              <a:t>圖基快速傅立葉變換演算法</a:t>
            </a:r>
          </a:p>
        </p:txBody>
      </p:sp>
    </p:spTree>
    <p:extLst>
      <p:ext uri="{BB962C8B-B14F-4D97-AF65-F5344CB8AC3E}">
        <p14:creationId xmlns:p14="http://schemas.microsoft.com/office/powerpoint/2010/main" val="63187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C14B5-AF0D-B364-ACB1-B58A5B9D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</a:t>
            </a:r>
            <a:r>
              <a:rPr lang="zh-TW" altLang="en-US"/>
              <a:t> </a:t>
            </a:r>
            <a:r>
              <a:rPr lang="en-US" altLang="zh-TW"/>
              <a:t>point FFT </a:t>
            </a:r>
            <a:r>
              <a:rPr lang="zh-TW" altLang="en-US"/>
              <a:t>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1923D2-9129-B333-1A6D-464BF1A7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Issue: </a:t>
            </a:r>
            <a:r>
              <a:rPr lang="zh-TW" altLang="en-US"/>
              <a:t>質數</a:t>
            </a:r>
            <a:r>
              <a:rPr lang="en-US" altLang="zh-TW"/>
              <a:t>FFT</a:t>
            </a:r>
          </a:p>
          <a:p>
            <a:r>
              <a:rPr lang="en-US" altLang="zh-TW"/>
              <a:t>FFT Algorithm: Rader’s FFT algorithm 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2569A96C-F9AC-D188-C5B8-FD0AAB56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231" y="3252312"/>
            <a:ext cx="6205538" cy="349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7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94DCB3-CB3D-F588-D45B-463DB235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本次的</a:t>
            </a:r>
            <a:r>
              <a:rPr lang="en-US" altLang="zh-TW"/>
              <a:t>11</a:t>
            </a:r>
            <a:r>
              <a:rPr lang="zh-TW" altLang="en-US"/>
              <a:t> </a:t>
            </a:r>
            <a:r>
              <a:rPr lang="en-US" altLang="zh-TW"/>
              <a:t>point FFT</a:t>
            </a:r>
            <a:r>
              <a:rPr lang="zh-TW" altLang="en-US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D267B-6AB3-B2BF-1A7E-046A85F7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文獻</a:t>
            </a:r>
            <a:r>
              <a:rPr lang="en-US" altLang="zh-TW"/>
              <a:t>[1]</a:t>
            </a:r>
            <a:r>
              <a:rPr lang="zh-TW" altLang="en-US"/>
              <a:t>以雷德演算法為基礎，加入更多演算法簡化計算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33EA93B-9857-C10F-DB80-550046C54A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4" b="3450"/>
          <a:stretch/>
        </p:blipFill>
        <p:spPr>
          <a:xfrm>
            <a:off x="1173737" y="2364740"/>
            <a:ext cx="9844525" cy="352552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C45862-6C41-D7DC-FA9C-C57E2545C70F}"/>
              </a:ext>
            </a:extLst>
          </p:cNvPr>
          <p:cNvSpPr txBox="1"/>
          <p:nvPr/>
        </p:nvSpPr>
        <p:spPr>
          <a:xfrm>
            <a:off x="30737" y="6492875"/>
            <a:ext cx="9825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>
                <a:latin typeface="Times New Roman" panose="02020603050405020304" pitchFamily="18" charset="0"/>
                <a:cs typeface="Times New Roman" panose="02020603050405020304" pitchFamily="18" charset="0"/>
              </a:rPr>
              <a:t>[1] I. W. </a:t>
            </a:r>
            <a:r>
              <a:rPr lang="en-US" altLang="zh-TW" sz="110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Selesnick</a:t>
            </a:r>
            <a:r>
              <a:rPr lang="en-US" altLang="zh-TW" sz="1100">
                <a:latin typeface="Times New Roman" panose="02020603050405020304" pitchFamily="18" charset="0"/>
                <a:cs typeface="Times New Roman" panose="02020603050405020304" pitchFamily="18" charset="0"/>
              </a:rPr>
              <a:t> and C. S. Burrus, “Automatic generation of prime length FFT programs,” </a:t>
            </a:r>
            <a:r>
              <a:rPr lang="en-US" altLang="zh-TW" sz="1100" i="1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Signal Processing</a:t>
            </a:r>
            <a:r>
              <a:rPr lang="en-US" altLang="zh-TW" sz="1100">
                <a:latin typeface="Times New Roman" panose="02020603050405020304" pitchFamily="18" charset="0"/>
                <a:cs typeface="Times New Roman" panose="02020603050405020304" pitchFamily="18" charset="0"/>
              </a:rPr>
              <a:t>, vol. 44, no. 1, pp. 14-24, Jan. 1996.</a:t>
            </a:r>
            <a:endParaRPr lang="zh-TW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1955F7-1B0F-3BA7-FD35-4452AA137C8E}"/>
              </a:ext>
            </a:extLst>
          </p:cNvPr>
          <p:cNvSpPr txBox="1"/>
          <p:nvPr/>
        </p:nvSpPr>
        <p:spPr>
          <a:xfrm>
            <a:off x="9711267" y="5431046"/>
            <a:ext cx="230606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/>
              <a:t>11 point DFT: </a:t>
            </a:r>
          </a:p>
          <a:p>
            <a:r>
              <a:rPr lang="en-US" altLang="zh-TW" sz="1600"/>
              <a:t>100M 110A(complex)</a:t>
            </a:r>
          </a:p>
          <a:p>
            <a:r>
              <a:rPr lang="en-US" altLang="zh-TW" sz="1600"/>
              <a:t>300M 610A (Real) </a:t>
            </a:r>
          </a:p>
          <a:p>
            <a:r>
              <a:rPr lang="en-US" altLang="zh-TW" sz="1600"/>
              <a:t>11</a:t>
            </a:r>
            <a:r>
              <a:rPr lang="zh-TW" altLang="en-US" sz="1600"/>
              <a:t> </a:t>
            </a:r>
            <a:r>
              <a:rPr lang="en-US" altLang="zh-TW" sz="1600"/>
              <a:t>point FFT[1]: </a:t>
            </a:r>
          </a:p>
          <a:p>
            <a:r>
              <a:rPr lang="en-US" altLang="zh-TW" sz="1600"/>
              <a:t>40M 168A (Real)</a:t>
            </a:r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258643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7FB06-9013-568B-06BC-0F663FF6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分析運算單元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1457BE-2871-7916-6C44-47B8B8367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/>
          </a:bodyPr>
          <a:lstStyle/>
          <a:p>
            <a:r>
              <a:rPr lang="zh-TW" altLang="en-US"/>
              <a:t>使用</a:t>
            </a:r>
            <a:r>
              <a:rPr lang="en-US" altLang="zh-TW"/>
              <a:t>Design Vision</a:t>
            </a:r>
            <a:r>
              <a:rPr lang="zh-TW" altLang="en-US"/>
              <a:t>給予不同</a:t>
            </a:r>
            <a:r>
              <a:rPr lang="en-US" altLang="zh-TW" err="1"/>
              <a:t>clk</a:t>
            </a:r>
            <a:r>
              <a:rPr lang="zh-TW" altLang="en-US"/>
              <a:t>，選出想要的架構</a:t>
            </a:r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Let 1 </a:t>
            </a:r>
            <a:r>
              <a:rPr lang="en-US" altLang="zh-TW" err="1"/>
              <a:t>u.t.</a:t>
            </a:r>
            <a:r>
              <a:rPr lang="en-US" altLang="zh-TW"/>
              <a:t> = 0.5 ns</a:t>
            </a:r>
          </a:p>
          <a:p>
            <a:pPr lvl="1"/>
            <a:r>
              <a:rPr lang="en-US" altLang="zh-TW"/>
              <a:t>M: 5 </a:t>
            </a:r>
            <a:r>
              <a:rPr lang="en-US" altLang="zh-TW" err="1"/>
              <a:t>u.t.</a:t>
            </a:r>
            <a:endParaRPr lang="en-US" altLang="zh-TW"/>
          </a:p>
          <a:p>
            <a:pPr lvl="1"/>
            <a:r>
              <a:rPr lang="en-US" altLang="zh-TW"/>
              <a:t>A: 2 </a:t>
            </a:r>
            <a:r>
              <a:rPr lang="en-US" altLang="zh-TW" err="1"/>
              <a:t>u.t.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ED33A2-B7AA-00B2-1919-EE9E9AD99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423160"/>
            <a:ext cx="4602480" cy="27736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B7BEC2A-BF69-27DD-F34B-E686629E8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3700" y="2423160"/>
            <a:ext cx="461010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9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17769-9222-ABCD-F0F5-E188AFD3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 point FFT</a:t>
            </a:r>
            <a:r>
              <a:rPr lang="zh-TW" altLang="en-US"/>
              <a:t>分析 </a:t>
            </a:r>
            <a:r>
              <a:rPr lang="en-US" altLang="zh-TW"/>
              <a:t>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3289C-1C90-CE6A-48F5-A008643F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Word Length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476CBC-7FA3-DB42-5B4F-B9A6D4EBE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4218"/>
            <a:ext cx="10515600" cy="42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0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192C9-8C9C-666C-BEAA-3B335BD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 point FFT</a:t>
            </a:r>
            <a:r>
              <a:rPr lang="zh-TW" altLang="en-US"/>
              <a:t>分析 </a:t>
            </a:r>
            <a:r>
              <a:rPr lang="en-US" altLang="zh-TW"/>
              <a:t>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E100BB-E336-E495-0C31-FDA41B29A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Critical Path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690EAE-AB7C-52AB-C5B6-3BDA370F9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043"/>
            <a:ext cx="12192000" cy="45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7A30E9-D715-8C92-CC71-35258359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Design techniques 01 – pipeline 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B6BC4-0837-79AD-884B-0F8123051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Critical Path</a:t>
            </a:r>
            <a:r>
              <a:rPr lang="zh-TW" altLang="en-US"/>
              <a:t>太長</a:t>
            </a:r>
            <a:endParaRPr lang="en-US" altLang="zh-TW"/>
          </a:p>
          <a:p>
            <a:r>
              <a:rPr lang="zh-TW" altLang="en-US"/>
              <a:t>目標運算時間：</a:t>
            </a:r>
            <a:r>
              <a:rPr lang="en-US" altLang="zh-TW"/>
              <a:t>Multiplier</a:t>
            </a:r>
            <a:r>
              <a:rPr lang="zh-TW" altLang="en-US"/>
              <a:t>的</a:t>
            </a:r>
            <a:r>
              <a:rPr lang="en-US" altLang="zh-TW"/>
              <a:t>5 </a:t>
            </a:r>
            <a:r>
              <a:rPr lang="en-US" altLang="zh-TW" err="1"/>
              <a:t>u.t.</a:t>
            </a:r>
            <a:endParaRPr lang="en-US" altLang="zh-TW"/>
          </a:p>
          <a:p>
            <a:r>
              <a:rPr lang="zh-TW" altLang="en-US"/>
              <a:t>在中間插入</a:t>
            </a:r>
            <a:r>
              <a:rPr lang="en-US" altLang="zh-TW"/>
              <a:t>4</a:t>
            </a:r>
            <a:r>
              <a:rPr lang="zh-TW" altLang="en-US"/>
              <a:t>級</a:t>
            </a:r>
            <a:r>
              <a:rPr lang="en-US" altLang="zh-TW"/>
              <a:t>DFF</a:t>
            </a:r>
            <a:r>
              <a:rPr lang="zh-TW" altLang="en-US"/>
              <a:t>，使運算區間變成</a:t>
            </a:r>
            <a:r>
              <a:rPr lang="en-US" altLang="zh-TW"/>
              <a:t>5</a:t>
            </a:r>
            <a:r>
              <a:rPr lang="zh-TW" altLang="en-US"/>
              <a:t>個。</a:t>
            </a:r>
          </a:p>
        </p:txBody>
      </p:sp>
    </p:spTree>
    <p:extLst>
      <p:ext uri="{BB962C8B-B14F-4D97-AF65-F5344CB8AC3E}">
        <p14:creationId xmlns:p14="http://schemas.microsoft.com/office/powerpoint/2010/main" val="90725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訂 1">
      <a:majorFont>
        <a:latin typeface="芫荽"/>
        <a:ea typeface="芫荽"/>
        <a:cs typeface=""/>
      </a:majorFont>
      <a:minorFont>
        <a:latin typeface="芫荽"/>
        <a:ea typeface="芫荽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37410d-b648-4e44-b323-d0957c9fbae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DE7DC480B62F4E469E6970C624927947" ma:contentTypeVersion="8" ma:contentTypeDescription="建立新的文件。" ma:contentTypeScope="" ma:versionID="7c6d91440395c2b0b4004a1a9845afaf">
  <xsd:schema xmlns:xsd="http://www.w3.org/2001/XMLSchema" xmlns:xs="http://www.w3.org/2001/XMLSchema" xmlns:p="http://schemas.microsoft.com/office/2006/metadata/properties" xmlns:ns3="6837410d-b648-4e44-b323-d0957c9fbae3" xmlns:ns4="6b7c196e-9a2f-4ea7-a695-bbebcf2a5a1e" targetNamespace="http://schemas.microsoft.com/office/2006/metadata/properties" ma:root="true" ma:fieldsID="c9d718da1855bc62ae5467497dfd655c" ns3:_="" ns4:_="">
    <xsd:import namespace="6837410d-b648-4e44-b323-d0957c9fbae3"/>
    <xsd:import namespace="6b7c196e-9a2f-4ea7-a695-bbebcf2a5a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7410d-b648-4e44-b323-d0957c9fb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c196e-9a2f-4ea7-a695-bbebcf2a5a1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D5EA16-87FC-42BE-8E8F-D861123A672B}">
  <ds:schemaRefs>
    <ds:schemaRef ds:uri="6837410d-b648-4e44-b323-d0957c9fbae3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b7c196e-9a2f-4ea7-a695-bbebcf2a5a1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DF26494-02B6-4E61-A2E6-6055648EBF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6318CD-C4B3-4DFD-8877-FD77C5242E22}">
  <ds:schemaRefs>
    <ds:schemaRef ds:uri="6837410d-b648-4e44-b323-d0957c9fbae3"/>
    <ds:schemaRef ds:uri="6b7c196e-9a2f-4ea7-a695-bbebcf2a5a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1036</Words>
  <Application>Microsoft Office PowerPoint</Application>
  <PresentationFormat>寬螢幕</PresentationFormat>
  <Paragraphs>96</Paragraphs>
  <Slides>17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芫荽</vt:lpstr>
      <vt:lpstr>Aptos</vt:lpstr>
      <vt:lpstr>Arial</vt:lpstr>
      <vt:lpstr>Cambria Math</vt:lpstr>
      <vt:lpstr>Times New Roman</vt:lpstr>
      <vt:lpstr>Wingdings</vt:lpstr>
      <vt:lpstr>Office 佈景主題</vt:lpstr>
      <vt:lpstr>Engine Show</vt:lpstr>
      <vt:lpstr>DFT</vt:lpstr>
      <vt:lpstr>DFT與FFT</vt:lpstr>
      <vt:lpstr>11 point FFT 演算法</vt:lpstr>
      <vt:lpstr>本次的11 point FFT架構</vt:lpstr>
      <vt:lpstr>分析運算單元</vt:lpstr>
      <vt:lpstr>11 point FFT分析 (1/2)</vt:lpstr>
      <vt:lpstr>11 point FFT分析 (2/2)</vt:lpstr>
      <vt:lpstr>Design techniques 01 – pipeline (1/2)</vt:lpstr>
      <vt:lpstr>Design techniques 01 – pipeline (2/2)</vt:lpstr>
      <vt:lpstr>Design techniques 02 – Parallel (1/2)</vt:lpstr>
      <vt:lpstr>Design techniques 02 – Parallel (2/2)</vt:lpstr>
      <vt:lpstr>預期結果分析</vt:lpstr>
      <vt:lpstr>邏輯合成結果</vt:lpstr>
      <vt:lpstr>結果驗證</vt:lpstr>
      <vt:lpstr>參考文獻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 Show</dc:title>
  <dc:creator>B093011056</dc:creator>
  <cp:lastModifiedBy>B093011055</cp:lastModifiedBy>
  <cp:revision>3</cp:revision>
  <dcterms:created xsi:type="dcterms:W3CDTF">2024-04-22T13:43:31Z</dcterms:created>
  <dcterms:modified xsi:type="dcterms:W3CDTF">2024-06-25T09:29:31Z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0x010100DE7DC480B62F4E469E6970C624927947</vt:lpwstr>
  </property>
</Properties>
</file>