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88" r:id="rId3"/>
    <p:sldId id="278" r:id="rId4"/>
    <p:sldId id="260" r:id="rId5"/>
    <p:sldId id="261" r:id="rId6"/>
    <p:sldId id="262" r:id="rId7"/>
    <p:sldId id="263" r:id="rId8"/>
    <p:sldId id="265" r:id="rId9"/>
    <p:sldId id="266" r:id="rId10"/>
    <p:sldId id="267" r:id="rId11"/>
    <p:sldId id="269" r:id="rId12"/>
    <p:sldId id="268" r:id="rId13"/>
    <p:sldId id="270" r:id="rId14"/>
    <p:sldId id="271" r:id="rId15"/>
    <p:sldId id="272" r:id="rId16"/>
    <p:sldId id="273" r:id="rId17"/>
    <p:sldId id="274" r:id="rId18"/>
    <p:sldId id="275" r:id="rId19"/>
    <p:sldId id="276" r:id="rId20"/>
    <p:sldId id="277" r:id="rId21"/>
    <p:sldId id="279" r:id="rId22"/>
    <p:sldId id="281" r:id="rId23"/>
    <p:sldId id="280" r:id="rId24"/>
    <p:sldId id="282" r:id="rId25"/>
    <p:sldId id="264" r:id="rId26"/>
    <p:sldId id="283" r:id="rId27"/>
    <p:sldId id="284" r:id="rId28"/>
    <p:sldId id="285" r:id="rId29"/>
    <p:sldId id="286" r:id="rId30"/>
    <p:sldId id="29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7AD7A6A-9848-4862-80D5-90C67091947A}">
          <p14:sldIdLst>
            <p14:sldId id="288"/>
            <p14:sldId id="278"/>
            <p14:sldId id="260"/>
            <p14:sldId id="261"/>
            <p14:sldId id="262"/>
            <p14:sldId id="263"/>
            <p14:sldId id="265"/>
            <p14:sldId id="266"/>
            <p14:sldId id="267"/>
            <p14:sldId id="269"/>
            <p14:sldId id="268"/>
            <p14:sldId id="270"/>
            <p14:sldId id="271"/>
            <p14:sldId id="272"/>
            <p14:sldId id="273"/>
            <p14:sldId id="274"/>
            <p14:sldId id="275"/>
            <p14:sldId id="276"/>
            <p14:sldId id="277"/>
            <p14:sldId id="279"/>
            <p14:sldId id="281"/>
            <p14:sldId id="280"/>
            <p14:sldId id="282"/>
            <p14:sldId id="264"/>
            <p14:sldId id="283"/>
            <p14:sldId id="284"/>
            <p14:sldId id="285"/>
            <p14:sldId id="286"/>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6" autoAdjust="0"/>
    <p:restoredTop sz="94660"/>
  </p:normalViewPr>
  <p:slideViewPr>
    <p:cSldViewPr snapToGrid="0">
      <p:cViewPr varScale="1">
        <p:scale>
          <a:sx n="72" d="100"/>
          <a:sy n="72" d="100"/>
        </p:scale>
        <p:origin x="61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87"/>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395"/>
            </a:lvl1pPr>
            <a:lvl2pPr marL="456240" indent="0" algn="ctr">
              <a:buNone/>
              <a:defRPr sz="1996"/>
            </a:lvl2pPr>
            <a:lvl3pPr marL="912479" indent="0" algn="ctr">
              <a:buNone/>
              <a:defRPr sz="1796"/>
            </a:lvl3pPr>
            <a:lvl4pPr marL="1368719" indent="0" algn="ctr">
              <a:buNone/>
              <a:defRPr sz="1597"/>
            </a:lvl4pPr>
            <a:lvl5pPr marL="1824959" indent="0" algn="ctr">
              <a:buNone/>
              <a:defRPr sz="1597"/>
            </a:lvl5pPr>
            <a:lvl6pPr marL="2281198" indent="0" algn="ctr">
              <a:buNone/>
              <a:defRPr sz="1597"/>
            </a:lvl6pPr>
            <a:lvl7pPr marL="2737438" indent="0" algn="ctr">
              <a:buNone/>
              <a:defRPr sz="1597"/>
            </a:lvl7pPr>
            <a:lvl8pPr marL="3193678" indent="0" algn="ctr">
              <a:buNone/>
              <a:defRPr sz="1597"/>
            </a:lvl8pPr>
            <a:lvl9pPr marL="3649917" indent="0" algn="ctr">
              <a:buNone/>
              <a:defRPr sz="1597"/>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633055" y="6492874"/>
            <a:ext cx="342989" cy="365125"/>
          </a:xfrm>
          <a:prstGeom prst="rect">
            <a:avLst/>
          </a:prstGeom>
        </p:spPr>
        <p:txBody>
          <a:bodyPr/>
          <a:lstStyle/>
          <a:p>
            <a:fld id="{B5E89B31-8D4A-482D-85FB-5ABED8484D52}" type="slidenum">
              <a:rPr lang="en-US" smtClean="0"/>
              <a:t>‹#›</a:t>
            </a:fld>
            <a:endParaRPr lang="en-US"/>
          </a:p>
        </p:txBody>
      </p:sp>
    </p:spTree>
    <p:extLst>
      <p:ext uri="{BB962C8B-B14F-4D97-AF65-F5344CB8AC3E}">
        <p14:creationId xmlns:p14="http://schemas.microsoft.com/office/powerpoint/2010/main" val="1428331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C1D5DF-A5F6-4918-851F-658B1396D6B1}"/>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B5E89B31-8D4A-482D-85FB-5ABED8484D52}" type="slidenum">
              <a:rPr lang="en-US" smtClean="0"/>
              <a:t>‹#›</a:t>
            </a:fld>
            <a:endParaRPr lang="en-US"/>
          </a:p>
        </p:txBody>
      </p:sp>
    </p:spTree>
    <p:extLst>
      <p:ext uri="{BB962C8B-B14F-4D97-AF65-F5344CB8AC3E}">
        <p14:creationId xmlns:p14="http://schemas.microsoft.com/office/powerpoint/2010/main" val="2144883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7A50D21F-613A-4F8C-9107-AFF4CA933CD9}"/>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B5E89B31-8D4A-482D-85FB-5ABED8484D52}" type="slidenum">
              <a:rPr lang="en-US" smtClean="0"/>
              <a:t>‹#›</a:t>
            </a:fld>
            <a:endParaRPr lang="en-US"/>
          </a:p>
        </p:txBody>
      </p:sp>
    </p:spTree>
    <p:extLst>
      <p:ext uri="{BB962C8B-B14F-4D97-AF65-F5344CB8AC3E}">
        <p14:creationId xmlns:p14="http://schemas.microsoft.com/office/powerpoint/2010/main" val="3907831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FA61-CDE7-44DF-9ED4-27C5D7784ED7}"/>
              </a:ext>
            </a:extLst>
          </p:cNvPr>
          <p:cNvSpPr>
            <a:spLocks noGrp="1"/>
          </p:cNvSpPr>
          <p:nvPr>
            <p:ph type="title"/>
          </p:nvPr>
        </p:nvSpPr>
        <p:spPr/>
        <p:txBody>
          <a:bodyPr/>
          <a:lstStyle/>
          <a:p>
            <a:r>
              <a:rPr lang="en-US"/>
              <a:t>Click to edit Master title style</a:t>
            </a:r>
            <a:endParaRPr lang="en-IN"/>
          </a:p>
        </p:txBody>
      </p:sp>
      <p:sp>
        <p:nvSpPr>
          <p:cNvPr id="4" name="Footer Placeholder 3">
            <a:extLst>
              <a:ext uri="{FF2B5EF4-FFF2-40B4-BE49-F238E27FC236}">
                <a16:creationId xmlns:a16="http://schemas.microsoft.com/office/drawing/2014/main" id="{1AAFAEF4-495D-4FF3-9A31-8B00DAF21A91}"/>
              </a:ext>
            </a:extLst>
          </p:cNvPr>
          <p:cNvSpPr>
            <a:spLocks noGrp="1"/>
          </p:cNvSpPr>
          <p:nvPr>
            <p:ph type="ftr" sz="quarter" idx="11"/>
          </p:nvPr>
        </p:nvSpPr>
        <p:spPr>
          <a:xfrm>
            <a:off x="4038601" y="6492872"/>
            <a:ext cx="4114800" cy="365125"/>
          </a:xfrm>
        </p:spPr>
        <p:txBody>
          <a:bodyPr/>
          <a:lstStyle>
            <a:lvl1pPr>
              <a:defRPr>
                <a:solidFill>
                  <a:schemeClr val="bg1">
                    <a:lumMod val="95000"/>
                  </a:schemeClr>
                </a:solidFill>
              </a:defRPr>
            </a:lvl1pPr>
          </a:lstStyle>
          <a:p>
            <a:endParaRPr lang="en-US"/>
          </a:p>
        </p:txBody>
      </p:sp>
      <p:sp>
        <p:nvSpPr>
          <p:cNvPr id="5" name="Slide Number Placeholder 5">
            <a:extLst>
              <a:ext uri="{FF2B5EF4-FFF2-40B4-BE49-F238E27FC236}">
                <a16:creationId xmlns:a16="http://schemas.microsoft.com/office/drawing/2014/main" id="{A2B9FDF6-2AB0-4A96-8257-44295F87A982}"/>
              </a:ext>
            </a:extLst>
          </p:cNvPr>
          <p:cNvSpPr>
            <a:spLocks noGrp="1"/>
          </p:cNvSpPr>
          <p:nvPr>
            <p:ph type="sldNum" sz="quarter" idx="4"/>
          </p:nvPr>
        </p:nvSpPr>
        <p:spPr>
          <a:xfrm>
            <a:off x="11623527" y="6484337"/>
            <a:ext cx="342989" cy="365125"/>
          </a:xfrm>
          <a:prstGeom prst="rect">
            <a:avLst/>
          </a:prstGeom>
        </p:spPr>
        <p:txBody>
          <a:bodyPr anchor="ctr"/>
          <a:lstStyle>
            <a:lvl1pPr algn="ctr">
              <a:defRPr>
                <a:solidFill>
                  <a:schemeClr val="bg1"/>
                </a:solidFill>
              </a:defRPr>
            </a:lvl1pPr>
          </a:lstStyle>
          <a:p>
            <a:fld id="{B5E89B31-8D4A-482D-85FB-5ABED8484D52}" type="slidenum">
              <a:rPr lang="en-US" smtClean="0"/>
              <a:t>‹#›</a:t>
            </a:fld>
            <a:endParaRPr lang="en-US"/>
          </a:p>
        </p:txBody>
      </p:sp>
    </p:spTree>
    <p:extLst>
      <p:ext uri="{BB962C8B-B14F-4D97-AF65-F5344CB8AC3E}">
        <p14:creationId xmlns:p14="http://schemas.microsoft.com/office/powerpoint/2010/main" val="29555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87"/>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395"/>
            </a:lvl1pPr>
            <a:lvl2pPr marL="456240" indent="0" algn="ctr">
              <a:buNone/>
              <a:defRPr sz="1996"/>
            </a:lvl2pPr>
            <a:lvl3pPr marL="912479" indent="0" algn="ctr">
              <a:buNone/>
              <a:defRPr sz="1796"/>
            </a:lvl3pPr>
            <a:lvl4pPr marL="1368719" indent="0" algn="ctr">
              <a:buNone/>
              <a:defRPr sz="1597"/>
            </a:lvl4pPr>
            <a:lvl5pPr marL="1824959" indent="0" algn="ctr">
              <a:buNone/>
              <a:defRPr sz="1597"/>
            </a:lvl5pPr>
            <a:lvl6pPr marL="2281198" indent="0" algn="ctr">
              <a:buNone/>
              <a:defRPr sz="1597"/>
            </a:lvl6pPr>
            <a:lvl7pPr marL="2737438" indent="0" algn="ctr">
              <a:buNone/>
              <a:defRPr sz="1597"/>
            </a:lvl7pPr>
            <a:lvl8pPr marL="3193678" indent="0" algn="ctr">
              <a:buNone/>
              <a:defRPr sz="1597"/>
            </a:lvl8pPr>
            <a:lvl9pPr marL="3649917" indent="0" algn="ctr">
              <a:buNone/>
              <a:defRPr sz="1597"/>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Diggibyte Technologies  |   www.Diggibyte.com</a:t>
            </a:r>
            <a:endParaRPr lang="en-IN" dirty="0"/>
          </a:p>
        </p:txBody>
      </p:sp>
      <p:sp>
        <p:nvSpPr>
          <p:cNvPr id="6" name="Slide Number Placeholder 5"/>
          <p:cNvSpPr>
            <a:spLocks noGrp="1"/>
          </p:cNvSpPr>
          <p:nvPr>
            <p:ph type="sldNum" sz="quarter" idx="12"/>
          </p:nvPr>
        </p:nvSpPr>
        <p:spPr>
          <a:xfrm>
            <a:off x="11633055" y="6492874"/>
            <a:ext cx="342989" cy="365125"/>
          </a:xfrm>
          <a:prstGeom prst="rect">
            <a:avLst/>
          </a:prstGeom>
        </p:spPr>
        <p:txBody>
          <a:body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59565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Diggibyte Technologies  |   www.Diggibyte.com</a:t>
            </a:r>
            <a:endParaRPr lang="en-IN" dirty="0"/>
          </a:p>
        </p:txBody>
      </p:sp>
      <p:sp>
        <p:nvSpPr>
          <p:cNvPr id="7" name="Slide Number Placeholder 5">
            <a:extLst>
              <a:ext uri="{FF2B5EF4-FFF2-40B4-BE49-F238E27FC236}">
                <a16:creationId xmlns:a16="http://schemas.microsoft.com/office/drawing/2014/main" id="{EE1D5125-E34A-41E6-936D-32DCF162F8B2}"/>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3492858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87"/>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395">
                <a:solidFill>
                  <a:schemeClr val="tx1">
                    <a:tint val="75000"/>
                  </a:schemeClr>
                </a:solidFill>
              </a:defRPr>
            </a:lvl1pPr>
            <a:lvl2pPr marL="456240" indent="0">
              <a:buNone/>
              <a:defRPr sz="1996">
                <a:solidFill>
                  <a:schemeClr val="tx1">
                    <a:tint val="75000"/>
                  </a:schemeClr>
                </a:solidFill>
              </a:defRPr>
            </a:lvl2pPr>
            <a:lvl3pPr marL="912479" indent="0">
              <a:buNone/>
              <a:defRPr sz="1796">
                <a:solidFill>
                  <a:schemeClr val="tx1">
                    <a:tint val="75000"/>
                  </a:schemeClr>
                </a:solidFill>
              </a:defRPr>
            </a:lvl3pPr>
            <a:lvl4pPr marL="1368719" indent="0">
              <a:buNone/>
              <a:defRPr sz="1597">
                <a:solidFill>
                  <a:schemeClr val="tx1">
                    <a:tint val="75000"/>
                  </a:schemeClr>
                </a:solidFill>
              </a:defRPr>
            </a:lvl4pPr>
            <a:lvl5pPr marL="1824959" indent="0">
              <a:buNone/>
              <a:defRPr sz="1597">
                <a:solidFill>
                  <a:schemeClr val="tx1">
                    <a:tint val="75000"/>
                  </a:schemeClr>
                </a:solidFill>
              </a:defRPr>
            </a:lvl5pPr>
            <a:lvl6pPr marL="2281198" indent="0">
              <a:buNone/>
              <a:defRPr sz="1597">
                <a:solidFill>
                  <a:schemeClr val="tx1">
                    <a:tint val="75000"/>
                  </a:schemeClr>
                </a:solidFill>
              </a:defRPr>
            </a:lvl6pPr>
            <a:lvl7pPr marL="2737438" indent="0">
              <a:buNone/>
              <a:defRPr sz="1597">
                <a:solidFill>
                  <a:schemeClr val="tx1">
                    <a:tint val="75000"/>
                  </a:schemeClr>
                </a:solidFill>
              </a:defRPr>
            </a:lvl7pPr>
            <a:lvl8pPr marL="3193678" indent="0">
              <a:buNone/>
              <a:defRPr sz="1597">
                <a:solidFill>
                  <a:schemeClr val="tx1">
                    <a:tint val="75000"/>
                  </a:schemeClr>
                </a:solidFill>
              </a:defRPr>
            </a:lvl8pPr>
            <a:lvl9pPr marL="3649917" indent="0">
              <a:buNone/>
              <a:defRPr sz="1597">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fr-FR" dirty="0"/>
              <a:t>Diggibyte Technologies  |   www.Diggibyte.com</a:t>
            </a:r>
            <a:endParaRPr lang="en-IN" dirty="0"/>
          </a:p>
        </p:txBody>
      </p:sp>
      <p:sp>
        <p:nvSpPr>
          <p:cNvPr id="7" name="Slide Number Placeholder 5">
            <a:extLst>
              <a:ext uri="{FF2B5EF4-FFF2-40B4-BE49-F238E27FC236}">
                <a16:creationId xmlns:a16="http://schemas.microsoft.com/office/drawing/2014/main" id="{1FB5CA93-ED0C-47CB-A58B-BD3B58DE19E9}"/>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4293756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fr-FR" dirty="0"/>
              <a:t>Diggibyte Technologies  |   www.Diggibyte.com</a:t>
            </a:r>
            <a:endParaRPr lang="en-IN" dirty="0"/>
          </a:p>
        </p:txBody>
      </p:sp>
      <p:sp>
        <p:nvSpPr>
          <p:cNvPr id="8" name="Slide Number Placeholder 5">
            <a:extLst>
              <a:ext uri="{FF2B5EF4-FFF2-40B4-BE49-F238E27FC236}">
                <a16:creationId xmlns:a16="http://schemas.microsoft.com/office/drawing/2014/main" id="{81D6E161-4194-410B-9CF0-6A13F494560F}"/>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876153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395" b="1"/>
            </a:lvl1pPr>
            <a:lvl2pPr marL="456240" indent="0">
              <a:buNone/>
              <a:defRPr sz="1996" b="1"/>
            </a:lvl2pPr>
            <a:lvl3pPr marL="912479" indent="0">
              <a:buNone/>
              <a:defRPr sz="1796" b="1"/>
            </a:lvl3pPr>
            <a:lvl4pPr marL="1368719" indent="0">
              <a:buNone/>
              <a:defRPr sz="1597" b="1"/>
            </a:lvl4pPr>
            <a:lvl5pPr marL="1824959" indent="0">
              <a:buNone/>
              <a:defRPr sz="1597" b="1"/>
            </a:lvl5pPr>
            <a:lvl6pPr marL="2281198" indent="0">
              <a:buNone/>
              <a:defRPr sz="1597" b="1"/>
            </a:lvl6pPr>
            <a:lvl7pPr marL="2737438" indent="0">
              <a:buNone/>
              <a:defRPr sz="1597" b="1"/>
            </a:lvl7pPr>
            <a:lvl8pPr marL="3193678" indent="0">
              <a:buNone/>
              <a:defRPr sz="1597" b="1"/>
            </a:lvl8pPr>
            <a:lvl9pPr marL="3649917" indent="0">
              <a:buNone/>
              <a:defRPr sz="1597"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395" b="1"/>
            </a:lvl1pPr>
            <a:lvl2pPr marL="456240" indent="0">
              <a:buNone/>
              <a:defRPr sz="1996" b="1"/>
            </a:lvl2pPr>
            <a:lvl3pPr marL="912479" indent="0">
              <a:buNone/>
              <a:defRPr sz="1796" b="1"/>
            </a:lvl3pPr>
            <a:lvl4pPr marL="1368719" indent="0">
              <a:buNone/>
              <a:defRPr sz="1597" b="1"/>
            </a:lvl4pPr>
            <a:lvl5pPr marL="1824959" indent="0">
              <a:buNone/>
              <a:defRPr sz="1597" b="1"/>
            </a:lvl5pPr>
            <a:lvl6pPr marL="2281198" indent="0">
              <a:buNone/>
              <a:defRPr sz="1597" b="1"/>
            </a:lvl6pPr>
            <a:lvl7pPr marL="2737438" indent="0">
              <a:buNone/>
              <a:defRPr sz="1597" b="1"/>
            </a:lvl7pPr>
            <a:lvl8pPr marL="3193678" indent="0">
              <a:buNone/>
              <a:defRPr sz="1597" b="1"/>
            </a:lvl8pPr>
            <a:lvl9pPr marL="3649917" indent="0">
              <a:buNone/>
              <a:defRPr sz="1597"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fr-FR" dirty="0"/>
              <a:t>Diggibyte Technologies  |   www.Diggibyte.com</a:t>
            </a:r>
            <a:endParaRPr lang="en-IN" dirty="0"/>
          </a:p>
        </p:txBody>
      </p:sp>
      <p:sp>
        <p:nvSpPr>
          <p:cNvPr id="10" name="Slide Number Placeholder 5">
            <a:extLst>
              <a:ext uri="{FF2B5EF4-FFF2-40B4-BE49-F238E27FC236}">
                <a16:creationId xmlns:a16="http://schemas.microsoft.com/office/drawing/2014/main" id="{89999A16-2277-4FCF-9B3C-95815DA1DE6F}"/>
              </a:ext>
            </a:extLst>
          </p:cNvPr>
          <p:cNvSpPr>
            <a:spLocks noGrp="1"/>
          </p:cNvSpPr>
          <p:nvPr>
            <p:ph type="sldNum" sz="quarter" idx="12"/>
          </p:nvPr>
        </p:nvSpPr>
        <p:spPr>
          <a:xfrm>
            <a:off x="11623527" y="6484337"/>
            <a:ext cx="342989" cy="365125"/>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987485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fr-FR" dirty="0"/>
              <a:t>Diggibyte Technologies  |   www.Diggibyte.com</a:t>
            </a:r>
            <a:endParaRPr lang="en-IN" dirty="0"/>
          </a:p>
        </p:txBody>
      </p:sp>
      <p:sp>
        <p:nvSpPr>
          <p:cNvPr id="6" name="Slide Number Placeholder 5">
            <a:extLst>
              <a:ext uri="{FF2B5EF4-FFF2-40B4-BE49-F238E27FC236}">
                <a16:creationId xmlns:a16="http://schemas.microsoft.com/office/drawing/2014/main" id="{D9CE487D-5A3F-4CFA-9924-94109E6FC52D}"/>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3340103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dirty="0"/>
              <a:t>Diggibyte Technologies  |   www.Diggibyte.com</a:t>
            </a:r>
            <a:endParaRPr lang="en-IN" dirty="0"/>
          </a:p>
        </p:txBody>
      </p:sp>
      <p:sp>
        <p:nvSpPr>
          <p:cNvPr id="5" name="Slide Number Placeholder 5">
            <a:extLst>
              <a:ext uri="{FF2B5EF4-FFF2-40B4-BE49-F238E27FC236}">
                <a16:creationId xmlns:a16="http://schemas.microsoft.com/office/drawing/2014/main" id="{73192410-0B75-4FE1-9834-B53E9A6620EC}"/>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33970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EE1D5125-E34A-41E6-936D-32DCF162F8B2}"/>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B5E89B31-8D4A-482D-85FB-5ABED8484D52}" type="slidenum">
              <a:rPr lang="en-US" smtClean="0"/>
              <a:t>‹#›</a:t>
            </a:fld>
            <a:endParaRPr lang="en-US"/>
          </a:p>
        </p:txBody>
      </p:sp>
    </p:spTree>
    <p:extLst>
      <p:ext uri="{BB962C8B-B14F-4D97-AF65-F5344CB8AC3E}">
        <p14:creationId xmlns:p14="http://schemas.microsoft.com/office/powerpoint/2010/main" val="21045199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3"/>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3"/>
            </a:lvl1pPr>
            <a:lvl2pPr>
              <a:defRPr sz="2794"/>
            </a:lvl2pPr>
            <a:lvl3pPr>
              <a:defRPr sz="2395"/>
            </a:lvl3pPr>
            <a:lvl4pPr>
              <a:defRPr sz="1996"/>
            </a:lvl4pPr>
            <a:lvl5pPr>
              <a:defRPr sz="1996"/>
            </a:lvl5pPr>
            <a:lvl6pPr>
              <a:defRPr sz="1996"/>
            </a:lvl6pPr>
            <a:lvl7pPr>
              <a:defRPr sz="1996"/>
            </a:lvl7pPr>
            <a:lvl8pPr>
              <a:defRPr sz="1996"/>
            </a:lvl8pPr>
            <a:lvl9pPr>
              <a:defRPr sz="199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597"/>
            </a:lvl1pPr>
            <a:lvl2pPr marL="456240" indent="0">
              <a:buNone/>
              <a:defRPr sz="1397"/>
            </a:lvl2pPr>
            <a:lvl3pPr marL="912479" indent="0">
              <a:buNone/>
              <a:defRPr sz="1197"/>
            </a:lvl3pPr>
            <a:lvl4pPr marL="1368719" indent="0">
              <a:buNone/>
              <a:defRPr sz="998"/>
            </a:lvl4pPr>
            <a:lvl5pPr marL="1824959" indent="0">
              <a:buNone/>
              <a:defRPr sz="998"/>
            </a:lvl5pPr>
            <a:lvl6pPr marL="2281198" indent="0">
              <a:buNone/>
              <a:defRPr sz="998"/>
            </a:lvl6pPr>
            <a:lvl7pPr marL="2737438" indent="0">
              <a:buNone/>
              <a:defRPr sz="998"/>
            </a:lvl7pPr>
            <a:lvl8pPr marL="3193678" indent="0">
              <a:buNone/>
              <a:defRPr sz="998"/>
            </a:lvl8pPr>
            <a:lvl9pPr marL="3649917" indent="0">
              <a:buNone/>
              <a:defRPr sz="998"/>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fr-FR" dirty="0"/>
              <a:t>Diggibyte Technologies  |   www.Diggibyte.com</a:t>
            </a:r>
            <a:endParaRPr lang="en-IN" dirty="0"/>
          </a:p>
        </p:txBody>
      </p:sp>
      <p:sp>
        <p:nvSpPr>
          <p:cNvPr id="8" name="Slide Number Placeholder 5">
            <a:extLst>
              <a:ext uri="{FF2B5EF4-FFF2-40B4-BE49-F238E27FC236}">
                <a16:creationId xmlns:a16="http://schemas.microsoft.com/office/drawing/2014/main" id="{6C15163B-B928-4E38-9E9B-A76592E23770}"/>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0221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3"/>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3"/>
            </a:lvl1pPr>
            <a:lvl2pPr marL="456240" indent="0">
              <a:buNone/>
              <a:defRPr sz="2794"/>
            </a:lvl2pPr>
            <a:lvl3pPr marL="912479" indent="0">
              <a:buNone/>
              <a:defRPr sz="2395"/>
            </a:lvl3pPr>
            <a:lvl4pPr marL="1368719" indent="0">
              <a:buNone/>
              <a:defRPr sz="1996"/>
            </a:lvl4pPr>
            <a:lvl5pPr marL="1824959" indent="0">
              <a:buNone/>
              <a:defRPr sz="1996"/>
            </a:lvl5pPr>
            <a:lvl6pPr marL="2281198" indent="0">
              <a:buNone/>
              <a:defRPr sz="1996"/>
            </a:lvl6pPr>
            <a:lvl7pPr marL="2737438" indent="0">
              <a:buNone/>
              <a:defRPr sz="1996"/>
            </a:lvl7pPr>
            <a:lvl8pPr marL="3193678" indent="0">
              <a:buNone/>
              <a:defRPr sz="1996"/>
            </a:lvl8pPr>
            <a:lvl9pPr marL="3649917" indent="0">
              <a:buNone/>
              <a:defRPr sz="1996"/>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597"/>
            </a:lvl1pPr>
            <a:lvl2pPr marL="456240" indent="0">
              <a:buNone/>
              <a:defRPr sz="1397"/>
            </a:lvl2pPr>
            <a:lvl3pPr marL="912479" indent="0">
              <a:buNone/>
              <a:defRPr sz="1197"/>
            </a:lvl3pPr>
            <a:lvl4pPr marL="1368719" indent="0">
              <a:buNone/>
              <a:defRPr sz="998"/>
            </a:lvl4pPr>
            <a:lvl5pPr marL="1824959" indent="0">
              <a:buNone/>
              <a:defRPr sz="998"/>
            </a:lvl5pPr>
            <a:lvl6pPr marL="2281198" indent="0">
              <a:buNone/>
              <a:defRPr sz="998"/>
            </a:lvl6pPr>
            <a:lvl7pPr marL="2737438" indent="0">
              <a:buNone/>
              <a:defRPr sz="998"/>
            </a:lvl7pPr>
            <a:lvl8pPr marL="3193678" indent="0">
              <a:buNone/>
              <a:defRPr sz="998"/>
            </a:lvl8pPr>
            <a:lvl9pPr marL="3649917" indent="0">
              <a:buNone/>
              <a:defRPr sz="998"/>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fr-FR" dirty="0"/>
              <a:t>Diggibyte Technologies  |   www.Diggibyte.com</a:t>
            </a:r>
            <a:endParaRPr lang="en-IN" dirty="0"/>
          </a:p>
        </p:txBody>
      </p:sp>
      <p:sp>
        <p:nvSpPr>
          <p:cNvPr id="8" name="Slide Number Placeholder 5">
            <a:extLst>
              <a:ext uri="{FF2B5EF4-FFF2-40B4-BE49-F238E27FC236}">
                <a16:creationId xmlns:a16="http://schemas.microsoft.com/office/drawing/2014/main" id="{234E4109-DBC8-46CE-A593-ADA22A8EA937}"/>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5269255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fr-FR" dirty="0"/>
              <a:t>Diggibyte Technologies  |   www.Diggibyte.com</a:t>
            </a:r>
            <a:endParaRPr lang="en-IN" dirty="0"/>
          </a:p>
        </p:txBody>
      </p:sp>
      <p:sp>
        <p:nvSpPr>
          <p:cNvPr id="7" name="Slide Number Placeholder 5">
            <a:extLst>
              <a:ext uri="{FF2B5EF4-FFF2-40B4-BE49-F238E27FC236}">
                <a16:creationId xmlns:a16="http://schemas.microsoft.com/office/drawing/2014/main" id="{D1C1D5DF-A5F6-4918-851F-658B1396D6B1}"/>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3186974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fr-FR" dirty="0"/>
              <a:t>Diggibyte Technologies  |   www.Diggibyte.com</a:t>
            </a:r>
            <a:endParaRPr lang="en-IN" dirty="0"/>
          </a:p>
        </p:txBody>
      </p:sp>
      <p:sp>
        <p:nvSpPr>
          <p:cNvPr id="7" name="Slide Number Placeholder 5">
            <a:extLst>
              <a:ext uri="{FF2B5EF4-FFF2-40B4-BE49-F238E27FC236}">
                <a16:creationId xmlns:a16="http://schemas.microsoft.com/office/drawing/2014/main" id="{7A50D21F-613A-4F8C-9107-AFF4CA933CD9}"/>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38872221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FA61-CDE7-44DF-9ED4-27C5D7784ED7}"/>
              </a:ext>
            </a:extLst>
          </p:cNvPr>
          <p:cNvSpPr>
            <a:spLocks noGrp="1"/>
          </p:cNvSpPr>
          <p:nvPr>
            <p:ph type="title"/>
          </p:nvPr>
        </p:nvSpPr>
        <p:spPr/>
        <p:txBody>
          <a:bodyPr/>
          <a:lstStyle/>
          <a:p>
            <a:r>
              <a:rPr lang="en-US"/>
              <a:t>Click to edit Master title style</a:t>
            </a:r>
            <a:endParaRPr lang="en-IN"/>
          </a:p>
        </p:txBody>
      </p:sp>
      <p:sp>
        <p:nvSpPr>
          <p:cNvPr id="4" name="Footer Placeholder 3">
            <a:extLst>
              <a:ext uri="{FF2B5EF4-FFF2-40B4-BE49-F238E27FC236}">
                <a16:creationId xmlns:a16="http://schemas.microsoft.com/office/drawing/2014/main" id="{1AAFAEF4-495D-4FF3-9A31-8B00DAF21A91}"/>
              </a:ext>
            </a:extLst>
          </p:cNvPr>
          <p:cNvSpPr>
            <a:spLocks noGrp="1"/>
          </p:cNvSpPr>
          <p:nvPr>
            <p:ph type="ftr" sz="quarter" idx="11"/>
          </p:nvPr>
        </p:nvSpPr>
        <p:spPr>
          <a:xfrm>
            <a:off x="4038601" y="6492872"/>
            <a:ext cx="4114800" cy="365125"/>
          </a:xfrm>
        </p:spPr>
        <p:txBody>
          <a:bodyPr/>
          <a:lstStyle>
            <a:lvl1pPr>
              <a:defRPr>
                <a:solidFill>
                  <a:schemeClr val="bg1">
                    <a:lumMod val="95000"/>
                  </a:schemeClr>
                </a:solidFill>
              </a:defRPr>
            </a:lvl1pPr>
          </a:lstStyle>
          <a:p>
            <a:r>
              <a:rPr lang="en-US" dirty="0"/>
              <a:t>Diggibyte Technologies  |   www.Diggibyte.com</a:t>
            </a:r>
            <a:endParaRPr lang="en-IN" dirty="0"/>
          </a:p>
        </p:txBody>
      </p:sp>
      <p:sp>
        <p:nvSpPr>
          <p:cNvPr id="5" name="Slide Number Placeholder 5">
            <a:extLst>
              <a:ext uri="{FF2B5EF4-FFF2-40B4-BE49-F238E27FC236}">
                <a16:creationId xmlns:a16="http://schemas.microsoft.com/office/drawing/2014/main" id="{A2B9FDF6-2AB0-4A96-8257-44295F87A982}"/>
              </a:ext>
            </a:extLst>
          </p:cNvPr>
          <p:cNvSpPr>
            <a:spLocks noGrp="1"/>
          </p:cNvSpPr>
          <p:nvPr>
            <p:ph type="sldNum" sz="quarter" idx="4"/>
          </p:nvPr>
        </p:nvSpPr>
        <p:spPr>
          <a:xfrm>
            <a:off x="11623527" y="6484337"/>
            <a:ext cx="342989" cy="365125"/>
          </a:xfrm>
          <a:prstGeom prst="rect">
            <a:avLst/>
          </a:prstGeom>
        </p:spPr>
        <p:txBody>
          <a:bodyPr anchor="ctr"/>
          <a:lstStyle>
            <a:lvl1pPr algn="ctr">
              <a:defRPr>
                <a:solidFill>
                  <a:schemeClr val="bg1"/>
                </a:solidFill>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91348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87"/>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395">
                <a:solidFill>
                  <a:schemeClr val="tx1">
                    <a:tint val="75000"/>
                  </a:schemeClr>
                </a:solidFill>
              </a:defRPr>
            </a:lvl1pPr>
            <a:lvl2pPr marL="456240" indent="0">
              <a:buNone/>
              <a:defRPr sz="1996">
                <a:solidFill>
                  <a:schemeClr val="tx1">
                    <a:tint val="75000"/>
                  </a:schemeClr>
                </a:solidFill>
              </a:defRPr>
            </a:lvl2pPr>
            <a:lvl3pPr marL="912479" indent="0">
              <a:buNone/>
              <a:defRPr sz="1796">
                <a:solidFill>
                  <a:schemeClr val="tx1">
                    <a:tint val="75000"/>
                  </a:schemeClr>
                </a:solidFill>
              </a:defRPr>
            </a:lvl3pPr>
            <a:lvl4pPr marL="1368719" indent="0">
              <a:buNone/>
              <a:defRPr sz="1597">
                <a:solidFill>
                  <a:schemeClr val="tx1">
                    <a:tint val="75000"/>
                  </a:schemeClr>
                </a:solidFill>
              </a:defRPr>
            </a:lvl4pPr>
            <a:lvl5pPr marL="1824959" indent="0">
              <a:buNone/>
              <a:defRPr sz="1597">
                <a:solidFill>
                  <a:schemeClr val="tx1">
                    <a:tint val="75000"/>
                  </a:schemeClr>
                </a:solidFill>
              </a:defRPr>
            </a:lvl5pPr>
            <a:lvl6pPr marL="2281198" indent="0">
              <a:buNone/>
              <a:defRPr sz="1597">
                <a:solidFill>
                  <a:schemeClr val="tx1">
                    <a:tint val="75000"/>
                  </a:schemeClr>
                </a:solidFill>
              </a:defRPr>
            </a:lvl6pPr>
            <a:lvl7pPr marL="2737438" indent="0">
              <a:buNone/>
              <a:defRPr sz="1597">
                <a:solidFill>
                  <a:schemeClr val="tx1">
                    <a:tint val="75000"/>
                  </a:schemeClr>
                </a:solidFill>
              </a:defRPr>
            </a:lvl7pPr>
            <a:lvl8pPr marL="3193678" indent="0">
              <a:buNone/>
              <a:defRPr sz="1597">
                <a:solidFill>
                  <a:schemeClr val="tx1">
                    <a:tint val="75000"/>
                  </a:schemeClr>
                </a:solidFill>
              </a:defRPr>
            </a:lvl8pPr>
            <a:lvl9pPr marL="3649917" indent="0">
              <a:buNone/>
              <a:defRPr sz="1597">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1FB5CA93-ED0C-47CB-A58B-BD3B58DE19E9}"/>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B5E89B31-8D4A-482D-85FB-5ABED8484D52}" type="slidenum">
              <a:rPr lang="en-US" smtClean="0"/>
              <a:t>‹#›</a:t>
            </a:fld>
            <a:endParaRPr lang="en-US"/>
          </a:p>
        </p:txBody>
      </p:sp>
    </p:spTree>
    <p:extLst>
      <p:ext uri="{BB962C8B-B14F-4D97-AF65-F5344CB8AC3E}">
        <p14:creationId xmlns:p14="http://schemas.microsoft.com/office/powerpoint/2010/main" val="263089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81D6E161-4194-410B-9CF0-6A13F494560F}"/>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B5E89B31-8D4A-482D-85FB-5ABED8484D52}" type="slidenum">
              <a:rPr lang="en-US" smtClean="0"/>
              <a:t>‹#›</a:t>
            </a:fld>
            <a:endParaRPr lang="en-US"/>
          </a:p>
        </p:txBody>
      </p:sp>
    </p:spTree>
    <p:extLst>
      <p:ext uri="{BB962C8B-B14F-4D97-AF65-F5344CB8AC3E}">
        <p14:creationId xmlns:p14="http://schemas.microsoft.com/office/powerpoint/2010/main" val="65846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395" b="1"/>
            </a:lvl1pPr>
            <a:lvl2pPr marL="456240" indent="0">
              <a:buNone/>
              <a:defRPr sz="1996" b="1"/>
            </a:lvl2pPr>
            <a:lvl3pPr marL="912479" indent="0">
              <a:buNone/>
              <a:defRPr sz="1796" b="1"/>
            </a:lvl3pPr>
            <a:lvl4pPr marL="1368719" indent="0">
              <a:buNone/>
              <a:defRPr sz="1597" b="1"/>
            </a:lvl4pPr>
            <a:lvl5pPr marL="1824959" indent="0">
              <a:buNone/>
              <a:defRPr sz="1597" b="1"/>
            </a:lvl5pPr>
            <a:lvl6pPr marL="2281198" indent="0">
              <a:buNone/>
              <a:defRPr sz="1597" b="1"/>
            </a:lvl6pPr>
            <a:lvl7pPr marL="2737438" indent="0">
              <a:buNone/>
              <a:defRPr sz="1597" b="1"/>
            </a:lvl7pPr>
            <a:lvl8pPr marL="3193678" indent="0">
              <a:buNone/>
              <a:defRPr sz="1597" b="1"/>
            </a:lvl8pPr>
            <a:lvl9pPr marL="3649917" indent="0">
              <a:buNone/>
              <a:defRPr sz="1597"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395" b="1"/>
            </a:lvl1pPr>
            <a:lvl2pPr marL="456240" indent="0">
              <a:buNone/>
              <a:defRPr sz="1996" b="1"/>
            </a:lvl2pPr>
            <a:lvl3pPr marL="912479" indent="0">
              <a:buNone/>
              <a:defRPr sz="1796" b="1"/>
            </a:lvl3pPr>
            <a:lvl4pPr marL="1368719" indent="0">
              <a:buNone/>
              <a:defRPr sz="1597" b="1"/>
            </a:lvl4pPr>
            <a:lvl5pPr marL="1824959" indent="0">
              <a:buNone/>
              <a:defRPr sz="1597" b="1"/>
            </a:lvl5pPr>
            <a:lvl6pPr marL="2281198" indent="0">
              <a:buNone/>
              <a:defRPr sz="1597" b="1"/>
            </a:lvl6pPr>
            <a:lvl7pPr marL="2737438" indent="0">
              <a:buNone/>
              <a:defRPr sz="1597" b="1"/>
            </a:lvl7pPr>
            <a:lvl8pPr marL="3193678" indent="0">
              <a:buNone/>
              <a:defRPr sz="1597" b="1"/>
            </a:lvl8pPr>
            <a:lvl9pPr marL="3649917" indent="0">
              <a:buNone/>
              <a:defRPr sz="1597"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10" name="Slide Number Placeholder 5">
            <a:extLst>
              <a:ext uri="{FF2B5EF4-FFF2-40B4-BE49-F238E27FC236}">
                <a16:creationId xmlns:a16="http://schemas.microsoft.com/office/drawing/2014/main" id="{89999A16-2277-4FCF-9B3C-95815DA1DE6F}"/>
              </a:ext>
            </a:extLst>
          </p:cNvPr>
          <p:cNvSpPr>
            <a:spLocks noGrp="1"/>
          </p:cNvSpPr>
          <p:nvPr>
            <p:ph type="sldNum" sz="quarter" idx="12"/>
          </p:nvPr>
        </p:nvSpPr>
        <p:spPr>
          <a:xfrm>
            <a:off x="11623527" y="6484337"/>
            <a:ext cx="342989" cy="365125"/>
          </a:xfrm>
          <a:prstGeom prst="rect">
            <a:avLst/>
          </a:prstGeom>
        </p:spPr>
        <p:txBody>
          <a:bodyPr anchor="ctr"/>
          <a:lstStyle>
            <a:lvl1pPr algn="ctr">
              <a:defRPr/>
            </a:lvl1pPr>
          </a:lstStyle>
          <a:p>
            <a:fld id="{B5E89B31-8D4A-482D-85FB-5ABED8484D52}" type="slidenum">
              <a:rPr lang="en-US" smtClean="0"/>
              <a:t>‹#›</a:t>
            </a:fld>
            <a:endParaRPr lang="en-US"/>
          </a:p>
        </p:txBody>
      </p:sp>
    </p:spTree>
    <p:extLst>
      <p:ext uri="{BB962C8B-B14F-4D97-AF65-F5344CB8AC3E}">
        <p14:creationId xmlns:p14="http://schemas.microsoft.com/office/powerpoint/2010/main" val="234292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E487D-5A3F-4CFA-9924-94109E6FC52D}"/>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B5E89B31-8D4A-482D-85FB-5ABED8484D52}" type="slidenum">
              <a:rPr lang="en-US" smtClean="0"/>
              <a:t>‹#›</a:t>
            </a:fld>
            <a:endParaRPr lang="en-US"/>
          </a:p>
        </p:txBody>
      </p:sp>
    </p:spTree>
    <p:extLst>
      <p:ext uri="{BB962C8B-B14F-4D97-AF65-F5344CB8AC3E}">
        <p14:creationId xmlns:p14="http://schemas.microsoft.com/office/powerpoint/2010/main" val="324754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5" name="Slide Number Placeholder 5">
            <a:extLst>
              <a:ext uri="{FF2B5EF4-FFF2-40B4-BE49-F238E27FC236}">
                <a16:creationId xmlns:a16="http://schemas.microsoft.com/office/drawing/2014/main" id="{73192410-0B75-4FE1-9834-B53E9A6620EC}"/>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B5E89B31-8D4A-482D-85FB-5ABED8484D52}" type="slidenum">
              <a:rPr lang="en-US" smtClean="0"/>
              <a:t>‹#›</a:t>
            </a:fld>
            <a:endParaRPr lang="en-US"/>
          </a:p>
        </p:txBody>
      </p:sp>
    </p:spTree>
    <p:extLst>
      <p:ext uri="{BB962C8B-B14F-4D97-AF65-F5344CB8AC3E}">
        <p14:creationId xmlns:p14="http://schemas.microsoft.com/office/powerpoint/2010/main" val="407618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3"/>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3"/>
            </a:lvl1pPr>
            <a:lvl2pPr>
              <a:defRPr sz="2794"/>
            </a:lvl2pPr>
            <a:lvl3pPr>
              <a:defRPr sz="2395"/>
            </a:lvl3pPr>
            <a:lvl4pPr>
              <a:defRPr sz="1996"/>
            </a:lvl4pPr>
            <a:lvl5pPr>
              <a:defRPr sz="1996"/>
            </a:lvl5pPr>
            <a:lvl6pPr>
              <a:defRPr sz="1996"/>
            </a:lvl6pPr>
            <a:lvl7pPr>
              <a:defRPr sz="1996"/>
            </a:lvl7pPr>
            <a:lvl8pPr>
              <a:defRPr sz="1996"/>
            </a:lvl8pPr>
            <a:lvl9pPr>
              <a:defRPr sz="199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597"/>
            </a:lvl1pPr>
            <a:lvl2pPr marL="456240" indent="0">
              <a:buNone/>
              <a:defRPr sz="1397"/>
            </a:lvl2pPr>
            <a:lvl3pPr marL="912479" indent="0">
              <a:buNone/>
              <a:defRPr sz="1197"/>
            </a:lvl3pPr>
            <a:lvl4pPr marL="1368719" indent="0">
              <a:buNone/>
              <a:defRPr sz="998"/>
            </a:lvl4pPr>
            <a:lvl5pPr marL="1824959" indent="0">
              <a:buNone/>
              <a:defRPr sz="998"/>
            </a:lvl5pPr>
            <a:lvl6pPr marL="2281198" indent="0">
              <a:buNone/>
              <a:defRPr sz="998"/>
            </a:lvl6pPr>
            <a:lvl7pPr marL="2737438" indent="0">
              <a:buNone/>
              <a:defRPr sz="998"/>
            </a:lvl7pPr>
            <a:lvl8pPr marL="3193678" indent="0">
              <a:buNone/>
              <a:defRPr sz="998"/>
            </a:lvl8pPr>
            <a:lvl9pPr marL="3649917" indent="0">
              <a:buNone/>
              <a:defRPr sz="998"/>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6C15163B-B928-4E38-9E9B-A76592E23770}"/>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B5E89B31-8D4A-482D-85FB-5ABED8484D52}" type="slidenum">
              <a:rPr lang="en-US" smtClean="0"/>
              <a:t>‹#›</a:t>
            </a:fld>
            <a:endParaRPr lang="en-US"/>
          </a:p>
        </p:txBody>
      </p:sp>
    </p:spTree>
    <p:extLst>
      <p:ext uri="{BB962C8B-B14F-4D97-AF65-F5344CB8AC3E}">
        <p14:creationId xmlns:p14="http://schemas.microsoft.com/office/powerpoint/2010/main" val="1825508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3"/>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3"/>
            </a:lvl1pPr>
            <a:lvl2pPr marL="456240" indent="0">
              <a:buNone/>
              <a:defRPr sz="2794"/>
            </a:lvl2pPr>
            <a:lvl3pPr marL="912479" indent="0">
              <a:buNone/>
              <a:defRPr sz="2395"/>
            </a:lvl3pPr>
            <a:lvl4pPr marL="1368719" indent="0">
              <a:buNone/>
              <a:defRPr sz="1996"/>
            </a:lvl4pPr>
            <a:lvl5pPr marL="1824959" indent="0">
              <a:buNone/>
              <a:defRPr sz="1996"/>
            </a:lvl5pPr>
            <a:lvl6pPr marL="2281198" indent="0">
              <a:buNone/>
              <a:defRPr sz="1996"/>
            </a:lvl6pPr>
            <a:lvl7pPr marL="2737438" indent="0">
              <a:buNone/>
              <a:defRPr sz="1996"/>
            </a:lvl7pPr>
            <a:lvl8pPr marL="3193678" indent="0">
              <a:buNone/>
              <a:defRPr sz="1996"/>
            </a:lvl8pPr>
            <a:lvl9pPr marL="3649917" indent="0">
              <a:buNone/>
              <a:defRPr sz="1996"/>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597"/>
            </a:lvl1pPr>
            <a:lvl2pPr marL="456240" indent="0">
              <a:buNone/>
              <a:defRPr sz="1397"/>
            </a:lvl2pPr>
            <a:lvl3pPr marL="912479" indent="0">
              <a:buNone/>
              <a:defRPr sz="1197"/>
            </a:lvl3pPr>
            <a:lvl4pPr marL="1368719" indent="0">
              <a:buNone/>
              <a:defRPr sz="998"/>
            </a:lvl4pPr>
            <a:lvl5pPr marL="1824959" indent="0">
              <a:buNone/>
              <a:defRPr sz="998"/>
            </a:lvl5pPr>
            <a:lvl6pPr marL="2281198" indent="0">
              <a:buNone/>
              <a:defRPr sz="998"/>
            </a:lvl6pPr>
            <a:lvl7pPr marL="2737438" indent="0">
              <a:buNone/>
              <a:defRPr sz="998"/>
            </a:lvl7pPr>
            <a:lvl8pPr marL="3193678" indent="0">
              <a:buNone/>
              <a:defRPr sz="998"/>
            </a:lvl8pPr>
            <a:lvl9pPr marL="3649917" indent="0">
              <a:buNone/>
              <a:defRPr sz="998"/>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234E4109-DBC8-46CE-A593-ADA22A8EA937}"/>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B5E89B31-8D4A-482D-85FB-5ABED8484D52}" type="slidenum">
              <a:rPr lang="en-US" smtClean="0"/>
              <a:t>‹#›</a:t>
            </a:fld>
            <a:endParaRPr lang="en-US"/>
          </a:p>
        </p:txBody>
      </p:sp>
    </p:spTree>
    <p:extLst>
      <p:ext uri="{BB962C8B-B14F-4D97-AF65-F5344CB8AC3E}">
        <p14:creationId xmlns:p14="http://schemas.microsoft.com/office/powerpoint/2010/main" val="86243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59636237-13AC-4F7B-9370-883599E62EE4}"/>
              </a:ext>
            </a:extLst>
          </p:cNvPr>
          <p:cNvSpPr/>
          <p:nvPr/>
        </p:nvSpPr>
        <p:spPr>
          <a:xfrm>
            <a:off x="0" y="6466482"/>
            <a:ext cx="12192000" cy="382201"/>
          </a:xfrm>
          <a:prstGeom prst="rect">
            <a:avLst/>
          </a:prstGeom>
          <a:solidFill>
            <a:srgbClr val="3A3A3C"/>
          </a:solidFill>
          <a:ln>
            <a:solidFill>
              <a:srgbClr val="3A3A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97" b="0" dirty="0">
                <a:latin typeface="+mn-lt"/>
              </a:rPr>
              <a:t>DIGGIBYTE ©  Confidential 2022</a:t>
            </a:r>
          </a:p>
        </p:txBody>
      </p:sp>
      <p:pic>
        <p:nvPicPr>
          <p:cNvPr id="8" name="Picture 7" descr="Logo&#10;&#10;Description automatically generated">
            <a:extLst>
              <a:ext uri="{FF2B5EF4-FFF2-40B4-BE49-F238E27FC236}">
                <a16:creationId xmlns:a16="http://schemas.microsoft.com/office/drawing/2014/main" id="{B6A80040-7CE4-4CFE-AD24-797A0BAE146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20433" y="-230045"/>
            <a:ext cx="2385843" cy="1325468"/>
          </a:xfrm>
          <a:prstGeom prst="rect">
            <a:avLst/>
          </a:prstGeom>
        </p:spPr>
      </p:pic>
      <p:sp>
        <p:nvSpPr>
          <p:cNvPr id="9" name="Rectangle 8">
            <a:extLst>
              <a:ext uri="{FF2B5EF4-FFF2-40B4-BE49-F238E27FC236}">
                <a16:creationId xmlns:a16="http://schemas.microsoft.com/office/drawing/2014/main" id="{C50637CE-4EEB-45BC-A3C8-897A1B43DD4F}"/>
              </a:ext>
            </a:extLst>
          </p:cNvPr>
          <p:cNvSpPr/>
          <p:nvPr/>
        </p:nvSpPr>
        <p:spPr>
          <a:xfrm rot="5400000">
            <a:off x="1229687" y="438150"/>
            <a:ext cx="112375" cy="89535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796"/>
          </a:p>
        </p:txBody>
      </p:sp>
      <p:sp>
        <p:nvSpPr>
          <p:cNvPr id="5" name="Footer Placeholder 4"/>
          <p:cNvSpPr>
            <a:spLocks noGrp="1"/>
          </p:cNvSpPr>
          <p:nvPr>
            <p:ph type="ftr" sz="quarter" idx="3"/>
          </p:nvPr>
        </p:nvSpPr>
        <p:spPr>
          <a:xfrm>
            <a:off x="4038600" y="6465703"/>
            <a:ext cx="4114800" cy="365125"/>
          </a:xfrm>
          <a:prstGeom prst="rect">
            <a:avLst/>
          </a:prstGeom>
        </p:spPr>
        <p:txBody>
          <a:bodyPr vert="horz" lIns="91440" tIns="45720" rIns="91440" bIns="45720" rtlCol="0" anchor="ctr"/>
          <a:lstStyle>
            <a:lvl1pPr algn="ctr">
              <a:defRPr sz="1197">
                <a:solidFill>
                  <a:schemeClr val="bg1"/>
                </a:solidFill>
              </a:defRPr>
            </a:lvl1pPr>
          </a:lstStyle>
          <a:p>
            <a:endParaRPr lang="en-US"/>
          </a:p>
        </p:txBody>
      </p:sp>
      <p:sp>
        <p:nvSpPr>
          <p:cNvPr id="11" name="Slide Number Placeholder 5">
            <a:extLst>
              <a:ext uri="{FF2B5EF4-FFF2-40B4-BE49-F238E27FC236}">
                <a16:creationId xmlns:a16="http://schemas.microsoft.com/office/drawing/2014/main" id="{C59B83DA-08D3-4DAA-92F3-64FF266DA6B0}"/>
              </a:ext>
            </a:extLst>
          </p:cNvPr>
          <p:cNvSpPr>
            <a:spLocks noGrp="1"/>
          </p:cNvSpPr>
          <p:nvPr>
            <p:ph type="sldNum" sz="quarter" idx="4"/>
          </p:nvPr>
        </p:nvSpPr>
        <p:spPr>
          <a:xfrm>
            <a:off x="11565146" y="6464924"/>
            <a:ext cx="342989" cy="365125"/>
          </a:xfrm>
          <a:prstGeom prst="rect">
            <a:avLst/>
          </a:prstGeom>
        </p:spPr>
        <p:txBody>
          <a:bodyPr anchor="ctr"/>
          <a:lstStyle>
            <a:lvl1pPr algn="ctr">
              <a:defRPr>
                <a:solidFill>
                  <a:schemeClr val="bg1"/>
                </a:solidFill>
              </a:defRPr>
            </a:lvl1pPr>
          </a:lstStyle>
          <a:p>
            <a:fld id="{B5E89B31-8D4A-482D-85FB-5ABED8484D52}" type="slidenum">
              <a:rPr lang="en-US" smtClean="0"/>
              <a:t>‹#›</a:t>
            </a:fld>
            <a:endParaRPr lang="en-US"/>
          </a:p>
        </p:txBody>
      </p:sp>
    </p:spTree>
    <p:extLst>
      <p:ext uri="{BB962C8B-B14F-4D97-AF65-F5344CB8AC3E}">
        <p14:creationId xmlns:p14="http://schemas.microsoft.com/office/powerpoint/2010/main" val="1323962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2479" rtl="0" eaLnBrk="1" latinLnBrk="0" hangingPunct="1">
        <a:lnSpc>
          <a:spcPct val="90000"/>
        </a:lnSpc>
        <a:spcBef>
          <a:spcPct val="0"/>
        </a:spcBef>
        <a:buNone/>
        <a:defRPr sz="4391" kern="1200">
          <a:solidFill>
            <a:schemeClr val="tx1"/>
          </a:solidFill>
          <a:latin typeface="+mj-lt"/>
          <a:ea typeface="+mj-ea"/>
          <a:cs typeface="+mj-cs"/>
        </a:defRPr>
      </a:lvl1pPr>
    </p:titleStyle>
    <p:bodyStyle>
      <a:lvl1pPr marL="228120" indent="-228120" algn="l" defTabSz="912479" rtl="0" eaLnBrk="1" latinLnBrk="0" hangingPunct="1">
        <a:lnSpc>
          <a:spcPct val="90000"/>
        </a:lnSpc>
        <a:spcBef>
          <a:spcPts val="998"/>
        </a:spcBef>
        <a:buFont typeface="Arial" panose="020B0604020202020204" pitchFamily="34" charset="0"/>
        <a:buChar char="•"/>
        <a:defRPr sz="2794" kern="1200">
          <a:solidFill>
            <a:schemeClr val="tx1"/>
          </a:solidFill>
          <a:latin typeface="+mn-lt"/>
          <a:ea typeface="+mn-ea"/>
          <a:cs typeface="+mn-cs"/>
        </a:defRPr>
      </a:lvl1pPr>
      <a:lvl2pPr marL="684359" indent="-228120" algn="l" defTabSz="912479" rtl="0" eaLnBrk="1" latinLnBrk="0" hangingPunct="1">
        <a:lnSpc>
          <a:spcPct val="90000"/>
        </a:lnSpc>
        <a:spcBef>
          <a:spcPts val="499"/>
        </a:spcBef>
        <a:buFont typeface="Arial" panose="020B0604020202020204" pitchFamily="34" charset="0"/>
        <a:buChar char="•"/>
        <a:defRPr sz="2395" kern="1200">
          <a:solidFill>
            <a:schemeClr val="tx1"/>
          </a:solidFill>
          <a:latin typeface="+mn-lt"/>
          <a:ea typeface="+mn-ea"/>
          <a:cs typeface="+mn-cs"/>
        </a:defRPr>
      </a:lvl2pPr>
      <a:lvl3pPr marL="1140599" indent="-228120" algn="l" defTabSz="912479" rtl="0" eaLnBrk="1" latinLnBrk="0" hangingPunct="1">
        <a:lnSpc>
          <a:spcPct val="90000"/>
        </a:lnSpc>
        <a:spcBef>
          <a:spcPts val="499"/>
        </a:spcBef>
        <a:buFont typeface="Arial" panose="020B0604020202020204" pitchFamily="34" charset="0"/>
        <a:buChar char="•"/>
        <a:defRPr sz="1996" kern="1200">
          <a:solidFill>
            <a:schemeClr val="tx1"/>
          </a:solidFill>
          <a:latin typeface="+mn-lt"/>
          <a:ea typeface="+mn-ea"/>
          <a:cs typeface="+mn-cs"/>
        </a:defRPr>
      </a:lvl3pPr>
      <a:lvl4pPr marL="1596839"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4pPr>
      <a:lvl5pPr marL="2053079"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5pPr>
      <a:lvl6pPr marL="2509318"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6pPr>
      <a:lvl7pPr marL="2965558"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7pPr>
      <a:lvl8pPr marL="3421798"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8pPr>
      <a:lvl9pPr marL="3878037"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9pPr>
    </p:bodyStyle>
    <p:otherStyle>
      <a:defPPr>
        <a:defRPr lang="en-US"/>
      </a:defPPr>
      <a:lvl1pPr marL="0" algn="l" defTabSz="912479" rtl="0" eaLnBrk="1" latinLnBrk="0" hangingPunct="1">
        <a:defRPr sz="1796" kern="1200">
          <a:solidFill>
            <a:schemeClr val="tx1"/>
          </a:solidFill>
          <a:latin typeface="+mn-lt"/>
          <a:ea typeface="+mn-ea"/>
          <a:cs typeface="+mn-cs"/>
        </a:defRPr>
      </a:lvl1pPr>
      <a:lvl2pPr marL="456240" algn="l" defTabSz="912479" rtl="0" eaLnBrk="1" latinLnBrk="0" hangingPunct="1">
        <a:defRPr sz="1796" kern="1200">
          <a:solidFill>
            <a:schemeClr val="tx1"/>
          </a:solidFill>
          <a:latin typeface="+mn-lt"/>
          <a:ea typeface="+mn-ea"/>
          <a:cs typeface="+mn-cs"/>
        </a:defRPr>
      </a:lvl2pPr>
      <a:lvl3pPr marL="912479" algn="l" defTabSz="912479" rtl="0" eaLnBrk="1" latinLnBrk="0" hangingPunct="1">
        <a:defRPr sz="1796" kern="1200">
          <a:solidFill>
            <a:schemeClr val="tx1"/>
          </a:solidFill>
          <a:latin typeface="+mn-lt"/>
          <a:ea typeface="+mn-ea"/>
          <a:cs typeface="+mn-cs"/>
        </a:defRPr>
      </a:lvl3pPr>
      <a:lvl4pPr marL="1368719" algn="l" defTabSz="912479" rtl="0" eaLnBrk="1" latinLnBrk="0" hangingPunct="1">
        <a:defRPr sz="1796" kern="1200">
          <a:solidFill>
            <a:schemeClr val="tx1"/>
          </a:solidFill>
          <a:latin typeface="+mn-lt"/>
          <a:ea typeface="+mn-ea"/>
          <a:cs typeface="+mn-cs"/>
        </a:defRPr>
      </a:lvl4pPr>
      <a:lvl5pPr marL="1824959" algn="l" defTabSz="912479" rtl="0" eaLnBrk="1" latinLnBrk="0" hangingPunct="1">
        <a:defRPr sz="1796" kern="1200">
          <a:solidFill>
            <a:schemeClr val="tx1"/>
          </a:solidFill>
          <a:latin typeface="+mn-lt"/>
          <a:ea typeface="+mn-ea"/>
          <a:cs typeface="+mn-cs"/>
        </a:defRPr>
      </a:lvl5pPr>
      <a:lvl6pPr marL="2281198" algn="l" defTabSz="912479" rtl="0" eaLnBrk="1" latinLnBrk="0" hangingPunct="1">
        <a:defRPr sz="1796" kern="1200">
          <a:solidFill>
            <a:schemeClr val="tx1"/>
          </a:solidFill>
          <a:latin typeface="+mn-lt"/>
          <a:ea typeface="+mn-ea"/>
          <a:cs typeface="+mn-cs"/>
        </a:defRPr>
      </a:lvl6pPr>
      <a:lvl7pPr marL="2737438" algn="l" defTabSz="912479" rtl="0" eaLnBrk="1" latinLnBrk="0" hangingPunct="1">
        <a:defRPr sz="1796" kern="1200">
          <a:solidFill>
            <a:schemeClr val="tx1"/>
          </a:solidFill>
          <a:latin typeface="+mn-lt"/>
          <a:ea typeface="+mn-ea"/>
          <a:cs typeface="+mn-cs"/>
        </a:defRPr>
      </a:lvl7pPr>
      <a:lvl8pPr marL="3193678" algn="l" defTabSz="912479" rtl="0" eaLnBrk="1" latinLnBrk="0" hangingPunct="1">
        <a:defRPr sz="1796" kern="1200">
          <a:solidFill>
            <a:schemeClr val="tx1"/>
          </a:solidFill>
          <a:latin typeface="+mn-lt"/>
          <a:ea typeface="+mn-ea"/>
          <a:cs typeface="+mn-cs"/>
        </a:defRPr>
      </a:lvl8pPr>
      <a:lvl9pPr marL="3649917" algn="l" defTabSz="912479" rtl="0" eaLnBrk="1" latinLnBrk="0" hangingPunct="1">
        <a:defRPr sz="179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59636237-13AC-4F7B-9370-883599E62EE4}"/>
              </a:ext>
            </a:extLst>
          </p:cNvPr>
          <p:cNvSpPr/>
          <p:nvPr userDrawn="1"/>
        </p:nvSpPr>
        <p:spPr>
          <a:xfrm>
            <a:off x="0" y="6466482"/>
            <a:ext cx="12192000" cy="382201"/>
          </a:xfrm>
          <a:prstGeom prst="rect">
            <a:avLst/>
          </a:prstGeom>
          <a:solidFill>
            <a:srgbClr val="3A3A3C"/>
          </a:solidFill>
          <a:ln>
            <a:solidFill>
              <a:srgbClr val="3A3A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97" b="0" dirty="0">
                <a:latin typeface="+mn-lt"/>
              </a:rPr>
              <a:t>DIGGIBYTE ©  Confidential 2022</a:t>
            </a:r>
          </a:p>
        </p:txBody>
      </p:sp>
      <p:pic>
        <p:nvPicPr>
          <p:cNvPr id="8" name="Picture 7" descr="Logo&#10;&#10;Description automatically generated">
            <a:extLst>
              <a:ext uri="{FF2B5EF4-FFF2-40B4-BE49-F238E27FC236}">
                <a16:creationId xmlns:a16="http://schemas.microsoft.com/office/drawing/2014/main" id="{B6A80040-7CE4-4CFE-AD24-797A0BAE1463}"/>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720433" y="-230045"/>
            <a:ext cx="2385843" cy="1325468"/>
          </a:xfrm>
          <a:prstGeom prst="rect">
            <a:avLst/>
          </a:prstGeom>
        </p:spPr>
      </p:pic>
      <p:sp>
        <p:nvSpPr>
          <p:cNvPr id="9" name="Rectangle 8">
            <a:extLst>
              <a:ext uri="{FF2B5EF4-FFF2-40B4-BE49-F238E27FC236}">
                <a16:creationId xmlns:a16="http://schemas.microsoft.com/office/drawing/2014/main" id="{C50637CE-4EEB-45BC-A3C8-897A1B43DD4F}"/>
              </a:ext>
            </a:extLst>
          </p:cNvPr>
          <p:cNvSpPr/>
          <p:nvPr userDrawn="1"/>
        </p:nvSpPr>
        <p:spPr>
          <a:xfrm rot="5400000">
            <a:off x="1229687" y="438150"/>
            <a:ext cx="112375" cy="89535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796"/>
          </a:p>
        </p:txBody>
      </p:sp>
      <p:sp>
        <p:nvSpPr>
          <p:cNvPr id="5" name="Footer Placeholder 4"/>
          <p:cNvSpPr>
            <a:spLocks noGrp="1"/>
          </p:cNvSpPr>
          <p:nvPr>
            <p:ph type="ftr" sz="quarter" idx="3"/>
          </p:nvPr>
        </p:nvSpPr>
        <p:spPr>
          <a:xfrm>
            <a:off x="4038600" y="6465703"/>
            <a:ext cx="4114800" cy="365125"/>
          </a:xfrm>
          <a:prstGeom prst="rect">
            <a:avLst/>
          </a:prstGeom>
        </p:spPr>
        <p:txBody>
          <a:bodyPr vert="horz" lIns="91440" tIns="45720" rIns="91440" bIns="45720" rtlCol="0" anchor="ctr"/>
          <a:lstStyle>
            <a:lvl1pPr algn="ctr">
              <a:defRPr sz="1197">
                <a:solidFill>
                  <a:schemeClr val="bg1"/>
                </a:solidFill>
              </a:defRPr>
            </a:lvl1pPr>
          </a:lstStyle>
          <a:p>
            <a:r>
              <a:rPr lang="fr-FR" dirty="0"/>
              <a:t>Diggibyte Technologies  |   www.Diggibyte.com</a:t>
            </a:r>
            <a:endParaRPr lang="en-IN" dirty="0"/>
          </a:p>
        </p:txBody>
      </p:sp>
      <p:sp>
        <p:nvSpPr>
          <p:cNvPr id="11" name="Slide Number Placeholder 5">
            <a:extLst>
              <a:ext uri="{FF2B5EF4-FFF2-40B4-BE49-F238E27FC236}">
                <a16:creationId xmlns:a16="http://schemas.microsoft.com/office/drawing/2014/main" id="{C59B83DA-08D3-4DAA-92F3-64FF266DA6B0}"/>
              </a:ext>
            </a:extLst>
          </p:cNvPr>
          <p:cNvSpPr>
            <a:spLocks noGrp="1"/>
          </p:cNvSpPr>
          <p:nvPr>
            <p:ph type="sldNum" sz="quarter" idx="4"/>
          </p:nvPr>
        </p:nvSpPr>
        <p:spPr>
          <a:xfrm>
            <a:off x="11565146" y="6464924"/>
            <a:ext cx="342989" cy="365125"/>
          </a:xfrm>
          <a:prstGeom prst="rect">
            <a:avLst/>
          </a:prstGeom>
        </p:spPr>
        <p:txBody>
          <a:bodyPr anchor="ctr"/>
          <a:lstStyle>
            <a:lvl1pPr algn="ctr">
              <a:defRPr>
                <a:solidFill>
                  <a:schemeClr val="bg1"/>
                </a:solidFill>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57201601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dt="0"/>
  <p:txStyles>
    <p:titleStyle>
      <a:lvl1pPr algn="l" defTabSz="912479" rtl="0" eaLnBrk="1" latinLnBrk="0" hangingPunct="1">
        <a:lnSpc>
          <a:spcPct val="90000"/>
        </a:lnSpc>
        <a:spcBef>
          <a:spcPct val="0"/>
        </a:spcBef>
        <a:buNone/>
        <a:defRPr sz="4391" kern="1200">
          <a:solidFill>
            <a:schemeClr val="tx1"/>
          </a:solidFill>
          <a:latin typeface="+mj-lt"/>
          <a:ea typeface="+mj-ea"/>
          <a:cs typeface="+mj-cs"/>
        </a:defRPr>
      </a:lvl1pPr>
    </p:titleStyle>
    <p:bodyStyle>
      <a:lvl1pPr marL="228120" indent="-228120" algn="l" defTabSz="912479" rtl="0" eaLnBrk="1" latinLnBrk="0" hangingPunct="1">
        <a:lnSpc>
          <a:spcPct val="90000"/>
        </a:lnSpc>
        <a:spcBef>
          <a:spcPts val="998"/>
        </a:spcBef>
        <a:buFont typeface="Arial" panose="020B0604020202020204" pitchFamily="34" charset="0"/>
        <a:buChar char="•"/>
        <a:defRPr sz="2794" kern="1200">
          <a:solidFill>
            <a:schemeClr val="tx1"/>
          </a:solidFill>
          <a:latin typeface="+mn-lt"/>
          <a:ea typeface="+mn-ea"/>
          <a:cs typeface="+mn-cs"/>
        </a:defRPr>
      </a:lvl1pPr>
      <a:lvl2pPr marL="684359" indent="-228120" algn="l" defTabSz="912479" rtl="0" eaLnBrk="1" latinLnBrk="0" hangingPunct="1">
        <a:lnSpc>
          <a:spcPct val="90000"/>
        </a:lnSpc>
        <a:spcBef>
          <a:spcPts val="499"/>
        </a:spcBef>
        <a:buFont typeface="Arial" panose="020B0604020202020204" pitchFamily="34" charset="0"/>
        <a:buChar char="•"/>
        <a:defRPr sz="2395" kern="1200">
          <a:solidFill>
            <a:schemeClr val="tx1"/>
          </a:solidFill>
          <a:latin typeface="+mn-lt"/>
          <a:ea typeface="+mn-ea"/>
          <a:cs typeface="+mn-cs"/>
        </a:defRPr>
      </a:lvl2pPr>
      <a:lvl3pPr marL="1140599" indent="-228120" algn="l" defTabSz="912479" rtl="0" eaLnBrk="1" latinLnBrk="0" hangingPunct="1">
        <a:lnSpc>
          <a:spcPct val="90000"/>
        </a:lnSpc>
        <a:spcBef>
          <a:spcPts val="499"/>
        </a:spcBef>
        <a:buFont typeface="Arial" panose="020B0604020202020204" pitchFamily="34" charset="0"/>
        <a:buChar char="•"/>
        <a:defRPr sz="1996" kern="1200">
          <a:solidFill>
            <a:schemeClr val="tx1"/>
          </a:solidFill>
          <a:latin typeface="+mn-lt"/>
          <a:ea typeface="+mn-ea"/>
          <a:cs typeface="+mn-cs"/>
        </a:defRPr>
      </a:lvl3pPr>
      <a:lvl4pPr marL="1596839"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4pPr>
      <a:lvl5pPr marL="2053079"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5pPr>
      <a:lvl6pPr marL="2509318"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6pPr>
      <a:lvl7pPr marL="2965558"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7pPr>
      <a:lvl8pPr marL="3421798"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8pPr>
      <a:lvl9pPr marL="3878037"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9pPr>
    </p:bodyStyle>
    <p:otherStyle>
      <a:defPPr>
        <a:defRPr lang="en-US"/>
      </a:defPPr>
      <a:lvl1pPr marL="0" algn="l" defTabSz="912479" rtl="0" eaLnBrk="1" latinLnBrk="0" hangingPunct="1">
        <a:defRPr sz="1796" kern="1200">
          <a:solidFill>
            <a:schemeClr val="tx1"/>
          </a:solidFill>
          <a:latin typeface="+mn-lt"/>
          <a:ea typeface="+mn-ea"/>
          <a:cs typeface="+mn-cs"/>
        </a:defRPr>
      </a:lvl1pPr>
      <a:lvl2pPr marL="456240" algn="l" defTabSz="912479" rtl="0" eaLnBrk="1" latinLnBrk="0" hangingPunct="1">
        <a:defRPr sz="1796" kern="1200">
          <a:solidFill>
            <a:schemeClr val="tx1"/>
          </a:solidFill>
          <a:latin typeface="+mn-lt"/>
          <a:ea typeface="+mn-ea"/>
          <a:cs typeface="+mn-cs"/>
        </a:defRPr>
      </a:lvl2pPr>
      <a:lvl3pPr marL="912479" algn="l" defTabSz="912479" rtl="0" eaLnBrk="1" latinLnBrk="0" hangingPunct="1">
        <a:defRPr sz="1796" kern="1200">
          <a:solidFill>
            <a:schemeClr val="tx1"/>
          </a:solidFill>
          <a:latin typeface="+mn-lt"/>
          <a:ea typeface="+mn-ea"/>
          <a:cs typeface="+mn-cs"/>
        </a:defRPr>
      </a:lvl3pPr>
      <a:lvl4pPr marL="1368719" algn="l" defTabSz="912479" rtl="0" eaLnBrk="1" latinLnBrk="0" hangingPunct="1">
        <a:defRPr sz="1796" kern="1200">
          <a:solidFill>
            <a:schemeClr val="tx1"/>
          </a:solidFill>
          <a:latin typeface="+mn-lt"/>
          <a:ea typeface="+mn-ea"/>
          <a:cs typeface="+mn-cs"/>
        </a:defRPr>
      </a:lvl4pPr>
      <a:lvl5pPr marL="1824959" algn="l" defTabSz="912479" rtl="0" eaLnBrk="1" latinLnBrk="0" hangingPunct="1">
        <a:defRPr sz="1796" kern="1200">
          <a:solidFill>
            <a:schemeClr val="tx1"/>
          </a:solidFill>
          <a:latin typeface="+mn-lt"/>
          <a:ea typeface="+mn-ea"/>
          <a:cs typeface="+mn-cs"/>
        </a:defRPr>
      </a:lvl5pPr>
      <a:lvl6pPr marL="2281198" algn="l" defTabSz="912479" rtl="0" eaLnBrk="1" latinLnBrk="0" hangingPunct="1">
        <a:defRPr sz="1796" kern="1200">
          <a:solidFill>
            <a:schemeClr val="tx1"/>
          </a:solidFill>
          <a:latin typeface="+mn-lt"/>
          <a:ea typeface="+mn-ea"/>
          <a:cs typeface="+mn-cs"/>
        </a:defRPr>
      </a:lvl6pPr>
      <a:lvl7pPr marL="2737438" algn="l" defTabSz="912479" rtl="0" eaLnBrk="1" latinLnBrk="0" hangingPunct="1">
        <a:defRPr sz="1796" kern="1200">
          <a:solidFill>
            <a:schemeClr val="tx1"/>
          </a:solidFill>
          <a:latin typeface="+mn-lt"/>
          <a:ea typeface="+mn-ea"/>
          <a:cs typeface="+mn-cs"/>
        </a:defRPr>
      </a:lvl7pPr>
      <a:lvl8pPr marL="3193678" algn="l" defTabSz="912479" rtl="0" eaLnBrk="1" latinLnBrk="0" hangingPunct="1">
        <a:defRPr sz="1796" kern="1200">
          <a:solidFill>
            <a:schemeClr val="tx1"/>
          </a:solidFill>
          <a:latin typeface="+mn-lt"/>
          <a:ea typeface="+mn-ea"/>
          <a:cs typeface="+mn-cs"/>
        </a:defRPr>
      </a:lvl8pPr>
      <a:lvl9pPr marL="3649917" algn="l" defTabSz="912479" rtl="0" eaLnBrk="1" latinLnBrk="0" hangingPunct="1">
        <a:defRPr sz="17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hyperlink" Target="http://diggibyte.com/" TargetMode="External"/><Relationship Id="rId2" Type="http://schemas.openxmlformats.org/officeDocument/2006/relationships/image" Target="../media/image4.jpeg"/><Relationship Id="rId1" Type="http://schemas.openxmlformats.org/officeDocument/2006/relationships/slideLayout" Target="../slideLayouts/slideLayout14.xml"/><Relationship Id="rId6" Type="http://schemas.openxmlformats.org/officeDocument/2006/relationships/image" Target="../media/image7.png"/><Relationship Id="rId11" Type="http://schemas.openxmlformats.org/officeDocument/2006/relationships/image" Target="../media/image1.png"/><Relationship Id="rId5" Type="http://schemas.openxmlformats.org/officeDocument/2006/relationships/hyperlink" Target="mailto:info@diggibyte.com" TargetMode="External"/><Relationship Id="rId10" Type="http://schemas.openxmlformats.org/officeDocument/2006/relationships/image" Target="../media/image10.svg"/><Relationship Id="rId4" Type="http://schemas.openxmlformats.org/officeDocument/2006/relationships/image" Target="../media/image6.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047"/>
            <a:ext cx="12192000" cy="6843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46"/>
            <a:endParaRPr lang="en-US" sz="900">
              <a:solidFill>
                <a:prstClr val="white"/>
              </a:solidFill>
              <a:latin typeface="Calibri" panose="020F0502020204030204"/>
            </a:endParaRPr>
          </a:p>
        </p:txBody>
      </p:sp>
      <p:pic>
        <p:nvPicPr>
          <p:cNvPr id="2050" name="Picture 2" descr="Analytics Wallpapers - 4k, HD Analytics Backgrounds on WallpaperBat">
            <a:extLst>
              <a:ext uri="{FF2B5EF4-FFF2-40B4-BE49-F238E27FC236}">
                <a16:creationId xmlns:a16="http://schemas.microsoft.com/office/drawing/2014/main" id="{3A69E4C5-E301-420A-A2F1-BBA772B6CB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82" t="9091" r="23349"/>
          <a:stretch/>
        </p:blipFill>
        <p:spPr bwMode="auto">
          <a:xfrm>
            <a:off x="3523488" y="7052"/>
            <a:ext cx="8668512" cy="684390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047"/>
            <a:ext cx="9756601" cy="6843907"/>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46"/>
            <a:endParaRPr lang="en-US" sz="900" dirty="0">
              <a:solidFill>
                <a:prstClr val="white"/>
              </a:solidFill>
              <a:latin typeface="Calibri" panose="020F0502020204030204"/>
            </a:endParaRPr>
          </a:p>
        </p:txBody>
      </p:sp>
      <p:sp>
        <p:nvSpPr>
          <p:cNvPr id="9" name="Title 8">
            <a:extLst>
              <a:ext uri="{FF2B5EF4-FFF2-40B4-BE49-F238E27FC236}">
                <a16:creationId xmlns:a16="http://schemas.microsoft.com/office/drawing/2014/main" id="{28A81A75-F225-428E-AE5B-3A57003346BE}"/>
              </a:ext>
            </a:extLst>
          </p:cNvPr>
          <p:cNvSpPr>
            <a:spLocks noGrp="1"/>
          </p:cNvSpPr>
          <p:nvPr>
            <p:ph type="title"/>
          </p:nvPr>
        </p:nvSpPr>
        <p:spPr>
          <a:xfrm>
            <a:off x="382300" y="3273287"/>
            <a:ext cx="5429057" cy="1364765"/>
          </a:xfrm>
        </p:spPr>
        <p:txBody>
          <a:bodyPr vert="horz" lIns="45732" tIns="22866" rIns="45732" bIns="22866" rtlCol="0" anchor="b">
            <a:normAutofit/>
          </a:bodyPr>
          <a:lstStyle/>
          <a:p>
            <a:pPr defTabSz="457291"/>
            <a:r>
              <a:rPr lang="en-US" sz="4801" b="1" dirty="0" err="1"/>
              <a:t>Diggibyte</a:t>
            </a:r>
            <a:br>
              <a:rPr lang="en-US" sz="4801" b="1" dirty="0"/>
            </a:br>
            <a:r>
              <a:rPr lang="en-US" sz="2000" b="1" dirty="0"/>
              <a:t>(Python-Functions)</a:t>
            </a:r>
            <a:endParaRPr lang="en-US" sz="4801"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0071" y="352401"/>
            <a:ext cx="1460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46"/>
            <a:endParaRPr lang="en-US" sz="900">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4623"/>
            <a:ext cx="3977640" cy="18250"/>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91">
              <a:defRPr/>
            </a:pPr>
            <a:endParaRPr lang="en-US" sz="900">
              <a:solidFill>
                <a:prstClr val="white"/>
              </a:solidFill>
              <a:latin typeface="Calibri" panose="020F0502020204030204"/>
            </a:endParaRPr>
          </a:p>
        </p:txBody>
      </p:sp>
      <p:sp>
        <p:nvSpPr>
          <p:cNvPr id="11" name="Footer Placeholder 10">
            <a:extLst>
              <a:ext uri="{FF2B5EF4-FFF2-40B4-BE49-F238E27FC236}">
                <a16:creationId xmlns:a16="http://schemas.microsoft.com/office/drawing/2014/main" id="{43033BA0-8A0F-4D99-A3C3-780934DE5352}"/>
              </a:ext>
            </a:extLst>
          </p:cNvPr>
          <p:cNvSpPr>
            <a:spLocks noGrp="1"/>
          </p:cNvSpPr>
          <p:nvPr>
            <p:ph type="ftr" sz="quarter" idx="11"/>
          </p:nvPr>
        </p:nvSpPr>
        <p:spPr>
          <a:xfrm>
            <a:off x="1692321" y="6350334"/>
            <a:ext cx="2809017" cy="364375"/>
          </a:xfrm>
        </p:spPr>
        <p:txBody>
          <a:bodyPr vert="horz" lIns="45732" tIns="22866" rIns="45732" bIns="22866" rtlCol="0" anchor="ctr">
            <a:normAutofit/>
          </a:bodyPr>
          <a:lstStyle/>
          <a:p>
            <a:pPr algn="r" defTabSz="457291">
              <a:spcAft>
                <a:spcPts val="300"/>
              </a:spcAft>
              <a:defRPr/>
            </a:pPr>
            <a:r>
              <a:rPr lang="en-US" sz="1100" dirty="0">
                <a:solidFill>
                  <a:prstClr val="black">
                    <a:lumMod val="50000"/>
                    <a:lumOff val="50000"/>
                  </a:prstClr>
                </a:solidFill>
                <a:latin typeface="Calibri" panose="020F0502020204030204"/>
              </a:rPr>
              <a:t>Diggibyte Technologies  |   www.Diggibyte.com</a:t>
            </a:r>
          </a:p>
        </p:txBody>
      </p:sp>
      <p:sp>
        <p:nvSpPr>
          <p:cNvPr id="12" name="Slide Number Placeholder 11">
            <a:extLst>
              <a:ext uri="{FF2B5EF4-FFF2-40B4-BE49-F238E27FC236}">
                <a16:creationId xmlns:a16="http://schemas.microsoft.com/office/drawing/2014/main" id="{0DECF17E-B3E4-4E6A-A81F-9A8CA8F2D9BC}"/>
              </a:ext>
            </a:extLst>
          </p:cNvPr>
          <p:cNvSpPr>
            <a:spLocks noGrp="1"/>
          </p:cNvSpPr>
          <p:nvPr>
            <p:ph type="sldNum" sz="quarter" idx="4"/>
          </p:nvPr>
        </p:nvSpPr>
        <p:spPr>
          <a:xfrm>
            <a:off x="8970819" y="6350334"/>
            <a:ext cx="2743200" cy="364375"/>
          </a:xfrm>
        </p:spPr>
        <p:txBody>
          <a:bodyPr vert="horz" lIns="45732" tIns="22866" rIns="45732" bIns="22866" rtlCol="0" anchor="ctr">
            <a:normAutofit/>
          </a:bodyPr>
          <a:lstStyle/>
          <a:p>
            <a:pPr defTabSz="457291">
              <a:spcAft>
                <a:spcPts val="300"/>
              </a:spcAft>
              <a:defRPr/>
            </a:pPr>
            <a:fld id="{2D550C56-9F87-4A04-B28F-B5A8DB7FC23F}" type="slidenum">
              <a:rPr lang="en-US" sz="1200">
                <a:solidFill>
                  <a:prstClr val="white"/>
                </a:solidFill>
                <a:latin typeface="Calibri" panose="020F0502020204030204"/>
              </a:rPr>
              <a:pPr defTabSz="457291">
                <a:spcAft>
                  <a:spcPts val="300"/>
                </a:spcAft>
                <a:defRPr/>
              </a:pPr>
              <a:t>1</a:t>
            </a:fld>
            <a:endParaRPr lang="en-US" sz="1200">
              <a:solidFill>
                <a:prstClr val="white"/>
              </a:solidFill>
              <a:latin typeface="Calibri" panose="020F0502020204030204"/>
            </a:endParaRPr>
          </a:p>
        </p:txBody>
      </p:sp>
    </p:spTree>
    <p:extLst>
      <p:ext uri="{BB962C8B-B14F-4D97-AF65-F5344CB8AC3E}">
        <p14:creationId xmlns:p14="http://schemas.microsoft.com/office/powerpoint/2010/main" val="408484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A67B-E7CC-D77B-9D54-FFED66202546}"/>
              </a:ext>
            </a:extLst>
          </p:cNvPr>
          <p:cNvSpPr>
            <a:spLocks noGrp="1"/>
          </p:cNvSpPr>
          <p:nvPr>
            <p:ph type="title"/>
          </p:nvPr>
        </p:nvSpPr>
        <p:spPr/>
        <p:txBody>
          <a:bodyPr/>
          <a:lstStyle/>
          <a:p>
            <a:r>
              <a:rPr lang="en-US" dirty="0"/>
              <a:t>Parameters or Arguments?</a:t>
            </a:r>
            <a:br>
              <a:rPr lang="en-US" dirty="0"/>
            </a:br>
            <a:endParaRPr lang="en-US" dirty="0"/>
          </a:p>
        </p:txBody>
      </p:sp>
      <p:sp>
        <p:nvSpPr>
          <p:cNvPr id="3" name="Content Placeholder 2">
            <a:extLst>
              <a:ext uri="{FF2B5EF4-FFF2-40B4-BE49-F238E27FC236}">
                <a16:creationId xmlns:a16="http://schemas.microsoft.com/office/drawing/2014/main" id="{A5B5E047-7841-4550-08D6-64ECFB27176F}"/>
              </a:ext>
            </a:extLst>
          </p:cNvPr>
          <p:cNvSpPr>
            <a:spLocks noGrp="1"/>
          </p:cNvSpPr>
          <p:nvPr>
            <p:ph idx="1"/>
          </p:nvPr>
        </p:nvSpPr>
        <p:spPr/>
        <p:txBody>
          <a:bodyPr/>
          <a:lstStyle/>
          <a:p>
            <a:pPr algn="l"/>
            <a:r>
              <a:rPr lang="en-US" b="0" i="0" dirty="0">
                <a:solidFill>
                  <a:srgbClr val="212121"/>
                </a:solidFill>
                <a:effectLst/>
                <a:latin typeface="Roboto" panose="02000000000000000000" pitchFamily="2" charset="0"/>
              </a:rPr>
              <a:t>The terms parameter and argument can be used for the same thing: information that are passed into a function.</a:t>
            </a:r>
          </a:p>
          <a:p>
            <a:pPr algn="l"/>
            <a:r>
              <a:rPr lang="en-US" b="0" i="0" dirty="0">
                <a:solidFill>
                  <a:srgbClr val="212121"/>
                </a:solidFill>
                <a:effectLst/>
                <a:latin typeface="Roboto" panose="02000000000000000000" pitchFamily="2" charset="0"/>
              </a:rPr>
              <a:t>(From a function's perspective:</a:t>
            </a:r>
          </a:p>
          <a:p>
            <a:pPr algn="l"/>
            <a:r>
              <a:rPr lang="en-US" b="0" i="0" dirty="0">
                <a:solidFill>
                  <a:srgbClr val="212121"/>
                </a:solidFill>
                <a:effectLst/>
                <a:latin typeface="Roboto" panose="02000000000000000000" pitchFamily="2" charset="0"/>
              </a:rPr>
              <a:t>A parameter is the variable listed inside the parentheses in the function definition.</a:t>
            </a:r>
          </a:p>
          <a:p>
            <a:pPr algn="l"/>
            <a:r>
              <a:rPr lang="en-US" b="0" i="0" dirty="0">
                <a:solidFill>
                  <a:srgbClr val="212121"/>
                </a:solidFill>
                <a:effectLst/>
                <a:latin typeface="Roboto" panose="02000000000000000000" pitchFamily="2" charset="0"/>
              </a:rPr>
              <a:t>An argument is the value that is sent to the function when it is called.)</a:t>
            </a:r>
          </a:p>
          <a:p>
            <a:pPr marL="0" indent="0">
              <a:buNone/>
            </a:pPr>
            <a:endParaRPr lang="en-US" dirty="0"/>
          </a:p>
        </p:txBody>
      </p:sp>
    </p:spTree>
    <p:extLst>
      <p:ext uri="{BB962C8B-B14F-4D97-AF65-F5344CB8AC3E}">
        <p14:creationId xmlns:p14="http://schemas.microsoft.com/office/powerpoint/2010/main" val="2403174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183A5-E002-A8DD-D5C4-89B476A068A1}"/>
              </a:ext>
            </a:extLst>
          </p:cNvPr>
          <p:cNvSpPr>
            <a:spLocks noGrp="1"/>
          </p:cNvSpPr>
          <p:nvPr>
            <p:ph idx="1"/>
          </p:nvPr>
        </p:nvSpPr>
        <p:spPr>
          <a:xfrm>
            <a:off x="838200" y="265043"/>
            <a:ext cx="10515600" cy="5911920"/>
          </a:xfrm>
        </p:spPr>
        <p:txBody>
          <a:bodyPr/>
          <a:lstStyle/>
          <a:p>
            <a:r>
              <a:rPr lang="en-US" sz="2400" b="1" dirty="0">
                <a:effectLst/>
                <a:latin typeface="Courier New" panose="02070309020205020404" pitchFamily="49" charset="0"/>
              </a:rPr>
              <a:t>Example :</a:t>
            </a:r>
          </a:p>
          <a:p>
            <a:endParaRPr lang="en-US" sz="2400" b="1" dirty="0">
              <a:effectLst/>
              <a:latin typeface="Courier New" panose="02070309020205020404" pitchFamily="49" charset="0"/>
            </a:endParaRPr>
          </a:p>
          <a:p>
            <a:pPr marL="0" indent="0">
              <a:buNone/>
            </a:pPr>
            <a:r>
              <a:rPr lang="en-US" sz="2000" b="0" dirty="0">
                <a:solidFill>
                  <a:srgbClr val="0000FF"/>
                </a:solidFill>
                <a:effectLst/>
                <a:latin typeface="Courier New" panose="02070309020205020404" pitchFamily="49" charset="0"/>
              </a:rPr>
              <a:t>def</a:t>
            </a:r>
            <a:r>
              <a:rPr lang="en-US" sz="2000" b="0" dirty="0">
                <a:solidFill>
                  <a:srgbClr val="000000"/>
                </a:solidFill>
                <a:effectLst/>
                <a:latin typeface="Courier New" panose="02070309020205020404" pitchFamily="49" charset="0"/>
              </a:rPr>
              <a:t> </a:t>
            </a:r>
            <a:r>
              <a:rPr lang="en-US" sz="2000" b="0" dirty="0" err="1">
                <a:solidFill>
                  <a:srgbClr val="795E26"/>
                </a:solidFill>
                <a:effectLst/>
                <a:latin typeface="Courier New" panose="02070309020205020404" pitchFamily="49" charset="0"/>
              </a:rPr>
              <a:t>my_function</a:t>
            </a:r>
            <a:r>
              <a:rPr lang="en-US" sz="2000" b="0" dirty="0">
                <a:solidFill>
                  <a:srgbClr val="000000"/>
                </a:solidFill>
                <a:effectLst/>
                <a:latin typeface="Courier New" panose="02070309020205020404" pitchFamily="49" charset="0"/>
              </a:rPr>
              <a:t>(</a:t>
            </a:r>
            <a:r>
              <a:rPr lang="en-US" sz="2000" b="0" dirty="0" err="1">
                <a:solidFill>
                  <a:srgbClr val="001080"/>
                </a:solidFill>
                <a:effectLst/>
                <a:latin typeface="Courier New" panose="02070309020205020404" pitchFamily="49" charset="0"/>
              </a:rPr>
              <a:t>fname</a:t>
            </a:r>
            <a:r>
              <a:rPr lang="en-US" sz="2000" b="0" dirty="0">
                <a:solidFill>
                  <a:srgbClr val="000000"/>
                </a:solidFill>
                <a:effectLst/>
                <a:latin typeface="Courier New" panose="02070309020205020404" pitchFamily="49" charset="0"/>
              </a:rPr>
              <a:t>):</a:t>
            </a:r>
          </a:p>
          <a:p>
            <a:pPr marL="0" indent="0">
              <a:buNone/>
            </a:pPr>
            <a:r>
              <a:rPr lang="en-US" sz="2000" b="0" dirty="0">
                <a:solidFill>
                  <a:srgbClr val="000000"/>
                </a:solidFill>
                <a:effectLst/>
                <a:latin typeface="Courier New" panose="02070309020205020404" pitchFamily="49" charset="0"/>
              </a:rPr>
              <a:t>  </a:t>
            </a:r>
            <a:r>
              <a:rPr lang="en-US" sz="2000" b="0" dirty="0">
                <a:solidFill>
                  <a:srgbClr val="795E26"/>
                </a:solidFill>
                <a:effectLst/>
                <a:latin typeface="Courier New" panose="02070309020205020404" pitchFamily="49" charset="0"/>
              </a:rPr>
              <a:t>print</a:t>
            </a:r>
            <a:r>
              <a:rPr lang="en-US" sz="2000" b="0" dirty="0">
                <a:solidFill>
                  <a:srgbClr val="000000"/>
                </a:solidFill>
                <a:effectLst/>
                <a:latin typeface="Courier New" panose="02070309020205020404" pitchFamily="49" charset="0"/>
              </a:rPr>
              <a:t>(</a:t>
            </a:r>
            <a:r>
              <a:rPr lang="en-US" sz="2000" b="0" dirty="0" err="1">
                <a:solidFill>
                  <a:srgbClr val="000000"/>
                </a:solidFill>
                <a:effectLst/>
                <a:latin typeface="Courier New" panose="02070309020205020404" pitchFamily="49" charset="0"/>
              </a:rPr>
              <a:t>fname</a:t>
            </a:r>
            <a:r>
              <a:rPr lang="en-US" sz="2000" b="0" dirty="0">
                <a:solidFill>
                  <a:srgbClr val="000000"/>
                </a:solidFill>
                <a:effectLst/>
                <a:latin typeface="Courier New" panose="02070309020205020404" pitchFamily="49" charset="0"/>
              </a:rPr>
              <a:t> + </a:t>
            </a:r>
            <a:r>
              <a:rPr lang="en-US" sz="2000" b="0" dirty="0">
                <a:solidFill>
                  <a:srgbClr val="A31515"/>
                </a:solidFill>
                <a:effectLst/>
                <a:latin typeface="Courier New" panose="02070309020205020404" pitchFamily="49" charset="0"/>
              </a:rPr>
              <a:t>" </a:t>
            </a:r>
            <a:r>
              <a:rPr lang="en-US" sz="2000" b="0" dirty="0" err="1">
                <a:solidFill>
                  <a:srgbClr val="A31515"/>
                </a:solidFill>
                <a:effectLst/>
                <a:latin typeface="Courier New" panose="02070309020205020404" pitchFamily="49" charset="0"/>
              </a:rPr>
              <a:t>diggibyte</a:t>
            </a:r>
            <a:r>
              <a:rPr lang="en-US" sz="2000" b="0" dirty="0">
                <a:solidFill>
                  <a:srgbClr val="A31515"/>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a:t>
            </a:r>
          </a:p>
          <a:p>
            <a:pPr marL="0" indent="0">
              <a:buNone/>
            </a:pPr>
            <a:br>
              <a:rPr lang="en-US" sz="2000" b="0" dirty="0">
                <a:solidFill>
                  <a:srgbClr val="000000"/>
                </a:solidFill>
                <a:effectLst/>
                <a:latin typeface="Courier New" panose="02070309020205020404" pitchFamily="49" charset="0"/>
              </a:rPr>
            </a:br>
            <a:r>
              <a:rPr lang="en-US" sz="2000" b="0" dirty="0" err="1">
                <a:solidFill>
                  <a:srgbClr val="000000"/>
                </a:solidFill>
                <a:effectLst/>
                <a:latin typeface="Courier New" panose="02070309020205020404" pitchFamily="49" charset="0"/>
              </a:rPr>
              <a:t>my_function</a:t>
            </a:r>
            <a:r>
              <a:rPr lang="en-US" sz="2000" b="0" dirty="0">
                <a:solidFill>
                  <a:srgbClr val="000000"/>
                </a:solidFill>
                <a:effectLst/>
                <a:latin typeface="Courier New" panose="02070309020205020404" pitchFamily="49" charset="0"/>
              </a:rPr>
              <a:t>(</a:t>
            </a:r>
            <a:r>
              <a:rPr lang="en-US" sz="2000" b="0" dirty="0">
                <a:solidFill>
                  <a:srgbClr val="A31515"/>
                </a:solidFill>
                <a:effectLst/>
                <a:latin typeface="Courier New" panose="02070309020205020404" pitchFamily="49" charset="0"/>
              </a:rPr>
              <a:t>"</a:t>
            </a:r>
            <a:r>
              <a:rPr lang="en-US" sz="2000" b="0" dirty="0" err="1">
                <a:solidFill>
                  <a:srgbClr val="A31515"/>
                </a:solidFill>
                <a:effectLst/>
                <a:latin typeface="Courier New" panose="02070309020205020404" pitchFamily="49" charset="0"/>
              </a:rPr>
              <a:t>williams</a:t>
            </a:r>
            <a:r>
              <a:rPr lang="en-US" sz="2000" b="0" dirty="0">
                <a:solidFill>
                  <a:srgbClr val="A31515"/>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a:t>
            </a:r>
          </a:p>
          <a:p>
            <a:pPr marL="0" indent="0">
              <a:buNone/>
            </a:pPr>
            <a:r>
              <a:rPr lang="en-US" sz="2000" b="0" dirty="0" err="1">
                <a:solidFill>
                  <a:srgbClr val="000000"/>
                </a:solidFill>
                <a:effectLst/>
                <a:latin typeface="Courier New" panose="02070309020205020404" pitchFamily="49" charset="0"/>
              </a:rPr>
              <a:t>my_function</a:t>
            </a:r>
            <a:r>
              <a:rPr lang="en-US" sz="2000" b="0" dirty="0">
                <a:solidFill>
                  <a:srgbClr val="000000"/>
                </a:solidFill>
                <a:effectLst/>
                <a:latin typeface="Courier New" panose="02070309020205020404" pitchFamily="49" charset="0"/>
              </a:rPr>
              <a:t>(</a:t>
            </a:r>
            <a:r>
              <a:rPr lang="en-US" sz="2000" b="0" dirty="0">
                <a:solidFill>
                  <a:srgbClr val="A31515"/>
                </a:solidFill>
                <a:effectLst/>
                <a:latin typeface="Courier New" panose="02070309020205020404" pitchFamily="49" charset="0"/>
              </a:rPr>
              <a:t>"</a:t>
            </a:r>
            <a:r>
              <a:rPr lang="en-US" sz="2000" b="0" dirty="0" err="1">
                <a:solidFill>
                  <a:srgbClr val="A31515"/>
                </a:solidFill>
                <a:effectLst/>
                <a:latin typeface="Courier New" panose="02070309020205020404" pitchFamily="49" charset="0"/>
              </a:rPr>
              <a:t>shekar</a:t>
            </a:r>
            <a:r>
              <a:rPr lang="en-US" sz="2000" b="0" dirty="0">
                <a:solidFill>
                  <a:srgbClr val="A31515"/>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a:t>
            </a:r>
          </a:p>
          <a:p>
            <a:pPr marL="0" indent="0">
              <a:buNone/>
            </a:pPr>
            <a:r>
              <a:rPr lang="en-US" sz="2000" b="0" dirty="0" err="1">
                <a:solidFill>
                  <a:srgbClr val="000000"/>
                </a:solidFill>
                <a:effectLst/>
                <a:latin typeface="Courier New" panose="02070309020205020404" pitchFamily="49" charset="0"/>
              </a:rPr>
              <a:t>my_function</a:t>
            </a:r>
            <a:r>
              <a:rPr lang="en-US" sz="2000" b="0" dirty="0">
                <a:solidFill>
                  <a:srgbClr val="000000"/>
                </a:solidFill>
                <a:effectLst/>
                <a:latin typeface="Courier New" panose="02070309020205020404" pitchFamily="49" charset="0"/>
              </a:rPr>
              <a:t>(</a:t>
            </a:r>
            <a:r>
              <a:rPr lang="en-US" sz="2000" b="0" dirty="0">
                <a:solidFill>
                  <a:srgbClr val="A31515"/>
                </a:solidFill>
                <a:effectLst/>
                <a:latin typeface="Courier New" panose="02070309020205020404" pitchFamily="49" charset="0"/>
              </a:rPr>
              <a:t>"</a:t>
            </a:r>
            <a:r>
              <a:rPr lang="en-US" sz="2000" b="0" dirty="0" err="1">
                <a:solidFill>
                  <a:srgbClr val="A31515"/>
                </a:solidFill>
                <a:effectLst/>
                <a:latin typeface="Courier New" panose="02070309020205020404" pitchFamily="49" charset="0"/>
              </a:rPr>
              <a:t>anuj</a:t>
            </a:r>
            <a:r>
              <a:rPr lang="en-US" sz="2000" b="0" dirty="0">
                <a:solidFill>
                  <a:srgbClr val="A31515"/>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a:t>
            </a:r>
          </a:p>
          <a:p>
            <a:endParaRPr lang="en-US" dirty="0"/>
          </a:p>
          <a:p>
            <a:r>
              <a:rPr lang="en-US" dirty="0"/>
              <a:t>Output :</a:t>
            </a:r>
          </a:p>
          <a:p>
            <a:r>
              <a:rPr lang="en-US" b="0" i="0" dirty="0">
                <a:solidFill>
                  <a:srgbClr val="212121"/>
                </a:solidFill>
                <a:effectLst/>
                <a:latin typeface="Courier New" panose="02070309020205020404" pitchFamily="49" charset="0"/>
              </a:rPr>
              <a:t> </a:t>
            </a:r>
            <a:r>
              <a:rPr lang="en-US" b="0" i="0" dirty="0" err="1">
                <a:solidFill>
                  <a:srgbClr val="212121"/>
                </a:solidFill>
                <a:effectLst/>
                <a:latin typeface="Courier New" panose="02070309020205020404" pitchFamily="49" charset="0"/>
              </a:rPr>
              <a:t>williams</a:t>
            </a:r>
            <a:r>
              <a:rPr lang="en-US" b="0" i="0" dirty="0">
                <a:solidFill>
                  <a:srgbClr val="212121"/>
                </a:solidFill>
                <a:effectLst/>
                <a:latin typeface="Courier New" panose="02070309020205020404" pitchFamily="49" charset="0"/>
              </a:rPr>
              <a:t> </a:t>
            </a:r>
            <a:r>
              <a:rPr lang="en-US" b="0" i="0" dirty="0" err="1">
                <a:solidFill>
                  <a:srgbClr val="212121"/>
                </a:solidFill>
                <a:effectLst/>
                <a:latin typeface="Courier New" panose="02070309020205020404" pitchFamily="49" charset="0"/>
              </a:rPr>
              <a:t>diggibyte</a:t>
            </a:r>
            <a:endParaRPr lang="en-US" b="0" i="0" dirty="0">
              <a:solidFill>
                <a:srgbClr val="212121"/>
              </a:solidFill>
              <a:effectLst/>
              <a:latin typeface="Courier New" panose="02070309020205020404" pitchFamily="49" charset="0"/>
            </a:endParaRPr>
          </a:p>
          <a:p>
            <a:r>
              <a:rPr lang="en-US" b="0" i="0" dirty="0">
                <a:solidFill>
                  <a:srgbClr val="212121"/>
                </a:solidFill>
                <a:effectLst/>
                <a:latin typeface="Courier New" panose="02070309020205020404" pitchFamily="49" charset="0"/>
              </a:rPr>
              <a:t> </a:t>
            </a:r>
            <a:r>
              <a:rPr lang="en-US" b="0" i="0" dirty="0" err="1">
                <a:solidFill>
                  <a:srgbClr val="212121"/>
                </a:solidFill>
                <a:effectLst/>
                <a:latin typeface="Courier New" panose="02070309020205020404" pitchFamily="49" charset="0"/>
              </a:rPr>
              <a:t>shekar</a:t>
            </a:r>
            <a:r>
              <a:rPr lang="en-US" b="0" i="0" dirty="0">
                <a:solidFill>
                  <a:srgbClr val="212121"/>
                </a:solidFill>
                <a:effectLst/>
                <a:latin typeface="Courier New" panose="02070309020205020404" pitchFamily="49" charset="0"/>
              </a:rPr>
              <a:t> </a:t>
            </a:r>
            <a:r>
              <a:rPr lang="en-US" b="0" i="0" dirty="0" err="1">
                <a:solidFill>
                  <a:srgbClr val="212121"/>
                </a:solidFill>
                <a:effectLst/>
                <a:latin typeface="Courier New" panose="02070309020205020404" pitchFamily="49" charset="0"/>
              </a:rPr>
              <a:t>diggibyte</a:t>
            </a:r>
            <a:endParaRPr lang="en-US" b="0" i="0" dirty="0">
              <a:solidFill>
                <a:srgbClr val="212121"/>
              </a:solidFill>
              <a:effectLst/>
              <a:latin typeface="Courier New" panose="02070309020205020404" pitchFamily="49" charset="0"/>
            </a:endParaRPr>
          </a:p>
          <a:p>
            <a:r>
              <a:rPr lang="en-US" b="0" i="0" dirty="0">
                <a:solidFill>
                  <a:srgbClr val="212121"/>
                </a:solidFill>
                <a:effectLst/>
                <a:latin typeface="Courier New" panose="02070309020205020404" pitchFamily="49" charset="0"/>
              </a:rPr>
              <a:t> </a:t>
            </a:r>
            <a:r>
              <a:rPr lang="en-US" b="0" i="0" dirty="0" err="1">
                <a:solidFill>
                  <a:srgbClr val="212121"/>
                </a:solidFill>
                <a:effectLst/>
                <a:latin typeface="Courier New" panose="02070309020205020404" pitchFamily="49" charset="0"/>
              </a:rPr>
              <a:t>anuj</a:t>
            </a:r>
            <a:r>
              <a:rPr lang="en-US" b="0" i="0" dirty="0">
                <a:solidFill>
                  <a:srgbClr val="212121"/>
                </a:solidFill>
                <a:effectLst/>
                <a:latin typeface="Courier New" panose="02070309020205020404" pitchFamily="49" charset="0"/>
              </a:rPr>
              <a:t> </a:t>
            </a:r>
            <a:r>
              <a:rPr lang="en-US" b="0" i="0" dirty="0" err="1">
                <a:solidFill>
                  <a:srgbClr val="212121"/>
                </a:solidFill>
                <a:effectLst/>
                <a:latin typeface="Courier New" panose="02070309020205020404" pitchFamily="49" charset="0"/>
              </a:rPr>
              <a:t>diggibyte</a:t>
            </a:r>
            <a:endParaRPr lang="en-US" dirty="0"/>
          </a:p>
        </p:txBody>
      </p:sp>
    </p:spTree>
    <p:extLst>
      <p:ext uri="{BB962C8B-B14F-4D97-AF65-F5344CB8AC3E}">
        <p14:creationId xmlns:p14="http://schemas.microsoft.com/office/powerpoint/2010/main" val="946994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26CD-6916-C5DD-068E-A872A431A947}"/>
              </a:ext>
            </a:extLst>
          </p:cNvPr>
          <p:cNvSpPr>
            <a:spLocks noGrp="1"/>
          </p:cNvSpPr>
          <p:nvPr>
            <p:ph type="title"/>
          </p:nvPr>
        </p:nvSpPr>
        <p:spPr/>
        <p:txBody>
          <a:bodyPr/>
          <a:lstStyle/>
          <a:p>
            <a:r>
              <a:rPr lang="en-US" b="0" i="0" dirty="0">
                <a:solidFill>
                  <a:srgbClr val="212121"/>
                </a:solidFill>
                <a:effectLst/>
                <a:latin typeface="Roboto" panose="02000000000000000000" pitchFamily="2" charset="0"/>
              </a:rPr>
              <a:t>Number of Arguments</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87B051B7-A69D-6814-7D9C-E69B8021CB9D}"/>
              </a:ext>
            </a:extLst>
          </p:cNvPr>
          <p:cNvSpPr>
            <a:spLocks noGrp="1"/>
          </p:cNvSpPr>
          <p:nvPr>
            <p:ph idx="1"/>
          </p:nvPr>
        </p:nvSpPr>
        <p:spPr>
          <a:xfrm>
            <a:off x="838200" y="1192696"/>
            <a:ext cx="10515600" cy="4984267"/>
          </a:xfrm>
        </p:spPr>
        <p:txBody>
          <a:bodyPr>
            <a:normAutofit/>
          </a:bodyPr>
          <a:lstStyle/>
          <a:p>
            <a:r>
              <a:rPr lang="en-US" sz="2000" b="0" i="0" dirty="0">
                <a:solidFill>
                  <a:srgbClr val="212121"/>
                </a:solidFill>
                <a:effectLst/>
                <a:latin typeface="Roboto" panose="02000000000000000000" pitchFamily="2" charset="0"/>
              </a:rPr>
              <a:t>By default, a function must be called with the correct number of arguments. Meaning that if your function expects 2 arguments, you have to call the function with 2 arguments, not more, and not less.</a:t>
            </a:r>
          </a:p>
          <a:p>
            <a:pPr marL="0" indent="0">
              <a:buNone/>
            </a:pPr>
            <a:r>
              <a:rPr lang="en-US" sz="1800" b="0" dirty="0">
                <a:solidFill>
                  <a:srgbClr val="0000FF"/>
                </a:solidFill>
                <a:effectLst/>
                <a:latin typeface="Courier New" panose="02070309020205020404" pitchFamily="49" charset="0"/>
              </a:rPr>
              <a:t>def</a:t>
            </a:r>
            <a:r>
              <a:rPr lang="en-US" sz="1800" b="0" dirty="0">
                <a:solidFill>
                  <a:srgbClr val="000000"/>
                </a:solidFill>
                <a:effectLst/>
                <a:latin typeface="Courier New" panose="02070309020205020404" pitchFamily="49" charset="0"/>
              </a:rPr>
              <a:t> </a:t>
            </a:r>
            <a:r>
              <a:rPr lang="en-US" sz="1800" b="0" dirty="0" err="1">
                <a:solidFill>
                  <a:srgbClr val="795E26"/>
                </a:solidFill>
                <a:effectLst/>
                <a:latin typeface="Courier New" panose="02070309020205020404" pitchFamily="49" charset="0"/>
              </a:rPr>
              <a:t>my_function</a:t>
            </a:r>
            <a:r>
              <a:rPr lang="en-US" sz="1800" b="0" dirty="0">
                <a:solidFill>
                  <a:srgbClr val="000000"/>
                </a:solidFill>
                <a:effectLst/>
                <a:latin typeface="Courier New" panose="02070309020205020404" pitchFamily="49" charset="0"/>
              </a:rPr>
              <a:t>(</a:t>
            </a:r>
            <a:r>
              <a:rPr lang="en-US" sz="1800" b="0" dirty="0" err="1">
                <a:solidFill>
                  <a:srgbClr val="001080"/>
                </a:solidFill>
                <a:effectLst/>
                <a:latin typeface="Courier New" panose="02070309020205020404" pitchFamily="49" charset="0"/>
              </a:rPr>
              <a:t>fname</a:t>
            </a:r>
            <a:r>
              <a:rPr lang="en-US" sz="1800" b="0" dirty="0">
                <a:solidFill>
                  <a:srgbClr val="000000"/>
                </a:solidFill>
                <a:effectLst/>
                <a:latin typeface="Courier New" panose="02070309020205020404" pitchFamily="49" charset="0"/>
              </a:rPr>
              <a:t>, </a:t>
            </a:r>
            <a:r>
              <a:rPr lang="en-US" sz="1800" b="0" dirty="0" err="1">
                <a:solidFill>
                  <a:srgbClr val="001080"/>
                </a:solidFill>
                <a:effectLst/>
                <a:latin typeface="Courier New" panose="02070309020205020404" pitchFamily="49" charset="0"/>
              </a:rPr>
              <a:t>lname</a:t>
            </a:r>
            <a:r>
              <a:rPr lang="en-US" sz="1800" b="0" dirty="0">
                <a:solidFill>
                  <a:srgbClr val="000000"/>
                </a:solidFill>
                <a:effectLst/>
                <a:latin typeface="Courier New" panose="02070309020205020404" pitchFamily="49" charset="0"/>
              </a:rPr>
              <a:t>):</a:t>
            </a:r>
          </a:p>
          <a:p>
            <a:pPr marL="0" indent="0">
              <a:buNone/>
            </a:pPr>
            <a:r>
              <a:rPr lang="en-US" sz="1800" b="0" dirty="0">
                <a:solidFill>
                  <a:srgbClr val="000000"/>
                </a:solidFill>
                <a:effectLst/>
                <a:latin typeface="Courier New" panose="02070309020205020404" pitchFamily="49" charset="0"/>
              </a:rPr>
              <a:t>  </a:t>
            </a:r>
            <a:r>
              <a:rPr lang="en-US" sz="1800" b="0" dirty="0">
                <a:solidFill>
                  <a:srgbClr val="795E26"/>
                </a:solidFill>
                <a:effectLst/>
                <a:latin typeface="Courier New" panose="02070309020205020404" pitchFamily="49" charset="0"/>
              </a:rPr>
              <a:t>print</a:t>
            </a:r>
            <a:r>
              <a:rPr lang="en-US" sz="1800" b="0" dirty="0">
                <a:solidFill>
                  <a:srgbClr val="000000"/>
                </a:solidFill>
                <a:effectLst/>
                <a:latin typeface="Courier New" panose="02070309020205020404" pitchFamily="49" charset="0"/>
              </a:rPr>
              <a:t>(</a:t>
            </a:r>
            <a:r>
              <a:rPr lang="en-US" sz="1800" b="0" dirty="0" err="1">
                <a:solidFill>
                  <a:srgbClr val="000000"/>
                </a:solidFill>
                <a:effectLst/>
                <a:latin typeface="Courier New" panose="02070309020205020404" pitchFamily="49" charset="0"/>
              </a:rPr>
              <a:t>fname</a:t>
            </a:r>
            <a:r>
              <a:rPr lang="en-US" sz="1800" b="0" dirty="0">
                <a:solidFill>
                  <a:srgbClr val="000000"/>
                </a:solidFill>
                <a:effectLst/>
                <a:latin typeface="Courier New" panose="02070309020205020404" pitchFamily="49" charset="0"/>
              </a:rPr>
              <a:t> + </a:t>
            </a:r>
            <a:r>
              <a:rPr lang="en-US" sz="1800" b="0" dirty="0">
                <a:solidFill>
                  <a:srgbClr val="A31515"/>
                </a:solidFill>
                <a:effectLst/>
                <a:latin typeface="Courier New" panose="02070309020205020404" pitchFamily="49" charset="0"/>
              </a:rPr>
              <a:t>" "</a:t>
            </a:r>
            <a:r>
              <a:rPr lang="en-US" sz="1800" b="0" dirty="0">
                <a:solidFill>
                  <a:srgbClr val="000000"/>
                </a:solidFill>
                <a:effectLst/>
                <a:latin typeface="Courier New" panose="02070309020205020404" pitchFamily="49" charset="0"/>
              </a:rPr>
              <a:t> + </a:t>
            </a:r>
            <a:r>
              <a:rPr lang="en-US" sz="1800" b="0" dirty="0" err="1">
                <a:solidFill>
                  <a:srgbClr val="000000"/>
                </a:solidFill>
                <a:effectLst/>
                <a:latin typeface="Courier New" panose="02070309020205020404" pitchFamily="49" charset="0"/>
              </a:rPr>
              <a:t>lname</a:t>
            </a:r>
            <a:r>
              <a:rPr lang="en-US" sz="1800" b="0" dirty="0">
                <a:solidFill>
                  <a:srgbClr val="000000"/>
                </a:solidFill>
                <a:effectLst/>
                <a:latin typeface="Courier New" panose="02070309020205020404" pitchFamily="49" charset="0"/>
              </a:rPr>
              <a:t>)</a:t>
            </a:r>
          </a:p>
          <a:p>
            <a:pPr marL="0" indent="0">
              <a:buNone/>
            </a:pPr>
            <a:br>
              <a:rPr lang="en-US" sz="1800" b="0" dirty="0">
                <a:solidFill>
                  <a:srgbClr val="000000"/>
                </a:solidFill>
                <a:effectLst/>
                <a:latin typeface="Courier New" panose="02070309020205020404" pitchFamily="49" charset="0"/>
              </a:rPr>
            </a:br>
            <a:r>
              <a:rPr lang="en-US" sz="1800" b="0" dirty="0" err="1">
                <a:solidFill>
                  <a:srgbClr val="000000"/>
                </a:solidFill>
                <a:effectLst/>
                <a:latin typeface="Courier New" panose="02070309020205020404" pitchFamily="49" charset="0"/>
              </a:rPr>
              <a:t>my_function</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williams</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diggibyte</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a:t>
            </a:r>
          </a:p>
          <a:p>
            <a:pPr marL="0" indent="0">
              <a:buNone/>
            </a:pPr>
            <a:endParaRPr lang="en-US" sz="2000" dirty="0"/>
          </a:p>
          <a:p>
            <a:pPr marL="0" indent="0">
              <a:buNone/>
            </a:pPr>
            <a:r>
              <a:rPr lang="en-US" sz="2000" dirty="0"/>
              <a:t>Output : </a:t>
            </a:r>
          </a:p>
          <a:p>
            <a:pPr marL="0" indent="0">
              <a:buNone/>
            </a:pPr>
            <a:r>
              <a:rPr lang="en-US" sz="1400" b="0" i="0" dirty="0" err="1">
                <a:solidFill>
                  <a:srgbClr val="212121"/>
                </a:solidFill>
                <a:effectLst/>
                <a:latin typeface="Courier New" panose="02070309020205020404" pitchFamily="49" charset="0"/>
              </a:rPr>
              <a:t>williams</a:t>
            </a:r>
            <a:r>
              <a:rPr lang="en-US" sz="1400" b="0" i="0" dirty="0">
                <a:solidFill>
                  <a:srgbClr val="212121"/>
                </a:solidFill>
                <a:effectLst/>
                <a:latin typeface="Courier New" panose="02070309020205020404" pitchFamily="49" charset="0"/>
              </a:rPr>
              <a:t> </a:t>
            </a:r>
            <a:r>
              <a:rPr lang="en-US" sz="1400" b="0" i="0" dirty="0" err="1">
                <a:solidFill>
                  <a:srgbClr val="212121"/>
                </a:solidFill>
                <a:effectLst/>
                <a:latin typeface="Courier New" panose="02070309020205020404" pitchFamily="49" charset="0"/>
              </a:rPr>
              <a:t>diggibyte</a:t>
            </a:r>
            <a:endParaRPr lang="en-US" sz="1400" b="0" i="0" dirty="0">
              <a:solidFill>
                <a:srgbClr val="212121"/>
              </a:solidFill>
              <a:effectLst/>
              <a:latin typeface="Courier New" panose="02070309020205020404" pitchFamily="49" charset="0"/>
            </a:endParaRPr>
          </a:p>
          <a:p>
            <a:pPr marL="0" indent="0">
              <a:buNone/>
            </a:pPr>
            <a:endParaRPr lang="en-US" sz="1400" dirty="0">
              <a:solidFill>
                <a:srgbClr val="212121"/>
              </a:solidFill>
              <a:latin typeface="Courier New" panose="02070309020205020404" pitchFamily="49" charset="0"/>
            </a:endParaRPr>
          </a:p>
          <a:p>
            <a:pPr marL="0" indent="0">
              <a:buNone/>
            </a:pPr>
            <a:r>
              <a:rPr lang="en-US" sz="2000" b="0" i="0" dirty="0">
                <a:solidFill>
                  <a:srgbClr val="212121"/>
                </a:solidFill>
                <a:effectLst/>
                <a:latin typeface="Roboto" panose="02000000000000000000" pitchFamily="2" charset="0"/>
              </a:rPr>
              <a:t>If you try to call the function with 1 or 3 arguments, it will throw error:</a:t>
            </a:r>
            <a:endParaRPr lang="en-US" sz="3200" dirty="0"/>
          </a:p>
        </p:txBody>
      </p:sp>
    </p:spTree>
    <p:extLst>
      <p:ext uri="{BB962C8B-B14F-4D97-AF65-F5344CB8AC3E}">
        <p14:creationId xmlns:p14="http://schemas.microsoft.com/office/powerpoint/2010/main" val="312006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B7E00-7A71-BFAB-1EAF-FE34B4B9C845}"/>
              </a:ext>
            </a:extLst>
          </p:cNvPr>
          <p:cNvSpPr>
            <a:spLocks noGrp="1"/>
          </p:cNvSpPr>
          <p:nvPr>
            <p:ph idx="1"/>
          </p:nvPr>
        </p:nvSpPr>
        <p:spPr>
          <a:xfrm>
            <a:off x="838200" y="463826"/>
            <a:ext cx="10515600" cy="5713137"/>
          </a:xfrm>
        </p:spPr>
        <p:txBody>
          <a:bodyPr/>
          <a:lstStyle/>
          <a:p>
            <a:pPr algn="l"/>
            <a:r>
              <a:rPr lang="en-US" b="0" i="0" dirty="0">
                <a:solidFill>
                  <a:srgbClr val="212121"/>
                </a:solidFill>
                <a:effectLst/>
                <a:latin typeface="Roboto" panose="02000000000000000000" pitchFamily="2" charset="0"/>
              </a:rPr>
              <a:t>Example</a:t>
            </a:r>
          </a:p>
          <a:p>
            <a:pPr marL="0" indent="0" algn="l">
              <a:buNone/>
            </a:pPr>
            <a:r>
              <a:rPr lang="en-US" b="0" i="0" dirty="0">
                <a:solidFill>
                  <a:srgbClr val="212121"/>
                </a:solidFill>
                <a:effectLst/>
                <a:latin typeface="Roboto" panose="02000000000000000000" pitchFamily="2" charset="0"/>
              </a:rPr>
              <a:t> </a:t>
            </a:r>
            <a:r>
              <a:rPr lang="en-US" sz="2000" b="0" i="0" dirty="0">
                <a:solidFill>
                  <a:srgbClr val="212121"/>
                </a:solidFill>
                <a:effectLst/>
                <a:latin typeface="Roboto" panose="02000000000000000000" pitchFamily="2" charset="0"/>
              </a:rPr>
              <a:t>This function expects 2 arguments, but gets only 1:</a:t>
            </a:r>
            <a:endParaRPr lang="en-US" dirty="0"/>
          </a:p>
          <a:p>
            <a:pPr marL="0" indent="0">
              <a:buNone/>
            </a:pPr>
            <a:r>
              <a:rPr lang="en-US" sz="1800" b="0" dirty="0">
                <a:solidFill>
                  <a:srgbClr val="0000FF"/>
                </a:solidFill>
                <a:effectLst/>
                <a:latin typeface="Courier New" panose="02070309020205020404" pitchFamily="49" charset="0"/>
              </a:rPr>
              <a:t>def</a:t>
            </a:r>
            <a:r>
              <a:rPr lang="en-US" sz="1800" b="0" dirty="0">
                <a:solidFill>
                  <a:srgbClr val="000000"/>
                </a:solidFill>
                <a:effectLst/>
                <a:latin typeface="Courier New" panose="02070309020205020404" pitchFamily="49" charset="0"/>
              </a:rPr>
              <a:t> </a:t>
            </a:r>
            <a:r>
              <a:rPr lang="en-US" sz="1800" b="0" dirty="0" err="1">
                <a:solidFill>
                  <a:srgbClr val="795E26"/>
                </a:solidFill>
                <a:effectLst/>
                <a:latin typeface="Courier New" panose="02070309020205020404" pitchFamily="49" charset="0"/>
              </a:rPr>
              <a:t>my_function</a:t>
            </a:r>
            <a:r>
              <a:rPr lang="en-US" sz="1800" b="0" dirty="0">
                <a:solidFill>
                  <a:srgbClr val="000000"/>
                </a:solidFill>
                <a:effectLst/>
                <a:latin typeface="Courier New" panose="02070309020205020404" pitchFamily="49" charset="0"/>
              </a:rPr>
              <a:t>(</a:t>
            </a:r>
            <a:r>
              <a:rPr lang="en-US" sz="1800" b="0" dirty="0" err="1">
                <a:solidFill>
                  <a:srgbClr val="001080"/>
                </a:solidFill>
                <a:effectLst/>
                <a:latin typeface="Courier New" panose="02070309020205020404" pitchFamily="49" charset="0"/>
              </a:rPr>
              <a:t>fname</a:t>
            </a:r>
            <a:r>
              <a:rPr lang="en-US" sz="1800" b="0" dirty="0">
                <a:solidFill>
                  <a:srgbClr val="000000"/>
                </a:solidFill>
                <a:effectLst/>
                <a:latin typeface="Courier New" panose="02070309020205020404" pitchFamily="49" charset="0"/>
              </a:rPr>
              <a:t>, </a:t>
            </a:r>
            <a:r>
              <a:rPr lang="en-US" sz="1800" b="0" dirty="0" err="1">
                <a:solidFill>
                  <a:srgbClr val="001080"/>
                </a:solidFill>
                <a:effectLst/>
                <a:latin typeface="Courier New" panose="02070309020205020404" pitchFamily="49" charset="0"/>
              </a:rPr>
              <a:t>lname</a:t>
            </a:r>
            <a:r>
              <a:rPr lang="en-US" sz="1800" b="0" dirty="0">
                <a:solidFill>
                  <a:srgbClr val="000000"/>
                </a:solidFill>
                <a:effectLst/>
                <a:latin typeface="Courier New" panose="02070309020205020404" pitchFamily="49" charset="0"/>
              </a:rPr>
              <a:t>):</a:t>
            </a:r>
          </a:p>
          <a:p>
            <a:pPr marL="0" indent="0">
              <a:buNone/>
            </a:pPr>
            <a:r>
              <a:rPr lang="en-US" sz="1800" dirty="0">
                <a:solidFill>
                  <a:srgbClr val="000000"/>
                </a:solidFill>
                <a:latin typeface="Courier New" panose="02070309020205020404" pitchFamily="49" charset="0"/>
              </a:rPr>
              <a:t> </a:t>
            </a:r>
            <a:r>
              <a:rPr lang="en-US" sz="1800" b="0" dirty="0">
                <a:solidFill>
                  <a:srgbClr val="000000"/>
                </a:solidFill>
                <a:effectLst/>
                <a:latin typeface="Courier New" panose="02070309020205020404" pitchFamily="49" charset="0"/>
              </a:rPr>
              <a:t> </a:t>
            </a:r>
            <a:r>
              <a:rPr lang="en-US" sz="1800" b="0" dirty="0">
                <a:solidFill>
                  <a:srgbClr val="795E26"/>
                </a:solidFill>
                <a:effectLst/>
                <a:latin typeface="Courier New" panose="02070309020205020404" pitchFamily="49" charset="0"/>
              </a:rPr>
              <a:t>print</a:t>
            </a:r>
            <a:r>
              <a:rPr lang="en-US" sz="1800" b="0" dirty="0">
                <a:solidFill>
                  <a:srgbClr val="000000"/>
                </a:solidFill>
                <a:effectLst/>
                <a:latin typeface="Courier New" panose="02070309020205020404" pitchFamily="49" charset="0"/>
              </a:rPr>
              <a:t>(</a:t>
            </a:r>
            <a:r>
              <a:rPr lang="en-US" sz="1800" b="0" dirty="0" err="1">
                <a:solidFill>
                  <a:srgbClr val="000000"/>
                </a:solidFill>
                <a:effectLst/>
                <a:latin typeface="Courier New" panose="02070309020205020404" pitchFamily="49" charset="0"/>
              </a:rPr>
              <a:t>fname</a:t>
            </a:r>
            <a:r>
              <a:rPr lang="en-US" sz="1800" b="0" dirty="0">
                <a:solidFill>
                  <a:srgbClr val="000000"/>
                </a:solidFill>
                <a:effectLst/>
                <a:latin typeface="Courier New" panose="02070309020205020404" pitchFamily="49" charset="0"/>
              </a:rPr>
              <a:t> + </a:t>
            </a:r>
            <a:r>
              <a:rPr lang="en-US" sz="1800" b="0" dirty="0">
                <a:solidFill>
                  <a:srgbClr val="A31515"/>
                </a:solidFill>
                <a:effectLst/>
                <a:latin typeface="Courier New" panose="02070309020205020404" pitchFamily="49" charset="0"/>
              </a:rPr>
              <a:t>" "</a:t>
            </a:r>
            <a:r>
              <a:rPr lang="en-US" sz="1800" b="0" dirty="0">
                <a:solidFill>
                  <a:srgbClr val="000000"/>
                </a:solidFill>
                <a:effectLst/>
                <a:latin typeface="Courier New" panose="02070309020205020404" pitchFamily="49" charset="0"/>
              </a:rPr>
              <a:t> + </a:t>
            </a:r>
            <a:r>
              <a:rPr lang="en-US" sz="1800" b="0" dirty="0" err="1">
                <a:solidFill>
                  <a:srgbClr val="000000"/>
                </a:solidFill>
                <a:effectLst/>
                <a:latin typeface="Courier New" panose="02070309020205020404" pitchFamily="49" charset="0"/>
              </a:rPr>
              <a:t>lname</a:t>
            </a:r>
            <a:r>
              <a:rPr lang="en-US" sz="1800" b="0" dirty="0">
                <a:solidFill>
                  <a:srgbClr val="000000"/>
                </a:solidFill>
                <a:effectLst/>
                <a:latin typeface="Courier New" panose="02070309020205020404" pitchFamily="49" charset="0"/>
              </a:rPr>
              <a:t>)</a:t>
            </a:r>
          </a:p>
          <a:p>
            <a:pPr marL="0" indent="0">
              <a:buNone/>
            </a:pPr>
            <a:br>
              <a:rPr lang="en-US" sz="1800" b="0" dirty="0">
                <a:solidFill>
                  <a:srgbClr val="000000"/>
                </a:solidFill>
                <a:effectLst/>
                <a:latin typeface="Courier New" panose="02070309020205020404" pitchFamily="49" charset="0"/>
              </a:rPr>
            </a:br>
            <a:r>
              <a:rPr lang="en-US" sz="1800" b="0" dirty="0" err="1">
                <a:solidFill>
                  <a:srgbClr val="000000"/>
                </a:solidFill>
                <a:effectLst/>
                <a:latin typeface="Courier New" panose="02070309020205020404" pitchFamily="49" charset="0"/>
              </a:rPr>
              <a:t>my_function</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williams</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a:t>
            </a:r>
          </a:p>
          <a:p>
            <a:pPr marL="0" indent="0">
              <a:buNone/>
            </a:pPr>
            <a:r>
              <a:rPr lang="en-US" sz="2000" b="1" dirty="0">
                <a:solidFill>
                  <a:srgbClr val="000000"/>
                </a:solidFill>
                <a:latin typeface="Courier New" panose="02070309020205020404" pitchFamily="49" charset="0"/>
              </a:rPr>
              <a:t>Errors we get is </a:t>
            </a:r>
            <a:r>
              <a:rPr lang="en-US" sz="2000" dirty="0">
                <a:solidFill>
                  <a:srgbClr val="000000"/>
                </a:solidFill>
                <a:latin typeface="Courier New" panose="02070309020205020404" pitchFamily="49" charset="0"/>
              </a:rPr>
              <a:t>:</a:t>
            </a:r>
          </a:p>
          <a:p>
            <a:pPr marL="0" indent="0">
              <a:buNone/>
            </a:pPr>
            <a:r>
              <a:rPr lang="en-US" sz="1600" b="0" dirty="0" err="1">
                <a:solidFill>
                  <a:srgbClr val="000000"/>
                </a:solidFill>
                <a:effectLst/>
                <a:latin typeface="Courier New" panose="02070309020205020404" pitchFamily="49" charset="0"/>
              </a:rPr>
              <a:t>TypeError</a:t>
            </a:r>
            <a:r>
              <a:rPr lang="en-US" sz="1600" b="0" dirty="0">
                <a:solidFill>
                  <a:srgbClr val="000000"/>
                </a:solidFill>
                <a:effectLst/>
                <a:latin typeface="Courier New" panose="02070309020205020404" pitchFamily="49" charset="0"/>
              </a:rPr>
              <a:t>                                 Traceback (most recent call last)</a:t>
            </a:r>
          </a:p>
          <a:p>
            <a:pPr marL="0" indent="0">
              <a:buNone/>
            </a:pPr>
            <a:r>
              <a:rPr lang="en-US" sz="1600" b="0" dirty="0">
                <a:solidFill>
                  <a:srgbClr val="000000"/>
                </a:solidFill>
                <a:effectLst/>
                <a:latin typeface="Courier New" panose="02070309020205020404" pitchFamily="49" charset="0"/>
              </a:rPr>
              <a:t>&lt;ipython-input-16-201aa1fa66fb&gt; in &lt;module&gt;()</a:t>
            </a:r>
          </a:p>
          <a:p>
            <a:pPr marL="0" indent="0">
              <a:buNone/>
            </a:pPr>
            <a:r>
              <a:rPr lang="en-US" sz="1600" b="0" dirty="0">
                <a:solidFill>
                  <a:srgbClr val="000000"/>
                </a:solidFill>
                <a:effectLst/>
                <a:latin typeface="Courier New" panose="02070309020205020404" pitchFamily="49" charset="0"/>
              </a:rPr>
              <a:t>      2   print(</a:t>
            </a:r>
            <a:r>
              <a:rPr lang="en-US" sz="1600" b="0" dirty="0" err="1">
                <a:solidFill>
                  <a:srgbClr val="000000"/>
                </a:solidFill>
                <a:effectLst/>
                <a:latin typeface="Courier New" panose="02070309020205020404" pitchFamily="49" charset="0"/>
              </a:rPr>
              <a:t>fname</a:t>
            </a:r>
            <a:r>
              <a:rPr lang="en-US" sz="1600" b="0" dirty="0">
                <a:solidFill>
                  <a:srgbClr val="000000"/>
                </a:solidFill>
                <a:effectLst/>
                <a:latin typeface="Courier New" panose="02070309020205020404" pitchFamily="49" charset="0"/>
              </a:rPr>
              <a:t> + " " + </a:t>
            </a:r>
            <a:r>
              <a:rPr lang="en-US" sz="1600" b="0" dirty="0" err="1">
                <a:solidFill>
                  <a:srgbClr val="000000"/>
                </a:solidFill>
                <a:effectLst/>
                <a:latin typeface="Courier New" panose="02070309020205020404" pitchFamily="49" charset="0"/>
              </a:rPr>
              <a:t>lname</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      3 </a:t>
            </a:r>
          </a:p>
          <a:p>
            <a:pPr marL="0" indent="0">
              <a:buNone/>
            </a:pPr>
            <a:r>
              <a:rPr lang="en-US" sz="1600" b="0" dirty="0">
                <a:solidFill>
                  <a:srgbClr val="000000"/>
                </a:solidFill>
                <a:effectLst/>
                <a:latin typeface="Courier New" panose="02070309020205020404" pitchFamily="49" charset="0"/>
              </a:rPr>
              <a:t>----&gt; 4 </a:t>
            </a:r>
            <a:r>
              <a:rPr lang="en-US" sz="1600" b="0" dirty="0" err="1">
                <a:solidFill>
                  <a:srgbClr val="000000"/>
                </a:solidFill>
                <a:effectLst/>
                <a:latin typeface="Courier New" panose="02070309020205020404" pitchFamily="49" charset="0"/>
              </a:rPr>
              <a:t>my_function</a:t>
            </a:r>
            <a:r>
              <a:rPr lang="en-US" sz="1600" b="0" dirty="0">
                <a:solidFill>
                  <a:srgbClr val="000000"/>
                </a:solidFill>
                <a:effectLst/>
                <a:latin typeface="Courier New" panose="02070309020205020404" pitchFamily="49" charset="0"/>
              </a:rPr>
              <a:t>("</a:t>
            </a:r>
            <a:r>
              <a:rPr lang="en-US" sz="1600" b="0" dirty="0" err="1">
                <a:solidFill>
                  <a:srgbClr val="000000"/>
                </a:solidFill>
                <a:effectLst/>
                <a:latin typeface="Courier New" panose="02070309020205020404" pitchFamily="49" charset="0"/>
              </a:rPr>
              <a:t>williams</a:t>
            </a:r>
            <a:r>
              <a:rPr lang="en-US" sz="1600" b="0" dirty="0">
                <a:solidFill>
                  <a:srgbClr val="000000"/>
                </a:solidFill>
                <a:effectLst/>
                <a:latin typeface="Courier New" panose="02070309020205020404" pitchFamily="49" charset="0"/>
              </a:rPr>
              <a:t>")</a:t>
            </a:r>
          </a:p>
          <a:p>
            <a:pPr marL="0" indent="0">
              <a:buNone/>
            </a:pPr>
            <a:endParaRPr lang="en-US" sz="1600" b="0" dirty="0">
              <a:solidFill>
                <a:srgbClr val="000000"/>
              </a:solidFill>
              <a:effectLst/>
              <a:latin typeface="Courier New" panose="02070309020205020404" pitchFamily="49" charset="0"/>
            </a:endParaRPr>
          </a:p>
          <a:p>
            <a:pPr marL="0" indent="0">
              <a:buNone/>
            </a:pPr>
            <a:r>
              <a:rPr lang="en-US" sz="1600" b="0" dirty="0" err="1">
                <a:solidFill>
                  <a:srgbClr val="000000"/>
                </a:solidFill>
                <a:effectLst/>
                <a:latin typeface="Courier New" panose="02070309020205020404" pitchFamily="49" charset="0"/>
              </a:rPr>
              <a:t>TypeError</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my_function</a:t>
            </a:r>
            <a:r>
              <a:rPr lang="en-US" sz="1600" b="0" dirty="0">
                <a:solidFill>
                  <a:srgbClr val="000000"/>
                </a:solidFill>
                <a:effectLst/>
                <a:latin typeface="Courier New" panose="02070309020205020404" pitchFamily="49" charset="0"/>
              </a:rPr>
              <a:t>() missing 1 required positional argument: '</a:t>
            </a:r>
            <a:r>
              <a:rPr lang="en-US" sz="1600" b="0" dirty="0" err="1">
                <a:solidFill>
                  <a:srgbClr val="000000"/>
                </a:solidFill>
                <a:effectLst/>
                <a:latin typeface="Courier New" panose="02070309020205020404" pitchFamily="49" charset="0"/>
              </a:rPr>
              <a:t>lname</a:t>
            </a:r>
            <a:r>
              <a:rPr lang="en-US" sz="1600" b="0" dirty="0">
                <a:solidFill>
                  <a:srgbClr val="000000"/>
                </a:solidFill>
                <a:effectLst/>
                <a:latin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29254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5F857-7659-2879-A432-880AA10CCDC6}"/>
              </a:ext>
            </a:extLst>
          </p:cNvPr>
          <p:cNvSpPr>
            <a:spLocks noGrp="1"/>
          </p:cNvSpPr>
          <p:nvPr>
            <p:ph type="title"/>
          </p:nvPr>
        </p:nvSpPr>
        <p:spPr/>
        <p:txBody>
          <a:bodyPr/>
          <a:lstStyle/>
          <a:p>
            <a:r>
              <a:rPr lang="en-US" b="0" i="0" dirty="0">
                <a:solidFill>
                  <a:srgbClr val="212121"/>
                </a:solidFill>
                <a:effectLst/>
                <a:latin typeface="Roboto" panose="02000000000000000000" pitchFamily="2" charset="0"/>
              </a:rPr>
              <a:t>Arbitrary Arguments, *</a:t>
            </a:r>
            <a:r>
              <a:rPr lang="en-US" b="0" i="0" dirty="0" err="1">
                <a:solidFill>
                  <a:srgbClr val="212121"/>
                </a:solidFill>
                <a:effectLst/>
                <a:latin typeface="Roboto" panose="02000000000000000000" pitchFamily="2" charset="0"/>
              </a:rPr>
              <a:t>args</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BE4D3972-F3DE-6CE9-E6A8-AB9ECAA1BC42}"/>
              </a:ext>
            </a:extLst>
          </p:cNvPr>
          <p:cNvSpPr>
            <a:spLocks noGrp="1"/>
          </p:cNvSpPr>
          <p:nvPr>
            <p:ph idx="1"/>
          </p:nvPr>
        </p:nvSpPr>
        <p:spPr/>
        <p:txBody>
          <a:bodyPr/>
          <a:lstStyle/>
          <a:p>
            <a:pPr algn="l"/>
            <a:r>
              <a:rPr lang="en-US" b="0" i="0" dirty="0">
                <a:solidFill>
                  <a:srgbClr val="212121"/>
                </a:solidFill>
                <a:effectLst/>
                <a:latin typeface="Roboto" panose="02000000000000000000" pitchFamily="2" charset="0"/>
              </a:rPr>
              <a:t>If you do not know how many arguments that will be passed into your function, add a * bold text before the parameter name in the function definition.</a:t>
            </a:r>
          </a:p>
          <a:p>
            <a:pPr algn="l"/>
            <a:r>
              <a:rPr lang="en-US" b="0" i="0" dirty="0">
                <a:solidFill>
                  <a:srgbClr val="212121"/>
                </a:solidFill>
                <a:effectLst/>
                <a:latin typeface="Roboto" panose="02000000000000000000" pitchFamily="2" charset="0"/>
              </a:rPr>
              <a:t>*</a:t>
            </a:r>
            <a:r>
              <a:rPr lang="en-US" b="0" i="1" dirty="0">
                <a:solidFill>
                  <a:srgbClr val="212121"/>
                </a:solidFill>
                <a:effectLst/>
                <a:latin typeface="Roboto" panose="02000000000000000000" pitchFamily="2" charset="0"/>
              </a:rPr>
              <a:t>note *</a:t>
            </a:r>
            <a:r>
              <a:rPr lang="en-US" b="0" i="0" dirty="0">
                <a:solidFill>
                  <a:srgbClr val="212121"/>
                </a:solidFill>
                <a:effectLst/>
                <a:latin typeface="Roboto" panose="02000000000000000000" pitchFamily="2" charset="0"/>
              </a:rPr>
              <a:t>: (Arbitrary Arguments are often shortened to *</a:t>
            </a:r>
            <a:r>
              <a:rPr lang="en-US" b="0" i="0" dirty="0" err="1">
                <a:solidFill>
                  <a:srgbClr val="212121"/>
                </a:solidFill>
                <a:effectLst/>
                <a:latin typeface="Roboto" panose="02000000000000000000" pitchFamily="2" charset="0"/>
              </a:rPr>
              <a:t>args</a:t>
            </a:r>
            <a:r>
              <a:rPr lang="en-US" b="0" i="0" dirty="0">
                <a:solidFill>
                  <a:srgbClr val="212121"/>
                </a:solidFill>
                <a:effectLst/>
                <a:latin typeface="Roboto" panose="02000000000000000000" pitchFamily="2" charset="0"/>
              </a:rPr>
              <a:t> in Python documentations.)</a:t>
            </a:r>
          </a:p>
          <a:p>
            <a:pPr algn="l"/>
            <a:r>
              <a:rPr lang="en-US" b="0" i="0" dirty="0">
                <a:solidFill>
                  <a:srgbClr val="212121"/>
                </a:solidFill>
                <a:effectLst/>
                <a:latin typeface="Roboto" panose="02000000000000000000" pitchFamily="2" charset="0"/>
              </a:rPr>
              <a:t>This way the function will receive a tuple of arguments, and can access the items accordingly:</a:t>
            </a:r>
          </a:p>
          <a:p>
            <a:endParaRPr lang="en-US" dirty="0"/>
          </a:p>
        </p:txBody>
      </p:sp>
    </p:spTree>
    <p:extLst>
      <p:ext uri="{BB962C8B-B14F-4D97-AF65-F5344CB8AC3E}">
        <p14:creationId xmlns:p14="http://schemas.microsoft.com/office/powerpoint/2010/main" val="4080989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12978-D452-DB66-EA3D-C24010A47F89}"/>
              </a:ext>
            </a:extLst>
          </p:cNvPr>
          <p:cNvSpPr>
            <a:spLocks noGrp="1"/>
          </p:cNvSpPr>
          <p:nvPr>
            <p:ph idx="1"/>
          </p:nvPr>
        </p:nvSpPr>
        <p:spPr>
          <a:xfrm>
            <a:off x="838200" y="251791"/>
            <a:ext cx="10515600" cy="5925172"/>
          </a:xfrm>
        </p:spPr>
        <p:txBody>
          <a:bodyPr/>
          <a:lstStyle/>
          <a:p>
            <a:pPr algn="l"/>
            <a:r>
              <a:rPr lang="en-US" b="0" i="0" dirty="0">
                <a:solidFill>
                  <a:srgbClr val="212121"/>
                </a:solidFill>
                <a:effectLst/>
                <a:latin typeface="Roboto" panose="02000000000000000000" pitchFamily="2" charset="0"/>
              </a:rPr>
              <a:t>Example</a:t>
            </a:r>
          </a:p>
          <a:p>
            <a:pPr marL="0" indent="0" algn="l">
              <a:buNone/>
            </a:pPr>
            <a:endParaRPr lang="en-US" sz="1200" b="0" i="0" dirty="0">
              <a:solidFill>
                <a:srgbClr val="212121"/>
              </a:solidFill>
              <a:effectLst/>
              <a:latin typeface="Roboto" panose="02000000000000000000" pitchFamily="2" charset="0"/>
            </a:endParaRPr>
          </a:p>
          <a:p>
            <a:pPr marL="0" indent="0" algn="l">
              <a:buNone/>
            </a:pPr>
            <a:r>
              <a:rPr lang="en-US" b="0" i="0" dirty="0">
                <a:solidFill>
                  <a:srgbClr val="212121"/>
                </a:solidFill>
                <a:effectLst/>
                <a:latin typeface="Roboto" panose="02000000000000000000" pitchFamily="2" charset="0"/>
              </a:rPr>
              <a:t>     If the number of arguments is unknown, add a * before the parameter name:</a:t>
            </a:r>
          </a:p>
          <a:p>
            <a:pPr marL="0" indent="0">
              <a:buNone/>
            </a:pPr>
            <a:r>
              <a:rPr lang="en-US" sz="2000" b="0" dirty="0">
                <a:solidFill>
                  <a:srgbClr val="0000FF"/>
                </a:solidFill>
                <a:effectLst/>
                <a:latin typeface="Courier New" panose="02070309020205020404" pitchFamily="49" charset="0"/>
              </a:rPr>
              <a:t>def</a:t>
            </a:r>
            <a:r>
              <a:rPr lang="en-US" sz="2000" b="0" dirty="0">
                <a:solidFill>
                  <a:srgbClr val="000000"/>
                </a:solidFill>
                <a:effectLst/>
                <a:latin typeface="Courier New" panose="02070309020205020404" pitchFamily="49" charset="0"/>
              </a:rPr>
              <a:t> </a:t>
            </a:r>
            <a:r>
              <a:rPr lang="en-US" sz="2000" b="0" dirty="0" err="1">
                <a:solidFill>
                  <a:srgbClr val="795E26"/>
                </a:solidFill>
                <a:effectLst/>
                <a:latin typeface="Courier New" panose="02070309020205020404" pitchFamily="49" charset="0"/>
              </a:rPr>
              <a:t>my_function</a:t>
            </a:r>
            <a:r>
              <a:rPr lang="en-US" sz="2000" b="0" dirty="0">
                <a:solidFill>
                  <a:srgbClr val="000000"/>
                </a:solidFill>
                <a:effectLst/>
                <a:latin typeface="Courier New" panose="02070309020205020404" pitchFamily="49" charset="0"/>
              </a:rPr>
              <a:t>(*</a:t>
            </a:r>
            <a:r>
              <a:rPr lang="en-US" sz="2000" b="0" dirty="0">
                <a:solidFill>
                  <a:srgbClr val="001080"/>
                </a:solidFill>
                <a:effectLst/>
                <a:latin typeface="Courier New" panose="02070309020205020404" pitchFamily="49" charset="0"/>
              </a:rPr>
              <a:t>kids</a:t>
            </a:r>
            <a:r>
              <a:rPr lang="en-US" sz="2000" b="0" dirty="0">
                <a:solidFill>
                  <a:srgbClr val="000000"/>
                </a:solidFill>
                <a:effectLst/>
                <a:latin typeface="Courier New" panose="02070309020205020404" pitchFamily="49" charset="0"/>
              </a:rPr>
              <a:t>):</a:t>
            </a:r>
          </a:p>
          <a:p>
            <a:pPr marL="0" indent="0">
              <a:buNone/>
            </a:pPr>
            <a:r>
              <a:rPr lang="en-US" sz="2000" b="0" dirty="0">
                <a:solidFill>
                  <a:srgbClr val="000000"/>
                </a:solidFill>
                <a:effectLst/>
                <a:latin typeface="Courier New" panose="02070309020205020404" pitchFamily="49" charset="0"/>
              </a:rPr>
              <a:t>  </a:t>
            </a:r>
            <a:r>
              <a:rPr lang="en-US" sz="2000" b="0" dirty="0">
                <a:solidFill>
                  <a:srgbClr val="795E26"/>
                </a:solidFill>
                <a:effectLst/>
                <a:latin typeface="Courier New" panose="02070309020205020404" pitchFamily="49" charset="0"/>
              </a:rPr>
              <a:t>print</a:t>
            </a:r>
            <a:r>
              <a:rPr lang="en-US" sz="2000" b="0" dirty="0">
                <a:solidFill>
                  <a:srgbClr val="000000"/>
                </a:solidFill>
                <a:effectLst/>
                <a:latin typeface="Courier New" panose="02070309020205020404" pitchFamily="49" charset="0"/>
              </a:rPr>
              <a:t>(</a:t>
            </a:r>
            <a:r>
              <a:rPr lang="en-US" sz="2000" b="0" dirty="0">
                <a:solidFill>
                  <a:srgbClr val="A31515"/>
                </a:solidFill>
                <a:effectLst/>
                <a:latin typeface="Courier New" panose="02070309020205020404" pitchFamily="49" charset="0"/>
              </a:rPr>
              <a:t>"The youngest child in </a:t>
            </a:r>
            <a:r>
              <a:rPr lang="en-US" sz="2000" b="0" dirty="0" err="1">
                <a:solidFill>
                  <a:srgbClr val="A31515"/>
                </a:solidFill>
                <a:effectLst/>
                <a:latin typeface="Courier New" panose="02070309020205020404" pitchFamily="49" charset="0"/>
              </a:rPr>
              <a:t>diggibyte</a:t>
            </a:r>
            <a:r>
              <a:rPr lang="en-US" sz="2000" b="0" dirty="0">
                <a:solidFill>
                  <a:srgbClr val="A31515"/>
                </a:solidFill>
                <a:effectLst/>
                <a:latin typeface="Courier New" panose="02070309020205020404" pitchFamily="49" charset="0"/>
              </a:rPr>
              <a:t> is "</a:t>
            </a:r>
            <a:r>
              <a:rPr lang="en-US" sz="2000" b="0" dirty="0">
                <a:solidFill>
                  <a:srgbClr val="000000"/>
                </a:solidFill>
                <a:effectLst/>
                <a:latin typeface="Courier New" panose="02070309020205020404" pitchFamily="49" charset="0"/>
              </a:rPr>
              <a:t> + kids[</a:t>
            </a:r>
            <a:r>
              <a:rPr lang="en-US" sz="2000" b="0" dirty="0">
                <a:solidFill>
                  <a:srgbClr val="09885A"/>
                </a:solidFill>
                <a:effectLst/>
                <a:latin typeface="Courier New" panose="02070309020205020404" pitchFamily="49" charset="0"/>
              </a:rPr>
              <a:t>2</a:t>
            </a:r>
            <a:r>
              <a:rPr lang="en-US" sz="2000" b="0" dirty="0">
                <a:solidFill>
                  <a:srgbClr val="000000"/>
                </a:solidFill>
                <a:effectLst/>
                <a:latin typeface="Courier New" panose="02070309020205020404" pitchFamily="49" charset="0"/>
              </a:rPr>
              <a:t>])</a:t>
            </a:r>
          </a:p>
          <a:p>
            <a:pPr marL="0" indent="0">
              <a:buNone/>
            </a:pPr>
            <a:br>
              <a:rPr lang="en-US" sz="2000" b="0" dirty="0">
                <a:solidFill>
                  <a:srgbClr val="000000"/>
                </a:solidFill>
                <a:effectLst/>
                <a:latin typeface="Courier New" panose="02070309020205020404" pitchFamily="49" charset="0"/>
              </a:rPr>
            </a:br>
            <a:r>
              <a:rPr lang="en-US" sz="2000" b="0" dirty="0" err="1">
                <a:solidFill>
                  <a:srgbClr val="000000"/>
                </a:solidFill>
                <a:effectLst/>
                <a:latin typeface="Courier New" panose="02070309020205020404" pitchFamily="49" charset="0"/>
              </a:rPr>
              <a:t>my_function</a:t>
            </a:r>
            <a:r>
              <a:rPr lang="en-US" sz="2000" b="0" dirty="0">
                <a:solidFill>
                  <a:srgbClr val="000000"/>
                </a:solidFill>
                <a:effectLst/>
                <a:latin typeface="Courier New" panose="02070309020205020404" pitchFamily="49" charset="0"/>
              </a:rPr>
              <a:t>(</a:t>
            </a:r>
            <a:r>
              <a:rPr lang="en-US" sz="2000" b="0" dirty="0">
                <a:solidFill>
                  <a:srgbClr val="A31515"/>
                </a:solidFill>
                <a:effectLst/>
                <a:latin typeface="Courier New" panose="02070309020205020404" pitchFamily="49" charset="0"/>
              </a:rPr>
              <a:t>"</a:t>
            </a:r>
            <a:r>
              <a:rPr lang="en-US" sz="2000" b="0" dirty="0" err="1">
                <a:solidFill>
                  <a:srgbClr val="A31515"/>
                </a:solidFill>
                <a:effectLst/>
                <a:latin typeface="Courier New" panose="02070309020205020404" pitchFamily="49" charset="0"/>
              </a:rPr>
              <a:t>williams</a:t>
            </a:r>
            <a:r>
              <a:rPr lang="en-US" sz="2000" b="0" dirty="0">
                <a:solidFill>
                  <a:srgbClr val="A31515"/>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 </a:t>
            </a:r>
            <a:r>
              <a:rPr lang="en-US" sz="2000" b="0" dirty="0">
                <a:solidFill>
                  <a:srgbClr val="A31515"/>
                </a:solidFill>
                <a:effectLst/>
                <a:latin typeface="Courier New" panose="02070309020205020404" pitchFamily="49" charset="0"/>
              </a:rPr>
              <a:t>"</a:t>
            </a:r>
            <a:r>
              <a:rPr lang="en-US" sz="2000" b="0" dirty="0" err="1">
                <a:solidFill>
                  <a:srgbClr val="A31515"/>
                </a:solidFill>
                <a:effectLst/>
                <a:latin typeface="Courier New" panose="02070309020205020404" pitchFamily="49" charset="0"/>
              </a:rPr>
              <a:t>shekar</a:t>
            </a:r>
            <a:r>
              <a:rPr lang="en-US" sz="2000" b="0" dirty="0">
                <a:solidFill>
                  <a:srgbClr val="A31515"/>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 </a:t>
            </a:r>
            <a:r>
              <a:rPr lang="en-US" sz="2000" b="0" dirty="0">
                <a:solidFill>
                  <a:srgbClr val="A31515"/>
                </a:solidFill>
                <a:effectLst/>
                <a:latin typeface="Courier New" panose="02070309020205020404" pitchFamily="49" charset="0"/>
              </a:rPr>
              <a:t>"</a:t>
            </a:r>
            <a:r>
              <a:rPr lang="en-US" sz="2000" b="0" dirty="0" err="1">
                <a:solidFill>
                  <a:srgbClr val="A31515"/>
                </a:solidFill>
                <a:effectLst/>
                <a:latin typeface="Courier New" panose="02070309020205020404" pitchFamily="49" charset="0"/>
              </a:rPr>
              <a:t>anuj</a:t>
            </a:r>
            <a:r>
              <a:rPr lang="en-US" sz="2000" b="0" dirty="0">
                <a:solidFill>
                  <a:srgbClr val="A31515"/>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a:t>
            </a:r>
          </a:p>
          <a:p>
            <a:endParaRPr lang="en-US" sz="2000" b="0" dirty="0">
              <a:solidFill>
                <a:srgbClr val="000000"/>
              </a:solidFill>
              <a:effectLst/>
              <a:latin typeface="Courier New" panose="02070309020205020404" pitchFamily="49" charset="0"/>
            </a:endParaRPr>
          </a:p>
          <a:p>
            <a:pPr marL="0" indent="0">
              <a:buNone/>
            </a:pPr>
            <a:r>
              <a:rPr lang="en-US" dirty="0"/>
              <a:t>Output :</a:t>
            </a:r>
          </a:p>
          <a:p>
            <a:pPr marL="0" indent="0">
              <a:buNone/>
            </a:pPr>
            <a:r>
              <a:rPr lang="en-US" b="0" i="0" dirty="0">
                <a:solidFill>
                  <a:srgbClr val="212121"/>
                </a:solidFill>
                <a:effectLst/>
                <a:latin typeface="Courier New" panose="02070309020205020404" pitchFamily="49" charset="0"/>
              </a:rPr>
              <a:t>The youngest child in </a:t>
            </a:r>
            <a:r>
              <a:rPr lang="en-US" b="0" i="0" dirty="0" err="1">
                <a:solidFill>
                  <a:srgbClr val="212121"/>
                </a:solidFill>
                <a:effectLst/>
                <a:latin typeface="Courier New" panose="02070309020205020404" pitchFamily="49" charset="0"/>
              </a:rPr>
              <a:t>diggibyte</a:t>
            </a:r>
            <a:r>
              <a:rPr lang="en-US" b="0" i="0" dirty="0">
                <a:solidFill>
                  <a:srgbClr val="212121"/>
                </a:solidFill>
                <a:effectLst/>
                <a:latin typeface="Courier New" panose="02070309020205020404" pitchFamily="49" charset="0"/>
              </a:rPr>
              <a:t> is </a:t>
            </a:r>
            <a:r>
              <a:rPr lang="en-US" b="0" i="0" dirty="0" err="1">
                <a:solidFill>
                  <a:srgbClr val="212121"/>
                </a:solidFill>
                <a:effectLst/>
                <a:latin typeface="Courier New" panose="02070309020205020404" pitchFamily="49" charset="0"/>
              </a:rPr>
              <a:t>anuj</a:t>
            </a:r>
            <a:endParaRPr lang="en-US" dirty="0"/>
          </a:p>
        </p:txBody>
      </p:sp>
    </p:spTree>
    <p:extLst>
      <p:ext uri="{BB962C8B-B14F-4D97-AF65-F5344CB8AC3E}">
        <p14:creationId xmlns:p14="http://schemas.microsoft.com/office/powerpoint/2010/main" val="145727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A819-6E66-F4F1-8CB5-02894DE6B61C}"/>
              </a:ext>
            </a:extLst>
          </p:cNvPr>
          <p:cNvSpPr>
            <a:spLocks noGrp="1"/>
          </p:cNvSpPr>
          <p:nvPr>
            <p:ph type="title"/>
          </p:nvPr>
        </p:nvSpPr>
        <p:spPr/>
        <p:txBody>
          <a:bodyPr>
            <a:normAutofit/>
          </a:bodyPr>
          <a:lstStyle/>
          <a:p>
            <a:r>
              <a:rPr lang="en-US" sz="4000" b="0" i="0" dirty="0">
                <a:solidFill>
                  <a:srgbClr val="212121"/>
                </a:solidFill>
                <a:effectLst/>
                <a:latin typeface="Roboto" panose="02000000000000000000" pitchFamily="2" charset="0"/>
              </a:rPr>
              <a:t>Arbitrary Keyword Arguments, **</a:t>
            </a:r>
            <a:r>
              <a:rPr lang="en-US" sz="4000" b="0" i="0" dirty="0" err="1">
                <a:solidFill>
                  <a:srgbClr val="212121"/>
                </a:solidFill>
                <a:effectLst/>
                <a:latin typeface="Roboto" panose="02000000000000000000" pitchFamily="2" charset="0"/>
              </a:rPr>
              <a:t>kwargs</a:t>
            </a:r>
            <a:br>
              <a:rPr lang="en-US" sz="4000" b="0" i="0" dirty="0">
                <a:solidFill>
                  <a:srgbClr val="212121"/>
                </a:solidFill>
                <a:effectLst/>
                <a:latin typeface="Roboto" panose="02000000000000000000" pitchFamily="2" charset="0"/>
              </a:rPr>
            </a:br>
            <a:endParaRPr lang="en-US" sz="4000" dirty="0"/>
          </a:p>
        </p:txBody>
      </p:sp>
      <p:sp>
        <p:nvSpPr>
          <p:cNvPr id="3" name="Content Placeholder 2">
            <a:extLst>
              <a:ext uri="{FF2B5EF4-FFF2-40B4-BE49-F238E27FC236}">
                <a16:creationId xmlns:a16="http://schemas.microsoft.com/office/drawing/2014/main" id="{9D35B344-17C5-191E-C865-784BE9AACEF2}"/>
              </a:ext>
            </a:extLst>
          </p:cNvPr>
          <p:cNvSpPr>
            <a:spLocks noGrp="1"/>
          </p:cNvSpPr>
          <p:nvPr>
            <p:ph idx="1"/>
          </p:nvPr>
        </p:nvSpPr>
        <p:spPr/>
        <p:txBody>
          <a:bodyPr/>
          <a:lstStyle/>
          <a:p>
            <a:pPr algn="l"/>
            <a:r>
              <a:rPr lang="en-US" b="0" i="0" dirty="0">
                <a:solidFill>
                  <a:srgbClr val="212121"/>
                </a:solidFill>
                <a:effectLst/>
                <a:latin typeface="Roboto" panose="02000000000000000000" pitchFamily="2" charset="0"/>
              </a:rPr>
              <a:t>If you do not know how many keyword arguments that will be passed into your function, add two </a:t>
            </a:r>
            <a:r>
              <a:rPr lang="en-US" b="1" i="0" dirty="0">
                <a:solidFill>
                  <a:srgbClr val="212121"/>
                </a:solidFill>
                <a:effectLst/>
                <a:latin typeface="Roboto" panose="02000000000000000000" pitchFamily="2" charset="0"/>
              </a:rPr>
              <a:t>asterisk</a:t>
            </a:r>
            <a:r>
              <a:rPr lang="en-US" b="0" i="0" dirty="0">
                <a:solidFill>
                  <a:srgbClr val="212121"/>
                </a:solidFill>
                <a:effectLst/>
                <a:latin typeface="Roboto" panose="02000000000000000000" pitchFamily="2" charset="0"/>
              </a:rPr>
              <a:t>: ** before the parameter name in the function definition. *</a:t>
            </a:r>
            <a:r>
              <a:rPr lang="en-US" b="0" i="1" dirty="0">
                <a:solidFill>
                  <a:srgbClr val="212121"/>
                </a:solidFill>
                <a:effectLst/>
                <a:latin typeface="Roboto" panose="02000000000000000000" pitchFamily="2" charset="0"/>
              </a:rPr>
              <a:t>Note *</a:t>
            </a:r>
            <a:r>
              <a:rPr lang="en-US" b="0" i="0" dirty="0">
                <a:solidFill>
                  <a:srgbClr val="212121"/>
                </a:solidFill>
                <a:effectLst/>
                <a:latin typeface="Roboto" panose="02000000000000000000" pitchFamily="2" charset="0"/>
              </a:rPr>
              <a:t>: (Arbitrary </a:t>
            </a:r>
            <a:r>
              <a:rPr lang="en-US" b="0" i="0" dirty="0" err="1">
                <a:solidFill>
                  <a:srgbClr val="212121"/>
                </a:solidFill>
                <a:effectLst/>
                <a:latin typeface="Roboto" panose="02000000000000000000" pitchFamily="2" charset="0"/>
              </a:rPr>
              <a:t>Kword</a:t>
            </a:r>
            <a:r>
              <a:rPr lang="en-US" b="0" i="0" dirty="0">
                <a:solidFill>
                  <a:srgbClr val="212121"/>
                </a:solidFill>
                <a:effectLst/>
                <a:latin typeface="Roboto" panose="02000000000000000000" pitchFamily="2" charset="0"/>
              </a:rPr>
              <a:t> Arguments are often shortened to **</a:t>
            </a:r>
            <a:r>
              <a:rPr lang="en-US" b="0" i="0" dirty="0" err="1">
                <a:solidFill>
                  <a:srgbClr val="212121"/>
                </a:solidFill>
                <a:effectLst/>
                <a:latin typeface="Roboto" panose="02000000000000000000" pitchFamily="2" charset="0"/>
              </a:rPr>
              <a:t>kwargs</a:t>
            </a:r>
            <a:r>
              <a:rPr lang="en-US" b="0" i="0" dirty="0">
                <a:solidFill>
                  <a:srgbClr val="212121"/>
                </a:solidFill>
                <a:effectLst/>
                <a:latin typeface="Roboto" panose="02000000000000000000" pitchFamily="2" charset="0"/>
              </a:rPr>
              <a:t> in Python documentations.)</a:t>
            </a:r>
          </a:p>
          <a:p>
            <a:pPr algn="l"/>
            <a:r>
              <a:rPr lang="en-US" b="0" i="0" dirty="0">
                <a:solidFill>
                  <a:srgbClr val="212121"/>
                </a:solidFill>
                <a:effectLst/>
                <a:latin typeface="Roboto" panose="02000000000000000000" pitchFamily="2" charset="0"/>
              </a:rPr>
              <a:t>This way the function will receive a dictionary of arguments, and can access the items accordingly:</a:t>
            </a:r>
          </a:p>
          <a:p>
            <a:endParaRPr lang="en-US" dirty="0"/>
          </a:p>
        </p:txBody>
      </p:sp>
    </p:spTree>
    <p:extLst>
      <p:ext uri="{BB962C8B-B14F-4D97-AF65-F5344CB8AC3E}">
        <p14:creationId xmlns:p14="http://schemas.microsoft.com/office/powerpoint/2010/main" val="3753482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E2EB8-4EB3-0B6F-7BB3-131A1AD4F177}"/>
              </a:ext>
            </a:extLst>
          </p:cNvPr>
          <p:cNvSpPr>
            <a:spLocks noGrp="1"/>
          </p:cNvSpPr>
          <p:nvPr>
            <p:ph idx="1"/>
          </p:nvPr>
        </p:nvSpPr>
        <p:spPr>
          <a:xfrm>
            <a:off x="705678" y="278296"/>
            <a:ext cx="10515600" cy="5819154"/>
          </a:xfrm>
        </p:spPr>
        <p:txBody>
          <a:bodyPr/>
          <a:lstStyle/>
          <a:p>
            <a:pPr marL="0" indent="0">
              <a:buNone/>
            </a:pPr>
            <a:r>
              <a:rPr lang="en-US" b="1" i="0" dirty="0">
                <a:solidFill>
                  <a:srgbClr val="212121"/>
                </a:solidFill>
                <a:effectLst/>
                <a:latin typeface="Roboto" panose="02000000000000000000" pitchFamily="2" charset="0"/>
              </a:rPr>
              <a:t>Example :</a:t>
            </a:r>
          </a:p>
          <a:p>
            <a:pPr marL="0" indent="0">
              <a:buNone/>
            </a:pPr>
            <a:r>
              <a:rPr lang="en-US" b="1" dirty="0">
                <a:solidFill>
                  <a:srgbClr val="212121"/>
                </a:solidFill>
                <a:latin typeface="Roboto" panose="02000000000000000000" pitchFamily="2" charset="0"/>
              </a:rPr>
              <a:t>            </a:t>
            </a:r>
            <a:r>
              <a:rPr lang="en-US" b="0" i="0" dirty="0">
                <a:solidFill>
                  <a:srgbClr val="212121"/>
                </a:solidFill>
                <a:effectLst/>
                <a:latin typeface="Roboto" panose="02000000000000000000" pitchFamily="2" charset="0"/>
              </a:rPr>
              <a:t> If the number of keyword arguments is unknown, add a double ** before the parameter name:</a:t>
            </a:r>
          </a:p>
          <a:p>
            <a:pPr marL="0" indent="0">
              <a:buNone/>
            </a:pPr>
            <a:endParaRPr lang="en-US" b="0" i="0" dirty="0">
              <a:solidFill>
                <a:srgbClr val="212121"/>
              </a:solidFill>
              <a:effectLst/>
              <a:latin typeface="Roboto" panose="02000000000000000000" pitchFamily="2" charset="0"/>
            </a:endParaRPr>
          </a:p>
          <a:p>
            <a:pPr marL="0" indent="0">
              <a:buNone/>
            </a:pPr>
            <a:r>
              <a:rPr lang="en-US" sz="2000" b="0" dirty="0">
                <a:solidFill>
                  <a:srgbClr val="0000FF"/>
                </a:solidFill>
                <a:effectLst/>
                <a:latin typeface="Courier New" panose="02070309020205020404" pitchFamily="49" charset="0"/>
              </a:rPr>
              <a:t>def</a:t>
            </a:r>
            <a:r>
              <a:rPr lang="en-US" sz="2000" b="0" dirty="0">
                <a:solidFill>
                  <a:srgbClr val="000000"/>
                </a:solidFill>
                <a:effectLst/>
                <a:latin typeface="Courier New" panose="02070309020205020404" pitchFamily="49" charset="0"/>
              </a:rPr>
              <a:t> </a:t>
            </a:r>
            <a:r>
              <a:rPr lang="en-US" sz="2000" b="0" dirty="0" err="1">
                <a:solidFill>
                  <a:srgbClr val="795E26"/>
                </a:solidFill>
                <a:effectLst/>
                <a:latin typeface="Courier New" panose="02070309020205020404" pitchFamily="49" charset="0"/>
              </a:rPr>
              <a:t>my_function</a:t>
            </a:r>
            <a:r>
              <a:rPr lang="en-US" sz="2000" b="0" dirty="0">
                <a:solidFill>
                  <a:srgbClr val="000000"/>
                </a:solidFill>
                <a:effectLst/>
                <a:latin typeface="Courier New" panose="02070309020205020404" pitchFamily="49" charset="0"/>
              </a:rPr>
              <a:t>(**</a:t>
            </a:r>
            <a:r>
              <a:rPr lang="en-US" sz="2000" b="0" dirty="0">
                <a:solidFill>
                  <a:srgbClr val="001080"/>
                </a:solidFill>
                <a:effectLst/>
                <a:latin typeface="Courier New" panose="02070309020205020404" pitchFamily="49" charset="0"/>
              </a:rPr>
              <a:t>kid</a:t>
            </a:r>
            <a:r>
              <a:rPr lang="en-US" sz="2000" b="0" dirty="0">
                <a:solidFill>
                  <a:srgbClr val="000000"/>
                </a:solidFill>
                <a:effectLst/>
                <a:latin typeface="Courier New" panose="02070309020205020404" pitchFamily="49" charset="0"/>
              </a:rPr>
              <a:t>):</a:t>
            </a:r>
          </a:p>
          <a:p>
            <a:pPr marL="0" indent="0">
              <a:buNone/>
            </a:pPr>
            <a:r>
              <a:rPr lang="en-US" sz="2000" b="0" dirty="0">
                <a:solidFill>
                  <a:srgbClr val="000000"/>
                </a:solidFill>
                <a:effectLst/>
                <a:latin typeface="Courier New" panose="02070309020205020404" pitchFamily="49" charset="0"/>
              </a:rPr>
              <a:t>  </a:t>
            </a:r>
            <a:r>
              <a:rPr lang="en-US" sz="2000" b="0" dirty="0">
                <a:solidFill>
                  <a:srgbClr val="795E26"/>
                </a:solidFill>
                <a:effectLst/>
                <a:latin typeface="Courier New" panose="02070309020205020404" pitchFamily="49" charset="0"/>
              </a:rPr>
              <a:t>print</a:t>
            </a:r>
            <a:r>
              <a:rPr lang="en-US" sz="2000" b="0" dirty="0">
                <a:solidFill>
                  <a:srgbClr val="000000"/>
                </a:solidFill>
                <a:effectLst/>
                <a:latin typeface="Courier New" panose="02070309020205020404" pitchFamily="49" charset="0"/>
              </a:rPr>
              <a:t>(</a:t>
            </a:r>
            <a:r>
              <a:rPr lang="en-US" sz="2000" b="0" dirty="0">
                <a:solidFill>
                  <a:srgbClr val="A31515"/>
                </a:solidFill>
                <a:effectLst/>
                <a:latin typeface="Courier New" panose="02070309020205020404" pitchFamily="49" charset="0"/>
              </a:rPr>
              <a:t>"His last name is "</a:t>
            </a:r>
            <a:r>
              <a:rPr lang="en-US" sz="2000" b="0" dirty="0">
                <a:solidFill>
                  <a:srgbClr val="000000"/>
                </a:solidFill>
                <a:effectLst/>
                <a:latin typeface="Courier New" panose="02070309020205020404" pitchFamily="49" charset="0"/>
              </a:rPr>
              <a:t> + kid[</a:t>
            </a:r>
            <a:r>
              <a:rPr lang="en-US" sz="2000" b="0" dirty="0">
                <a:solidFill>
                  <a:srgbClr val="A31515"/>
                </a:solidFill>
                <a:effectLst/>
                <a:latin typeface="Courier New" panose="02070309020205020404" pitchFamily="49" charset="0"/>
              </a:rPr>
              <a:t>"</a:t>
            </a:r>
            <a:r>
              <a:rPr lang="en-US" sz="2000" b="0" dirty="0" err="1">
                <a:solidFill>
                  <a:srgbClr val="A31515"/>
                </a:solidFill>
                <a:effectLst/>
                <a:latin typeface="Courier New" panose="02070309020205020404" pitchFamily="49" charset="0"/>
              </a:rPr>
              <a:t>lname</a:t>
            </a:r>
            <a:r>
              <a:rPr lang="en-US" sz="2000" b="0" dirty="0">
                <a:solidFill>
                  <a:srgbClr val="A31515"/>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a:t>
            </a:r>
          </a:p>
          <a:p>
            <a:pPr marL="0" indent="0">
              <a:buNone/>
            </a:pPr>
            <a:br>
              <a:rPr lang="en-US" sz="2000" b="0" dirty="0">
                <a:solidFill>
                  <a:srgbClr val="000000"/>
                </a:solidFill>
                <a:effectLst/>
                <a:latin typeface="Courier New" panose="02070309020205020404" pitchFamily="49" charset="0"/>
              </a:rPr>
            </a:br>
            <a:r>
              <a:rPr lang="en-US" sz="2000" b="0" dirty="0" err="1">
                <a:solidFill>
                  <a:srgbClr val="000000"/>
                </a:solidFill>
                <a:effectLst/>
                <a:latin typeface="Courier New" panose="02070309020205020404" pitchFamily="49" charset="0"/>
              </a:rPr>
              <a:t>my_function</a:t>
            </a:r>
            <a:r>
              <a:rPr lang="en-US" sz="2000" b="0" dirty="0">
                <a:solidFill>
                  <a:srgbClr val="000000"/>
                </a:solidFill>
                <a:effectLst/>
                <a:latin typeface="Courier New" panose="02070309020205020404" pitchFamily="49" charset="0"/>
              </a:rPr>
              <a:t>(</a:t>
            </a:r>
            <a:r>
              <a:rPr lang="en-US" sz="2000" b="0" dirty="0" err="1">
                <a:solidFill>
                  <a:srgbClr val="000000"/>
                </a:solidFill>
                <a:effectLst/>
                <a:latin typeface="Courier New" panose="02070309020205020404" pitchFamily="49" charset="0"/>
              </a:rPr>
              <a:t>fname</a:t>
            </a:r>
            <a:r>
              <a:rPr lang="en-US" sz="2000" b="0" dirty="0">
                <a:solidFill>
                  <a:srgbClr val="000000"/>
                </a:solidFill>
                <a:effectLst/>
                <a:latin typeface="Courier New" panose="02070309020205020404" pitchFamily="49" charset="0"/>
              </a:rPr>
              <a:t> = </a:t>
            </a:r>
            <a:r>
              <a:rPr lang="en-US" sz="2000" b="0" dirty="0">
                <a:solidFill>
                  <a:srgbClr val="A31515"/>
                </a:solidFill>
                <a:effectLst/>
                <a:latin typeface="Courier New" panose="02070309020205020404" pitchFamily="49" charset="0"/>
              </a:rPr>
              <a:t>"</a:t>
            </a:r>
            <a:r>
              <a:rPr lang="en-US" sz="2000" b="0" dirty="0" err="1">
                <a:solidFill>
                  <a:srgbClr val="A31515"/>
                </a:solidFill>
                <a:effectLst/>
                <a:latin typeface="Courier New" panose="02070309020205020404" pitchFamily="49" charset="0"/>
              </a:rPr>
              <a:t>shekar</a:t>
            </a:r>
            <a:r>
              <a:rPr lang="en-US" sz="2000" b="0" dirty="0">
                <a:solidFill>
                  <a:srgbClr val="A31515"/>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lname</a:t>
            </a:r>
            <a:r>
              <a:rPr lang="en-US" sz="2000" b="0" dirty="0">
                <a:solidFill>
                  <a:srgbClr val="000000"/>
                </a:solidFill>
                <a:effectLst/>
                <a:latin typeface="Courier New" panose="02070309020205020404" pitchFamily="49" charset="0"/>
              </a:rPr>
              <a:t> = </a:t>
            </a:r>
            <a:r>
              <a:rPr lang="en-US" sz="2000" b="0" dirty="0">
                <a:solidFill>
                  <a:srgbClr val="A31515"/>
                </a:solidFill>
                <a:effectLst/>
                <a:latin typeface="Courier New" panose="02070309020205020404" pitchFamily="49" charset="0"/>
              </a:rPr>
              <a:t>"</a:t>
            </a:r>
            <a:r>
              <a:rPr lang="en-US" sz="2000" b="0" dirty="0" err="1">
                <a:solidFill>
                  <a:srgbClr val="A31515"/>
                </a:solidFill>
                <a:effectLst/>
                <a:latin typeface="Courier New" panose="02070309020205020404" pitchFamily="49" charset="0"/>
              </a:rPr>
              <a:t>diggibyte</a:t>
            </a:r>
            <a:r>
              <a:rPr lang="en-US" sz="2000" b="0" dirty="0">
                <a:solidFill>
                  <a:srgbClr val="A31515"/>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a:t>
            </a:r>
          </a:p>
          <a:p>
            <a:pPr marL="0" indent="0">
              <a:buNone/>
            </a:pPr>
            <a:endParaRPr lang="en-US" sz="2000" dirty="0">
              <a:solidFill>
                <a:srgbClr val="000000"/>
              </a:solidFill>
              <a:latin typeface="Courier New" panose="02070309020205020404" pitchFamily="49" charset="0"/>
            </a:endParaRPr>
          </a:p>
          <a:p>
            <a:pPr marL="0" indent="0">
              <a:buNone/>
            </a:pPr>
            <a:r>
              <a:rPr lang="en-US" sz="2000" b="1" dirty="0">
                <a:solidFill>
                  <a:srgbClr val="000000"/>
                </a:solidFill>
                <a:effectLst/>
                <a:latin typeface="Courier New" panose="02070309020205020404" pitchFamily="49" charset="0"/>
              </a:rPr>
              <a:t>Output</a:t>
            </a:r>
            <a:r>
              <a:rPr lang="en-US" sz="2000" b="0" dirty="0">
                <a:solidFill>
                  <a:srgbClr val="000000"/>
                </a:solidFill>
                <a:effectLst/>
                <a:latin typeface="Courier New" panose="02070309020205020404" pitchFamily="49" charset="0"/>
              </a:rPr>
              <a:t> :</a:t>
            </a:r>
          </a:p>
          <a:p>
            <a:pPr marL="0" indent="0">
              <a:buNone/>
            </a:pPr>
            <a:r>
              <a:rPr lang="en-US" sz="1800" b="0" i="0" dirty="0">
                <a:solidFill>
                  <a:srgbClr val="212121"/>
                </a:solidFill>
                <a:effectLst/>
                <a:latin typeface="Courier New" panose="02070309020205020404" pitchFamily="49" charset="0"/>
              </a:rPr>
              <a:t>His last name is </a:t>
            </a:r>
            <a:r>
              <a:rPr lang="en-US" sz="1800" b="0" i="0" dirty="0" err="1">
                <a:solidFill>
                  <a:srgbClr val="212121"/>
                </a:solidFill>
                <a:effectLst/>
                <a:latin typeface="Courier New" panose="02070309020205020404" pitchFamily="49" charset="0"/>
              </a:rPr>
              <a:t>diggibyte</a:t>
            </a:r>
            <a:endParaRPr lang="en-US" b="0" dirty="0">
              <a:solidFill>
                <a:srgbClr val="000000"/>
              </a:solidFill>
              <a:effectLst/>
              <a:latin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847917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1862-B298-A3C3-F2F5-EE84F612DA21}"/>
              </a:ext>
            </a:extLst>
          </p:cNvPr>
          <p:cNvSpPr>
            <a:spLocks noGrp="1"/>
          </p:cNvSpPr>
          <p:nvPr>
            <p:ph type="title"/>
          </p:nvPr>
        </p:nvSpPr>
        <p:spPr>
          <a:xfrm>
            <a:off x="838200" y="2855325"/>
            <a:ext cx="10515600" cy="1147349"/>
          </a:xfrm>
        </p:spPr>
        <p:txBody>
          <a:bodyPr>
            <a:normAutofit fontScale="90000"/>
          </a:bodyPr>
          <a:lstStyle/>
          <a:p>
            <a:pPr algn="ctr"/>
            <a:r>
              <a:rPr lang="en-US" b="0" i="0" dirty="0">
                <a:solidFill>
                  <a:srgbClr val="212121"/>
                </a:solidFill>
                <a:effectLst/>
                <a:latin typeface="Roboto" panose="02000000000000000000" pitchFamily="2" charset="0"/>
              </a:rPr>
              <a:t>Recursion</a:t>
            </a:r>
            <a:br>
              <a:rPr lang="en-US" b="0" i="0" dirty="0">
                <a:solidFill>
                  <a:srgbClr val="212121"/>
                </a:solidFill>
                <a:effectLst/>
                <a:latin typeface="Roboto" panose="02000000000000000000" pitchFamily="2" charset="0"/>
              </a:rPr>
            </a:br>
            <a:endParaRPr lang="en-US" dirty="0"/>
          </a:p>
        </p:txBody>
      </p:sp>
    </p:spTree>
    <p:extLst>
      <p:ext uri="{BB962C8B-B14F-4D97-AF65-F5344CB8AC3E}">
        <p14:creationId xmlns:p14="http://schemas.microsoft.com/office/powerpoint/2010/main" val="3487050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3AF395-77F6-2350-0616-D7D28AA469DE}"/>
              </a:ext>
            </a:extLst>
          </p:cNvPr>
          <p:cNvSpPr>
            <a:spLocks noGrp="1"/>
          </p:cNvSpPr>
          <p:nvPr>
            <p:ph idx="1"/>
          </p:nvPr>
        </p:nvSpPr>
        <p:spPr>
          <a:xfrm>
            <a:off x="838200" y="463826"/>
            <a:ext cx="10515600" cy="5713137"/>
          </a:xfrm>
        </p:spPr>
        <p:txBody>
          <a:bodyPr>
            <a:normAutofit fontScale="85000" lnSpcReduction="20000"/>
          </a:bodyPr>
          <a:lstStyle/>
          <a:p>
            <a:pPr marL="0" indent="0" algn="l">
              <a:buNone/>
            </a:pPr>
            <a:r>
              <a:rPr lang="en-US" sz="3000" b="1" i="0" dirty="0">
                <a:solidFill>
                  <a:srgbClr val="212121"/>
                </a:solidFill>
                <a:effectLst/>
                <a:latin typeface="Roboto" panose="02000000000000000000" pitchFamily="2" charset="0"/>
              </a:rPr>
              <a:t>Recursion :</a:t>
            </a:r>
          </a:p>
          <a:p>
            <a:pPr marL="0" indent="0" algn="l">
              <a:buNone/>
            </a:pPr>
            <a:endParaRPr lang="en-US" sz="3000" b="1"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Python also accepts function recursion, which means a defined function can call itself.</a:t>
            </a:r>
          </a:p>
          <a:p>
            <a:pPr algn="l"/>
            <a:r>
              <a:rPr lang="en-US" b="0" i="0" dirty="0">
                <a:solidFill>
                  <a:srgbClr val="212121"/>
                </a:solidFill>
                <a:effectLst/>
                <a:latin typeface="Roboto" panose="02000000000000000000" pitchFamily="2" charset="0"/>
              </a:rPr>
              <a:t>Recursion is a common mathematical and programming concept. It means that a function calls itself. This has the benefit of meaning that you can loop through data to reach a result.</a:t>
            </a:r>
          </a:p>
          <a:p>
            <a:pPr algn="l"/>
            <a:r>
              <a:rPr lang="en-US" b="0" i="0" dirty="0">
                <a:solidFill>
                  <a:srgbClr val="212121"/>
                </a:solidFill>
                <a:effectLst/>
                <a:latin typeface="Roboto" panose="02000000000000000000" pitchFamily="2" charset="0"/>
              </a:rPr>
              <a:t>The developer should be very careful with recursion as it can be quite easy to slip into writing a function which never terminates, or one that uses excess amounts of memory or processor power. However, when written correctly recursion can be a very efficient and mathematically-elegant approach to programming.</a:t>
            </a:r>
          </a:p>
          <a:p>
            <a:pPr algn="l"/>
            <a:r>
              <a:rPr lang="en-US" b="0" i="0" dirty="0">
                <a:solidFill>
                  <a:srgbClr val="212121"/>
                </a:solidFill>
                <a:effectLst/>
                <a:latin typeface="Roboto" panose="02000000000000000000" pitchFamily="2" charset="0"/>
              </a:rPr>
              <a:t>In this example, </a:t>
            </a:r>
            <a:r>
              <a:rPr lang="en-US" b="0" i="0" dirty="0" err="1">
                <a:solidFill>
                  <a:srgbClr val="212121"/>
                </a:solidFill>
                <a:effectLst/>
                <a:latin typeface="Roboto" panose="02000000000000000000" pitchFamily="2" charset="0"/>
              </a:rPr>
              <a:t>tri_recursion</a:t>
            </a:r>
            <a:r>
              <a:rPr lang="en-US" b="0" i="0" dirty="0">
                <a:solidFill>
                  <a:srgbClr val="212121"/>
                </a:solidFill>
                <a:effectLst/>
                <a:latin typeface="Roboto" panose="02000000000000000000" pitchFamily="2" charset="0"/>
              </a:rPr>
              <a:t>() is a function that we have defined to call itself ("recurse"). We use the k variable as the data, which decrements (-1) every time we recurse. The recursion ends when the condition is not greater than 0 (i.e. when it is 0).</a:t>
            </a:r>
          </a:p>
          <a:p>
            <a:pPr algn="l"/>
            <a:r>
              <a:rPr lang="en-US" b="0" i="0" dirty="0">
                <a:solidFill>
                  <a:srgbClr val="212121"/>
                </a:solidFill>
                <a:effectLst/>
                <a:latin typeface="Roboto" panose="02000000000000000000" pitchFamily="2" charset="0"/>
              </a:rPr>
              <a:t>To a new developer it can take some time to work out how exactly this works, best way to find out is by testing and modifying it.</a:t>
            </a:r>
          </a:p>
          <a:p>
            <a:endParaRPr lang="en-US" dirty="0"/>
          </a:p>
        </p:txBody>
      </p:sp>
    </p:spTree>
    <p:extLst>
      <p:ext uri="{BB962C8B-B14F-4D97-AF65-F5344CB8AC3E}">
        <p14:creationId xmlns:p14="http://schemas.microsoft.com/office/powerpoint/2010/main" val="233545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E297-EC37-6841-EAF7-1856F31420C7}"/>
              </a:ext>
            </a:extLst>
          </p:cNvPr>
          <p:cNvSpPr>
            <a:spLocks noGrp="1"/>
          </p:cNvSpPr>
          <p:nvPr>
            <p:ph type="title"/>
          </p:nvPr>
        </p:nvSpPr>
        <p:spPr>
          <a:xfrm>
            <a:off x="838200" y="2766218"/>
            <a:ext cx="10515600" cy="1325563"/>
          </a:xfrm>
        </p:spPr>
        <p:txBody>
          <a:bodyPr/>
          <a:lstStyle/>
          <a:p>
            <a:pPr algn="ctr"/>
            <a:r>
              <a:rPr lang="en-US" dirty="0"/>
              <a:t>Functions</a:t>
            </a:r>
          </a:p>
        </p:txBody>
      </p:sp>
    </p:spTree>
    <p:extLst>
      <p:ext uri="{BB962C8B-B14F-4D97-AF65-F5344CB8AC3E}">
        <p14:creationId xmlns:p14="http://schemas.microsoft.com/office/powerpoint/2010/main" val="711657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F38EC-D5DF-E638-7D8A-E3F37FBFA54C}"/>
              </a:ext>
            </a:extLst>
          </p:cNvPr>
          <p:cNvSpPr>
            <a:spLocks noGrp="1"/>
          </p:cNvSpPr>
          <p:nvPr>
            <p:ph idx="1"/>
          </p:nvPr>
        </p:nvSpPr>
        <p:spPr>
          <a:xfrm>
            <a:off x="838200" y="172278"/>
            <a:ext cx="10515600" cy="6506818"/>
          </a:xfrm>
        </p:spPr>
        <p:txBody>
          <a:bodyPr>
            <a:normAutofit fontScale="92500" lnSpcReduction="20000"/>
          </a:bodyPr>
          <a:lstStyle/>
          <a:p>
            <a:pPr algn="l"/>
            <a:r>
              <a:rPr lang="en-US" b="1" i="0" dirty="0">
                <a:solidFill>
                  <a:srgbClr val="212121"/>
                </a:solidFill>
                <a:effectLst/>
                <a:latin typeface="Roboto" panose="02000000000000000000" pitchFamily="2" charset="0"/>
              </a:rPr>
              <a:t>Example</a:t>
            </a:r>
            <a:endParaRPr lang="en-US" b="0" i="0" dirty="0">
              <a:solidFill>
                <a:srgbClr val="212121"/>
              </a:solidFill>
              <a:effectLst/>
              <a:latin typeface="Roboto" panose="02000000000000000000" pitchFamily="2" charset="0"/>
            </a:endParaRPr>
          </a:p>
          <a:p>
            <a:pPr marL="0" indent="0" algn="l">
              <a:buNone/>
            </a:pPr>
            <a:r>
              <a:rPr lang="en-US" b="0" i="0" dirty="0">
                <a:solidFill>
                  <a:srgbClr val="212121"/>
                </a:solidFill>
                <a:effectLst/>
                <a:latin typeface="Roboto" panose="02000000000000000000" pitchFamily="2" charset="0"/>
              </a:rPr>
              <a:t> Recursion Example</a:t>
            </a:r>
          </a:p>
          <a:p>
            <a:pPr marL="0" indent="0">
              <a:buNone/>
            </a:pPr>
            <a:r>
              <a:rPr lang="en-US" sz="1600" b="0" dirty="0">
                <a:solidFill>
                  <a:srgbClr val="0000FF"/>
                </a:solidFill>
                <a:effectLst/>
                <a:latin typeface="Courier New" panose="02070309020205020404" pitchFamily="49" charset="0"/>
              </a:rPr>
              <a:t>def</a:t>
            </a:r>
            <a:r>
              <a:rPr lang="en-US" sz="1600" b="0" dirty="0">
                <a:solidFill>
                  <a:srgbClr val="000000"/>
                </a:solidFill>
                <a:effectLst/>
                <a:latin typeface="Courier New" panose="02070309020205020404" pitchFamily="49" charset="0"/>
              </a:rPr>
              <a:t> </a:t>
            </a:r>
            <a:r>
              <a:rPr lang="en-US" sz="1600" b="0" dirty="0" err="1">
                <a:solidFill>
                  <a:srgbClr val="795E26"/>
                </a:solidFill>
                <a:effectLst/>
                <a:latin typeface="Courier New" panose="02070309020205020404" pitchFamily="49" charset="0"/>
              </a:rPr>
              <a:t>tri_recursion</a:t>
            </a:r>
            <a:r>
              <a:rPr lang="en-US" sz="1600" b="0" dirty="0">
                <a:solidFill>
                  <a:srgbClr val="000000"/>
                </a:solidFill>
                <a:effectLst/>
                <a:latin typeface="Courier New" panose="02070309020205020404" pitchFamily="49" charset="0"/>
              </a:rPr>
              <a:t>(</a:t>
            </a:r>
            <a:r>
              <a:rPr lang="en-US" sz="1600" b="0" dirty="0">
                <a:solidFill>
                  <a:srgbClr val="001080"/>
                </a:solidFill>
                <a:effectLst/>
                <a:latin typeface="Courier New" panose="02070309020205020404" pitchFamily="49" charset="0"/>
              </a:rPr>
              <a:t>k</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  </a:t>
            </a:r>
            <a:r>
              <a:rPr lang="en-US" sz="1600" b="0" dirty="0">
                <a:solidFill>
                  <a:srgbClr val="AF00DB"/>
                </a:solidFill>
                <a:effectLst/>
                <a:latin typeface="Courier New" panose="02070309020205020404" pitchFamily="49" charset="0"/>
              </a:rPr>
              <a:t>if</a:t>
            </a:r>
            <a:r>
              <a:rPr lang="en-US" sz="1600" b="0" dirty="0">
                <a:solidFill>
                  <a:srgbClr val="000000"/>
                </a:solidFill>
                <a:effectLst/>
                <a:latin typeface="Courier New" panose="02070309020205020404" pitchFamily="49" charset="0"/>
              </a:rPr>
              <a:t>(k &gt; </a:t>
            </a:r>
            <a:r>
              <a:rPr lang="en-US" sz="1600" b="0" dirty="0">
                <a:solidFill>
                  <a:srgbClr val="09885A"/>
                </a:solidFill>
                <a:effectLst/>
                <a:latin typeface="Courier New" panose="02070309020205020404" pitchFamily="49" charset="0"/>
              </a:rPr>
              <a:t>0</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    result = k + </a:t>
            </a:r>
            <a:r>
              <a:rPr lang="en-US" sz="1600" b="0" dirty="0" err="1">
                <a:solidFill>
                  <a:srgbClr val="000000"/>
                </a:solidFill>
                <a:effectLst/>
                <a:latin typeface="Courier New" panose="02070309020205020404" pitchFamily="49" charset="0"/>
              </a:rPr>
              <a:t>tri_recursion</a:t>
            </a:r>
            <a:r>
              <a:rPr lang="en-US" sz="1600" b="0" dirty="0">
                <a:solidFill>
                  <a:srgbClr val="000000"/>
                </a:solidFill>
                <a:effectLst/>
                <a:latin typeface="Courier New" panose="02070309020205020404" pitchFamily="49" charset="0"/>
              </a:rPr>
              <a:t>(k - </a:t>
            </a:r>
            <a:r>
              <a:rPr lang="en-US" sz="1600" b="0" dirty="0">
                <a:solidFill>
                  <a:srgbClr val="09885A"/>
                </a:solidFill>
                <a:effectLst/>
                <a:latin typeface="Courier New" panose="02070309020205020404" pitchFamily="49" charset="0"/>
              </a:rPr>
              <a:t>1</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    </a:t>
            </a:r>
            <a:r>
              <a:rPr lang="en-US" sz="1600" b="0" dirty="0">
                <a:solidFill>
                  <a:srgbClr val="795E26"/>
                </a:solidFill>
                <a:effectLst/>
                <a:latin typeface="Courier New" panose="02070309020205020404" pitchFamily="49" charset="0"/>
              </a:rPr>
              <a:t>print</a:t>
            </a:r>
            <a:r>
              <a:rPr lang="en-US" sz="1600" b="0" dirty="0">
                <a:solidFill>
                  <a:srgbClr val="000000"/>
                </a:solidFill>
                <a:effectLst/>
                <a:latin typeface="Courier New" panose="02070309020205020404" pitchFamily="49" charset="0"/>
              </a:rPr>
              <a:t>(result)</a:t>
            </a:r>
          </a:p>
          <a:p>
            <a:pPr marL="0" indent="0">
              <a:buNone/>
            </a:pPr>
            <a:r>
              <a:rPr lang="en-US" sz="1600" b="0" dirty="0">
                <a:solidFill>
                  <a:srgbClr val="000000"/>
                </a:solidFill>
                <a:effectLst/>
                <a:latin typeface="Courier New" panose="02070309020205020404" pitchFamily="49" charset="0"/>
              </a:rPr>
              <a:t>  </a:t>
            </a:r>
            <a:r>
              <a:rPr lang="en-US" sz="1600" b="0" dirty="0">
                <a:solidFill>
                  <a:srgbClr val="AF00DB"/>
                </a:solidFill>
                <a:effectLst/>
                <a:latin typeface="Courier New" panose="02070309020205020404" pitchFamily="49" charset="0"/>
              </a:rPr>
              <a:t>else</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    result = </a:t>
            </a:r>
            <a:r>
              <a:rPr lang="en-US" sz="1600" b="0" dirty="0">
                <a:solidFill>
                  <a:srgbClr val="09885A"/>
                </a:solidFill>
                <a:effectLst/>
                <a:latin typeface="Courier New" panose="02070309020205020404" pitchFamily="49" charset="0"/>
              </a:rPr>
              <a:t>0</a:t>
            </a:r>
            <a:endParaRPr lang="en-US" sz="1600" b="0" dirty="0">
              <a:solidFill>
                <a:srgbClr val="000000"/>
              </a:solidFill>
              <a:effectLst/>
              <a:latin typeface="Courier New" panose="02070309020205020404" pitchFamily="49" charset="0"/>
            </a:endParaRPr>
          </a:p>
          <a:p>
            <a:pPr marL="0" indent="0">
              <a:buNone/>
            </a:pPr>
            <a:r>
              <a:rPr lang="en-US" sz="1600" b="0" dirty="0">
                <a:solidFill>
                  <a:srgbClr val="000000"/>
                </a:solidFill>
                <a:effectLst/>
                <a:latin typeface="Courier New" panose="02070309020205020404" pitchFamily="49" charset="0"/>
              </a:rPr>
              <a:t>  </a:t>
            </a:r>
            <a:r>
              <a:rPr lang="en-US" sz="1600" b="0" dirty="0">
                <a:solidFill>
                  <a:srgbClr val="AF00DB"/>
                </a:solidFill>
                <a:effectLst/>
                <a:latin typeface="Courier New" panose="02070309020205020404" pitchFamily="49" charset="0"/>
              </a:rPr>
              <a:t>return</a:t>
            </a:r>
            <a:r>
              <a:rPr lang="en-US" sz="1600" b="0" dirty="0">
                <a:solidFill>
                  <a:srgbClr val="000000"/>
                </a:solidFill>
                <a:effectLst/>
                <a:latin typeface="Courier New" panose="02070309020205020404" pitchFamily="49" charset="0"/>
              </a:rPr>
              <a:t> result</a:t>
            </a:r>
          </a:p>
          <a:p>
            <a:pPr marL="0" indent="0">
              <a:buNone/>
            </a:pPr>
            <a:br>
              <a:rPr lang="en-US" sz="1600" b="0" dirty="0">
                <a:solidFill>
                  <a:srgbClr val="000000"/>
                </a:solidFill>
                <a:effectLst/>
                <a:latin typeface="Courier New" panose="02070309020205020404" pitchFamily="49" charset="0"/>
              </a:rPr>
            </a:br>
            <a:r>
              <a:rPr lang="en-US" sz="1600" b="0" dirty="0">
                <a:solidFill>
                  <a:srgbClr val="795E26"/>
                </a:solidFill>
                <a:effectLst/>
                <a:latin typeface="Courier New" panose="02070309020205020404" pitchFamily="49" charset="0"/>
              </a:rPr>
              <a:t>print</a:t>
            </a:r>
            <a:r>
              <a:rPr lang="en-US" sz="1600" b="0" dirty="0">
                <a:solidFill>
                  <a:srgbClr val="000000"/>
                </a:solidFill>
                <a:effectLst/>
                <a:latin typeface="Courier New" panose="02070309020205020404" pitchFamily="49" charset="0"/>
              </a:rPr>
              <a:t>(</a:t>
            </a:r>
            <a:r>
              <a:rPr lang="en-US" sz="1600" b="0" dirty="0">
                <a:solidFill>
                  <a:srgbClr val="A31515"/>
                </a:solidFill>
                <a:effectLst/>
                <a:latin typeface="Courier New" panose="02070309020205020404" pitchFamily="49" charset="0"/>
              </a:rPr>
              <a:t>"\n\</a:t>
            </a:r>
            <a:r>
              <a:rPr lang="en-US" sz="1600" b="0" dirty="0" err="1">
                <a:solidFill>
                  <a:srgbClr val="A31515"/>
                </a:solidFill>
                <a:effectLst/>
                <a:latin typeface="Courier New" panose="02070309020205020404" pitchFamily="49" charset="0"/>
              </a:rPr>
              <a:t>nRecursion</a:t>
            </a:r>
            <a:r>
              <a:rPr lang="en-US" sz="1600" b="0" dirty="0">
                <a:solidFill>
                  <a:srgbClr val="A31515"/>
                </a:solidFill>
                <a:effectLst/>
                <a:latin typeface="Courier New" panose="02070309020205020404" pitchFamily="49" charset="0"/>
              </a:rPr>
              <a:t> Example Results"</a:t>
            </a:r>
            <a:r>
              <a:rPr lang="en-US" sz="1600" b="0" dirty="0">
                <a:solidFill>
                  <a:srgbClr val="000000"/>
                </a:solidFill>
                <a:effectLst/>
                <a:latin typeface="Courier New" panose="02070309020205020404" pitchFamily="49" charset="0"/>
              </a:rPr>
              <a:t>)</a:t>
            </a:r>
          </a:p>
          <a:p>
            <a:pPr marL="0" indent="0">
              <a:buNone/>
            </a:pPr>
            <a:r>
              <a:rPr lang="en-US" sz="1600" b="0" dirty="0" err="1">
                <a:solidFill>
                  <a:srgbClr val="000000"/>
                </a:solidFill>
                <a:effectLst/>
                <a:latin typeface="Courier New" panose="02070309020205020404" pitchFamily="49" charset="0"/>
              </a:rPr>
              <a:t>tri_recursion</a:t>
            </a:r>
            <a:r>
              <a:rPr lang="en-US" sz="1600" b="0" dirty="0">
                <a:solidFill>
                  <a:srgbClr val="000000"/>
                </a:solidFill>
                <a:effectLst/>
                <a:latin typeface="Courier New" panose="02070309020205020404" pitchFamily="49" charset="0"/>
              </a:rPr>
              <a:t>(</a:t>
            </a:r>
            <a:r>
              <a:rPr lang="en-US" sz="1600" b="0" dirty="0">
                <a:solidFill>
                  <a:srgbClr val="09885A"/>
                </a:solidFill>
                <a:effectLst/>
                <a:latin typeface="Courier New" panose="02070309020205020404" pitchFamily="49" charset="0"/>
              </a:rPr>
              <a:t>6</a:t>
            </a:r>
            <a:r>
              <a:rPr lang="en-US" sz="1600" b="0" dirty="0">
                <a:solidFill>
                  <a:srgbClr val="000000"/>
                </a:solidFill>
                <a:effectLst/>
                <a:latin typeface="Courier New" panose="02070309020205020404" pitchFamily="49" charset="0"/>
              </a:rPr>
              <a:t>)</a:t>
            </a:r>
          </a:p>
          <a:p>
            <a:r>
              <a:rPr lang="en-US" dirty="0"/>
              <a:t>Output :</a:t>
            </a:r>
          </a:p>
          <a:p>
            <a:pPr marL="0" indent="0">
              <a:buNone/>
            </a:pPr>
            <a:r>
              <a:rPr lang="en-US" dirty="0"/>
              <a:t>Recursion Example Results</a:t>
            </a:r>
          </a:p>
          <a:p>
            <a:r>
              <a:rPr lang="en-US" sz="1300" dirty="0"/>
              <a:t>1</a:t>
            </a:r>
          </a:p>
          <a:p>
            <a:r>
              <a:rPr lang="en-US" sz="1300" dirty="0"/>
              <a:t>3</a:t>
            </a:r>
          </a:p>
          <a:p>
            <a:r>
              <a:rPr lang="en-US" sz="1300" dirty="0"/>
              <a:t>6</a:t>
            </a:r>
          </a:p>
          <a:p>
            <a:r>
              <a:rPr lang="en-US" sz="1300" dirty="0"/>
              <a:t>10</a:t>
            </a:r>
          </a:p>
          <a:p>
            <a:r>
              <a:rPr lang="en-US" sz="1300" dirty="0"/>
              <a:t>15</a:t>
            </a:r>
          </a:p>
          <a:p>
            <a:r>
              <a:rPr lang="en-US" sz="1300" dirty="0"/>
              <a:t>21</a:t>
            </a:r>
          </a:p>
          <a:p>
            <a:r>
              <a:rPr lang="en-US" sz="1300" dirty="0"/>
              <a:t>21</a:t>
            </a:r>
          </a:p>
        </p:txBody>
      </p:sp>
    </p:spTree>
    <p:extLst>
      <p:ext uri="{BB962C8B-B14F-4D97-AF65-F5344CB8AC3E}">
        <p14:creationId xmlns:p14="http://schemas.microsoft.com/office/powerpoint/2010/main" val="2132567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A734-56ED-37CC-44FF-DDCFA3C63F73}"/>
              </a:ext>
            </a:extLst>
          </p:cNvPr>
          <p:cNvSpPr>
            <a:spLocks noGrp="1"/>
          </p:cNvSpPr>
          <p:nvPr>
            <p:ph type="title"/>
          </p:nvPr>
        </p:nvSpPr>
        <p:spPr>
          <a:xfrm>
            <a:off x="838200" y="2766218"/>
            <a:ext cx="10515600" cy="1325563"/>
          </a:xfrm>
        </p:spPr>
        <p:txBody>
          <a:bodyPr/>
          <a:lstStyle/>
          <a:p>
            <a:pPr algn="ctr"/>
            <a:r>
              <a:rPr lang="en-US" dirty="0"/>
              <a:t>Lambda function </a:t>
            </a:r>
          </a:p>
        </p:txBody>
      </p:sp>
    </p:spTree>
    <p:extLst>
      <p:ext uri="{BB962C8B-B14F-4D97-AF65-F5344CB8AC3E}">
        <p14:creationId xmlns:p14="http://schemas.microsoft.com/office/powerpoint/2010/main" val="798345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331074-3DC1-78E9-4C34-5E9DAF5A3560}"/>
              </a:ext>
            </a:extLst>
          </p:cNvPr>
          <p:cNvSpPr>
            <a:spLocks noGrp="1"/>
          </p:cNvSpPr>
          <p:nvPr>
            <p:ph idx="1"/>
          </p:nvPr>
        </p:nvSpPr>
        <p:spPr>
          <a:xfrm>
            <a:off x="838200" y="410817"/>
            <a:ext cx="10515600" cy="5766146"/>
          </a:xfrm>
        </p:spPr>
        <p:txBody>
          <a:bodyPr/>
          <a:lstStyle/>
          <a:p>
            <a:pPr marL="0" indent="0" algn="l">
              <a:buNone/>
            </a:pPr>
            <a:r>
              <a:rPr lang="en-US" b="1" i="0" dirty="0">
                <a:solidFill>
                  <a:srgbClr val="212121"/>
                </a:solidFill>
                <a:effectLst/>
                <a:latin typeface="Roboto" panose="02000000000000000000" pitchFamily="2" charset="0"/>
              </a:rPr>
              <a:t>Python Lambda</a:t>
            </a:r>
          </a:p>
          <a:p>
            <a:pPr algn="l"/>
            <a:r>
              <a:rPr lang="en-US" sz="2000" b="0" i="0" dirty="0">
                <a:solidFill>
                  <a:srgbClr val="212121"/>
                </a:solidFill>
                <a:effectLst/>
                <a:latin typeface="Roboto" panose="02000000000000000000" pitchFamily="2" charset="0"/>
              </a:rPr>
              <a:t>A lambda function is a small anonymous function.</a:t>
            </a:r>
          </a:p>
          <a:p>
            <a:pPr algn="l"/>
            <a:r>
              <a:rPr lang="en-US" sz="2000" b="0" i="0" dirty="0">
                <a:solidFill>
                  <a:srgbClr val="212121"/>
                </a:solidFill>
                <a:effectLst/>
                <a:latin typeface="Roboto" panose="02000000000000000000" pitchFamily="2" charset="0"/>
              </a:rPr>
              <a:t>A lambda function can take any number of arguments, but can only have one expression.</a:t>
            </a:r>
          </a:p>
          <a:p>
            <a:pPr marL="0" indent="0">
              <a:buNone/>
            </a:pPr>
            <a:endParaRPr lang="en-US" dirty="0"/>
          </a:p>
          <a:p>
            <a:pPr marL="0" indent="0">
              <a:buNone/>
            </a:pPr>
            <a:r>
              <a:rPr lang="en-US" b="1" dirty="0"/>
              <a:t>What is lambda function used for?</a:t>
            </a:r>
          </a:p>
          <a:p>
            <a:pPr marL="0" indent="0">
              <a:buNone/>
            </a:pPr>
            <a:r>
              <a:rPr lang="en-US" sz="2400" dirty="0"/>
              <a:t>Lambda functions are used when you need a function for a short period of time. This is commonly used when you want to pass a function as an argument to higher-order functions, that is, functions that take other functions as their arguments</a:t>
            </a:r>
          </a:p>
          <a:p>
            <a:pPr marL="0" indent="0">
              <a:buNone/>
            </a:pPr>
            <a:r>
              <a:rPr lang="en-US" b="1" dirty="0"/>
              <a:t>What is the benefit of lambda in Python?</a:t>
            </a:r>
          </a:p>
          <a:p>
            <a:pPr marL="0" indent="0">
              <a:buNone/>
            </a:pPr>
            <a:r>
              <a:rPr lang="en-US" sz="2400" dirty="0"/>
              <a:t>The lambda keyword in Python provides a shortcut for declaring small anonymous functions. Lambda functions behave just like regular functions declared with the def keyword. They can be used whenever function objects are required.</a:t>
            </a:r>
          </a:p>
        </p:txBody>
      </p:sp>
    </p:spTree>
    <p:extLst>
      <p:ext uri="{BB962C8B-B14F-4D97-AF65-F5344CB8AC3E}">
        <p14:creationId xmlns:p14="http://schemas.microsoft.com/office/powerpoint/2010/main" val="4215530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7EF5D-BF1B-3F08-24D3-963923FBE554}"/>
              </a:ext>
            </a:extLst>
          </p:cNvPr>
          <p:cNvSpPr>
            <a:spLocks noGrp="1"/>
          </p:cNvSpPr>
          <p:nvPr>
            <p:ph idx="1"/>
          </p:nvPr>
        </p:nvSpPr>
        <p:spPr>
          <a:xfrm>
            <a:off x="838200" y="291548"/>
            <a:ext cx="10515600" cy="5885415"/>
          </a:xfrm>
        </p:spPr>
        <p:txBody>
          <a:bodyPr/>
          <a:lstStyle/>
          <a:p>
            <a:pPr marL="0" indent="0">
              <a:buNone/>
            </a:pPr>
            <a:r>
              <a:rPr lang="en-US" sz="3200" b="1" dirty="0"/>
              <a:t>What are the advantages of lambda functions?</a:t>
            </a:r>
          </a:p>
          <a:p>
            <a:r>
              <a:rPr lang="en-US" sz="2400" dirty="0"/>
              <a:t>Advantages of Lambda Expression</a:t>
            </a:r>
          </a:p>
          <a:p>
            <a:endParaRPr lang="en-US" sz="2400" dirty="0"/>
          </a:p>
          <a:p>
            <a:r>
              <a:rPr lang="en-US" sz="2400" dirty="0"/>
              <a:t>Fewer Lines of Code − One of the most benefits of a lambda expression is to reduce the amount of code. We know that lambda expressions can be used only with a functional interface. For instance, Runnable is a functional interface, so we can easily apply lambda expressions.</a:t>
            </a:r>
          </a:p>
          <a:p>
            <a:r>
              <a:rPr lang="en-US" sz="3200" b="1" dirty="0"/>
              <a:t>What are the disadvantages of lambda expression?</a:t>
            </a:r>
          </a:p>
          <a:p>
            <a:pPr marL="0" indent="0">
              <a:buNone/>
            </a:pPr>
            <a:endParaRPr lang="en-US" sz="3200" b="1" dirty="0"/>
          </a:p>
          <a:p>
            <a:r>
              <a:rPr lang="en-US" sz="2400" dirty="0"/>
              <a:t>The big paradox of lambdas is that they are so syntactically simple to write and so tough to understand if you're not used to them. So if you have to quickly determine what the code is doing, the abstraction brought in by lambdas, even as it simplifies the Java syntax, will be hard to understand quickly and easily</a:t>
            </a:r>
          </a:p>
        </p:txBody>
      </p:sp>
    </p:spTree>
    <p:extLst>
      <p:ext uri="{BB962C8B-B14F-4D97-AF65-F5344CB8AC3E}">
        <p14:creationId xmlns:p14="http://schemas.microsoft.com/office/powerpoint/2010/main" val="1234928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06009-606C-2B1A-A5D4-70B64B219375}"/>
              </a:ext>
            </a:extLst>
          </p:cNvPr>
          <p:cNvSpPr>
            <a:spLocks noGrp="1"/>
          </p:cNvSpPr>
          <p:nvPr>
            <p:ph idx="1"/>
          </p:nvPr>
        </p:nvSpPr>
        <p:spPr>
          <a:xfrm>
            <a:off x="838200" y="185530"/>
            <a:ext cx="10515600" cy="5991433"/>
          </a:xfrm>
        </p:spPr>
        <p:txBody>
          <a:bodyPr/>
          <a:lstStyle/>
          <a:p>
            <a:pPr marL="0" indent="0">
              <a:buNone/>
            </a:pPr>
            <a:r>
              <a:rPr lang="en-US" b="1" dirty="0"/>
              <a:t>Syntax</a:t>
            </a:r>
          </a:p>
          <a:p>
            <a:r>
              <a:rPr lang="en-US" dirty="0"/>
              <a:t>lambda arguments : expression the expression is executed and the result is returned:</a:t>
            </a:r>
          </a:p>
          <a:p>
            <a:pPr marL="0" indent="0">
              <a:buNone/>
            </a:pPr>
            <a:endParaRPr lang="en-US" dirty="0"/>
          </a:p>
          <a:p>
            <a:pPr marL="0" indent="0">
              <a:buNone/>
            </a:pPr>
            <a:r>
              <a:rPr lang="en-US" b="1" dirty="0"/>
              <a:t>Example</a:t>
            </a:r>
          </a:p>
          <a:p>
            <a:r>
              <a:rPr lang="en-US" dirty="0"/>
              <a:t>Add 10 to argument a, and return the result:</a:t>
            </a:r>
          </a:p>
          <a:p>
            <a:pPr marL="0" indent="0">
              <a:buNone/>
            </a:pPr>
            <a:r>
              <a:rPr lang="pt-BR" sz="2000" b="0" dirty="0">
                <a:solidFill>
                  <a:srgbClr val="000000"/>
                </a:solidFill>
                <a:effectLst/>
                <a:latin typeface="Courier New" panose="02070309020205020404" pitchFamily="49" charset="0"/>
              </a:rPr>
              <a:t>x = </a:t>
            </a:r>
            <a:r>
              <a:rPr lang="pt-BR" sz="2000" b="0" dirty="0">
                <a:solidFill>
                  <a:srgbClr val="0000FF"/>
                </a:solidFill>
                <a:effectLst/>
                <a:latin typeface="Courier New" panose="02070309020205020404" pitchFamily="49" charset="0"/>
              </a:rPr>
              <a:t>lambda</a:t>
            </a:r>
            <a:r>
              <a:rPr lang="pt-BR" sz="2000" b="0" dirty="0">
                <a:solidFill>
                  <a:srgbClr val="000000"/>
                </a:solidFill>
                <a:effectLst/>
                <a:latin typeface="Courier New" panose="02070309020205020404" pitchFamily="49" charset="0"/>
              </a:rPr>
              <a:t> a : a + </a:t>
            </a:r>
            <a:r>
              <a:rPr lang="pt-BR" sz="2000" b="0" dirty="0">
                <a:solidFill>
                  <a:srgbClr val="09885A"/>
                </a:solidFill>
                <a:effectLst/>
                <a:latin typeface="Courier New" panose="02070309020205020404" pitchFamily="49" charset="0"/>
              </a:rPr>
              <a:t>10</a:t>
            </a:r>
            <a:endParaRPr lang="pt-BR" sz="2000" b="0" dirty="0">
              <a:solidFill>
                <a:srgbClr val="000000"/>
              </a:solidFill>
              <a:effectLst/>
              <a:latin typeface="Courier New" panose="02070309020205020404" pitchFamily="49" charset="0"/>
            </a:endParaRPr>
          </a:p>
          <a:p>
            <a:pPr marL="0" indent="0">
              <a:buNone/>
            </a:pPr>
            <a:r>
              <a:rPr lang="pt-BR" sz="2000" b="0" dirty="0">
                <a:solidFill>
                  <a:srgbClr val="795E26"/>
                </a:solidFill>
                <a:effectLst/>
                <a:latin typeface="Courier New" panose="02070309020205020404" pitchFamily="49" charset="0"/>
              </a:rPr>
              <a:t>print</a:t>
            </a:r>
            <a:r>
              <a:rPr lang="pt-BR" sz="2000" b="0" dirty="0">
                <a:solidFill>
                  <a:srgbClr val="000000"/>
                </a:solidFill>
                <a:effectLst/>
                <a:latin typeface="Courier New" panose="02070309020205020404" pitchFamily="49" charset="0"/>
              </a:rPr>
              <a:t>(x(</a:t>
            </a:r>
            <a:r>
              <a:rPr lang="pt-BR" sz="2000" b="0" dirty="0">
                <a:solidFill>
                  <a:srgbClr val="09885A"/>
                </a:solidFill>
                <a:effectLst/>
                <a:latin typeface="Courier New" panose="02070309020205020404" pitchFamily="49" charset="0"/>
              </a:rPr>
              <a:t>5</a:t>
            </a:r>
            <a:r>
              <a:rPr lang="pt-BR" sz="2000" b="0" dirty="0">
                <a:solidFill>
                  <a:srgbClr val="000000"/>
                </a:solidFill>
                <a:effectLst/>
                <a:latin typeface="Courier New" panose="02070309020205020404" pitchFamily="49" charset="0"/>
              </a:rPr>
              <a:t>))</a:t>
            </a:r>
          </a:p>
          <a:p>
            <a:pPr marL="0" indent="0">
              <a:buNone/>
            </a:pPr>
            <a:r>
              <a:rPr lang="pt-BR" sz="2000" b="1" dirty="0">
                <a:solidFill>
                  <a:srgbClr val="000000"/>
                </a:solidFill>
                <a:latin typeface="Courier New" panose="02070309020205020404" pitchFamily="49" charset="0"/>
              </a:rPr>
              <a:t>Output</a:t>
            </a:r>
            <a:r>
              <a:rPr lang="pt-BR" sz="2000" dirty="0">
                <a:solidFill>
                  <a:srgbClr val="000000"/>
                </a:solidFill>
                <a:latin typeface="Courier New" panose="02070309020205020404" pitchFamily="49" charset="0"/>
              </a:rPr>
              <a:t> :</a:t>
            </a:r>
          </a:p>
          <a:p>
            <a:pPr marL="0" indent="0">
              <a:buNone/>
            </a:pPr>
            <a:r>
              <a:rPr lang="pt-BR" sz="2000" b="0" dirty="0">
                <a:solidFill>
                  <a:srgbClr val="000000"/>
                </a:solidFill>
                <a:effectLst/>
                <a:latin typeface="Courier New" panose="02070309020205020404" pitchFamily="49" charset="0"/>
              </a:rPr>
              <a:t>15</a:t>
            </a:r>
          </a:p>
          <a:p>
            <a:endParaRPr lang="en-US" dirty="0"/>
          </a:p>
        </p:txBody>
      </p:sp>
    </p:spTree>
    <p:extLst>
      <p:ext uri="{BB962C8B-B14F-4D97-AF65-F5344CB8AC3E}">
        <p14:creationId xmlns:p14="http://schemas.microsoft.com/office/powerpoint/2010/main" val="3648344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5EA19-B1F5-057B-40B6-4A56F5C20B1B}"/>
              </a:ext>
            </a:extLst>
          </p:cNvPr>
          <p:cNvSpPr>
            <a:spLocks noGrp="1"/>
          </p:cNvSpPr>
          <p:nvPr>
            <p:ph idx="1"/>
          </p:nvPr>
        </p:nvSpPr>
        <p:spPr>
          <a:xfrm>
            <a:off x="838200" y="198783"/>
            <a:ext cx="10515600" cy="5978180"/>
          </a:xfrm>
        </p:spPr>
        <p:txBody>
          <a:bodyPr/>
          <a:lstStyle/>
          <a:p>
            <a:r>
              <a:rPr lang="en-US" b="0" i="0" dirty="0">
                <a:solidFill>
                  <a:srgbClr val="212121"/>
                </a:solidFill>
                <a:effectLst/>
                <a:latin typeface="Roboto" panose="02000000000000000000" pitchFamily="2" charset="0"/>
              </a:rPr>
              <a:t>Lambda functions can take any number of arguments:</a:t>
            </a:r>
          </a:p>
          <a:p>
            <a:pPr marL="0" indent="0">
              <a:buNone/>
            </a:pPr>
            <a:endParaRPr lang="en-US" b="0" i="0" dirty="0">
              <a:solidFill>
                <a:srgbClr val="212121"/>
              </a:solidFill>
              <a:effectLst/>
              <a:latin typeface="Roboto" panose="02000000000000000000" pitchFamily="2" charset="0"/>
            </a:endParaRPr>
          </a:p>
          <a:p>
            <a:pPr marL="0" indent="0" algn="l">
              <a:buNone/>
            </a:pPr>
            <a:r>
              <a:rPr lang="en-US" b="0" i="0" dirty="0">
                <a:solidFill>
                  <a:srgbClr val="212121"/>
                </a:solidFill>
                <a:effectLst/>
                <a:latin typeface="Roboto" panose="02000000000000000000" pitchFamily="2" charset="0"/>
              </a:rPr>
              <a:t>Example</a:t>
            </a:r>
          </a:p>
          <a:p>
            <a:pPr algn="l"/>
            <a:r>
              <a:rPr lang="en-US" b="0" i="0" dirty="0">
                <a:solidFill>
                  <a:srgbClr val="212121"/>
                </a:solidFill>
                <a:effectLst/>
                <a:latin typeface="Roboto" panose="02000000000000000000" pitchFamily="2" charset="0"/>
              </a:rPr>
              <a:t>Multiply argument </a:t>
            </a:r>
            <a:r>
              <a:rPr lang="en-US" dirty="0">
                <a:solidFill>
                  <a:srgbClr val="212121"/>
                </a:solidFill>
                <a:latin typeface="Roboto" panose="02000000000000000000" pitchFamily="2" charset="0"/>
              </a:rPr>
              <a:t>a </a:t>
            </a:r>
            <a:r>
              <a:rPr lang="en-US" b="0" i="0" dirty="0">
                <a:solidFill>
                  <a:srgbClr val="212121"/>
                </a:solidFill>
                <a:effectLst/>
                <a:latin typeface="Roboto" panose="02000000000000000000" pitchFamily="2" charset="0"/>
              </a:rPr>
              <a:t>with argument b and return the result:</a:t>
            </a:r>
          </a:p>
          <a:p>
            <a:pPr marL="0" indent="0">
              <a:buNone/>
            </a:pPr>
            <a:r>
              <a:rPr lang="pt-BR" sz="2000" b="0" dirty="0">
                <a:solidFill>
                  <a:srgbClr val="000000"/>
                </a:solidFill>
                <a:effectLst/>
                <a:latin typeface="Courier New" panose="02070309020205020404" pitchFamily="49" charset="0"/>
              </a:rPr>
              <a:t>x = </a:t>
            </a:r>
            <a:r>
              <a:rPr lang="pt-BR" sz="2000" b="0" dirty="0">
                <a:solidFill>
                  <a:srgbClr val="0000FF"/>
                </a:solidFill>
                <a:effectLst/>
                <a:latin typeface="Courier New" panose="02070309020205020404" pitchFamily="49" charset="0"/>
              </a:rPr>
              <a:t>lambda</a:t>
            </a:r>
            <a:r>
              <a:rPr lang="pt-BR" sz="2000" b="0" dirty="0">
                <a:solidFill>
                  <a:srgbClr val="000000"/>
                </a:solidFill>
                <a:effectLst/>
                <a:latin typeface="Courier New" panose="02070309020205020404" pitchFamily="49" charset="0"/>
              </a:rPr>
              <a:t> a, b : a * b</a:t>
            </a:r>
          </a:p>
          <a:p>
            <a:pPr marL="0" indent="0">
              <a:buNone/>
            </a:pPr>
            <a:r>
              <a:rPr lang="pt-BR" sz="2000" b="0" dirty="0">
                <a:solidFill>
                  <a:srgbClr val="795E26"/>
                </a:solidFill>
                <a:effectLst/>
                <a:latin typeface="Courier New" panose="02070309020205020404" pitchFamily="49" charset="0"/>
              </a:rPr>
              <a:t>print</a:t>
            </a:r>
            <a:r>
              <a:rPr lang="pt-BR" sz="2000" b="0" dirty="0">
                <a:solidFill>
                  <a:srgbClr val="000000"/>
                </a:solidFill>
                <a:effectLst/>
                <a:latin typeface="Courier New" panose="02070309020205020404" pitchFamily="49" charset="0"/>
              </a:rPr>
              <a:t>(x(</a:t>
            </a:r>
            <a:r>
              <a:rPr lang="pt-BR" sz="2000" b="0" dirty="0">
                <a:solidFill>
                  <a:srgbClr val="09885A"/>
                </a:solidFill>
                <a:effectLst/>
                <a:latin typeface="Courier New" panose="02070309020205020404" pitchFamily="49" charset="0"/>
              </a:rPr>
              <a:t>5</a:t>
            </a:r>
            <a:r>
              <a:rPr lang="pt-BR" sz="2000" b="0" dirty="0">
                <a:solidFill>
                  <a:srgbClr val="000000"/>
                </a:solidFill>
                <a:effectLst/>
                <a:latin typeface="Courier New" panose="02070309020205020404" pitchFamily="49" charset="0"/>
              </a:rPr>
              <a:t>, </a:t>
            </a:r>
            <a:r>
              <a:rPr lang="pt-BR" sz="2000" b="0" dirty="0">
                <a:solidFill>
                  <a:srgbClr val="09885A"/>
                </a:solidFill>
                <a:effectLst/>
                <a:latin typeface="Courier New" panose="02070309020205020404" pitchFamily="49" charset="0"/>
              </a:rPr>
              <a:t>6</a:t>
            </a:r>
            <a:r>
              <a:rPr lang="pt-BR" sz="2000" b="0" dirty="0">
                <a:solidFill>
                  <a:srgbClr val="000000"/>
                </a:solidFill>
                <a:effectLst/>
                <a:latin typeface="Courier New" panose="02070309020205020404" pitchFamily="49" charset="0"/>
              </a:rPr>
              <a:t>))</a:t>
            </a:r>
          </a:p>
          <a:p>
            <a:pPr marL="0" indent="0">
              <a:buNone/>
            </a:pPr>
            <a:r>
              <a:rPr lang="pt-BR" sz="2000" b="1" dirty="0">
                <a:solidFill>
                  <a:srgbClr val="000000"/>
                </a:solidFill>
                <a:latin typeface="Courier New" panose="02070309020205020404" pitchFamily="49" charset="0"/>
              </a:rPr>
              <a:t>Output :</a:t>
            </a:r>
          </a:p>
          <a:p>
            <a:pPr marL="0" indent="0">
              <a:buNone/>
            </a:pPr>
            <a:r>
              <a:rPr lang="pt-BR" sz="2000" dirty="0">
                <a:solidFill>
                  <a:srgbClr val="000000"/>
                </a:solidFill>
                <a:effectLst/>
                <a:latin typeface="Courier New" panose="02070309020205020404" pitchFamily="49" charset="0"/>
              </a:rPr>
              <a:t>30</a:t>
            </a:r>
          </a:p>
          <a:p>
            <a:pPr marL="0" indent="0" algn="l">
              <a:buNone/>
            </a:pPr>
            <a:r>
              <a:rPr lang="en-US" b="0" i="0" dirty="0">
                <a:solidFill>
                  <a:srgbClr val="212121"/>
                </a:solidFill>
                <a:effectLst/>
                <a:latin typeface="Roboto" panose="02000000000000000000" pitchFamily="2" charset="0"/>
              </a:rPr>
              <a:t>Example</a:t>
            </a:r>
          </a:p>
          <a:p>
            <a:pPr algn="l"/>
            <a:r>
              <a:rPr lang="en-US" b="0" i="0" dirty="0">
                <a:solidFill>
                  <a:srgbClr val="212121"/>
                </a:solidFill>
                <a:effectLst/>
                <a:latin typeface="Roboto" panose="02000000000000000000" pitchFamily="2" charset="0"/>
              </a:rPr>
              <a:t>Summarize argument a, b, and c and return the result:</a:t>
            </a:r>
          </a:p>
          <a:p>
            <a:pPr marL="0" indent="0">
              <a:buNone/>
            </a:pPr>
            <a:r>
              <a:rPr lang="pt-BR" sz="2000" b="0" dirty="0">
                <a:solidFill>
                  <a:srgbClr val="000000"/>
                </a:solidFill>
                <a:effectLst/>
                <a:latin typeface="Courier New" panose="02070309020205020404" pitchFamily="49" charset="0"/>
              </a:rPr>
              <a:t>x = </a:t>
            </a:r>
            <a:r>
              <a:rPr lang="pt-BR" sz="2000" b="0" dirty="0">
                <a:solidFill>
                  <a:srgbClr val="0000FF"/>
                </a:solidFill>
                <a:effectLst/>
                <a:latin typeface="Courier New" panose="02070309020205020404" pitchFamily="49" charset="0"/>
              </a:rPr>
              <a:t>lambda</a:t>
            </a:r>
            <a:r>
              <a:rPr lang="pt-BR" sz="2000" b="0" dirty="0">
                <a:solidFill>
                  <a:srgbClr val="000000"/>
                </a:solidFill>
                <a:effectLst/>
                <a:latin typeface="Courier New" panose="02070309020205020404" pitchFamily="49" charset="0"/>
              </a:rPr>
              <a:t> a, b, c : a + b + c</a:t>
            </a:r>
          </a:p>
          <a:p>
            <a:pPr marL="0" indent="0">
              <a:buNone/>
            </a:pPr>
            <a:r>
              <a:rPr lang="pt-BR" sz="2000" b="0" dirty="0">
                <a:solidFill>
                  <a:srgbClr val="795E26"/>
                </a:solidFill>
                <a:effectLst/>
                <a:latin typeface="Courier New" panose="02070309020205020404" pitchFamily="49" charset="0"/>
              </a:rPr>
              <a:t>print</a:t>
            </a:r>
            <a:r>
              <a:rPr lang="pt-BR" sz="2000" b="0" dirty="0">
                <a:solidFill>
                  <a:srgbClr val="000000"/>
                </a:solidFill>
                <a:effectLst/>
                <a:latin typeface="Courier New" panose="02070309020205020404" pitchFamily="49" charset="0"/>
              </a:rPr>
              <a:t>(x(</a:t>
            </a:r>
            <a:r>
              <a:rPr lang="pt-BR" sz="2000" b="0" dirty="0">
                <a:solidFill>
                  <a:srgbClr val="09885A"/>
                </a:solidFill>
                <a:effectLst/>
                <a:latin typeface="Courier New" panose="02070309020205020404" pitchFamily="49" charset="0"/>
              </a:rPr>
              <a:t>5</a:t>
            </a:r>
            <a:r>
              <a:rPr lang="pt-BR" sz="2000" b="0" dirty="0">
                <a:solidFill>
                  <a:srgbClr val="000000"/>
                </a:solidFill>
                <a:effectLst/>
                <a:latin typeface="Courier New" panose="02070309020205020404" pitchFamily="49" charset="0"/>
              </a:rPr>
              <a:t>, </a:t>
            </a:r>
            <a:r>
              <a:rPr lang="pt-BR" sz="2000" b="0" dirty="0">
                <a:solidFill>
                  <a:srgbClr val="09885A"/>
                </a:solidFill>
                <a:effectLst/>
                <a:latin typeface="Courier New" panose="02070309020205020404" pitchFamily="49" charset="0"/>
              </a:rPr>
              <a:t>6</a:t>
            </a:r>
            <a:r>
              <a:rPr lang="pt-BR" sz="2000" b="0" dirty="0">
                <a:solidFill>
                  <a:srgbClr val="000000"/>
                </a:solidFill>
                <a:effectLst/>
                <a:latin typeface="Courier New" panose="02070309020205020404" pitchFamily="49" charset="0"/>
              </a:rPr>
              <a:t>, </a:t>
            </a:r>
            <a:r>
              <a:rPr lang="pt-BR" sz="2000" b="0" dirty="0">
                <a:solidFill>
                  <a:srgbClr val="09885A"/>
                </a:solidFill>
                <a:effectLst/>
                <a:latin typeface="Courier New" panose="02070309020205020404" pitchFamily="49" charset="0"/>
              </a:rPr>
              <a:t>2</a:t>
            </a:r>
            <a:r>
              <a:rPr lang="pt-BR" sz="2000" b="0" dirty="0">
                <a:solidFill>
                  <a:srgbClr val="000000"/>
                </a:solidFill>
                <a:effectLst/>
                <a:latin typeface="Courier New" panose="02070309020205020404" pitchFamily="49" charset="0"/>
              </a:rPr>
              <a:t>))</a:t>
            </a:r>
          </a:p>
          <a:p>
            <a:pPr marL="0" indent="0">
              <a:buNone/>
            </a:pPr>
            <a:r>
              <a:rPr lang="pt-BR" sz="2000" b="1" dirty="0">
                <a:solidFill>
                  <a:srgbClr val="000000"/>
                </a:solidFill>
                <a:latin typeface="Courier New" panose="02070309020205020404" pitchFamily="49" charset="0"/>
              </a:rPr>
              <a:t>Output</a:t>
            </a:r>
            <a:r>
              <a:rPr lang="pt-BR" sz="2000" dirty="0">
                <a:solidFill>
                  <a:srgbClr val="000000"/>
                </a:solidFill>
                <a:latin typeface="Courier New" panose="02070309020205020404" pitchFamily="49" charset="0"/>
              </a:rPr>
              <a:t> : 13</a:t>
            </a:r>
            <a:endParaRPr lang="pt-BR" sz="2000" b="0" dirty="0">
              <a:solidFill>
                <a:srgbClr val="000000"/>
              </a:solidFill>
              <a:effectLst/>
              <a:latin typeface="Courier New" panose="02070309020205020404" pitchFamily="49" charset="0"/>
            </a:endParaRPr>
          </a:p>
          <a:p>
            <a:pPr marL="0" indent="0" algn="l">
              <a:buNone/>
            </a:pPr>
            <a:endParaRPr lang="en-US" b="0" i="0" dirty="0">
              <a:solidFill>
                <a:srgbClr val="212121"/>
              </a:solidFill>
              <a:effectLst/>
              <a:latin typeface="Roboto" panose="02000000000000000000" pitchFamily="2" charset="0"/>
            </a:endParaRPr>
          </a:p>
          <a:p>
            <a:pPr marL="0" indent="0">
              <a:buNone/>
            </a:pPr>
            <a:endParaRPr lang="pt-BR" sz="2000" dirty="0">
              <a:solidFill>
                <a:srgbClr val="000000"/>
              </a:solidFill>
              <a:effectLst/>
              <a:latin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99826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CE674-F44F-7570-5BD0-A451332886DF}"/>
              </a:ext>
            </a:extLst>
          </p:cNvPr>
          <p:cNvSpPr>
            <a:spLocks noGrp="1"/>
          </p:cNvSpPr>
          <p:nvPr>
            <p:ph idx="1"/>
          </p:nvPr>
        </p:nvSpPr>
        <p:spPr>
          <a:xfrm>
            <a:off x="838200" y="304800"/>
            <a:ext cx="10515600" cy="5872163"/>
          </a:xfrm>
        </p:spPr>
        <p:txBody>
          <a:bodyPr/>
          <a:lstStyle/>
          <a:p>
            <a:pPr marL="0" indent="0" algn="l">
              <a:buNone/>
            </a:pPr>
            <a:r>
              <a:rPr lang="en-US" b="1" i="0" dirty="0">
                <a:solidFill>
                  <a:srgbClr val="212121"/>
                </a:solidFill>
                <a:effectLst/>
                <a:latin typeface="Roboto" panose="02000000000000000000" pitchFamily="2" charset="0"/>
              </a:rPr>
              <a:t>Why Use Lambda Functions?</a:t>
            </a:r>
          </a:p>
          <a:p>
            <a:pPr algn="l"/>
            <a:r>
              <a:rPr lang="en-US" sz="2400" b="0" i="0" dirty="0">
                <a:solidFill>
                  <a:srgbClr val="212121"/>
                </a:solidFill>
                <a:effectLst/>
                <a:latin typeface="Roboto" panose="02000000000000000000" pitchFamily="2" charset="0"/>
              </a:rPr>
              <a:t>The power of lambda is better shown when you use them as an anonymous function inside another function.</a:t>
            </a:r>
          </a:p>
          <a:p>
            <a:pPr algn="l"/>
            <a:r>
              <a:rPr lang="en-US" sz="2400" b="0" i="0" dirty="0">
                <a:solidFill>
                  <a:srgbClr val="212121"/>
                </a:solidFill>
                <a:effectLst/>
                <a:latin typeface="Roboto" panose="02000000000000000000" pitchFamily="2" charset="0"/>
              </a:rPr>
              <a:t>Say you have a function definition that takes one argument, and that argument will be multiplied with an unknown number:</a:t>
            </a:r>
          </a:p>
          <a:p>
            <a:pPr marL="0" indent="0">
              <a:buNone/>
            </a:pPr>
            <a:r>
              <a:rPr lang="pt-BR" sz="2000" b="0" dirty="0">
                <a:solidFill>
                  <a:srgbClr val="0000FF"/>
                </a:solidFill>
                <a:effectLst/>
                <a:latin typeface="Courier New" panose="02070309020205020404" pitchFamily="49" charset="0"/>
              </a:rPr>
              <a:t>def</a:t>
            </a:r>
            <a:r>
              <a:rPr lang="pt-BR" sz="2000" b="0" dirty="0">
                <a:solidFill>
                  <a:srgbClr val="000000"/>
                </a:solidFill>
                <a:effectLst/>
                <a:latin typeface="Courier New" panose="02070309020205020404" pitchFamily="49" charset="0"/>
              </a:rPr>
              <a:t> </a:t>
            </a:r>
            <a:r>
              <a:rPr lang="pt-BR" sz="2000" b="0" dirty="0">
                <a:solidFill>
                  <a:srgbClr val="795E26"/>
                </a:solidFill>
                <a:effectLst/>
                <a:latin typeface="Courier New" panose="02070309020205020404" pitchFamily="49" charset="0"/>
              </a:rPr>
              <a:t>myfunc</a:t>
            </a:r>
            <a:r>
              <a:rPr lang="pt-BR" sz="2000" b="0" dirty="0">
                <a:solidFill>
                  <a:srgbClr val="000000"/>
                </a:solidFill>
                <a:effectLst/>
                <a:latin typeface="Courier New" panose="02070309020205020404" pitchFamily="49" charset="0"/>
              </a:rPr>
              <a:t>(</a:t>
            </a:r>
            <a:r>
              <a:rPr lang="pt-BR" sz="2000" b="0" dirty="0">
                <a:solidFill>
                  <a:srgbClr val="001080"/>
                </a:solidFill>
                <a:effectLst/>
                <a:latin typeface="Courier New" panose="02070309020205020404" pitchFamily="49" charset="0"/>
              </a:rPr>
              <a:t>n</a:t>
            </a:r>
            <a:r>
              <a:rPr lang="pt-BR" sz="2000" b="0" dirty="0">
                <a:solidFill>
                  <a:srgbClr val="000000"/>
                </a:solidFill>
                <a:effectLst/>
                <a:latin typeface="Courier New" panose="02070309020205020404" pitchFamily="49" charset="0"/>
              </a:rPr>
              <a:t>):</a:t>
            </a:r>
          </a:p>
          <a:p>
            <a:pPr marL="0" indent="0">
              <a:buNone/>
            </a:pPr>
            <a:r>
              <a:rPr lang="pt-BR" sz="2000" b="0" dirty="0">
                <a:solidFill>
                  <a:srgbClr val="000000"/>
                </a:solidFill>
                <a:effectLst/>
                <a:latin typeface="Courier New" panose="02070309020205020404" pitchFamily="49" charset="0"/>
              </a:rPr>
              <a:t>  </a:t>
            </a:r>
            <a:r>
              <a:rPr lang="pt-BR" sz="2000" b="0" dirty="0">
                <a:solidFill>
                  <a:srgbClr val="AF00DB"/>
                </a:solidFill>
                <a:effectLst/>
                <a:latin typeface="Courier New" panose="02070309020205020404" pitchFamily="49" charset="0"/>
              </a:rPr>
              <a:t>return</a:t>
            </a:r>
            <a:r>
              <a:rPr lang="pt-BR" sz="2000" b="0" dirty="0">
                <a:solidFill>
                  <a:srgbClr val="000000"/>
                </a:solidFill>
                <a:effectLst/>
                <a:latin typeface="Courier New" panose="02070309020205020404" pitchFamily="49" charset="0"/>
              </a:rPr>
              <a:t> </a:t>
            </a:r>
            <a:r>
              <a:rPr lang="pt-BR" sz="2000" b="0" dirty="0">
                <a:solidFill>
                  <a:srgbClr val="0000FF"/>
                </a:solidFill>
                <a:effectLst/>
                <a:latin typeface="Courier New" panose="02070309020205020404" pitchFamily="49" charset="0"/>
              </a:rPr>
              <a:t>lambda</a:t>
            </a:r>
            <a:r>
              <a:rPr lang="pt-BR" sz="2000" b="0" dirty="0">
                <a:solidFill>
                  <a:srgbClr val="000000"/>
                </a:solidFill>
                <a:effectLst/>
                <a:latin typeface="Courier New" panose="02070309020205020404" pitchFamily="49" charset="0"/>
              </a:rPr>
              <a:t> a : a * n</a:t>
            </a:r>
          </a:p>
          <a:p>
            <a:pPr marL="0" indent="0" algn="l">
              <a:buNone/>
            </a:pPr>
            <a:r>
              <a:rPr lang="en-US" sz="2000" b="0" i="0" dirty="0">
                <a:solidFill>
                  <a:srgbClr val="212121"/>
                </a:solidFill>
                <a:effectLst/>
                <a:latin typeface="Roboto" panose="02000000000000000000" pitchFamily="2" charset="0"/>
              </a:rPr>
              <a:t>Use that function definition to make a function that always doubles the number you send in:</a:t>
            </a:r>
          </a:p>
          <a:p>
            <a:pPr marL="0" indent="0" algn="l">
              <a:buNone/>
            </a:pPr>
            <a:r>
              <a:rPr lang="en-US" sz="2000" b="1" i="0" dirty="0">
                <a:solidFill>
                  <a:srgbClr val="212121"/>
                </a:solidFill>
                <a:effectLst/>
                <a:latin typeface="Roboto" panose="02000000000000000000" pitchFamily="2" charset="0"/>
              </a:rPr>
              <a:t>Example </a:t>
            </a:r>
            <a:r>
              <a:rPr lang="en-US" sz="2000" b="0" i="0" dirty="0">
                <a:solidFill>
                  <a:srgbClr val="212121"/>
                </a:solidFill>
                <a:effectLst/>
                <a:latin typeface="Roboto" panose="02000000000000000000" pitchFamily="2" charset="0"/>
              </a:rPr>
              <a:t>:</a:t>
            </a:r>
          </a:p>
          <a:p>
            <a:pPr marL="0" indent="0">
              <a:buNone/>
            </a:pPr>
            <a:r>
              <a:rPr lang="en-US" sz="1400" b="0" dirty="0">
                <a:solidFill>
                  <a:srgbClr val="0000FF"/>
                </a:solidFill>
                <a:effectLst/>
                <a:latin typeface="Courier New" panose="02070309020205020404" pitchFamily="49" charset="0"/>
              </a:rPr>
              <a:t>def</a:t>
            </a:r>
            <a:r>
              <a:rPr lang="en-US" sz="1400" b="0" dirty="0">
                <a:solidFill>
                  <a:srgbClr val="000000"/>
                </a:solidFill>
                <a:effectLst/>
                <a:latin typeface="Courier New" panose="02070309020205020404" pitchFamily="49" charset="0"/>
              </a:rPr>
              <a:t> </a:t>
            </a:r>
            <a:r>
              <a:rPr lang="en-US" sz="1400" b="0" dirty="0" err="1">
                <a:solidFill>
                  <a:srgbClr val="795E26"/>
                </a:solidFill>
                <a:effectLst/>
                <a:latin typeface="Courier New" panose="02070309020205020404" pitchFamily="49" charset="0"/>
              </a:rPr>
              <a:t>myfunc</a:t>
            </a:r>
            <a:r>
              <a:rPr lang="en-US" sz="1400" b="0" dirty="0">
                <a:solidFill>
                  <a:srgbClr val="000000"/>
                </a:solidFill>
                <a:effectLst/>
                <a:latin typeface="Courier New" panose="02070309020205020404" pitchFamily="49" charset="0"/>
              </a:rPr>
              <a:t>(</a:t>
            </a:r>
            <a:r>
              <a:rPr lang="en-US" sz="1400" b="0" dirty="0">
                <a:solidFill>
                  <a:srgbClr val="001080"/>
                </a:solidFill>
                <a:effectLst/>
                <a:latin typeface="Courier New" panose="02070309020205020404" pitchFamily="49" charset="0"/>
              </a:rPr>
              <a:t>n</a:t>
            </a:r>
            <a:r>
              <a:rPr lang="en-US" sz="1400" b="0" dirty="0">
                <a:solidFill>
                  <a:srgbClr val="000000"/>
                </a:solidFill>
                <a:effectLst/>
                <a:latin typeface="Courier New" panose="02070309020205020404" pitchFamily="49" charset="0"/>
              </a:rPr>
              <a:t>):</a:t>
            </a:r>
          </a:p>
          <a:p>
            <a:pPr marL="0" indent="0">
              <a:buNone/>
            </a:pPr>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return</a:t>
            </a:r>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lambda</a:t>
            </a:r>
            <a:r>
              <a:rPr lang="en-US" sz="1400" b="0" dirty="0">
                <a:solidFill>
                  <a:srgbClr val="000000"/>
                </a:solidFill>
                <a:effectLst/>
                <a:latin typeface="Courier New" panose="02070309020205020404" pitchFamily="49" charset="0"/>
              </a:rPr>
              <a:t> a : a * n</a:t>
            </a:r>
          </a:p>
          <a:p>
            <a:pPr marL="0" indent="0">
              <a:buNone/>
            </a:pPr>
            <a:br>
              <a:rPr lang="en-US" sz="1400" b="0" dirty="0">
                <a:solidFill>
                  <a:srgbClr val="000000"/>
                </a:solidFill>
                <a:effectLst/>
                <a:latin typeface="Courier New" panose="02070309020205020404" pitchFamily="49" charset="0"/>
              </a:rPr>
            </a:br>
            <a:r>
              <a:rPr lang="en-US" sz="1400" b="0" dirty="0" err="1">
                <a:solidFill>
                  <a:srgbClr val="000000"/>
                </a:solidFill>
                <a:effectLst/>
                <a:latin typeface="Courier New" panose="02070309020205020404" pitchFamily="49" charset="0"/>
              </a:rPr>
              <a:t>mydoubler</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myfunc</a:t>
            </a:r>
            <a:r>
              <a:rPr lang="en-US" sz="1400" b="0" dirty="0">
                <a:solidFill>
                  <a:srgbClr val="000000"/>
                </a:solidFill>
                <a:effectLst/>
                <a:latin typeface="Courier New" panose="02070309020205020404" pitchFamily="49" charset="0"/>
              </a:rPr>
              <a:t>(</a:t>
            </a:r>
            <a:r>
              <a:rPr lang="en-US" sz="1400" b="0" dirty="0">
                <a:solidFill>
                  <a:srgbClr val="09885A"/>
                </a:solidFill>
                <a:effectLst/>
                <a:latin typeface="Courier New" panose="02070309020205020404" pitchFamily="49" charset="0"/>
              </a:rPr>
              <a:t>2</a:t>
            </a:r>
            <a:r>
              <a:rPr lang="en-US" sz="1400" b="0" dirty="0">
                <a:solidFill>
                  <a:srgbClr val="000000"/>
                </a:solidFill>
                <a:effectLst/>
                <a:latin typeface="Courier New" panose="02070309020205020404" pitchFamily="49" charset="0"/>
              </a:rPr>
              <a:t>)</a:t>
            </a:r>
          </a:p>
          <a:p>
            <a:pPr marL="0" indent="0">
              <a:buNone/>
            </a:pPr>
            <a:br>
              <a:rPr lang="en-US" sz="1400" b="0" dirty="0">
                <a:solidFill>
                  <a:srgbClr val="000000"/>
                </a:solidFill>
                <a:effectLst/>
                <a:latin typeface="Courier New" panose="02070309020205020404" pitchFamily="49" charset="0"/>
              </a:rPr>
            </a:br>
            <a:r>
              <a:rPr lang="en-US" sz="1400" b="0" dirty="0">
                <a:solidFill>
                  <a:srgbClr val="795E26"/>
                </a:solidFill>
                <a:effectLst/>
                <a:latin typeface="Courier New" panose="02070309020205020404" pitchFamily="49" charset="0"/>
              </a:rPr>
              <a:t>print</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mydoubler</a:t>
            </a:r>
            <a:r>
              <a:rPr lang="en-US" sz="1400" b="0" dirty="0">
                <a:solidFill>
                  <a:srgbClr val="000000"/>
                </a:solidFill>
                <a:effectLst/>
                <a:latin typeface="Courier New" panose="02070309020205020404" pitchFamily="49" charset="0"/>
              </a:rPr>
              <a:t>(</a:t>
            </a:r>
            <a:r>
              <a:rPr lang="en-US" sz="1400" b="0" dirty="0">
                <a:solidFill>
                  <a:srgbClr val="09885A"/>
                </a:solidFill>
                <a:effectLst/>
                <a:latin typeface="Courier New" panose="02070309020205020404" pitchFamily="49" charset="0"/>
              </a:rPr>
              <a:t>11</a:t>
            </a:r>
            <a:r>
              <a:rPr lang="en-US" sz="1400" b="0" dirty="0">
                <a:solidFill>
                  <a:srgbClr val="000000"/>
                </a:solidFill>
                <a:effectLst/>
                <a:latin typeface="Courier New" panose="02070309020205020404" pitchFamily="49" charset="0"/>
              </a:rPr>
              <a:t>))</a:t>
            </a:r>
          </a:p>
          <a:p>
            <a:pPr marL="0" indent="0">
              <a:buNone/>
            </a:pPr>
            <a:r>
              <a:rPr lang="en-US" sz="2000" b="1" dirty="0">
                <a:solidFill>
                  <a:srgbClr val="000000"/>
                </a:solidFill>
                <a:latin typeface="Courier New" panose="02070309020205020404" pitchFamily="49" charset="0"/>
              </a:rPr>
              <a:t>Output : </a:t>
            </a:r>
            <a:r>
              <a:rPr lang="en-US" sz="2000" dirty="0">
                <a:solidFill>
                  <a:srgbClr val="000000"/>
                </a:solidFill>
                <a:latin typeface="Courier New" panose="02070309020205020404" pitchFamily="49" charset="0"/>
              </a:rPr>
              <a:t>22</a:t>
            </a:r>
            <a:endParaRPr lang="en-US" sz="2000" dirty="0">
              <a:solidFill>
                <a:srgbClr val="000000"/>
              </a:solidFill>
              <a:effectLst/>
              <a:latin typeface="Courier New" panose="02070309020205020404" pitchFamily="49" charset="0"/>
            </a:endParaRPr>
          </a:p>
          <a:p>
            <a:pPr marL="0" indent="0">
              <a:buNone/>
            </a:pPr>
            <a:endParaRPr lang="pt-BR" sz="2000" b="0" dirty="0">
              <a:solidFill>
                <a:srgbClr val="000000"/>
              </a:solidFill>
              <a:effectLst/>
              <a:latin typeface="Courier New" panose="02070309020205020404" pitchFamily="49" charset="0"/>
            </a:endParaRPr>
          </a:p>
          <a:p>
            <a:endParaRPr lang="en-US" dirty="0"/>
          </a:p>
        </p:txBody>
      </p:sp>
    </p:spTree>
    <p:extLst>
      <p:ext uri="{BB962C8B-B14F-4D97-AF65-F5344CB8AC3E}">
        <p14:creationId xmlns:p14="http://schemas.microsoft.com/office/powerpoint/2010/main" val="2359186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51982-D963-59DA-FA1D-D792FCB96EB7}"/>
              </a:ext>
            </a:extLst>
          </p:cNvPr>
          <p:cNvSpPr>
            <a:spLocks noGrp="1"/>
          </p:cNvSpPr>
          <p:nvPr>
            <p:ph idx="1"/>
          </p:nvPr>
        </p:nvSpPr>
        <p:spPr>
          <a:xfrm>
            <a:off x="838200" y="993913"/>
            <a:ext cx="10585174" cy="5592416"/>
          </a:xfrm>
        </p:spPr>
        <p:txBody>
          <a:bodyPr/>
          <a:lstStyle/>
          <a:p>
            <a:pPr marL="0" indent="0" algn="l">
              <a:buNone/>
            </a:pPr>
            <a:r>
              <a:rPr lang="en-US" sz="2000" b="0" i="0" dirty="0">
                <a:solidFill>
                  <a:srgbClr val="212121"/>
                </a:solidFill>
                <a:effectLst/>
                <a:latin typeface="Roboto" panose="02000000000000000000" pitchFamily="2" charset="0"/>
              </a:rPr>
              <a:t>Or, use the same function definition to make a function that always triples the number you send in:</a:t>
            </a:r>
          </a:p>
          <a:p>
            <a:pPr algn="l"/>
            <a:r>
              <a:rPr lang="en-US" b="0" i="0" dirty="0">
                <a:solidFill>
                  <a:srgbClr val="212121"/>
                </a:solidFill>
                <a:effectLst/>
                <a:latin typeface="Roboto" panose="02000000000000000000" pitchFamily="2" charset="0"/>
              </a:rPr>
              <a:t>Example</a:t>
            </a:r>
          </a:p>
          <a:p>
            <a:pPr marL="0" indent="0">
              <a:buNone/>
            </a:pPr>
            <a:r>
              <a:rPr lang="en-US" sz="1800" b="0" dirty="0">
                <a:solidFill>
                  <a:srgbClr val="0000FF"/>
                </a:solidFill>
                <a:effectLst/>
                <a:latin typeface="Courier New" panose="02070309020205020404" pitchFamily="49" charset="0"/>
              </a:rPr>
              <a:t>def</a:t>
            </a:r>
            <a:r>
              <a:rPr lang="en-US" sz="1800" b="0" dirty="0">
                <a:solidFill>
                  <a:srgbClr val="000000"/>
                </a:solidFill>
                <a:effectLst/>
                <a:latin typeface="Courier New" panose="02070309020205020404" pitchFamily="49" charset="0"/>
              </a:rPr>
              <a:t> </a:t>
            </a:r>
            <a:r>
              <a:rPr lang="en-US" sz="1800" b="0" dirty="0" err="1">
                <a:solidFill>
                  <a:srgbClr val="795E26"/>
                </a:solidFill>
                <a:effectLst/>
                <a:latin typeface="Courier New" panose="02070309020205020404" pitchFamily="49" charset="0"/>
              </a:rPr>
              <a:t>myfunc</a:t>
            </a:r>
            <a:r>
              <a:rPr lang="en-US" sz="1800" b="0" dirty="0">
                <a:solidFill>
                  <a:srgbClr val="000000"/>
                </a:solidFill>
                <a:effectLst/>
                <a:latin typeface="Courier New" panose="02070309020205020404" pitchFamily="49" charset="0"/>
              </a:rPr>
              <a:t>(</a:t>
            </a:r>
            <a:r>
              <a:rPr lang="en-US" sz="1800" b="0" dirty="0">
                <a:solidFill>
                  <a:srgbClr val="001080"/>
                </a:solidFill>
                <a:effectLst/>
                <a:latin typeface="Courier New" panose="02070309020205020404" pitchFamily="49" charset="0"/>
              </a:rPr>
              <a:t>n</a:t>
            </a:r>
            <a:r>
              <a:rPr lang="en-US" sz="1800" b="0" dirty="0">
                <a:solidFill>
                  <a:srgbClr val="000000"/>
                </a:solidFill>
                <a:effectLst/>
                <a:latin typeface="Courier New" panose="02070309020205020404" pitchFamily="49" charset="0"/>
              </a:rPr>
              <a:t>):</a:t>
            </a:r>
          </a:p>
          <a:p>
            <a:pPr marL="0" indent="0">
              <a:buNone/>
            </a:pPr>
            <a:r>
              <a:rPr lang="en-US" sz="1800" b="0" dirty="0">
                <a:solidFill>
                  <a:srgbClr val="000000"/>
                </a:solidFill>
                <a:effectLst/>
                <a:latin typeface="Courier New" panose="02070309020205020404" pitchFamily="49" charset="0"/>
              </a:rPr>
              <a:t>  </a:t>
            </a:r>
            <a:r>
              <a:rPr lang="en-US" sz="1800" b="0" dirty="0">
                <a:solidFill>
                  <a:srgbClr val="AF00DB"/>
                </a:solidFill>
                <a:effectLst/>
                <a:latin typeface="Courier New" panose="02070309020205020404" pitchFamily="49" charset="0"/>
              </a:rPr>
              <a:t>return</a:t>
            </a:r>
            <a:r>
              <a:rPr lang="en-US" sz="1800" b="0" dirty="0">
                <a:solidFill>
                  <a:srgbClr val="000000"/>
                </a:solidFill>
                <a:effectLst/>
                <a:latin typeface="Courier New" panose="02070309020205020404" pitchFamily="49" charset="0"/>
              </a:rPr>
              <a:t> </a:t>
            </a:r>
            <a:r>
              <a:rPr lang="en-US" sz="1800" b="0" dirty="0">
                <a:solidFill>
                  <a:srgbClr val="0000FF"/>
                </a:solidFill>
                <a:effectLst/>
                <a:latin typeface="Courier New" panose="02070309020205020404" pitchFamily="49" charset="0"/>
              </a:rPr>
              <a:t>lambda</a:t>
            </a:r>
            <a:r>
              <a:rPr lang="en-US" sz="1800" b="0" dirty="0">
                <a:solidFill>
                  <a:srgbClr val="000000"/>
                </a:solidFill>
                <a:effectLst/>
                <a:latin typeface="Courier New" panose="02070309020205020404" pitchFamily="49" charset="0"/>
              </a:rPr>
              <a:t> a : a * n</a:t>
            </a:r>
          </a:p>
          <a:p>
            <a:pPr marL="0" indent="0">
              <a:buNone/>
            </a:pPr>
            <a:br>
              <a:rPr lang="en-US" sz="1800" b="0" dirty="0">
                <a:solidFill>
                  <a:srgbClr val="000000"/>
                </a:solidFill>
                <a:effectLst/>
                <a:latin typeface="Courier New" panose="02070309020205020404" pitchFamily="49" charset="0"/>
              </a:rPr>
            </a:br>
            <a:r>
              <a:rPr lang="en-US" sz="1800" b="0" dirty="0" err="1">
                <a:solidFill>
                  <a:srgbClr val="000000"/>
                </a:solidFill>
                <a:effectLst/>
                <a:latin typeface="Courier New" panose="02070309020205020404" pitchFamily="49" charset="0"/>
              </a:rPr>
              <a:t>mytripler</a:t>
            </a:r>
            <a:r>
              <a:rPr lang="en-US" sz="1800" b="0" dirty="0">
                <a:solidFill>
                  <a:srgbClr val="000000"/>
                </a:solidFill>
                <a:effectLst/>
                <a:latin typeface="Courier New" panose="02070309020205020404" pitchFamily="49" charset="0"/>
              </a:rPr>
              <a:t> = </a:t>
            </a:r>
            <a:r>
              <a:rPr lang="en-US" sz="1800" b="0" dirty="0" err="1">
                <a:solidFill>
                  <a:srgbClr val="000000"/>
                </a:solidFill>
                <a:effectLst/>
                <a:latin typeface="Courier New" panose="02070309020205020404" pitchFamily="49" charset="0"/>
              </a:rPr>
              <a:t>myfunc</a:t>
            </a:r>
            <a:r>
              <a:rPr lang="en-US" sz="1800" b="0" dirty="0">
                <a:solidFill>
                  <a:srgbClr val="000000"/>
                </a:solidFill>
                <a:effectLst/>
                <a:latin typeface="Courier New" panose="02070309020205020404" pitchFamily="49" charset="0"/>
              </a:rPr>
              <a:t>(</a:t>
            </a:r>
            <a:r>
              <a:rPr lang="en-US" sz="1800" b="0" dirty="0">
                <a:solidFill>
                  <a:srgbClr val="09885A"/>
                </a:solidFill>
                <a:effectLst/>
                <a:latin typeface="Courier New" panose="02070309020205020404" pitchFamily="49" charset="0"/>
              </a:rPr>
              <a:t>3</a:t>
            </a:r>
            <a:r>
              <a:rPr lang="en-US" sz="1800" b="0" dirty="0">
                <a:solidFill>
                  <a:srgbClr val="000000"/>
                </a:solidFill>
                <a:effectLst/>
                <a:latin typeface="Courier New" panose="02070309020205020404" pitchFamily="49" charset="0"/>
              </a:rPr>
              <a:t>)</a:t>
            </a:r>
          </a:p>
          <a:p>
            <a:pPr marL="0" indent="0">
              <a:buNone/>
            </a:pPr>
            <a:br>
              <a:rPr lang="en-US" sz="1800" b="0" dirty="0">
                <a:solidFill>
                  <a:srgbClr val="000000"/>
                </a:solidFill>
                <a:effectLst/>
                <a:latin typeface="Courier New" panose="02070309020205020404" pitchFamily="49" charset="0"/>
              </a:rPr>
            </a:br>
            <a:r>
              <a:rPr lang="en-US" sz="1800" b="0" dirty="0">
                <a:solidFill>
                  <a:srgbClr val="795E26"/>
                </a:solidFill>
                <a:effectLst/>
                <a:latin typeface="Courier New" panose="02070309020205020404" pitchFamily="49" charset="0"/>
              </a:rPr>
              <a:t>print</a:t>
            </a:r>
            <a:r>
              <a:rPr lang="en-US" sz="1800" b="0" dirty="0">
                <a:solidFill>
                  <a:srgbClr val="000000"/>
                </a:solidFill>
                <a:effectLst/>
                <a:latin typeface="Courier New" panose="02070309020205020404" pitchFamily="49" charset="0"/>
              </a:rPr>
              <a:t>(</a:t>
            </a:r>
            <a:r>
              <a:rPr lang="en-US" sz="1800" b="0" dirty="0" err="1">
                <a:solidFill>
                  <a:srgbClr val="000000"/>
                </a:solidFill>
                <a:effectLst/>
                <a:latin typeface="Courier New" panose="02070309020205020404" pitchFamily="49" charset="0"/>
              </a:rPr>
              <a:t>mytripler</a:t>
            </a:r>
            <a:r>
              <a:rPr lang="en-US" sz="1800" b="0" dirty="0">
                <a:solidFill>
                  <a:srgbClr val="000000"/>
                </a:solidFill>
                <a:effectLst/>
                <a:latin typeface="Courier New" panose="02070309020205020404" pitchFamily="49" charset="0"/>
              </a:rPr>
              <a:t>(</a:t>
            </a:r>
            <a:r>
              <a:rPr lang="en-US" sz="1800" b="0" dirty="0">
                <a:solidFill>
                  <a:srgbClr val="09885A"/>
                </a:solidFill>
                <a:effectLst/>
                <a:latin typeface="Courier New" panose="02070309020205020404" pitchFamily="49" charset="0"/>
              </a:rPr>
              <a:t>11</a:t>
            </a:r>
            <a:r>
              <a:rPr lang="en-US" sz="1800" b="0" dirty="0">
                <a:solidFill>
                  <a:srgbClr val="000000"/>
                </a:solidFill>
                <a:effectLst/>
                <a:latin typeface="Courier New" panose="02070309020205020404" pitchFamily="49" charset="0"/>
              </a:rPr>
              <a:t>))</a:t>
            </a:r>
          </a:p>
          <a:p>
            <a:endParaRPr lang="en-US" sz="2000" b="0" dirty="0">
              <a:solidFill>
                <a:srgbClr val="000000"/>
              </a:solidFill>
              <a:effectLst/>
              <a:latin typeface="Courier New" panose="02070309020205020404" pitchFamily="49" charset="0"/>
            </a:endParaRPr>
          </a:p>
          <a:p>
            <a:pPr marL="0" indent="0">
              <a:buNone/>
            </a:pPr>
            <a:r>
              <a:rPr lang="en-US" sz="2000" b="1" dirty="0">
                <a:solidFill>
                  <a:srgbClr val="000000"/>
                </a:solidFill>
                <a:latin typeface="Courier New" panose="02070309020205020404" pitchFamily="49" charset="0"/>
              </a:rPr>
              <a:t>Output </a:t>
            </a:r>
            <a:r>
              <a:rPr lang="en-US" sz="2000" dirty="0">
                <a:solidFill>
                  <a:srgbClr val="000000"/>
                </a:solidFill>
                <a:latin typeface="Courier New" panose="02070309020205020404" pitchFamily="49" charset="0"/>
              </a:rPr>
              <a:t>: 33</a:t>
            </a:r>
            <a:endParaRPr lang="en-US" sz="2000" b="0" dirty="0">
              <a:solidFill>
                <a:srgbClr val="000000"/>
              </a:solidFill>
              <a:effectLst/>
              <a:latin typeface="Courier New" panose="02070309020205020404" pitchFamily="49" charset="0"/>
            </a:endParaRPr>
          </a:p>
          <a:p>
            <a:pPr marL="0" indent="0">
              <a:buNone/>
            </a:pPr>
            <a:endParaRPr lang="en-US" b="0" i="0" dirty="0">
              <a:solidFill>
                <a:srgbClr val="212121"/>
              </a:solidFill>
              <a:effectLst/>
              <a:latin typeface="Roboto" panose="02000000000000000000" pitchFamily="2" charset="0"/>
            </a:endParaRPr>
          </a:p>
          <a:p>
            <a:pPr marL="0" indent="0">
              <a:buNone/>
            </a:pPr>
            <a:r>
              <a:rPr lang="en-US" sz="2400" b="0" i="0" dirty="0">
                <a:solidFill>
                  <a:srgbClr val="212121"/>
                </a:solidFill>
                <a:effectLst/>
                <a:latin typeface="Roboto" panose="02000000000000000000" pitchFamily="2" charset="0"/>
              </a:rPr>
              <a:t>Or, use the same function definition to make both functions, in the same program:</a:t>
            </a:r>
            <a:endParaRPr lang="en-US" sz="2400" dirty="0"/>
          </a:p>
        </p:txBody>
      </p:sp>
    </p:spTree>
    <p:extLst>
      <p:ext uri="{BB962C8B-B14F-4D97-AF65-F5344CB8AC3E}">
        <p14:creationId xmlns:p14="http://schemas.microsoft.com/office/powerpoint/2010/main" val="1083019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B1B2E9-F9E3-EAB6-5355-67B597D6A213}"/>
              </a:ext>
            </a:extLst>
          </p:cNvPr>
          <p:cNvSpPr>
            <a:spLocks noGrp="1"/>
          </p:cNvSpPr>
          <p:nvPr>
            <p:ph idx="1"/>
          </p:nvPr>
        </p:nvSpPr>
        <p:spPr>
          <a:xfrm>
            <a:off x="838200" y="265043"/>
            <a:ext cx="10515600" cy="5911920"/>
          </a:xfrm>
        </p:spPr>
        <p:txBody>
          <a:bodyPr/>
          <a:lstStyle/>
          <a:p>
            <a:pPr marL="0" indent="0">
              <a:buNone/>
            </a:pPr>
            <a:r>
              <a:rPr lang="en-US" b="0" i="0" dirty="0">
                <a:solidFill>
                  <a:srgbClr val="212121"/>
                </a:solidFill>
                <a:effectLst/>
                <a:latin typeface="Roboto" panose="02000000000000000000" pitchFamily="2" charset="0"/>
              </a:rPr>
              <a:t>Example :</a:t>
            </a:r>
          </a:p>
          <a:p>
            <a:pPr marL="0" indent="0">
              <a:buNone/>
            </a:pPr>
            <a:endParaRPr lang="en-US" sz="2000" b="0" dirty="0">
              <a:solidFill>
                <a:srgbClr val="0000FF"/>
              </a:solidFill>
              <a:effectLst/>
              <a:latin typeface="Courier New" panose="02070309020205020404" pitchFamily="49" charset="0"/>
            </a:endParaRPr>
          </a:p>
          <a:p>
            <a:pPr marL="0" indent="0">
              <a:buNone/>
            </a:pPr>
            <a:r>
              <a:rPr lang="en-US" sz="2000" b="0" dirty="0">
                <a:solidFill>
                  <a:srgbClr val="0000FF"/>
                </a:solidFill>
                <a:effectLst/>
                <a:latin typeface="Courier New" panose="02070309020205020404" pitchFamily="49" charset="0"/>
              </a:rPr>
              <a:t>def</a:t>
            </a:r>
            <a:r>
              <a:rPr lang="en-US" sz="2000" b="0" dirty="0">
                <a:solidFill>
                  <a:srgbClr val="000000"/>
                </a:solidFill>
                <a:effectLst/>
                <a:latin typeface="Courier New" panose="02070309020205020404" pitchFamily="49" charset="0"/>
              </a:rPr>
              <a:t> </a:t>
            </a:r>
            <a:r>
              <a:rPr lang="en-US" sz="2000" b="0" dirty="0" err="1">
                <a:solidFill>
                  <a:srgbClr val="795E26"/>
                </a:solidFill>
                <a:effectLst/>
                <a:latin typeface="Courier New" panose="02070309020205020404" pitchFamily="49" charset="0"/>
              </a:rPr>
              <a:t>myfunc</a:t>
            </a:r>
            <a:r>
              <a:rPr lang="en-US" sz="2000" b="0" dirty="0">
                <a:solidFill>
                  <a:srgbClr val="000000"/>
                </a:solidFill>
                <a:effectLst/>
                <a:latin typeface="Courier New" panose="02070309020205020404" pitchFamily="49" charset="0"/>
              </a:rPr>
              <a:t>(</a:t>
            </a:r>
            <a:r>
              <a:rPr lang="en-US" sz="2000" b="0" dirty="0">
                <a:solidFill>
                  <a:srgbClr val="001080"/>
                </a:solidFill>
                <a:effectLst/>
                <a:latin typeface="Courier New" panose="02070309020205020404" pitchFamily="49" charset="0"/>
              </a:rPr>
              <a:t>n</a:t>
            </a:r>
            <a:r>
              <a:rPr lang="en-US" sz="2000" b="0" dirty="0">
                <a:solidFill>
                  <a:srgbClr val="000000"/>
                </a:solidFill>
                <a:effectLst/>
                <a:latin typeface="Courier New" panose="02070309020205020404" pitchFamily="49" charset="0"/>
              </a:rPr>
              <a:t>):</a:t>
            </a:r>
          </a:p>
          <a:p>
            <a:pPr marL="0" indent="0">
              <a:buNone/>
            </a:pPr>
            <a:r>
              <a:rPr lang="en-US" sz="2000" b="0" dirty="0">
                <a:solidFill>
                  <a:srgbClr val="000000"/>
                </a:solidFill>
                <a:effectLst/>
                <a:latin typeface="Courier New" panose="02070309020205020404" pitchFamily="49" charset="0"/>
              </a:rPr>
              <a:t>  </a:t>
            </a:r>
            <a:r>
              <a:rPr lang="en-US" sz="2000" b="0" dirty="0">
                <a:solidFill>
                  <a:srgbClr val="AF00DB"/>
                </a:solidFill>
                <a:effectLst/>
                <a:latin typeface="Courier New" panose="02070309020205020404" pitchFamily="49" charset="0"/>
              </a:rPr>
              <a:t>return</a:t>
            </a:r>
            <a:r>
              <a:rPr lang="en-US" sz="2000" b="0" dirty="0">
                <a:solidFill>
                  <a:srgbClr val="000000"/>
                </a:solidFill>
                <a:effectLst/>
                <a:latin typeface="Courier New" panose="02070309020205020404" pitchFamily="49" charset="0"/>
              </a:rPr>
              <a:t> </a:t>
            </a:r>
            <a:r>
              <a:rPr lang="en-US" sz="2000" b="0" dirty="0">
                <a:solidFill>
                  <a:srgbClr val="0000FF"/>
                </a:solidFill>
                <a:effectLst/>
                <a:latin typeface="Courier New" panose="02070309020205020404" pitchFamily="49" charset="0"/>
              </a:rPr>
              <a:t>lambda</a:t>
            </a:r>
            <a:r>
              <a:rPr lang="en-US" sz="2000" b="0" dirty="0">
                <a:solidFill>
                  <a:srgbClr val="000000"/>
                </a:solidFill>
                <a:effectLst/>
                <a:latin typeface="Courier New" panose="02070309020205020404" pitchFamily="49" charset="0"/>
              </a:rPr>
              <a:t> a : a * n</a:t>
            </a:r>
          </a:p>
          <a:p>
            <a:pPr marL="0" indent="0">
              <a:buNone/>
            </a:pPr>
            <a:br>
              <a:rPr lang="en-US" sz="2000" b="0" dirty="0">
                <a:solidFill>
                  <a:srgbClr val="000000"/>
                </a:solidFill>
                <a:effectLst/>
                <a:latin typeface="Courier New" panose="02070309020205020404" pitchFamily="49" charset="0"/>
              </a:rPr>
            </a:br>
            <a:r>
              <a:rPr lang="en-US" sz="2000" b="0" dirty="0" err="1">
                <a:solidFill>
                  <a:srgbClr val="000000"/>
                </a:solidFill>
                <a:effectLst/>
                <a:latin typeface="Courier New" panose="02070309020205020404" pitchFamily="49" charset="0"/>
              </a:rPr>
              <a:t>mydoubler</a:t>
            </a:r>
            <a:r>
              <a:rPr lang="en-US" sz="2000" b="0" dirty="0">
                <a:solidFill>
                  <a:srgbClr val="000000"/>
                </a:solidFill>
                <a:effectLst/>
                <a:latin typeface="Courier New" panose="02070309020205020404" pitchFamily="49" charset="0"/>
              </a:rPr>
              <a:t> = </a:t>
            </a:r>
            <a:r>
              <a:rPr lang="en-US" sz="2000" b="0" dirty="0" err="1">
                <a:solidFill>
                  <a:srgbClr val="000000"/>
                </a:solidFill>
                <a:effectLst/>
                <a:latin typeface="Courier New" panose="02070309020205020404" pitchFamily="49" charset="0"/>
              </a:rPr>
              <a:t>myfunc</a:t>
            </a:r>
            <a:r>
              <a:rPr lang="en-US" sz="2000" b="0" dirty="0">
                <a:solidFill>
                  <a:srgbClr val="000000"/>
                </a:solidFill>
                <a:effectLst/>
                <a:latin typeface="Courier New" panose="02070309020205020404" pitchFamily="49" charset="0"/>
              </a:rPr>
              <a:t>(</a:t>
            </a:r>
            <a:r>
              <a:rPr lang="en-US" sz="2000" b="0" dirty="0">
                <a:solidFill>
                  <a:srgbClr val="09885A"/>
                </a:solidFill>
                <a:effectLst/>
                <a:latin typeface="Courier New" panose="02070309020205020404" pitchFamily="49" charset="0"/>
              </a:rPr>
              <a:t>2</a:t>
            </a:r>
            <a:r>
              <a:rPr lang="en-US" sz="2000" b="0" dirty="0">
                <a:solidFill>
                  <a:srgbClr val="000000"/>
                </a:solidFill>
                <a:effectLst/>
                <a:latin typeface="Courier New" panose="02070309020205020404" pitchFamily="49" charset="0"/>
              </a:rPr>
              <a:t>)</a:t>
            </a:r>
          </a:p>
          <a:p>
            <a:pPr marL="0" indent="0">
              <a:buNone/>
            </a:pPr>
            <a:r>
              <a:rPr lang="en-US" sz="2000" b="0" dirty="0" err="1">
                <a:solidFill>
                  <a:srgbClr val="000000"/>
                </a:solidFill>
                <a:effectLst/>
                <a:latin typeface="Courier New" panose="02070309020205020404" pitchFamily="49" charset="0"/>
              </a:rPr>
              <a:t>mytripler</a:t>
            </a:r>
            <a:r>
              <a:rPr lang="en-US" sz="2000" b="0" dirty="0">
                <a:solidFill>
                  <a:srgbClr val="000000"/>
                </a:solidFill>
                <a:effectLst/>
                <a:latin typeface="Courier New" panose="02070309020205020404" pitchFamily="49" charset="0"/>
              </a:rPr>
              <a:t> = </a:t>
            </a:r>
            <a:r>
              <a:rPr lang="en-US" sz="2000" b="0" dirty="0" err="1">
                <a:solidFill>
                  <a:srgbClr val="000000"/>
                </a:solidFill>
                <a:effectLst/>
                <a:latin typeface="Courier New" panose="02070309020205020404" pitchFamily="49" charset="0"/>
              </a:rPr>
              <a:t>myfunc</a:t>
            </a:r>
            <a:r>
              <a:rPr lang="en-US" sz="2000" b="0" dirty="0">
                <a:solidFill>
                  <a:srgbClr val="000000"/>
                </a:solidFill>
                <a:effectLst/>
                <a:latin typeface="Courier New" panose="02070309020205020404" pitchFamily="49" charset="0"/>
              </a:rPr>
              <a:t>(</a:t>
            </a:r>
            <a:r>
              <a:rPr lang="en-US" sz="2000" b="0" dirty="0">
                <a:solidFill>
                  <a:srgbClr val="09885A"/>
                </a:solidFill>
                <a:effectLst/>
                <a:latin typeface="Courier New" panose="02070309020205020404" pitchFamily="49" charset="0"/>
              </a:rPr>
              <a:t>3</a:t>
            </a:r>
            <a:r>
              <a:rPr lang="en-US" sz="2000" b="0" dirty="0">
                <a:solidFill>
                  <a:srgbClr val="000000"/>
                </a:solidFill>
                <a:effectLst/>
                <a:latin typeface="Courier New" panose="02070309020205020404" pitchFamily="49" charset="0"/>
              </a:rPr>
              <a:t>)</a:t>
            </a:r>
          </a:p>
          <a:p>
            <a:pPr marL="0" indent="0">
              <a:buNone/>
            </a:pPr>
            <a:br>
              <a:rPr lang="en-US" sz="2000" b="0" dirty="0">
                <a:solidFill>
                  <a:srgbClr val="000000"/>
                </a:solidFill>
                <a:effectLst/>
                <a:latin typeface="Courier New" panose="02070309020205020404" pitchFamily="49" charset="0"/>
              </a:rPr>
            </a:br>
            <a:r>
              <a:rPr lang="en-US" sz="2000" b="0" dirty="0">
                <a:solidFill>
                  <a:srgbClr val="795E26"/>
                </a:solidFill>
                <a:effectLst/>
                <a:latin typeface="Courier New" panose="02070309020205020404" pitchFamily="49" charset="0"/>
              </a:rPr>
              <a:t>print</a:t>
            </a:r>
            <a:r>
              <a:rPr lang="en-US" sz="2000" b="0" dirty="0">
                <a:solidFill>
                  <a:srgbClr val="000000"/>
                </a:solidFill>
                <a:effectLst/>
                <a:latin typeface="Courier New" panose="02070309020205020404" pitchFamily="49" charset="0"/>
              </a:rPr>
              <a:t>(</a:t>
            </a:r>
            <a:r>
              <a:rPr lang="en-US" sz="2000" b="0" dirty="0" err="1">
                <a:solidFill>
                  <a:srgbClr val="000000"/>
                </a:solidFill>
                <a:effectLst/>
                <a:latin typeface="Courier New" panose="02070309020205020404" pitchFamily="49" charset="0"/>
              </a:rPr>
              <a:t>mydoubler</a:t>
            </a:r>
            <a:r>
              <a:rPr lang="en-US" sz="2000" b="0" dirty="0">
                <a:solidFill>
                  <a:srgbClr val="000000"/>
                </a:solidFill>
                <a:effectLst/>
                <a:latin typeface="Courier New" panose="02070309020205020404" pitchFamily="49" charset="0"/>
              </a:rPr>
              <a:t>(</a:t>
            </a:r>
            <a:r>
              <a:rPr lang="en-US" sz="2000" b="0" dirty="0">
                <a:solidFill>
                  <a:srgbClr val="09885A"/>
                </a:solidFill>
                <a:effectLst/>
                <a:latin typeface="Courier New" panose="02070309020205020404" pitchFamily="49" charset="0"/>
              </a:rPr>
              <a:t>11</a:t>
            </a:r>
            <a:r>
              <a:rPr lang="en-US" sz="2000" b="0" dirty="0">
                <a:solidFill>
                  <a:srgbClr val="000000"/>
                </a:solidFill>
                <a:effectLst/>
                <a:latin typeface="Courier New" panose="02070309020205020404" pitchFamily="49" charset="0"/>
              </a:rPr>
              <a:t>))</a:t>
            </a:r>
          </a:p>
          <a:p>
            <a:pPr marL="0" indent="0">
              <a:buNone/>
            </a:pPr>
            <a:r>
              <a:rPr lang="en-US" sz="2000" b="0" dirty="0">
                <a:solidFill>
                  <a:srgbClr val="795E26"/>
                </a:solidFill>
                <a:effectLst/>
                <a:latin typeface="Courier New" panose="02070309020205020404" pitchFamily="49" charset="0"/>
              </a:rPr>
              <a:t>print</a:t>
            </a:r>
            <a:r>
              <a:rPr lang="en-US" sz="2000" b="0" dirty="0">
                <a:solidFill>
                  <a:srgbClr val="000000"/>
                </a:solidFill>
                <a:effectLst/>
                <a:latin typeface="Courier New" panose="02070309020205020404" pitchFamily="49" charset="0"/>
              </a:rPr>
              <a:t>(</a:t>
            </a:r>
            <a:r>
              <a:rPr lang="en-US" sz="2000" b="0" dirty="0" err="1">
                <a:solidFill>
                  <a:srgbClr val="000000"/>
                </a:solidFill>
                <a:effectLst/>
                <a:latin typeface="Courier New" panose="02070309020205020404" pitchFamily="49" charset="0"/>
              </a:rPr>
              <a:t>mytripler</a:t>
            </a:r>
            <a:r>
              <a:rPr lang="en-US" sz="2000" b="0" dirty="0">
                <a:solidFill>
                  <a:srgbClr val="000000"/>
                </a:solidFill>
                <a:effectLst/>
                <a:latin typeface="Courier New" panose="02070309020205020404" pitchFamily="49" charset="0"/>
              </a:rPr>
              <a:t>(</a:t>
            </a:r>
            <a:r>
              <a:rPr lang="en-US" sz="2000" b="0" dirty="0">
                <a:solidFill>
                  <a:srgbClr val="09885A"/>
                </a:solidFill>
                <a:effectLst/>
                <a:latin typeface="Courier New" panose="02070309020205020404" pitchFamily="49" charset="0"/>
              </a:rPr>
              <a:t>11</a:t>
            </a:r>
            <a:r>
              <a:rPr lang="en-US" sz="2000" b="0" dirty="0">
                <a:solidFill>
                  <a:srgbClr val="000000"/>
                </a:solidFill>
                <a:effectLst/>
                <a:latin typeface="Courier New" panose="02070309020205020404" pitchFamily="49" charset="0"/>
              </a:rPr>
              <a:t>))</a:t>
            </a:r>
          </a:p>
          <a:p>
            <a:pPr marL="0" indent="0">
              <a:buNone/>
            </a:pPr>
            <a:r>
              <a:rPr lang="en-US" sz="2000" b="1" dirty="0">
                <a:solidFill>
                  <a:srgbClr val="000000"/>
                </a:solidFill>
                <a:latin typeface="Courier New" panose="02070309020205020404" pitchFamily="49" charset="0"/>
              </a:rPr>
              <a:t>Output</a:t>
            </a:r>
            <a:r>
              <a:rPr lang="en-US" sz="2000" dirty="0">
                <a:solidFill>
                  <a:srgbClr val="000000"/>
                </a:solidFill>
                <a:latin typeface="Courier New" panose="02070309020205020404" pitchFamily="49" charset="0"/>
              </a:rPr>
              <a:t> : </a:t>
            </a:r>
          </a:p>
          <a:p>
            <a:pPr marL="0" indent="0">
              <a:buNone/>
            </a:pPr>
            <a:r>
              <a:rPr lang="en-US" sz="2000" b="0" dirty="0">
                <a:solidFill>
                  <a:srgbClr val="000000"/>
                </a:solidFill>
                <a:effectLst/>
                <a:latin typeface="Courier New" panose="02070309020205020404" pitchFamily="49" charset="0"/>
              </a:rPr>
              <a:t>22</a:t>
            </a:r>
          </a:p>
          <a:p>
            <a:pPr marL="0" indent="0">
              <a:buNone/>
            </a:pPr>
            <a:r>
              <a:rPr lang="en-US" sz="2000" dirty="0">
                <a:solidFill>
                  <a:srgbClr val="000000"/>
                </a:solidFill>
                <a:latin typeface="Courier New" panose="02070309020205020404" pitchFamily="49" charset="0"/>
              </a:rPr>
              <a:t>33</a:t>
            </a:r>
          </a:p>
          <a:p>
            <a:pPr marL="0" indent="0">
              <a:buNone/>
            </a:pPr>
            <a:r>
              <a:rPr lang="en-US" sz="2000" b="0" i="1" dirty="0">
                <a:solidFill>
                  <a:srgbClr val="212121"/>
                </a:solidFill>
                <a:effectLst/>
                <a:latin typeface="Roboto" panose="02000000000000000000" pitchFamily="2" charset="0"/>
              </a:rPr>
              <a:t>Use lambda functions when an anonymous function is required for a short period of time.</a:t>
            </a:r>
            <a:endParaRPr lang="en-US" sz="3200" b="0" dirty="0">
              <a:solidFill>
                <a:srgbClr val="000000"/>
              </a:solidFill>
              <a:effectLst/>
              <a:latin typeface="Courier New" panose="02070309020205020404" pitchFamily="49" charset="0"/>
            </a:endParaRPr>
          </a:p>
          <a:p>
            <a:pPr marL="0" indent="0">
              <a:buNone/>
            </a:pPr>
            <a:endParaRPr lang="en-US" b="0" i="0" dirty="0">
              <a:solidFill>
                <a:srgbClr val="21212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152128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E85CC54F-F262-49B1-B30A-A388156A7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5054" y="-22102"/>
            <a:ext cx="12166946" cy="6479531"/>
          </a:xfrm>
          <a:prstGeom prst="rect">
            <a:avLst/>
          </a:prstGeom>
        </p:spPr>
      </p:pic>
      <p:sp>
        <p:nvSpPr>
          <p:cNvPr id="6" name="Google Shape;54;p13">
            <a:extLst>
              <a:ext uri="{FF2B5EF4-FFF2-40B4-BE49-F238E27FC236}">
                <a16:creationId xmlns:a16="http://schemas.microsoft.com/office/drawing/2014/main" id="{BB1D25D6-29AE-485A-AB4C-D0B38FD13D0B}"/>
              </a:ext>
            </a:extLst>
          </p:cNvPr>
          <p:cNvSpPr txBox="1">
            <a:spLocks/>
          </p:cNvSpPr>
          <p:nvPr/>
        </p:nvSpPr>
        <p:spPr>
          <a:xfrm>
            <a:off x="304193" y="237938"/>
            <a:ext cx="7455257" cy="760867"/>
          </a:xfrm>
          <a:prstGeom prst="rect">
            <a:avLst/>
          </a:prstGeom>
        </p:spPr>
        <p:txBody>
          <a:bodyPr spcFirstLastPara="1" vert="horz" wrap="square" lIns="121650" tIns="121650" rIns="121650" bIns="121650" rtlCol="0" anchor="t" anchorCtr="0">
            <a:noAutofit/>
          </a:bodyPr>
          <a:lstStyle>
            <a:lvl1pPr algn="l" defTabSz="914400" rtl="0" eaLnBrk="1" latinLnBrk="0" hangingPunct="1">
              <a:lnSpc>
                <a:spcPct val="90000"/>
              </a:lnSpc>
              <a:spcBef>
                <a:spcPct val="0"/>
              </a:spcBef>
              <a:buNone/>
              <a:defRPr sz="3200" kern="1200">
                <a:solidFill>
                  <a:schemeClr val="tx1">
                    <a:lumMod val="65000"/>
                    <a:lumOff val="35000"/>
                  </a:schemeClr>
                </a:solidFill>
                <a:latin typeface="Segoe UI Semibold" panose="020B0702040204020203" pitchFamily="34" charset="0"/>
                <a:ea typeface="+mj-ea"/>
                <a:cs typeface="Segoe UI Semibold" panose="020B0702040204020203" pitchFamily="34" charset="0"/>
              </a:defRPr>
            </a:lvl1pPr>
          </a:lstStyle>
          <a:p>
            <a:pPr defTabSz="457291"/>
            <a:r>
              <a:rPr lang="en-US" sz="3992" b="1" dirty="0">
                <a:solidFill>
                  <a:prstClr val="white"/>
                </a:solidFill>
                <a:latin typeface="Open Sans" panose="020B0606030504020204" pitchFamily="34" charset="0"/>
                <a:ea typeface="Open Sans" panose="020B0606030504020204" pitchFamily="34" charset="0"/>
                <a:cs typeface="Open Sans" panose="020B0606030504020204" pitchFamily="34" charset="0"/>
              </a:rPr>
              <a:t>LET’S CONNECT</a:t>
            </a:r>
          </a:p>
        </p:txBody>
      </p:sp>
      <p:pic>
        <p:nvPicPr>
          <p:cNvPr id="11" name="Graphic 10">
            <a:extLst>
              <a:ext uri="{FF2B5EF4-FFF2-40B4-BE49-F238E27FC236}">
                <a16:creationId xmlns:a16="http://schemas.microsoft.com/office/drawing/2014/main" id="{7AEC7597-1D22-49F6-AFBE-878A669DB2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3792" y="2342188"/>
            <a:ext cx="454696" cy="438829"/>
          </a:xfrm>
          <a:prstGeom prst="rect">
            <a:avLst/>
          </a:prstGeom>
        </p:spPr>
      </p:pic>
      <p:sp>
        <p:nvSpPr>
          <p:cNvPr id="12" name="TextBox 11">
            <a:extLst>
              <a:ext uri="{FF2B5EF4-FFF2-40B4-BE49-F238E27FC236}">
                <a16:creationId xmlns:a16="http://schemas.microsoft.com/office/drawing/2014/main" id="{467D4E2F-349C-4B6F-9C3C-9F8BFBF55F8E}"/>
              </a:ext>
            </a:extLst>
          </p:cNvPr>
          <p:cNvSpPr txBox="1"/>
          <p:nvPr/>
        </p:nvSpPr>
        <p:spPr>
          <a:xfrm>
            <a:off x="1192170" y="2328890"/>
            <a:ext cx="3090581" cy="399468"/>
          </a:xfrm>
          <a:prstGeom prst="rect">
            <a:avLst/>
          </a:prstGeom>
          <a:noFill/>
        </p:spPr>
        <p:txBody>
          <a:bodyPr wrap="square" rtlCol="0">
            <a:spAutoFit/>
          </a:bodyPr>
          <a:lstStyle/>
          <a:p>
            <a:pPr defTabSz="228646"/>
            <a:r>
              <a:rPr lang="en-IN" sz="1996" dirty="0">
                <a:solidFill>
                  <a:prstClr val="white"/>
                </a:solidFill>
                <a:latin typeface="Open Sans" panose="020B0606030504020204" pitchFamily="34" charset="0"/>
                <a:ea typeface="Open Sans" panose="020B0606030504020204" pitchFamily="34" charset="0"/>
                <a:cs typeface="Open Sans" panose="020B0606030504020204" pitchFamily="34" charset="0"/>
                <a:hlinkClick r:id="rId5">
                  <a:extLst>
                    <a:ext uri="{A12FA001-AC4F-418D-AE19-62706E023703}">
                      <ahyp:hlinkClr xmlns:ahyp="http://schemas.microsoft.com/office/drawing/2018/hyperlinkcolor" val="tx"/>
                    </a:ext>
                  </a:extLst>
                </a:hlinkClick>
              </a:rPr>
              <a:t>info@diggibyte.com</a:t>
            </a:r>
            <a:endParaRPr lang="en-IN" sz="1996"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Shape&#10;&#10;Description automatically generated">
            <a:extLst>
              <a:ext uri="{FF2B5EF4-FFF2-40B4-BE49-F238E27FC236}">
                <a16:creationId xmlns:a16="http://schemas.microsoft.com/office/drawing/2014/main" id="{62BB986D-6A0C-48E0-A0ED-B4049CFBBF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553" y="2979602"/>
            <a:ext cx="576727" cy="527293"/>
          </a:xfrm>
          <a:prstGeom prst="rect">
            <a:avLst/>
          </a:prstGeom>
          <a:noFill/>
        </p:spPr>
      </p:pic>
      <p:sp>
        <p:nvSpPr>
          <p:cNvPr id="14" name="TextBox 13">
            <a:extLst>
              <a:ext uri="{FF2B5EF4-FFF2-40B4-BE49-F238E27FC236}">
                <a16:creationId xmlns:a16="http://schemas.microsoft.com/office/drawing/2014/main" id="{B1A3344A-F4D1-44FF-B7EF-00DDAD229FCC}"/>
              </a:ext>
            </a:extLst>
          </p:cNvPr>
          <p:cNvSpPr txBox="1"/>
          <p:nvPr/>
        </p:nvSpPr>
        <p:spPr>
          <a:xfrm>
            <a:off x="1192170" y="3001296"/>
            <a:ext cx="2657460" cy="399468"/>
          </a:xfrm>
          <a:prstGeom prst="rect">
            <a:avLst/>
          </a:prstGeom>
          <a:noFill/>
        </p:spPr>
        <p:txBody>
          <a:bodyPr wrap="square" rtlCol="0">
            <a:spAutoFit/>
          </a:bodyPr>
          <a:lstStyle/>
          <a:p>
            <a:pPr defTabSz="228646"/>
            <a:r>
              <a:rPr lang="en-IN" sz="1996" u="sng" dirty="0">
                <a:solidFill>
                  <a:prstClr val="white"/>
                </a:solidFill>
                <a:latin typeface="Open Sans" panose="020B0606030504020204" pitchFamily="34" charset="0"/>
                <a:ea typeface="Open Sans" panose="020B0606030504020204" pitchFamily="34" charset="0"/>
                <a:cs typeface="Open Sans" panose="020B0606030504020204" pitchFamily="34" charset="0"/>
              </a:rPr>
              <a:t>www.</a:t>
            </a:r>
            <a:r>
              <a:rPr lang="en-IN" sz="1996" u="sng" dirty="0">
                <a:solidFill>
                  <a:prstClr val="white"/>
                </a:solidFill>
                <a:latin typeface="Open Sans" panose="020B0606030504020204" pitchFamily="34" charset="0"/>
                <a:ea typeface="Open Sans" panose="020B0606030504020204" pitchFamily="34" charset="0"/>
                <a:cs typeface="Open Sans" panose="020B0606030504020204" pitchFamily="34" charset="0"/>
                <a:hlinkClick r:id="rId7">
                  <a:extLst>
                    <a:ext uri="{A12FA001-AC4F-418D-AE19-62706E023703}">
                      <ahyp:hlinkClr xmlns:ahyp="http://schemas.microsoft.com/office/drawing/2018/hyperlinkcolor" val="tx"/>
                    </a:ext>
                  </a:extLst>
                </a:hlinkClick>
              </a:rPr>
              <a:t>diggibyte</a:t>
            </a:r>
            <a:r>
              <a:rPr lang="en-IN" sz="1996" u="sng" dirty="0">
                <a:solidFill>
                  <a:prstClr val="white"/>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15" name="Picture 14" descr="Logo, icon&#10;&#10;Description automatically generated">
            <a:extLst>
              <a:ext uri="{FF2B5EF4-FFF2-40B4-BE49-F238E27FC236}">
                <a16:creationId xmlns:a16="http://schemas.microsoft.com/office/drawing/2014/main" id="{BB93887A-E556-481B-90CB-E2A444FA58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3792" y="3580509"/>
            <a:ext cx="502249" cy="476790"/>
          </a:xfrm>
          <a:prstGeom prst="rect">
            <a:avLst/>
          </a:prstGeom>
          <a:noFill/>
        </p:spPr>
      </p:pic>
      <p:sp>
        <p:nvSpPr>
          <p:cNvPr id="16" name="TextBox 15">
            <a:extLst>
              <a:ext uri="{FF2B5EF4-FFF2-40B4-BE49-F238E27FC236}">
                <a16:creationId xmlns:a16="http://schemas.microsoft.com/office/drawing/2014/main" id="{8EB14576-BF76-4B60-B167-F0398A9FC399}"/>
              </a:ext>
            </a:extLst>
          </p:cNvPr>
          <p:cNvSpPr txBox="1"/>
          <p:nvPr/>
        </p:nvSpPr>
        <p:spPr>
          <a:xfrm>
            <a:off x="1180839" y="3642239"/>
            <a:ext cx="3090581" cy="399468"/>
          </a:xfrm>
          <a:prstGeom prst="rect">
            <a:avLst/>
          </a:prstGeom>
          <a:noFill/>
        </p:spPr>
        <p:txBody>
          <a:bodyPr wrap="square" rtlCol="0">
            <a:spAutoFit/>
          </a:bodyPr>
          <a:lstStyle/>
          <a:p>
            <a:pPr defTabSz="228646"/>
            <a:r>
              <a:rPr lang="en-IN" sz="1996" dirty="0">
                <a:solidFill>
                  <a:srgbClr val="FFFFFF"/>
                </a:solidFill>
                <a:latin typeface="Open Sans" panose="020B0606030504020204" pitchFamily="34" charset="0"/>
              </a:rPr>
              <a:t>+91 81108 89199</a:t>
            </a:r>
            <a:endParaRPr lang="en-IN" sz="1996"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16F45840-E428-47C5-BBFC-C843FAB018A3}"/>
              </a:ext>
            </a:extLst>
          </p:cNvPr>
          <p:cNvSpPr>
            <a:spLocks noGrp="1"/>
          </p:cNvSpPr>
          <p:nvPr>
            <p:ph type="ftr" sz="quarter" idx="11"/>
          </p:nvPr>
        </p:nvSpPr>
        <p:spPr/>
        <p:txBody>
          <a:bodyPr/>
          <a:lstStyle/>
          <a:p>
            <a:pPr defTabSz="228646"/>
            <a:r>
              <a:rPr lang="en-US" dirty="0">
                <a:solidFill>
                  <a:prstClr val="white"/>
                </a:solidFill>
                <a:latin typeface="Calibri" panose="020F0502020204030204"/>
              </a:rPr>
              <a:t>Diggibyte Technologies  |   www.Diggibyte.com</a:t>
            </a:r>
            <a:endParaRPr lang="en-IN" dirty="0">
              <a:solidFill>
                <a:prstClr val="white"/>
              </a:solidFill>
              <a:latin typeface="Calibri" panose="020F0502020204030204"/>
            </a:endParaRPr>
          </a:p>
        </p:txBody>
      </p:sp>
      <p:pic>
        <p:nvPicPr>
          <p:cNvPr id="23" name="Graphic 22" descr="Map with pin with solid fill">
            <a:extLst>
              <a:ext uri="{FF2B5EF4-FFF2-40B4-BE49-F238E27FC236}">
                <a16:creationId xmlns:a16="http://schemas.microsoft.com/office/drawing/2014/main" id="{9C4AED90-BC6A-4204-BE6C-F24D743F34D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3792" y="4112640"/>
            <a:ext cx="477124" cy="477124"/>
          </a:xfrm>
          <a:prstGeom prst="rect">
            <a:avLst/>
          </a:prstGeom>
        </p:spPr>
      </p:pic>
      <p:sp>
        <p:nvSpPr>
          <p:cNvPr id="24" name="TextBox 23">
            <a:extLst>
              <a:ext uri="{FF2B5EF4-FFF2-40B4-BE49-F238E27FC236}">
                <a16:creationId xmlns:a16="http://schemas.microsoft.com/office/drawing/2014/main" id="{A279D8F6-0E74-4EE1-99BB-ACFD8BC5AD0F}"/>
              </a:ext>
            </a:extLst>
          </p:cNvPr>
          <p:cNvSpPr txBox="1"/>
          <p:nvPr/>
        </p:nvSpPr>
        <p:spPr>
          <a:xfrm>
            <a:off x="1192170" y="4196444"/>
            <a:ext cx="5011632" cy="1013739"/>
          </a:xfrm>
          <a:prstGeom prst="rect">
            <a:avLst/>
          </a:prstGeom>
          <a:noFill/>
        </p:spPr>
        <p:txBody>
          <a:bodyPr wrap="square" rtlCol="0">
            <a:spAutoFit/>
          </a:bodyPr>
          <a:lstStyle/>
          <a:p>
            <a:pPr defTabSz="228646"/>
            <a:r>
              <a:rPr lang="en-IN" sz="1996" dirty="0">
                <a:solidFill>
                  <a:srgbClr val="FFFFFF"/>
                </a:solidFill>
                <a:latin typeface="Open Sans" panose="020B0606030504020204" pitchFamily="34" charset="0"/>
              </a:rPr>
              <a:t>Novel Tech Park, Ground Floor, Kudlu Gate, Bengaluru, Karnataka.</a:t>
            </a:r>
          </a:p>
          <a:p>
            <a:pPr defTabSz="228646"/>
            <a:r>
              <a:rPr lang="en-IN" sz="1996" dirty="0">
                <a:solidFill>
                  <a:srgbClr val="FFFFFF"/>
                </a:solidFill>
                <a:latin typeface="Open Sans" panose="020B0606030504020204" pitchFamily="34" charset="0"/>
              </a:rPr>
              <a:t>Pin Code: 560068</a:t>
            </a:r>
            <a:endParaRPr lang="en-IN" sz="1996"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Slide Number Placeholder 2">
            <a:extLst>
              <a:ext uri="{FF2B5EF4-FFF2-40B4-BE49-F238E27FC236}">
                <a16:creationId xmlns:a16="http://schemas.microsoft.com/office/drawing/2014/main" id="{A6212F7B-156F-4DF8-AF73-E999F3D182A7}"/>
              </a:ext>
            </a:extLst>
          </p:cNvPr>
          <p:cNvSpPr>
            <a:spLocks noGrp="1"/>
          </p:cNvSpPr>
          <p:nvPr>
            <p:ph type="sldNum" sz="quarter" idx="4"/>
          </p:nvPr>
        </p:nvSpPr>
        <p:spPr>
          <a:xfrm>
            <a:off x="11623527" y="6478058"/>
            <a:ext cx="342989" cy="364375"/>
          </a:xfrm>
        </p:spPr>
        <p:txBody>
          <a:bodyPr/>
          <a:lstStyle/>
          <a:p>
            <a:pPr defTabSz="228646"/>
            <a:fld id="{2D550C56-9F87-4A04-B28F-B5A8DB7FC23F}" type="slidenum">
              <a:rPr lang="en-IN" sz="900">
                <a:solidFill>
                  <a:prstClr val="white"/>
                </a:solidFill>
                <a:latin typeface="Calibri" panose="020F0502020204030204"/>
              </a:rPr>
              <a:pPr defTabSz="228646"/>
              <a:t>29</a:t>
            </a:fld>
            <a:endParaRPr lang="en-IN" sz="900" dirty="0">
              <a:solidFill>
                <a:prstClr val="white"/>
              </a:solidFill>
              <a:latin typeface="Calibri" panose="020F0502020204030204"/>
            </a:endParaRPr>
          </a:p>
        </p:txBody>
      </p:sp>
      <p:pic>
        <p:nvPicPr>
          <p:cNvPr id="26" name="Picture 25" descr="Logo&#10;&#10;Description automatically generated">
            <a:extLst>
              <a:ext uri="{FF2B5EF4-FFF2-40B4-BE49-F238E27FC236}">
                <a16:creationId xmlns:a16="http://schemas.microsoft.com/office/drawing/2014/main" id="{D286D4FF-9382-42B5-8379-EE9BCD4C4F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0840" y="1124021"/>
            <a:ext cx="1810908" cy="1003993"/>
          </a:xfrm>
          <a:prstGeom prst="rect">
            <a:avLst/>
          </a:prstGeom>
          <a:solidFill>
            <a:schemeClr val="bg1"/>
          </a:solidFill>
        </p:spPr>
      </p:pic>
    </p:spTree>
    <p:extLst>
      <p:ext uri="{BB962C8B-B14F-4D97-AF65-F5344CB8AC3E}">
        <p14:creationId xmlns:p14="http://schemas.microsoft.com/office/powerpoint/2010/main" val="1567123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2768-2B3B-B5AF-661A-CEB1607BCE28}"/>
              </a:ext>
            </a:extLst>
          </p:cNvPr>
          <p:cNvSpPr>
            <a:spLocks noGrp="1"/>
          </p:cNvSpPr>
          <p:nvPr>
            <p:ph type="title"/>
          </p:nvPr>
        </p:nvSpPr>
        <p:spPr/>
        <p:txBody>
          <a:bodyPr/>
          <a:lstStyle/>
          <a:p>
            <a:pPr algn="ctr"/>
            <a:r>
              <a:rPr lang="en-US" dirty="0"/>
              <a:t>Python Functions</a:t>
            </a:r>
            <a:br>
              <a:rPr lang="en-US" dirty="0"/>
            </a:br>
            <a:endParaRPr lang="en-US" dirty="0"/>
          </a:p>
        </p:txBody>
      </p:sp>
      <p:sp>
        <p:nvSpPr>
          <p:cNvPr id="3" name="Content Placeholder 2">
            <a:extLst>
              <a:ext uri="{FF2B5EF4-FFF2-40B4-BE49-F238E27FC236}">
                <a16:creationId xmlns:a16="http://schemas.microsoft.com/office/drawing/2014/main" id="{5E97DD5F-AC28-C316-E530-903CA9D9E233}"/>
              </a:ext>
            </a:extLst>
          </p:cNvPr>
          <p:cNvSpPr>
            <a:spLocks noGrp="1"/>
          </p:cNvSpPr>
          <p:nvPr>
            <p:ph idx="1"/>
          </p:nvPr>
        </p:nvSpPr>
        <p:spPr/>
        <p:txBody>
          <a:bodyPr/>
          <a:lstStyle/>
          <a:p>
            <a:r>
              <a:rPr lang="en-US" dirty="0"/>
              <a:t>function is a block of code which only runs when it is called.</a:t>
            </a:r>
          </a:p>
          <a:p>
            <a:endParaRPr lang="en-US" dirty="0"/>
          </a:p>
          <a:p>
            <a:r>
              <a:rPr lang="en-US" dirty="0"/>
              <a:t>You can pass data, known as parameters, into a function.</a:t>
            </a:r>
          </a:p>
          <a:p>
            <a:endParaRPr lang="en-US" dirty="0"/>
          </a:p>
          <a:p>
            <a:r>
              <a:rPr lang="en-US" dirty="0"/>
              <a:t>bold text A function can return data as a result.</a:t>
            </a:r>
          </a:p>
        </p:txBody>
      </p:sp>
    </p:spTree>
    <p:extLst>
      <p:ext uri="{BB962C8B-B14F-4D97-AF65-F5344CB8AC3E}">
        <p14:creationId xmlns:p14="http://schemas.microsoft.com/office/powerpoint/2010/main" val="2695562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A825-E02D-B7AA-71A6-2672F3D2CB25}"/>
              </a:ext>
            </a:extLst>
          </p:cNvPr>
          <p:cNvSpPr>
            <a:spLocks noGrp="1"/>
          </p:cNvSpPr>
          <p:nvPr>
            <p:ph type="title"/>
          </p:nvPr>
        </p:nvSpPr>
        <p:spPr>
          <a:xfrm>
            <a:off x="1137034" y="609597"/>
            <a:ext cx="9392421" cy="1330841"/>
          </a:xfrm>
        </p:spPr>
        <p:txBody>
          <a:bodyPr>
            <a:normAutofit fontScale="90000"/>
          </a:bodyPr>
          <a:lstStyle/>
          <a:p>
            <a:r>
              <a:rPr lang="en-US" b="0" i="0" dirty="0">
                <a:solidFill>
                  <a:srgbClr val="212121"/>
                </a:solidFill>
                <a:effectLst/>
                <a:latin typeface="Roboto" panose="02000000000000000000" pitchFamily="2" charset="0"/>
              </a:rPr>
              <a:t>What are the 4 types of functions in Python?</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8570345E-7173-B626-BA43-A7E376176670}"/>
              </a:ext>
            </a:extLst>
          </p:cNvPr>
          <p:cNvSpPr>
            <a:spLocks noGrp="1"/>
          </p:cNvSpPr>
          <p:nvPr>
            <p:ph idx="1"/>
          </p:nvPr>
        </p:nvSpPr>
        <p:spPr>
          <a:xfrm>
            <a:off x="1137034" y="2198362"/>
            <a:ext cx="4958966" cy="3917773"/>
          </a:xfrm>
        </p:spPr>
        <p:txBody>
          <a:bodyPr>
            <a:normAutofit/>
          </a:bodyPr>
          <a:lstStyle/>
          <a:p>
            <a:r>
              <a:rPr lang="en-US" sz="2000" b="0" i="0" dirty="0">
                <a:effectLst/>
                <a:latin typeface="Roboto" panose="02000000000000000000" pitchFamily="2" charset="0"/>
              </a:rPr>
              <a:t>Image result for python functions Moreover, we will study the different types of functions in Python: </a:t>
            </a:r>
            <a:r>
              <a:rPr lang="en-US" sz="2000" b="1" i="0" dirty="0">
                <a:effectLst/>
                <a:latin typeface="Roboto" panose="02000000000000000000" pitchFamily="2" charset="0"/>
              </a:rPr>
              <a:t>Python built-in functions, Python recursion function, Python lambda function</a:t>
            </a:r>
            <a:r>
              <a:rPr lang="en-US" sz="2000" b="0" i="0" dirty="0">
                <a:effectLst/>
                <a:latin typeface="Roboto" panose="02000000000000000000" pitchFamily="2" charset="0"/>
              </a:rPr>
              <a:t>, </a:t>
            </a:r>
            <a:r>
              <a:rPr lang="en-US" sz="2000" b="1" i="0" dirty="0">
                <a:effectLst/>
                <a:latin typeface="Roboto" panose="02000000000000000000" pitchFamily="2" charset="0"/>
              </a:rPr>
              <a:t>and Python user-defined functions</a:t>
            </a:r>
            <a:r>
              <a:rPr lang="en-US" sz="2000" b="0" i="0" dirty="0">
                <a:effectLst/>
                <a:latin typeface="Roboto" panose="02000000000000000000" pitchFamily="2" charset="0"/>
              </a:rPr>
              <a:t> with their syntax and examples.</a:t>
            </a:r>
          </a:p>
          <a:p>
            <a:endParaRPr lang="en-US" sz="2000" b="0" i="0" dirty="0">
              <a:effectLst/>
              <a:latin typeface="Roboto" panose="02000000000000000000" pitchFamily="2" charset="0"/>
            </a:endParaRPr>
          </a:p>
          <a:p>
            <a:endParaRPr lang="en-US" sz="2000" dirty="0"/>
          </a:p>
        </p:txBody>
      </p:sp>
      <p:pic>
        <p:nvPicPr>
          <p:cNvPr id="5" name="Picture 4" descr="Chart&#10;&#10;Description automatically generated">
            <a:extLst>
              <a:ext uri="{FF2B5EF4-FFF2-40B4-BE49-F238E27FC236}">
                <a16:creationId xmlns:a16="http://schemas.microsoft.com/office/drawing/2014/main" id="{C55259EE-E8B5-0139-1688-F911A40E5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102" y="2671433"/>
            <a:ext cx="4705417" cy="2461906"/>
          </a:xfrm>
          <a:prstGeom prst="rect">
            <a:avLst/>
          </a:prstGeom>
        </p:spPr>
      </p:pic>
    </p:spTree>
    <p:extLst>
      <p:ext uri="{BB962C8B-B14F-4D97-AF65-F5344CB8AC3E}">
        <p14:creationId xmlns:p14="http://schemas.microsoft.com/office/powerpoint/2010/main" val="29018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20C6-613F-CEB4-B86A-AC5B690EBED2}"/>
              </a:ext>
            </a:extLst>
          </p:cNvPr>
          <p:cNvSpPr>
            <a:spLocks noGrp="1"/>
          </p:cNvSpPr>
          <p:nvPr>
            <p:ph type="title"/>
          </p:nvPr>
        </p:nvSpPr>
        <p:spPr/>
        <p:txBody>
          <a:bodyPr/>
          <a:lstStyle/>
          <a:p>
            <a:r>
              <a:rPr lang="en-US" b="0" i="0" dirty="0">
                <a:solidFill>
                  <a:srgbClr val="212121"/>
                </a:solidFill>
                <a:effectLst/>
                <a:latin typeface="Roboto" panose="02000000000000000000" pitchFamily="2" charset="0"/>
              </a:rPr>
              <a:t>Functions in Python</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A21A6045-5E7A-6992-6CE9-32E37F492FA2}"/>
              </a:ext>
            </a:extLst>
          </p:cNvPr>
          <p:cNvSpPr>
            <a:spLocks noGrp="1"/>
          </p:cNvSpPr>
          <p:nvPr>
            <p:ph idx="1"/>
          </p:nvPr>
        </p:nvSpPr>
        <p:spPr/>
        <p:txBody>
          <a:bodyPr/>
          <a:lstStyle/>
          <a:p>
            <a:pPr algn="l"/>
            <a:r>
              <a:rPr lang="en-US" b="0" i="0" dirty="0">
                <a:solidFill>
                  <a:srgbClr val="212121"/>
                </a:solidFill>
                <a:effectLst/>
                <a:latin typeface="Roboto" panose="02000000000000000000" pitchFamily="2" charset="0"/>
              </a:rPr>
              <a:t>You use functions in programming to bundle a set of instructions that you want to use repeatedly or that, because of their complexity, are better self-contained in a sub-program and called when needed. That means that a function is a piece of code written to carry out a specified task. To carry out that specific task, the function might or might not need multiple inputs. When the task is carried out, the function can or can not return one or more values.</a:t>
            </a:r>
          </a:p>
          <a:p>
            <a:endParaRPr lang="en-US" dirty="0"/>
          </a:p>
        </p:txBody>
      </p:sp>
    </p:spTree>
    <p:extLst>
      <p:ext uri="{BB962C8B-B14F-4D97-AF65-F5344CB8AC3E}">
        <p14:creationId xmlns:p14="http://schemas.microsoft.com/office/powerpoint/2010/main" val="333104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FD8CB-7F3E-A52F-DB0C-94188216CF4C}"/>
              </a:ext>
            </a:extLst>
          </p:cNvPr>
          <p:cNvSpPr>
            <a:spLocks noGrp="1"/>
          </p:cNvSpPr>
          <p:nvPr>
            <p:ph idx="1"/>
          </p:nvPr>
        </p:nvSpPr>
        <p:spPr>
          <a:xfrm>
            <a:off x="838200" y="583096"/>
            <a:ext cx="10515600" cy="5593867"/>
          </a:xfrm>
        </p:spPr>
        <p:txBody>
          <a:bodyPr/>
          <a:lstStyle/>
          <a:p>
            <a:pPr algn="l"/>
            <a:r>
              <a:rPr lang="en-US" b="1" i="0" dirty="0">
                <a:solidFill>
                  <a:srgbClr val="212121"/>
                </a:solidFill>
                <a:effectLst/>
                <a:latin typeface="Roboto" panose="02000000000000000000" pitchFamily="2" charset="0"/>
              </a:rPr>
              <a:t>There are three types of functions in Python:</a:t>
            </a:r>
          </a:p>
          <a:p>
            <a:pPr marL="0" indent="0" algn="l">
              <a:buNone/>
            </a:pPr>
            <a:endParaRPr lang="en-US" b="0" i="0" dirty="0">
              <a:solidFill>
                <a:srgbClr val="212121"/>
              </a:solidFill>
              <a:effectLst/>
              <a:latin typeface="Roboto" panose="02000000000000000000" pitchFamily="2" charset="0"/>
            </a:endParaRPr>
          </a:p>
          <a:p>
            <a:pPr algn="l">
              <a:buFont typeface="+mj-lt"/>
              <a:buAutoNum type="arabicPeriod"/>
            </a:pPr>
            <a:r>
              <a:rPr lang="en-US" b="0" i="0" dirty="0">
                <a:solidFill>
                  <a:srgbClr val="212121"/>
                </a:solidFill>
                <a:effectLst/>
                <a:latin typeface="Roboto" panose="02000000000000000000" pitchFamily="2" charset="0"/>
              </a:rPr>
              <a:t>Built-in functions, such as help() to ask for help, min() to get the minimum value, print() to print an object to the terminal,… You can find an overview with more of these functions here.</a:t>
            </a:r>
          </a:p>
          <a:p>
            <a:pPr algn="l">
              <a:buFont typeface="+mj-lt"/>
              <a:buAutoNum type="arabicPeriod"/>
            </a:pPr>
            <a:r>
              <a:rPr lang="en-US" b="0" i="0" dirty="0">
                <a:solidFill>
                  <a:srgbClr val="212121"/>
                </a:solidFill>
                <a:effectLst/>
                <a:latin typeface="Roboto" panose="02000000000000000000" pitchFamily="2" charset="0"/>
              </a:rPr>
              <a:t>User-Defined Functions (UDFs), which are functions that users create to help them out; And</a:t>
            </a:r>
          </a:p>
          <a:p>
            <a:pPr algn="l">
              <a:buFont typeface="+mj-lt"/>
              <a:buAutoNum type="arabicPeriod"/>
            </a:pPr>
            <a:r>
              <a:rPr lang="en-US" b="0" i="0" dirty="0">
                <a:solidFill>
                  <a:srgbClr val="212121"/>
                </a:solidFill>
                <a:effectLst/>
                <a:latin typeface="Roboto" panose="02000000000000000000" pitchFamily="2" charset="0"/>
              </a:rPr>
              <a:t>Anonymous functions, which are also called lambda functions because they are not declared with the standard def keyword.</a:t>
            </a:r>
          </a:p>
          <a:p>
            <a:endParaRPr lang="en-US" dirty="0"/>
          </a:p>
        </p:txBody>
      </p:sp>
    </p:spTree>
    <p:extLst>
      <p:ext uri="{BB962C8B-B14F-4D97-AF65-F5344CB8AC3E}">
        <p14:creationId xmlns:p14="http://schemas.microsoft.com/office/powerpoint/2010/main" val="106616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3F08E-C529-19A1-D7D3-4DD52ADE785C}"/>
              </a:ext>
            </a:extLst>
          </p:cNvPr>
          <p:cNvSpPr>
            <a:spLocks noGrp="1"/>
          </p:cNvSpPr>
          <p:nvPr>
            <p:ph idx="1"/>
          </p:nvPr>
        </p:nvSpPr>
        <p:spPr>
          <a:xfrm>
            <a:off x="838200" y="583096"/>
            <a:ext cx="10515600" cy="6122504"/>
          </a:xfrm>
        </p:spPr>
        <p:txBody>
          <a:bodyPr>
            <a:normAutofit/>
          </a:bodyPr>
          <a:lstStyle/>
          <a:p>
            <a:pPr algn="l"/>
            <a:r>
              <a:rPr lang="en-US" b="1" i="0" dirty="0">
                <a:solidFill>
                  <a:srgbClr val="212121"/>
                </a:solidFill>
                <a:effectLst/>
                <a:latin typeface="Roboto" panose="02000000000000000000" pitchFamily="2" charset="0"/>
              </a:rPr>
              <a:t>Creating a Function</a:t>
            </a:r>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In Python a function is defined using the </a:t>
            </a:r>
            <a:r>
              <a:rPr lang="en-US" b="1" i="0" dirty="0">
                <a:solidFill>
                  <a:srgbClr val="212121"/>
                </a:solidFill>
                <a:effectLst/>
                <a:latin typeface="Roboto" panose="02000000000000000000" pitchFamily="2" charset="0"/>
              </a:rPr>
              <a:t>def</a:t>
            </a:r>
            <a:r>
              <a:rPr lang="en-US" b="0" i="0" dirty="0">
                <a:solidFill>
                  <a:srgbClr val="212121"/>
                </a:solidFill>
                <a:effectLst/>
                <a:latin typeface="Roboto" panose="02000000000000000000" pitchFamily="2" charset="0"/>
              </a:rPr>
              <a:t> keyword:</a:t>
            </a:r>
          </a:p>
          <a:p>
            <a:pPr marL="0" indent="0">
              <a:buNone/>
            </a:pPr>
            <a:endParaRPr lang="en-US" dirty="0"/>
          </a:p>
          <a:p>
            <a:r>
              <a:rPr lang="en-US" sz="2000" b="0" dirty="0">
                <a:solidFill>
                  <a:srgbClr val="0000FF"/>
                </a:solidFill>
                <a:effectLst/>
                <a:latin typeface="Courier New" panose="02070309020205020404" pitchFamily="49" charset="0"/>
              </a:rPr>
              <a:t>def</a:t>
            </a:r>
            <a:r>
              <a:rPr lang="en-US" sz="2000" b="0" dirty="0">
                <a:solidFill>
                  <a:srgbClr val="000000"/>
                </a:solidFill>
                <a:effectLst/>
                <a:latin typeface="Courier New" panose="02070309020205020404" pitchFamily="49" charset="0"/>
              </a:rPr>
              <a:t> </a:t>
            </a:r>
            <a:r>
              <a:rPr lang="en-US" sz="2000" b="0" dirty="0" err="1">
                <a:solidFill>
                  <a:srgbClr val="795E26"/>
                </a:solidFill>
                <a:effectLst/>
                <a:latin typeface="Courier New" panose="02070309020205020404" pitchFamily="49" charset="0"/>
              </a:rPr>
              <a:t>my_function</a:t>
            </a:r>
            <a:r>
              <a:rPr lang="en-US" sz="2000" b="0" dirty="0">
                <a:solidFill>
                  <a:srgbClr val="000000"/>
                </a:solidFill>
                <a:effectLst/>
                <a:latin typeface="Courier New" panose="02070309020205020404" pitchFamily="49" charset="0"/>
              </a:rPr>
              <a:t>():</a:t>
            </a:r>
          </a:p>
          <a:p>
            <a:r>
              <a:rPr lang="en-US" sz="2000" dirty="0">
                <a:solidFill>
                  <a:srgbClr val="000000"/>
                </a:solidFill>
                <a:latin typeface="Courier New" panose="02070309020205020404" pitchFamily="49" charset="0"/>
              </a:rPr>
              <a:t> </a:t>
            </a:r>
            <a:r>
              <a:rPr lang="en-US" sz="2000" b="0" dirty="0">
                <a:solidFill>
                  <a:srgbClr val="000000"/>
                </a:solidFill>
                <a:effectLst/>
                <a:latin typeface="Courier New" panose="02070309020205020404" pitchFamily="49" charset="0"/>
              </a:rPr>
              <a:t> </a:t>
            </a:r>
            <a:r>
              <a:rPr lang="en-US" sz="2000" b="0" dirty="0">
                <a:solidFill>
                  <a:srgbClr val="795E26"/>
                </a:solidFill>
                <a:effectLst/>
                <a:latin typeface="Courier New" panose="02070309020205020404" pitchFamily="49" charset="0"/>
              </a:rPr>
              <a:t>print</a:t>
            </a:r>
            <a:r>
              <a:rPr lang="en-US" sz="2000" b="0" dirty="0">
                <a:solidFill>
                  <a:srgbClr val="000000"/>
                </a:solidFill>
                <a:effectLst/>
                <a:latin typeface="Courier New" panose="02070309020205020404" pitchFamily="49" charset="0"/>
              </a:rPr>
              <a:t>(</a:t>
            </a:r>
            <a:r>
              <a:rPr lang="en-US" sz="2000" b="0" dirty="0">
                <a:solidFill>
                  <a:srgbClr val="A31515"/>
                </a:solidFill>
                <a:effectLst/>
                <a:latin typeface="Courier New" panose="02070309020205020404" pitchFamily="49" charset="0"/>
              </a:rPr>
              <a:t>"Hello from a function"</a:t>
            </a:r>
            <a:r>
              <a:rPr lang="en-US" sz="2000" b="0" dirty="0">
                <a:solidFill>
                  <a:srgbClr val="000000"/>
                </a:solidFill>
                <a:effectLst/>
                <a:latin typeface="Courier New" panose="02070309020205020404" pitchFamily="49" charset="0"/>
              </a:rPr>
              <a:t>)</a:t>
            </a:r>
          </a:p>
          <a:p>
            <a:pPr marL="0" indent="0">
              <a:buNone/>
            </a:pPr>
            <a:r>
              <a:rPr lang="en-US" dirty="0"/>
              <a:t> </a:t>
            </a:r>
          </a:p>
          <a:p>
            <a:pPr marL="0" indent="0" algn="l">
              <a:buNone/>
            </a:pPr>
            <a:r>
              <a:rPr lang="en-US" b="1" i="0" dirty="0">
                <a:solidFill>
                  <a:srgbClr val="212121"/>
                </a:solidFill>
                <a:effectLst/>
                <a:latin typeface="Roboto" panose="02000000000000000000" pitchFamily="2" charset="0"/>
              </a:rPr>
              <a:t> Calling a Function</a:t>
            </a:r>
          </a:p>
          <a:p>
            <a:pPr algn="l"/>
            <a:r>
              <a:rPr lang="en-US" b="0" i="0" dirty="0">
                <a:solidFill>
                  <a:srgbClr val="212121"/>
                </a:solidFill>
                <a:effectLst/>
                <a:latin typeface="Roboto" panose="02000000000000000000" pitchFamily="2" charset="0"/>
              </a:rPr>
              <a:t>To call a function, use the function name followed by parenthesis:</a:t>
            </a:r>
          </a:p>
          <a:p>
            <a:r>
              <a:rPr lang="en-US" sz="2000" b="0" dirty="0">
                <a:solidFill>
                  <a:srgbClr val="0000FF"/>
                </a:solidFill>
                <a:effectLst/>
                <a:latin typeface="Courier New" panose="02070309020205020404" pitchFamily="49" charset="0"/>
              </a:rPr>
              <a:t>def</a:t>
            </a:r>
            <a:r>
              <a:rPr lang="en-US" sz="2000" b="0" dirty="0">
                <a:solidFill>
                  <a:srgbClr val="000000"/>
                </a:solidFill>
                <a:effectLst/>
                <a:latin typeface="Courier New" panose="02070309020205020404" pitchFamily="49" charset="0"/>
              </a:rPr>
              <a:t> </a:t>
            </a:r>
            <a:r>
              <a:rPr lang="en-US" sz="2000" b="0" dirty="0" err="1">
                <a:solidFill>
                  <a:srgbClr val="795E26"/>
                </a:solidFill>
                <a:effectLst/>
                <a:latin typeface="Courier New" panose="02070309020205020404" pitchFamily="49" charset="0"/>
              </a:rPr>
              <a:t>my_function</a:t>
            </a:r>
            <a:r>
              <a:rPr lang="en-US" sz="2000" b="0" dirty="0">
                <a:solidFill>
                  <a:srgbClr val="000000"/>
                </a:solidFill>
                <a:effectLst/>
                <a:latin typeface="Courier New" panose="02070309020205020404" pitchFamily="49" charset="0"/>
              </a:rPr>
              <a:t>():</a:t>
            </a:r>
          </a:p>
          <a:p>
            <a:r>
              <a:rPr lang="en-US" sz="2000" b="0" dirty="0">
                <a:solidFill>
                  <a:srgbClr val="000000"/>
                </a:solidFill>
                <a:effectLst/>
                <a:latin typeface="Courier New" panose="02070309020205020404" pitchFamily="49" charset="0"/>
              </a:rPr>
              <a:t>  </a:t>
            </a:r>
            <a:r>
              <a:rPr lang="en-US" sz="2000" b="0" dirty="0">
                <a:solidFill>
                  <a:srgbClr val="795E26"/>
                </a:solidFill>
                <a:effectLst/>
                <a:latin typeface="Courier New" panose="02070309020205020404" pitchFamily="49" charset="0"/>
              </a:rPr>
              <a:t>print</a:t>
            </a:r>
            <a:r>
              <a:rPr lang="en-US" sz="2000" b="0" dirty="0">
                <a:solidFill>
                  <a:srgbClr val="000000"/>
                </a:solidFill>
                <a:effectLst/>
                <a:latin typeface="Courier New" panose="02070309020205020404" pitchFamily="49" charset="0"/>
              </a:rPr>
              <a:t>(</a:t>
            </a:r>
            <a:r>
              <a:rPr lang="en-US" sz="2000" b="0" dirty="0">
                <a:solidFill>
                  <a:srgbClr val="A31515"/>
                </a:solidFill>
                <a:effectLst/>
                <a:latin typeface="Courier New" panose="02070309020205020404" pitchFamily="49" charset="0"/>
              </a:rPr>
              <a:t>"Hello from a function"</a:t>
            </a:r>
            <a:r>
              <a:rPr lang="en-US" sz="2000" b="0" dirty="0">
                <a:solidFill>
                  <a:srgbClr val="000000"/>
                </a:solidFill>
                <a:effectLst/>
                <a:latin typeface="Courier New" panose="02070309020205020404" pitchFamily="49" charset="0"/>
              </a:rPr>
              <a:t>)</a:t>
            </a:r>
            <a:br>
              <a:rPr lang="en-US" sz="2000" b="0" dirty="0">
                <a:solidFill>
                  <a:srgbClr val="000000"/>
                </a:solidFill>
                <a:effectLst/>
                <a:latin typeface="Courier New" panose="02070309020205020404" pitchFamily="49" charset="0"/>
              </a:rPr>
            </a:br>
            <a:r>
              <a:rPr lang="en-US" sz="2000" b="0" dirty="0" err="1">
                <a:solidFill>
                  <a:srgbClr val="000000"/>
                </a:solidFill>
                <a:effectLst/>
                <a:latin typeface="Courier New" panose="02070309020205020404" pitchFamily="49" charset="0"/>
              </a:rPr>
              <a:t>my_function</a:t>
            </a:r>
            <a:r>
              <a:rPr lang="en-US" sz="2000" b="0" dirty="0">
                <a:solidFill>
                  <a:srgbClr val="000000"/>
                </a:solidFill>
                <a:effectLst/>
                <a:latin typeface="Courier New" panose="02070309020205020404" pitchFamily="49" charset="0"/>
              </a:rPr>
              <a:t>()</a:t>
            </a:r>
          </a:p>
          <a:p>
            <a:r>
              <a:rPr lang="en-US" sz="2000" b="1" dirty="0">
                <a:solidFill>
                  <a:srgbClr val="000000"/>
                </a:solidFill>
                <a:latin typeface="Courier New" panose="02070309020205020404" pitchFamily="49" charset="0"/>
              </a:rPr>
              <a:t>Output</a:t>
            </a:r>
            <a:r>
              <a:rPr lang="en-US" sz="2000" dirty="0">
                <a:solidFill>
                  <a:srgbClr val="000000"/>
                </a:solidFill>
                <a:latin typeface="Courier New" panose="02070309020205020404" pitchFamily="49" charset="0"/>
              </a:rPr>
              <a:t> : </a:t>
            </a:r>
            <a:r>
              <a:rPr lang="en-US" sz="1400" b="0" i="0" dirty="0">
                <a:solidFill>
                  <a:srgbClr val="212121"/>
                </a:solidFill>
                <a:effectLst/>
                <a:latin typeface="Courier New" panose="02070309020205020404" pitchFamily="49" charset="0"/>
              </a:rPr>
              <a:t>Hello from a function</a:t>
            </a:r>
            <a:endParaRPr lang="en-US" sz="2000" b="0" dirty="0">
              <a:solidFill>
                <a:srgbClr val="000000"/>
              </a:solidFill>
              <a:effectLst/>
              <a:latin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282325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9CF9B8-A0B5-784D-06E9-D6CB51EA5E0E}"/>
              </a:ext>
            </a:extLst>
          </p:cNvPr>
          <p:cNvSpPr>
            <a:spLocks noGrp="1"/>
          </p:cNvSpPr>
          <p:nvPr>
            <p:ph idx="1"/>
          </p:nvPr>
        </p:nvSpPr>
        <p:spPr>
          <a:xfrm>
            <a:off x="838200" y="265043"/>
            <a:ext cx="10515600" cy="5911920"/>
          </a:xfrm>
        </p:spPr>
        <p:txBody>
          <a:bodyPr>
            <a:normAutofit lnSpcReduction="10000"/>
          </a:bodyPr>
          <a:lstStyle/>
          <a:p>
            <a:r>
              <a:rPr lang="en-US" sz="2000" b="1" dirty="0">
                <a:solidFill>
                  <a:srgbClr val="008000"/>
                </a:solidFill>
                <a:effectLst/>
                <a:latin typeface="Courier New" panose="02070309020205020404" pitchFamily="49" charset="0"/>
              </a:rPr>
              <a:t># function definition</a:t>
            </a:r>
            <a:endParaRPr lang="en-US" sz="2000" b="1" dirty="0">
              <a:solidFill>
                <a:srgbClr val="000000"/>
              </a:solidFill>
              <a:effectLst/>
              <a:latin typeface="Courier New" panose="02070309020205020404" pitchFamily="49" charset="0"/>
            </a:endParaRPr>
          </a:p>
          <a:p>
            <a:pPr marL="0" indent="0">
              <a:buNone/>
            </a:pPr>
            <a:br>
              <a:rPr lang="en-US" sz="2000" b="0" dirty="0">
                <a:solidFill>
                  <a:srgbClr val="000000"/>
                </a:solidFill>
                <a:effectLst/>
                <a:latin typeface="Courier New" panose="02070309020205020404" pitchFamily="49" charset="0"/>
              </a:rPr>
            </a:br>
            <a:r>
              <a:rPr lang="en-US" sz="2000" b="0" dirty="0">
                <a:solidFill>
                  <a:srgbClr val="0000FF"/>
                </a:solidFill>
                <a:effectLst/>
                <a:latin typeface="Courier New" panose="02070309020205020404" pitchFamily="49" charset="0"/>
              </a:rPr>
              <a:t>def</a:t>
            </a:r>
            <a:r>
              <a:rPr lang="en-US" sz="2000" b="0" dirty="0">
                <a:solidFill>
                  <a:srgbClr val="000000"/>
                </a:solidFill>
                <a:effectLst/>
                <a:latin typeface="Courier New" panose="02070309020205020404" pitchFamily="49" charset="0"/>
              </a:rPr>
              <a:t> </a:t>
            </a:r>
            <a:r>
              <a:rPr lang="en-US" sz="2000" b="0" dirty="0" err="1">
                <a:solidFill>
                  <a:srgbClr val="795E26"/>
                </a:solidFill>
                <a:effectLst/>
                <a:latin typeface="Courier New" panose="02070309020205020404" pitchFamily="49" charset="0"/>
              </a:rPr>
              <a:t>even_odd</a:t>
            </a:r>
            <a:r>
              <a:rPr lang="en-US" sz="2000" b="0" dirty="0">
                <a:solidFill>
                  <a:srgbClr val="000000"/>
                </a:solidFill>
                <a:effectLst/>
                <a:latin typeface="Courier New" panose="02070309020205020404" pitchFamily="49" charset="0"/>
              </a:rPr>
              <a:t>(</a:t>
            </a:r>
            <a:r>
              <a:rPr lang="en-US" sz="2000" b="0" dirty="0">
                <a:solidFill>
                  <a:srgbClr val="001080"/>
                </a:solidFill>
                <a:effectLst/>
                <a:latin typeface="Courier New" panose="02070309020205020404" pitchFamily="49" charset="0"/>
              </a:rPr>
              <a:t>var</a:t>
            </a:r>
            <a:r>
              <a:rPr lang="en-US" sz="2000" b="0" dirty="0">
                <a:solidFill>
                  <a:srgbClr val="000000"/>
                </a:solidFill>
                <a:effectLst/>
                <a:latin typeface="Courier New" panose="02070309020205020404" pitchFamily="49" charset="0"/>
              </a:rPr>
              <a:t>):</a:t>
            </a:r>
          </a:p>
          <a:p>
            <a:pPr marL="0" indent="0">
              <a:buNone/>
            </a:pPr>
            <a:r>
              <a:rPr lang="en-US" sz="2000" b="0" dirty="0">
                <a:solidFill>
                  <a:srgbClr val="000000"/>
                </a:solidFill>
                <a:effectLst/>
                <a:latin typeface="Courier New" panose="02070309020205020404" pitchFamily="49" charset="0"/>
              </a:rPr>
              <a:t>    </a:t>
            </a:r>
            <a:r>
              <a:rPr lang="en-US" sz="2000" b="0" dirty="0">
                <a:solidFill>
                  <a:srgbClr val="AF00DB"/>
                </a:solidFill>
                <a:effectLst/>
                <a:latin typeface="Courier New" panose="02070309020205020404" pitchFamily="49" charset="0"/>
              </a:rPr>
              <a:t>if</a:t>
            </a:r>
            <a:r>
              <a:rPr lang="en-US" sz="2000" b="0" dirty="0">
                <a:solidFill>
                  <a:srgbClr val="000000"/>
                </a:solidFill>
                <a:effectLst/>
                <a:latin typeface="Courier New" panose="02070309020205020404" pitchFamily="49" charset="0"/>
              </a:rPr>
              <a:t> var % </a:t>
            </a:r>
            <a:r>
              <a:rPr lang="en-US" sz="2000" b="0" dirty="0">
                <a:solidFill>
                  <a:srgbClr val="09885A"/>
                </a:solidFill>
                <a:effectLst/>
                <a:latin typeface="Courier New" panose="02070309020205020404" pitchFamily="49" charset="0"/>
              </a:rPr>
              <a:t>2</a:t>
            </a:r>
            <a:r>
              <a:rPr lang="en-US" sz="2000" b="0" dirty="0">
                <a:solidFill>
                  <a:srgbClr val="000000"/>
                </a:solidFill>
                <a:effectLst/>
                <a:latin typeface="Courier New" panose="02070309020205020404" pitchFamily="49" charset="0"/>
              </a:rPr>
              <a:t> == </a:t>
            </a:r>
            <a:r>
              <a:rPr lang="en-US" sz="2000" b="0" dirty="0">
                <a:solidFill>
                  <a:srgbClr val="09885A"/>
                </a:solidFill>
                <a:effectLst/>
                <a:latin typeface="Courier New" panose="02070309020205020404" pitchFamily="49" charset="0"/>
              </a:rPr>
              <a:t>0</a:t>
            </a:r>
            <a:r>
              <a:rPr lang="en-US" sz="2000" b="0" dirty="0">
                <a:solidFill>
                  <a:srgbClr val="000000"/>
                </a:solidFill>
                <a:effectLst/>
                <a:latin typeface="Courier New" panose="02070309020205020404" pitchFamily="49" charset="0"/>
              </a:rPr>
              <a:t>:</a:t>
            </a:r>
          </a:p>
          <a:p>
            <a:pPr marL="0" indent="0">
              <a:buNone/>
            </a:pPr>
            <a:r>
              <a:rPr lang="en-US" sz="2000" b="0" dirty="0">
                <a:solidFill>
                  <a:srgbClr val="000000"/>
                </a:solidFill>
                <a:effectLst/>
                <a:latin typeface="Courier New" panose="02070309020205020404" pitchFamily="49" charset="0"/>
              </a:rPr>
              <a:t>        </a:t>
            </a:r>
            <a:r>
              <a:rPr lang="en-US" sz="2000" b="0" dirty="0">
                <a:solidFill>
                  <a:srgbClr val="AF00DB"/>
                </a:solidFill>
                <a:effectLst/>
                <a:latin typeface="Courier New" panose="02070309020205020404" pitchFamily="49" charset="0"/>
              </a:rPr>
              <a:t>return</a:t>
            </a:r>
            <a:r>
              <a:rPr lang="en-US" sz="2000" b="0" dirty="0">
                <a:solidFill>
                  <a:srgbClr val="000000"/>
                </a:solidFill>
                <a:effectLst/>
                <a:latin typeface="Courier New" panose="02070309020205020404" pitchFamily="49" charset="0"/>
              </a:rPr>
              <a:t> </a:t>
            </a:r>
            <a:r>
              <a:rPr lang="en-US" sz="2000" b="0" dirty="0">
                <a:solidFill>
                  <a:srgbClr val="A31515"/>
                </a:solidFill>
                <a:effectLst/>
                <a:latin typeface="Courier New" panose="02070309020205020404" pitchFamily="49" charset="0"/>
              </a:rPr>
              <a:t>"Even"</a:t>
            </a:r>
            <a:endParaRPr lang="en-US" sz="2000" b="0" dirty="0">
              <a:solidFill>
                <a:srgbClr val="000000"/>
              </a:solidFill>
              <a:effectLst/>
              <a:latin typeface="Courier New" panose="02070309020205020404" pitchFamily="49" charset="0"/>
            </a:endParaRPr>
          </a:p>
          <a:p>
            <a:pPr marL="0" indent="0">
              <a:buNone/>
            </a:pPr>
            <a:r>
              <a:rPr lang="en-US" sz="2000" b="0" dirty="0">
                <a:solidFill>
                  <a:srgbClr val="000000"/>
                </a:solidFill>
                <a:effectLst/>
                <a:latin typeface="Courier New" panose="02070309020205020404" pitchFamily="49" charset="0"/>
              </a:rPr>
              <a:t>    </a:t>
            </a:r>
            <a:r>
              <a:rPr lang="en-US" sz="2000" b="0" dirty="0">
                <a:solidFill>
                  <a:srgbClr val="AF00DB"/>
                </a:solidFill>
                <a:effectLst/>
                <a:latin typeface="Courier New" panose="02070309020205020404" pitchFamily="49" charset="0"/>
              </a:rPr>
              <a:t>else</a:t>
            </a:r>
            <a:r>
              <a:rPr lang="en-US" sz="2000" b="0" dirty="0">
                <a:solidFill>
                  <a:srgbClr val="000000"/>
                </a:solidFill>
                <a:effectLst/>
                <a:latin typeface="Courier New" panose="02070309020205020404" pitchFamily="49" charset="0"/>
              </a:rPr>
              <a:t>:</a:t>
            </a:r>
          </a:p>
          <a:p>
            <a:pPr marL="0" indent="0">
              <a:buNone/>
            </a:pPr>
            <a:r>
              <a:rPr lang="en-US" sz="2000" b="0" dirty="0">
                <a:solidFill>
                  <a:srgbClr val="000000"/>
                </a:solidFill>
                <a:effectLst/>
                <a:latin typeface="Courier New" panose="02070309020205020404" pitchFamily="49" charset="0"/>
              </a:rPr>
              <a:t>        </a:t>
            </a:r>
            <a:r>
              <a:rPr lang="en-US" sz="2000" b="0" dirty="0">
                <a:solidFill>
                  <a:srgbClr val="AF00DB"/>
                </a:solidFill>
                <a:effectLst/>
                <a:latin typeface="Courier New" panose="02070309020205020404" pitchFamily="49" charset="0"/>
              </a:rPr>
              <a:t>return</a:t>
            </a:r>
            <a:r>
              <a:rPr lang="en-US" sz="2000" b="0" dirty="0">
                <a:solidFill>
                  <a:srgbClr val="000000"/>
                </a:solidFill>
                <a:effectLst/>
                <a:latin typeface="Courier New" panose="02070309020205020404" pitchFamily="49" charset="0"/>
              </a:rPr>
              <a:t> </a:t>
            </a:r>
            <a:r>
              <a:rPr lang="en-US" sz="2000" b="0" dirty="0">
                <a:solidFill>
                  <a:srgbClr val="A31515"/>
                </a:solidFill>
                <a:effectLst/>
                <a:latin typeface="Courier New" panose="02070309020205020404" pitchFamily="49" charset="0"/>
              </a:rPr>
              <a:t>"Odd“</a:t>
            </a:r>
          </a:p>
          <a:p>
            <a:pPr marL="0" indent="0">
              <a:buNone/>
            </a:pPr>
            <a:endParaRPr lang="en-US" sz="2000" b="0" dirty="0">
              <a:solidFill>
                <a:srgbClr val="A31515"/>
              </a:solidFill>
              <a:effectLst/>
              <a:latin typeface="Courier New" panose="02070309020205020404" pitchFamily="49" charset="0"/>
            </a:endParaRPr>
          </a:p>
          <a:p>
            <a:pPr marL="0" indent="0">
              <a:buNone/>
            </a:pPr>
            <a:r>
              <a:rPr lang="en-US" sz="2000" dirty="0">
                <a:solidFill>
                  <a:srgbClr val="A31515"/>
                </a:solidFill>
                <a:latin typeface="Courier New" panose="02070309020205020404" pitchFamily="49" charset="0"/>
              </a:rPr>
              <a:t># </a:t>
            </a:r>
            <a:r>
              <a:rPr lang="en-US" sz="2000" b="1" dirty="0">
                <a:solidFill>
                  <a:srgbClr val="A31515"/>
                </a:solidFill>
                <a:latin typeface="Courier New" panose="02070309020205020404" pitchFamily="49" charset="0"/>
              </a:rPr>
              <a:t>user input</a:t>
            </a:r>
            <a:endParaRPr lang="en-US" sz="2000" b="1" dirty="0">
              <a:solidFill>
                <a:srgbClr val="000000"/>
              </a:solidFill>
              <a:effectLst/>
              <a:latin typeface="Courier New" panose="02070309020205020404" pitchFamily="49" charset="0"/>
            </a:endParaRPr>
          </a:p>
          <a:p>
            <a:r>
              <a:rPr lang="en-US" sz="2000" b="0" dirty="0" err="1">
                <a:solidFill>
                  <a:srgbClr val="000000"/>
                </a:solidFill>
                <a:effectLst/>
                <a:latin typeface="Courier New" panose="02070309020205020404" pitchFamily="49" charset="0"/>
              </a:rPr>
              <a:t>user_input</a:t>
            </a:r>
            <a:r>
              <a:rPr lang="en-US" sz="2000" b="0" dirty="0">
                <a:solidFill>
                  <a:srgbClr val="000000"/>
                </a:solidFill>
                <a:effectLst/>
                <a:latin typeface="Courier New" panose="02070309020205020404" pitchFamily="49" charset="0"/>
              </a:rPr>
              <a:t> = </a:t>
            </a:r>
            <a:r>
              <a:rPr lang="en-US" sz="2000" b="0" dirty="0">
                <a:solidFill>
                  <a:srgbClr val="267F99"/>
                </a:solidFill>
                <a:effectLst/>
                <a:latin typeface="Courier New" panose="02070309020205020404" pitchFamily="49" charset="0"/>
              </a:rPr>
              <a:t>int</a:t>
            </a:r>
            <a:r>
              <a:rPr lang="en-US" sz="2000" b="0" dirty="0">
                <a:solidFill>
                  <a:srgbClr val="000000"/>
                </a:solidFill>
                <a:effectLst/>
                <a:latin typeface="Courier New" panose="02070309020205020404" pitchFamily="49" charset="0"/>
              </a:rPr>
              <a:t>(</a:t>
            </a:r>
            <a:r>
              <a:rPr lang="en-US" sz="2000" b="0" dirty="0">
                <a:solidFill>
                  <a:srgbClr val="795E26"/>
                </a:solidFill>
                <a:effectLst/>
                <a:latin typeface="Courier New" panose="02070309020205020404" pitchFamily="49" charset="0"/>
              </a:rPr>
              <a:t>input</a:t>
            </a:r>
            <a:r>
              <a:rPr lang="en-US" sz="2000" b="0" dirty="0">
                <a:solidFill>
                  <a:srgbClr val="000000"/>
                </a:solidFill>
                <a:effectLst/>
                <a:latin typeface="Courier New" panose="02070309020205020404" pitchFamily="49" charset="0"/>
              </a:rPr>
              <a:t>(</a:t>
            </a:r>
            <a:r>
              <a:rPr lang="en-US" sz="2000" b="0" dirty="0">
                <a:solidFill>
                  <a:srgbClr val="A31515"/>
                </a:solidFill>
                <a:effectLst/>
                <a:latin typeface="Courier New" panose="02070309020205020404" pitchFamily="49" charset="0"/>
              </a:rPr>
              <a:t>"Enter a number: "</a:t>
            </a:r>
            <a:r>
              <a:rPr lang="en-US" sz="2000" b="0" dirty="0">
                <a:solidFill>
                  <a:srgbClr val="000000"/>
                </a:solidFill>
                <a:effectLst/>
                <a:latin typeface="Courier New" panose="02070309020205020404" pitchFamily="49" charset="0"/>
              </a:rPr>
              <a:t>))</a:t>
            </a:r>
          </a:p>
          <a:p>
            <a:br>
              <a:rPr lang="en-US" sz="2000" b="0" dirty="0">
                <a:solidFill>
                  <a:srgbClr val="000000"/>
                </a:solidFill>
                <a:effectLst/>
                <a:latin typeface="Courier New" panose="02070309020205020404" pitchFamily="49" charset="0"/>
              </a:rPr>
            </a:br>
            <a:r>
              <a:rPr lang="en-US" sz="2000" b="0" dirty="0">
                <a:solidFill>
                  <a:srgbClr val="795E26"/>
                </a:solidFill>
                <a:effectLst/>
                <a:latin typeface="Courier New" panose="02070309020205020404" pitchFamily="49" charset="0"/>
              </a:rPr>
              <a:t>print</a:t>
            </a:r>
            <a:r>
              <a:rPr lang="en-US" sz="2000" b="0" dirty="0">
                <a:solidFill>
                  <a:srgbClr val="000000"/>
                </a:solidFill>
                <a:effectLst/>
                <a:latin typeface="Courier New" panose="02070309020205020404" pitchFamily="49" charset="0"/>
              </a:rPr>
              <a:t>(</a:t>
            </a:r>
            <a:r>
              <a:rPr lang="en-US" sz="2000" b="0" dirty="0" err="1">
                <a:solidFill>
                  <a:srgbClr val="000000"/>
                </a:solidFill>
                <a:effectLst/>
                <a:latin typeface="Courier New" panose="02070309020205020404" pitchFamily="49" charset="0"/>
              </a:rPr>
              <a:t>even_odd</a:t>
            </a:r>
            <a:r>
              <a:rPr lang="en-US" sz="2000" b="0" dirty="0">
                <a:solidFill>
                  <a:srgbClr val="000000"/>
                </a:solidFill>
                <a:effectLst/>
                <a:latin typeface="Courier New" panose="02070309020205020404" pitchFamily="49" charset="0"/>
              </a:rPr>
              <a:t>(</a:t>
            </a:r>
            <a:r>
              <a:rPr lang="en-US" sz="2000" b="0" dirty="0" err="1">
                <a:solidFill>
                  <a:srgbClr val="000000"/>
                </a:solidFill>
                <a:effectLst/>
                <a:latin typeface="Courier New" panose="02070309020205020404" pitchFamily="49" charset="0"/>
              </a:rPr>
              <a:t>user_input</a:t>
            </a:r>
            <a:r>
              <a:rPr lang="en-US" sz="2000" b="0" dirty="0">
                <a:solidFill>
                  <a:srgbClr val="000000"/>
                </a:solidFill>
                <a:effectLst/>
                <a:latin typeface="Courier New" panose="02070309020205020404" pitchFamily="49" charset="0"/>
              </a:rPr>
              <a:t>))</a:t>
            </a:r>
          </a:p>
          <a:p>
            <a:endParaRPr lang="en-US" sz="2000" b="0" dirty="0">
              <a:solidFill>
                <a:srgbClr val="000000"/>
              </a:solidFill>
              <a:effectLst/>
              <a:latin typeface="Courier New" panose="02070309020205020404" pitchFamily="49" charset="0"/>
            </a:endParaRPr>
          </a:p>
          <a:p>
            <a:r>
              <a:rPr lang="en-US" sz="2000" b="1" dirty="0">
                <a:solidFill>
                  <a:srgbClr val="000000"/>
                </a:solidFill>
                <a:latin typeface="Courier New" panose="02070309020205020404" pitchFamily="49" charset="0"/>
              </a:rPr>
              <a:t>Output</a:t>
            </a:r>
            <a:r>
              <a:rPr lang="en-US" sz="2000" dirty="0">
                <a:solidFill>
                  <a:srgbClr val="000000"/>
                </a:solidFill>
                <a:latin typeface="Courier New" panose="02070309020205020404" pitchFamily="49" charset="0"/>
              </a:rPr>
              <a:t> : </a:t>
            </a:r>
          </a:p>
          <a:p>
            <a:r>
              <a:rPr lang="en-US" sz="1400" b="0" i="0" dirty="0">
                <a:solidFill>
                  <a:srgbClr val="212121"/>
                </a:solidFill>
                <a:effectLst/>
                <a:latin typeface="Courier New" panose="02070309020205020404" pitchFamily="49" charset="0"/>
              </a:rPr>
              <a:t>Enter a number: 54 </a:t>
            </a:r>
          </a:p>
          <a:p>
            <a:r>
              <a:rPr lang="en-US" sz="1400" b="0" i="0" dirty="0">
                <a:solidFill>
                  <a:srgbClr val="212121"/>
                </a:solidFill>
                <a:effectLst/>
                <a:latin typeface="Courier New" panose="02070309020205020404" pitchFamily="49" charset="0"/>
              </a:rPr>
              <a:t>Even</a:t>
            </a:r>
            <a:endParaRPr lang="en-US" sz="2000" b="0" dirty="0">
              <a:solidFill>
                <a:srgbClr val="000000"/>
              </a:solidFill>
              <a:effectLst/>
              <a:latin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76774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F5D2B-694D-9552-962E-0EE73AAC0C89}"/>
              </a:ext>
            </a:extLst>
          </p:cNvPr>
          <p:cNvSpPr>
            <a:spLocks noGrp="1"/>
          </p:cNvSpPr>
          <p:nvPr>
            <p:ph type="title"/>
          </p:nvPr>
        </p:nvSpPr>
        <p:spPr/>
        <p:txBody>
          <a:bodyPr/>
          <a:lstStyle/>
          <a:p>
            <a:r>
              <a:rPr lang="en-US" b="0" i="0" dirty="0">
                <a:solidFill>
                  <a:srgbClr val="212121"/>
                </a:solidFill>
                <a:effectLst/>
                <a:latin typeface="Roboto" panose="02000000000000000000" pitchFamily="2" charset="0"/>
              </a:rPr>
              <a:t>Arguments</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1B46B5EB-81D3-7A7C-A6A9-81603631319E}"/>
              </a:ext>
            </a:extLst>
          </p:cNvPr>
          <p:cNvSpPr>
            <a:spLocks noGrp="1"/>
          </p:cNvSpPr>
          <p:nvPr>
            <p:ph idx="1"/>
          </p:nvPr>
        </p:nvSpPr>
        <p:spPr/>
        <p:txBody>
          <a:bodyPr/>
          <a:lstStyle/>
          <a:p>
            <a:pPr algn="l"/>
            <a:r>
              <a:rPr lang="en-US" b="0" i="0" dirty="0">
                <a:solidFill>
                  <a:srgbClr val="212121"/>
                </a:solidFill>
                <a:effectLst/>
                <a:latin typeface="Roboto" panose="02000000000000000000" pitchFamily="2" charset="0"/>
              </a:rPr>
              <a:t>Information can be passed into functions as arguments. (Arguments are often shortened to </a:t>
            </a:r>
            <a:r>
              <a:rPr lang="en-US" b="0" i="0" dirty="0" err="1">
                <a:solidFill>
                  <a:srgbClr val="212121"/>
                </a:solidFill>
                <a:effectLst/>
                <a:latin typeface="Roboto" panose="02000000000000000000" pitchFamily="2" charset="0"/>
              </a:rPr>
              <a:t>args</a:t>
            </a:r>
            <a:r>
              <a:rPr lang="en-US" b="0" i="0" dirty="0">
                <a:solidFill>
                  <a:srgbClr val="212121"/>
                </a:solidFill>
                <a:effectLst/>
                <a:latin typeface="Roboto" panose="02000000000000000000" pitchFamily="2" charset="0"/>
              </a:rPr>
              <a:t> in Python documentations.)</a:t>
            </a:r>
          </a:p>
          <a:p>
            <a:pPr algn="l"/>
            <a:r>
              <a:rPr lang="en-US" b="0" i="0" dirty="0">
                <a:solidFill>
                  <a:srgbClr val="212121"/>
                </a:solidFill>
                <a:effectLst/>
                <a:latin typeface="Roboto" panose="02000000000000000000" pitchFamily="2" charset="0"/>
              </a:rPr>
              <a:t>Arguments are specified after the function name, inside the parentheses. You can add as many arguments as you want, just separate them with a comma.</a:t>
            </a:r>
          </a:p>
          <a:p>
            <a:pPr algn="l"/>
            <a:r>
              <a:rPr lang="en-US" b="0" i="0" dirty="0">
                <a:solidFill>
                  <a:srgbClr val="212121"/>
                </a:solidFill>
                <a:effectLst/>
                <a:latin typeface="Roboto" panose="02000000000000000000" pitchFamily="2" charset="0"/>
              </a:rPr>
              <a:t>The following example has a function with one argument (</a:t>
            </a:r>
            <a:r>
              <a:rPr lang="en-US" b="0" i="0" dirty="0" err="1">
                <a:solidFill>
                  <a:srgbClr val="212121"/>
                </a:solidFill>
                <a:effectLst/>
                <a:latin typeface="Roboto" panose="02000000000000000000" pitchFamily="2" charset="0"/>
              </a:rPr>
              <a:t>fname</a:t>
            </a:r>
            <a:r>
              <a:rPr lang="en-US" b="0" i="0" dirty="0">
                <a:solidFill>
                  <a:srgbClr val="212121"/>
                </a:solidFill>
                <a:effectLst/>
                <a:latin typeface="Roboto" panose="02000000000000000000" pitchFamily="2" charset="0"/>
              </a:rPr>
              <a:t>). When the function is called, we pass along a first name, which is used inside the function to print the full name:</a:t>
            </a:r>
          </a:p>
          <a:p>
            <a:endParaRPr lang="en-US" dirty="0"/>
          </a:p>
        </p:txBody>
      </p:sp>
    </p:spTree>
    <p:extLst>
      <p:ext uri="{BB962C8B-B14F-4D97-AF65-F5344CB8AC3E}">
        <p14:creationId xmlns:p14="http://schemas.microsoft.com/office/powerpoint/2010/main" val="1909071478"/>
      </p:ext>
    </p:extLst>
  </p:cSld>
  <p:clrMapOvr>
    <a:masterClrMapping/>
  </p:clrMapOvr>
</p:sld>
</file>

<file path=ppt/theme/theme1.xml><?xml version="1.0" encoding="utf-8"?>
<a:theme xmlns:a="http://schemas.openxmlformats.org/drawingml/2006/main" name="Diggibyte PPT Templat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450</TotalTime>
  <Words>2019</Words>
  <Application>Microsoft Office PowerPoint</Application>
  <PresentationFormat>Widescreen</PresentationFormat>
  <Paragraphs>222</Paragraphs>
  <Slides>29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Calibri Light</vt:lpstr>
      <vt:lpstr>Courier New</vt:lpstr>
      <vt:lpstr>Open Sans</vt:lpstr>
      <vt:lpstr>Roboto</vt:lpstr>
      <vt:lpstr>Diggibyte PPT Templates</vt:lpstr>
      <vt:lpstr>Office Theme</vt:lpstr>
      <vt:lpstr>Diggibyte (Python-Functions)</vt:lpstr>
      <vt:lpstr>Functions</vt:lpstr>
      <vt:lpstr>Python Functions </vt:lpstr>
      <vt:lpstr>What are the 4 types of functions in Python? </vt:lpstr>
      <vt:lpstr>Functions in Python </vt:lpstr>
      <vt:lpstr>PowerPoint Presentation</vt:lpstr>
      <vt:lpstr>PowerPoint Presentation</vt:lpstr>
      <vt:lpstr>PowerPoint Presentation</vt:lpstr>
      <vt:lpstr>Arguments </vt:lpstr>
      <vt:lpstr>Parameters or Arguments? </vt:lpstr>
      <vt:lpstr>PowerPoint Presentation</vt:lpstr>
      <vt:lpstr>Number of Arguments </vt:lpstr>
      <vt:lpstr>PowerPoint Presentation</vt:lpstr>
      <vt:lpstr>Arbitrary Arguments, *args </vt:lpstr>
      <vt:lpstr>PowerPoint Presentation</vt:lpstr>
      <vt:lpstr>Arbitrary Keyword Arguments, **kwargs </vt:lpstr>
      <vt:lpstr>PowerPoint Presentation</vt:lpstr>
      <vt:lpstr>Recursion </vt:lpstr>
      <vt:lpstr>PowerPoint Presentation</vt:lpstr>
      <vt:lpstr>PowerPoint Presentation</vt:lpstr>
      <vt:lpstr>Lambda function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Hari RJ</dc:creator>
  <cp:lastModifiedBy>Hari RJ</cp:lastModifiedBy>
  <cp:revision>3</cp:revision>
  <dcterms:created xsi:type="dcterms:W3CDTF">2022-08-09T07:37:18Z</dcterms:created>
  <dcterms:modified xsi:type="dcterms:W3CDTF">2022-08-18T17:53:19Z</dcterms:modified>
</cp:coreProperties>
</file>