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6" r:id="rId3"/>
    <p:sldId id="257" r:id="rId4"/>
    <p:sldId id="258" r:id="rId5"/>
    <p:sldId id="259" r:id="rId6"/>
    <p:sldId id="260" r:id="rId7"/>
    <p:sldId id="261" r:id="rId8"/>
    <p:sldId id="262" r:id="rId9"/>
    <p:sldId id="263" r:id="rId10"/>
    <p:sldId id="271" r:id="rId11"/>
    <p:sldId id="272" r:id="rId12"/>
    <p:sldId id="273" r:id="rId13"/>
    <p:sldId id="274" r:id="rId14"/>
    <p:sldId id="275" r:id="rId15"/>
    <p:sldId id="276" r:id="rId16"/>
    <p:sldId id="267" r:id="rId17"/>
    <p:sldId id="277" r:id="rId18"/>
    <p:sldId id="278" r:id="rId19"/>
    <p:sldId id="279" r:id="rId20"/>
    <p:sldId id="280" r:id="rId21"/>
    <p:sldId id="281" r:id="rId22"/>
    <p:sldId id="282"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8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87"/>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395"/>
            </a:lvl1pPr>
            <a:lvl2pPr marL="456240" indent="0" algn="ctr">
              <a:buNone/>
              <a:defRPr sz="1996"/>
            </a:lvl2pPr>
            <a:lvl3pPr marL="912479" indent="0" algn="ctr">
              <a:buNone/>
              <a:defRPr sz="1796"/>
            </a:lvl3pPr>
            <a:lvl4pPr marL="1368719" indent="0" algn="ctr">
              <a:buNone/>
              <a:defRPr sz="1597"/>
            </a:lvl4pPr>
            <a:lvl5pPr marL="1824959" indent="0" algn="ctr">
              <a:buNone/>
              <a:defRPr sz="1597"/>
            </a:lvl5pPr>
            <a:lvl6pPr marL="2281198" indent="0" algn="ctr">
              <a:buNone/>
              <a:defRPr sz="1597"/>
            </a:lvl6pPr>
            <a:lvl7pPr marL="2737438" indent="0" algn="ctr">
              <a:buNone/>
              <a:defRPr sz="1597"/>
            </a:lvl7pPr>
            <a:lvl8pPr marL="3193678" indent="0" algn="ctr">
              <a:buNone/>
              <a:defRPr sz="1597"/>
            </a:lvl8pPr>
            <a:lvl9pPr marL="3649917" indent="0" algn="ctr">
              <a:buNone/>
              <a:defRPr sz="1597"/>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33055" y="6492874"/>
            <a:ext cx="342989" cy="365125"/>
          </a:xfrm>
          <a:prstGeom prst="rect">
            <a:avLst/>
          </a:prstGeom>
        </p:spPr>
        <p:txBody>
          <a:bodyPr/>
          <a:lstStyle/>
          <a:p>
            <a:fld id="{D0C65100-0A43-4B53-B494-A344C554232D}" type="slidenum">
              <a:rPr lang="en-IN" smtClean="0"/>
              <a:t>‹#›</a:t>
            </a:fld>
            <a:endParaRPr lang="en-IN" dirty="0"/>
          </a:p>
        </p:txBody>
      </p:sp>
    </p:spTree>
    <p:extLst>
      <p:ext uri="{BB962C8B-B14F-4D97-AF65-F5344CB8AC3E}">
        <p14:creationId xmlns:p14="http://schemas.microsoft.com/office/powerpoint/2010/main" val="64849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IN" dirty="0"/>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151621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IN" dirty="0"/>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36932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smtClean="0"/>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4038601" y="6492872"/>
            <a:ext cx="4114800" cy="365125"/>
          </a:xfrm>
        </p:spPr>
        <p:txBody>
          <a:bodyPr/>
          <a:lstStyle>
            <a:lvl1pPr>
              <a:defRPr>
                <a:solidFill>
                  <a:schemeClr val="bg1">
                    <a:lumMod val="95000"/>
                  </a:schemeClr>
                </a:solidFill>
              </a:defRPr>
            </a:lvl1pPr>
          </a:lstStyle>
          <a:p>
            <a:endParaRPr lang="en-IN" dirty="0"/>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11623527" y="6484337"/>
            <a:ext cx="342989" cy="365125"/>
          </a:xfrm>
          <a:prstGeom prst="rect">
            <a:avLst/>
          </a:prstGeom>
        </p:spPr>
        <p:txBody>
          <a:bodyPr anchor="ctr"/>
          <a:lstStyle>
            <a:lvl1pPr algn="ctr">
              <a:defRPr>
                <a:solidFill>
                  <a:schemeClr val="bg1"/>
                </a:solidFill>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300818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IN" dirty="0"/>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255940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87"/>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395">
                <a:solidFill>
                  <a:schemeClr val="tx1">
                    <a:tint val="75000"/>
                  </a:schemeClr>
                </a:solidFill>
              </a:defRPr>
            </a:lvl1pPr>
            <a:lvl2pPr marL="456240" indent="0">
              <a:buNone/>
              <a:defRPr sz="1996">
                <a:solidFill>
                  <a:schemeClr val="tx1">
                    <a:tint val="75000"/>
                  </a:schemeClr>
                </a:solidFill>
              </a:defRPr>
            </a:lvl2pPr>
            <a:lvl3pPr marL="912479" indent="0">
              <a:buNone/>
              <a:defRPr sz="1796">
                <a:solidFill>
                  <a:schemeClr val="tx1">
                    <a:tint val="75000"/>
                  </a:schemeClr>
                </a:solidFill>
              </a:defRPr>
            </a:lvl3pPr>
            <a:lvl4pPr marL="1368719" indent="0">
              <a:buNone/>
              <a:defRPr sz="1597">
                <a:solidFill>
                  <a:schemeClr val="tx1">
                    <a:tint val="75000"/>
                  </a:schemeClr>
                </a:solidFill>
              </a:defRPr>
            </a:lvl4pPr>
            <a:lvl5pPr marL="1824959" indent="0">
              <a:buNone/>
              <a:defRPr sz="1597">
                <a:solidFill>
                  <a:schemeClr val="tx1">
                    <a:tint val="75000"/>
                  </a:schemeClr>
                </a:solidFill>
              </a:defRPr>
            </a:lvl5pPr>
            <a:lvl6pPr marL="2281198" indent="0">
              <a:buNone/>
              <a:defRPr sz="1597">
                <a:solidFill>
                  <a:schemeClr val="tx1">
                    <a:tint val="75000"/>
                  </a:schemeClr>
                </a:solidFill>
              </a:defRPr>
            </a:lvl6pPr>
            <a:lvl7pPr marL="2737438" indent="0">
              <a:buNone/>
              <a:defRPr sz="1597">
                <a:solidFill>
                  <a:schemeClr val="tx1">
                    <a:tint val="75000"/>
                  </a:schemeClr>
                </a:solidFill>
              </a:defRPr>
            </a:lvl7pPr>
            <a:lvl8pPr marL="3193678" indent="0">
              <a:buNone/>
              <a:defRPr sz="1597">
                <a:solidFill>
                  <a:schemeClr val="tx1">
                    <a:tint val="75000"/>
                  </a:schemeClr>
                </a:solidFill>
              </a:defRPr>
            </a:lvl8pPr>
            <a:lvl9pPr marL="3649917" indent="0">
              <a:buNone/>
              <a:defRPr sz="1597">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IN" dirty="0"/>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284437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IN" dirty="0"/>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29907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395" b="1"/>
            </a:lvl1pPr>
            <a:lvl2pPr marL="456240" indent="0">
              <a:buNone/>
              <a:defRPr sz="1996" b="1"/>
            </a:lvl2pPr>
            <a:lvl3pPr marL="912479" indent="0">
              <a:buNone/>
              <a:defRPr sz="1796" b="1"/>
            </a:lvl3pPr>
            <a:lvl4pPr marL="1368719" indent="0">
              <a:buNone/>
              <a:defRPr sz="1597" b="1"/>
            </a:lvl4pPr>
            <a:lvl5pPr marL="1824959" indent="0">
              <a:buNone/>
              <a:defRPr sz="1597" b="1"/>
            </a:lvl5pPr>
            <a:lvl6pPr marL="2281198" indent="0">
              <a:buNone/>
              <a:defRPr sz="1597" b="1"/>
            </a:lvl6pPr>
            <a:lvl7pPr marL="2737438" indent="0">
              <a:buNone/>
              <a:defRPr sz="1597" b="1"/>
            </a:lvl7pPr>
            <a:lvl8pPr marL="3193678" indent="0">
              <a:buNone/>
              <a:defRPr sz="1597" b="1"/>
            </a:lvl8pPr>
            <a:lvl9pPr marL="3649917" indent="0">
              <a:buNone/>
              <a:defRPr sz="1597"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5" b="1"/>
            </a:lvl1pPr>
            <a:lvl2pPr marL="456240" indent="0">
              <a:buNone/>
              <a:defRPr sz="1996" b="1"/>
            </a:lvl2pPr>
            <a:lvl3pPr marL="912479" indent="0">
              <a:buNone/>
              <a:defRPr sz="1796" b="1"/>
            </a:lvl3pPr>
            <a:lvl4pPr marL="1368719" indent="0">
              <a:buNone/>
              <a:defRPr sz="1597" b="1"/>
            </a:lvl4pPr>
            <a:lvl5pPr marL="1824959" indent="0">
              <a:buNone/>
              <a:defRPr sz="1597" b="1"/>
            </a:lvl5pPr>
            <a:lvl6pPr marL="2281198" indent="0">
              <a:buNone/>
              <a:defRPr sz="1597" b="1"/>
            </a:lvl6pPr>
            <a:lvl7pPr marL="2737438" indent="0">
              <a:buNone/>
              <a:defRPr sz="1597" b="1"/>
            </a:lvl7pPr>
            <a:lvl8pPr marL="3193678" indent="0">
              <a:buNone/>
              <a:defRPr sz="1597" b="1"/>
            </a:lvl8pPr>
            <a:lvl9pPr marL="3649917" indent="0">
              <a:buNone/>
              <a:defRPr sz="1597"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IN" dirty="0"/>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155635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421782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dirty="0"/>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74073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3"/>
            </a:lvl1pPr>
          </a:lstStyle>
          <a:p>
            <a:r>
              <a:rPr lang="en-US" smtClean="0"/>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3"/>
            </a:lvl1pPr>
            <a:lvl2pPr>
              <a:defRPr sz="2794"/>
            </a:lvl2pPr>
            <a:lvl3pPr>
              <a:defRPr sz="2395"/>
            </a:lvl3pPr>
            <a:lvl4pPr>
              <a:defRPr sz="1996"/>
            </a:lvl4pPr>
            <a:lvl5pPr>
              <a:defRPr sz="1996"/>
            </a:lvl5pPr>
            <a:lvl6pPr>
              <a:defRPr sz="1996"/>
            </a:lvl6pPr>
            <a:lvl7pPr>
              <a:defRPr sz="1996"/>
            </a:lvl7pPr>
            <a:lvl8pPr>
              <a:defRPr sz="1996"/>
            </a:lvl8pPr>
            <a:lvl9pPr>
              <a:defRPr sz="1996"/>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240" indent="0">
              <a:buNone/>
              <a:defRPr sz="1397"/>
            </a:lvl2pPr>
            <a:lvl3pPr marL="912479" indent="0">
              <a:buNone/>
              <a:defRPr sz="1197"/>
            </a:lvl3pPr>
            <a:lvl4pPr marL="1368719" indent="0">
              <a:buNone/>
              <a:defRPr sz="998"/>
            </a:lvl4pPr>
            <a:lvl5pPr marL="1824959" indent="0">
              <a:buNone/>
              <a:defRPr sz="998"/>
            </a:lvl5pPr>
            <a:lvl6pPr marL="2281198" indent="0">
              <a:buNone/>
              <a:defRPr sz="998"/>
            </a:lvl6pPr>
            <a:lvl7pPr marL="2737438" indent="0">
              <a:buNone/>
              <a:defRPr sz="998"/>
            </a:lvl7pPr>
            <a:lvl8pPr marL="3193678" indent="0">
              <a:buNone/>
              <a:defRPr sz="998"/>
            </a:lvl8pPr>
            <a:lvl9pPr marL="3649917" indent="0">
              <a:buNone/>
              <a:defRPr sz="998"/>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dirty="0"/>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65710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3"/>
            </a:lvl1pPr>
            <a:lvl2pPr marL="456240" indent="0">
              <a:buNone/>
              <a:defRPr sz="2794"/>
            </a:lvl2pPr>
            <a:lvl3pPr marL="912479" indent="0">
              <a:buNone/>
              <a:defRPr sz="2395"/>
            </a:lvl3pPr>
            <a:lvl4pPr marL="1368719" indent="0">
              <a:buNone/>
              <a:defRPr sz="1996"/>
            </a:lvl4pPr>
            <a:lvl5pPr marL="1824959" indent="0">
              <a:buNone/>
              <a:defRPr sz="1996"/>
            </a:lvl5pPr>
            <a:lvl6pPr marL="2281198" indent="0">
              <a:buNone/>
              <a:defRPr sz="1996"/>
            </a:lvl6pPr>
            <a:lvl7pPr marL="2737438" indent="0">
              <a:buNone/>
              <a:defRPr sz="1996"/>
            </a:lvl7pPr>
            <a:lvl8pPr marL="3193678" indent="0">
              <a:buNone/>
              <a:defRPr sz="1996"/>
            </a:lvl8pPr>
            <a:lvl9pPr marL="3649917" indent="0">
              <a:buNone/>
              <a:defRPr sz="1996"/>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597"/>
            </a:lvl1pPr>
            <a:lvl2pPr marL="456240" indent="0">
              <a:buNone/>
              <a:defRPr sz="1397"/>
            </a:lvl2pPr>
            <a:lvl3pPr marL="912479" indent="0">
              <a:buNone/>
              <a:defRPr sz="1197"/>
            </a:lvl3pPr>
            <a:lvl4pPr marL="1368719" indent="0">
              <a:buNone/>
              <a:defRPr sz="998"/>
            </a:lvl4pPr>
            <a:lvl5pPr marL="1824959" indent="0">
              <a:buNone/>
              <a:defRPr sz="998"/>
            </a:lvl5pPr>
            <a:lvl6pPr marL="2281198" indent="0">
              <a:buNone/>
              <a:defRPr sz="998"/>
            </a:lvl6pPr>
            <a:lvl7pPr marL="2737438" indent="0">
              <a:buNone/>
              <a:defRPr sz="998"/>
            </a:lvl7pPr>
            <a:lvl8pPr marL="3193678" indent="0">
              <a:buNone/>
              <a:defRPr sz="998"/>
            </a:lvl8pPr>
            <a:lvl9pPr marL="3649917" indent="0">
              <a:buNone/>
              <a:defRPr sz="998"/>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dirty="0"/>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11623527" y="6484337"/>
            <a:ext cx="342989" cy="365125"/>
          </a:xfrm>
          <a:prstGeom prst="rect">
            <a:avLst/>
          </a:prstGeom>
        </p:spPr>
        <p:txBody>
          <a:bodyPr anchor="ctr"/>
          <a:lstStyle>
            <a:lvl1pPr algn="ctr">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88382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p:nvSpPr>
        <p:spPr>
          <a:xfrm>
            <a:off x="0" y="6466482"/>
            <a:ext cx="12192000" cy="382201"/>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97"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20433" y="-230045"/>
            <a:ext cx="2385843" cy="1325468"/>
          </a:xfrm>
          <a:prstGeom prst="rect">
            <a:avLst/>
          </a:prstGeom>
        </p:spPr>
      </p:pic>
      <p:sp>
        <p:nvSpPr>
          <p:cNvPr id="9" name="Rectangle 8">
            <a:extLst>
              <a:ext uri="{FF2B5EF4-FFF2-40B4-BE49-F238E27FC236}">
                <a16:creationId xmlns:a16="http://schemas.microsoft.com/office/drawing/2014/main" id="{C50637CE-4EEB-45BC-A3C8-897A1B43DD4F}"/>
              </a:ext>
            </a:extLst>
          </p:cNvPr>
          <p:cNvSpPr/>
          <p:nvPr/>
        </p:nvSpPr>
        <p:spPr>
          <a:xfrm rot="5400000">
            <a:off x="1229687" y="438150"/>
            <a:ext cx="112375" cy="8953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796" dirty="0"/>
          </a:p>
        </p:txBody>
      </p:sp>
      <p:sp>
        <p:nvSpPr>
          <p:cNvPr id="5" name="Footer Placeholder 4"/>
          <p:cNvSpPr>
            <a:spLocks noGrp="1"/>
          </p:cNvSpPr>
          <p:nvPr>
            <p:ph type="ftr" sz="quarter" idx="3"/>
          </p:nvPr>
        </p:nvSpPr>
        <p:spPr>
          <a:xfrm>
            <a:off x="4038600" y="6465703"/>
            <a:ext cx="4114800" cy="365125"/>
          </a:xfrm>
          <a:prstGeom prst="rect">
            <a:avLst/>
          </a:prstGeom>
        </p:spPr>
        <p:txBody>
          <a:bodyPr vert="horz" lIns="91440" tIns="45720" rIns="91440" bIns="45720" rtlCol="0" anchor="ctr"/>
          <a:lstStyle>
            <a:lvl1pPr algn="ctr">
              <a:defRPr sz="1197">
                <a:solidFill>
                  <a:schemeClr val="bg1"/>
                </a:solidFill>
              </a:defRPr>
            </a:lvl1pPr>
          </a:lstStyle>
          <a:p>
            <a:endParaRPr lang="en-IN" dirty="0"/>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11565146" y="6464924"/>
            <a:ext cx="342989" cy="365125"/>
          </a:xfrm>
          <a:prstGeom prst="rect">
            <a:avLst/>
          </a:prstGeom>
        </p:spPr>
        <p:txBody>
          <a:bodyPr anchor="ctr"/>
          <a:lstStyle>
            <a:lvl1pPr algn="ctr">
              <a:defRPr>
                <a:solidFill>
                  <a:schemeClr val="bg1"/>
                </a:solidFill>
              </a:defRPr>
            </a:lvl1pPr>
          </a:lstStyle>
          <a:p>
            <a:fld id="{D0C65100-0A43-4B53-B494-A344C554232D}" type="slidenum">
              <a:rPr lang="en-IN" smtClean="0"/>
              <a:t>‹#›</a:t>
            </a:fld>
            <a:endParaRPr lang="en-IN" dirty="0"/>
          </a:p>
        </p:txBody>
      </p:sp>
    </p:spTree>
    <p:extLst>
      <p:ext uri="{BB962C8B-B14F-4D97-AF65-F5344CB8AC3E}">
        <p14:creationId xmlns:p14="http://schemas.microsoft.com/office/powerpoint/2010/main" val="2331725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2479" rtl="0" eaLnBrk="1" latinLnBrk="0" hangingPunct="1">
        <a:lnSpc>
          <a:spcPct val="90000"/>
        </a:lnSpc>
        <a:spcBef>
          <a:spcPct val="0"/>
        </a:spcBef>
        <a:buNone/>
        <a:defRPr sz="4391" kern="1200">
          <a:solidFill>
            <a:schemeClr val="tx1"/>
          </a:solidFill>
          <a:latin typeface="+mj-lt"/>
          <a:ea typeface="+mj-ea"/>
          <a:cs typeface="+mj-cs"/>
        </a:defRPr>
      </a:lvl1pPr>
    </p:titleStyle>
    <p:bodyStyle>
      <a:lvl1pPr marL="228120" indent="-228120" algn="l" defTabSz="912479" rtl="0" eaLnBrk="1" latinLnBrk="0" hangingPunct="1">
        <a:lnSpc>
          <a:spcPct val="90000"/>
        </a:lnSpc>
        <a:spcBef>
          <a:spcPts val="998"/>
        </a:spcBef>
        <a:buFont typeface="Arial" panose="020B0604020202020204" pitchFamily="34" charset="0"/>
        <a:buChar char="•"/>
        <a:defRPr sz="2794" kern="1200">
          <a:solidFill>
            <a:schemeClr val="tx1"/>
          </a:solidFill>
          <a:latin typeface="+mn-lt"/>
          <a:ea typeface="+mn-ea"/>
          <a:cs typeface="+mn-cs"/>
        </a:defRPr>
      </a:lvl1pPr>
      <a:lvl2pPr marL="684359" indent="-228120" algn="l" defTabSz="912479" rtl="0" eaLnBrk="1" latinLnBrk="0" hangingPunct="1">
        <a:lnSpc>
          <a:spcPct val="90000"/>
        </a:lnSpc>
        <a:spcBef>
          <a:spcPts val="499"/>
        </a:spcBef>
        <a:buFont typeface="Arial" panose="020B0604020202020204" pitchFamily="34" charset="0"/>
        <a:buChar char="•"/>
        <a:defRPr sz="2395" kern="1200">
          <a:solidFill>
            <a:schemeClr val="tx1"/>
          </a:solidFill>
          <a:latin typeface="+mn-lt"/>
          <a:ea typeface="+mn-ea"/>
          <a:cs typeface="+mn-cs"/>
        </a:defRPr>
      </a:lvl2pPr>
      <a:lvl3pPr marL="1140599" indent="-228120" algn="l" defTabSz="912479" rtl="0" eaLnBrk="1" latinLnBrk="0" hangingPunct="1">
        <a:lnSpc>
          <a:spcPct val="90000"/>
        </a:lnSpc>
        <a:spcBef>
          <a:spcPts val="499"/>
        </a:spcBef>
        <a:buFont typeface="Arial" panose="020B0604020202020204" pitchFamily="34" charset="0"/>
        <a:buChar char="•"/>
        <a:defRPr sz="1996" kern="1200">
          <a:solidFill>
            <a:schemeClr val="tx1"/>
          </a:solidFill>
          <a:latin typeface="+mn-lt"/>
          <a:ea typeface="+mn-ea"/>
          <a:cs typeface="+mn-cs"/>
        </a:defRPr>
      </a:lvl3pPr>
      <a:lvl4pPr marL="1596839"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4pPr>
      <a:lvl5pPr marL="2053079"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5pPr>
      <a:lvl6pPr marL="250931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6pPr>
      <a:lvl7pPr marL="296555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7pPr>
      <a:lvl8pPr marL="3421798"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8pPr>
      <a:lvl9pPr marL="3878037" indent="-228120" algn="l" defTabSz="912479" rtl="0" eaLnBrk="1" latinLnBrk="0" hangingPunct="1">
        <a:lnSpc>
          <a:spcPct val="90000"/>
        </a:lnSpc>
        <a:spcBef>
          <a:spcPts val="499"/>
        </a:spcBef>
        <a:buFont typeface="Arial" panose="020B0604020202020204" pitchFamily="34" charset="0"/>
        <a:buChar char="•"/>
        <a:defRPr sz="1796" kern="1200">
          <a:solidFill>
            <a:schemeClr val="tx1"/>
          </a:solidFill>
          <a:latin typeface="+mn-lt"/>
          <a:ea typeface="+mn-ea"/>
          <a:cs typeface="+mn-cs"/>
        </a:defRPr>
      </a:lvl9pPr>
    </p:bodyStyle>
    <p:otherStyle>
      <a:defPPr>
        <a:defRPr lang="en-US"/>
      </a:defPPr>
      <a:lvl1pPr marL="0" algn="l" defTabSz="912479" rtl="0" eaLnBrk="1" latinLnBrk="0" hangingPunct="1">
        <a:defRPr sz="1796" kern="1200">
          <a:solidFill>
            <a:schemeClr val="tx1"/>
          </a:solidFill>
          <a:latin typeface="+mn-lt"/>
          <a:ea typeface="+mn-ea"/>
          <a:cs typeface="+mn-cs"/>
        </a:defRPr>
      </a:lvl1pPr>
      <a:lvl2pPr marL="456240" algn="l" defTabSz="912479" rtl="0" eaLnBrk="1" latinLnBrk="0" hangingPunct="1">
        <a:defRPr sz="1796" kern="1200">
          <a:solidFill>
            <a:schemeClr val="tx1"/>
          </a:solidFill>
          <a:latin typeface="+mn-lt"/>
          <a:ea typeface="+mn-ea"/>
          <a:cs typeface="+mn-cs"/>
        </a:defRPr>
      </a:lvl2pPr>
      <a:lvl3pPr marL="912479" algn="l" defTabSz="912479" rtl="0" eaLnBrk="1" latinLnBrk="0" hangingPunct="1">
        <a:defRPr sz="1796" kern="1200">
          <a:solidFill>
            <a:schemeClr val="tx1"/>
          </a:solidFill>
          <a:latin typeface="+mn-lt"/>
          <a:ea typeface="+mn-ea"/>
          <a:cs typeface="+mn-cs"/>
        </a:defRPr>
      </a:lvl3pPr>
      <a:lvl4pPr marL="1368719" algn="l" defTabSz="912479" rtl="0" eaLnBrk="1" latinLnBrk="0" hangingPunct="1">
        <a:defRPr sz="1796" kern="1200">
          <a:solidFill>
            <a:schemeClr val="tx1"/>
          </a:solidFill>
          <a:latin typeface="+mn-lt"/>
          <a:ea typeface="+mn-ea"/>
          <a:cs typeface="+mn-cs"/>
        </a:defRPr>
      </a:lvl4pPr>
      <a:lvl5pPr marL="1824959" algn="l" defTabSz="912479" rtl="0" eaLnBrk="1" latinLnBrk="0" hangingPunct="1">
        <a:defRPr sz="1796" kern="1200">
          <a:solidFill>
            <a:schemeClr val="tx1"/>
          </a:solidFill>
          <a:latin typeface="+mn-lt"/>
          <a:ea typeface="+mn-ea"/>
          <a:cs typeface="+mn-cs"/>
        </a:defRPr>
      </a:lvl5pPr>
      <a:lvl6pPr marL="2281198" algn="l" defTabSz="912479" rtl="0" eaLnBrk="1" latinLnBrk="0" hangingPunct="1">
        <a:defRPr sz="1796" kern="1200">
          <a:solidFill>
            <a:schemeClr val="tx1"/>
          </a:solidFill>
          <a:latin typeface="+mn-lt"/>
          <a:ea typeface="+mn-ea"/>
          <a:cs typeface="+mn-cs"/>
        </a:defRPr>
      </a:lvl6pPr>
      <a:lvl7pPr marL="2737438" algn="l" defTabSz="912479" rtl="0" eaLnBrk="1" latinLnBrk="0" hangingPunct="1">
        <a:defRPr sz="1796" kern="1200">
          <a:solidFill>
            <a:schemeClr val="tx1"/>
          </a:solidFill>
          <a:latin typeface="+mn-lt"/>
          <a:ea typeface="+mn-ea"/>
          <a:cs typeface="+mn-cs"/>
        </a:defRPr>
      </a:lvl7pPr>
      <a:lvl8pPr marL="3193678" algn="l" defTabSz="912479" rtl="0" eaLnBrk="1" latinLnBrk="0" hangingPunct="1">
        <a:defRPr sz="1796" kern="1200">
          <a:solidFill>
            <a:schemeClr val="tx1"/>
          </a:solidFill>
          <a:latin typeface="+mn-lt"/>
          <a:ea typeface="+mn-ea"/>
          <a:cs typeface="+mn-cs"/>
        </a:defRPr>
      </a:lvl8pPr>
      <a:lvl9pPr marL="3649917" algn="l" defTabSz="912479"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ackaging.python.org/en/latest/key_projects/#p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hyperlink" Target="http://diggibyte.co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mailto:info@diggibyte.com" TargetMode="External"/><Relationship Id="rId10" Type="http://schemas.openxmlformats.org/officeDocument/2006/relationships/image" Target="../media/image9.svg"/><Relationship Id="rId4" Type="http://schemas.openxmlformats.org/officeDocument/2006/relationships/image" Target="../media/image5.sv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047"/>
            <a:ext cx="12192000" cy="6843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2050" name="Picture 2" descr="Analytics Wallpapers - 4k, HD Analytics Backgrounds on WallpaperBat">
            <a:extLst>
              <a:ext uri="{FF2B5EF4-FFF2-40B4-BE49-F238E27FC236}">
                <a16:creationId xmlns:a16="http://schemas.microsoft.com/office/drawing/2014/main" id="{3A69E4C5-E301-420A-A2F1-BBA772B6CB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82" t="9091" r="23349"/>
          <a:stretch/>
        </p:blipFill>
        <p:spPr bwMode="auto">
          <a:xfrm>
            <a:off x="3523488" y="7052"/>
            <a:ext cx="8668512" cy="684390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047"/>
            <a:ext cx="9756601" cy="6843907"/>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Title 8">
            <a:extLst>
              <a:ext uri="{FF2B5EF4-FFF2-40B4-BE49-F238E27FC236}">
                <a16:creationId xmlns:a16="http://schemas.microsoft.com/office/drawing/2014/main" id="{28A81A75-F225-428E-AE5B-3A57003346BE}"/>
              </a:ext>
            </a:extLst>
          </p:cNvPr>
          <p:cNvSpPr>
            <a:spLocks noGrp="1"/>
          </p:cNvSpPr>
          <p:nvPr>
            <p:ph type="title"/>
          </p:nvPr>
        </p:nvSpPr>
        <p:spPr>
          <a:xfrm>
            <a:off x="382300" y="3315344"/>
            <a:ext cx="5429057" cy="1322708"/>
          </a:xfrm>
        </p:spPr>
        <p:txBody>
          <a:bodyPr vert="horz" lIns="45732" tIns="22866" rIns="45732" bIns="22866" rtlCol="0" anchor="b">
            <a:normAutofit/>
          </a:bodyPr>
          <a:lstStyle/>
          <a:p>
            <a:pPr defTabSz="457291"/>
            <a:r>
              <a:rPr lang="en-US" sz="4801" b="1" dirty="0"/>
              <a:t>Diggibyte</a:t>
            </a:r>
            <a:endParaRPr lang="en-US" sz="4801"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0071" y="352401"/>
            <a:ext cx="1460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4623"/>
            <a:ext cx="3977640" cy="1825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91">
              <a:defRPr/>
            </a:pPr>
            <a:endParaRPr lang="en-US" sz="900" dirty="0">
              <a:solidFill>
                <a:prstClr val="white"/>
              </a:solidFill>
              <a:latin typeface="Calibri" panose="020F0502020204030204"/>
            </a:endParaRPr>
          </a:p>
        </p:txBody>
      </p:sp>
      <p:sp>
        <p:nvSpPr>
          <p:cNvPr id="11" name="Footer Placeholder 10">
            <a:extLst>
              <a:ext uri="{FF2B5EF4-FFF2-40B4-BE49-F238E27FC236}">
                <a16:creationId xmlns:a16="http://schemas.microsoft.com/office/drawing/2014/main" id="{43033BA0-8A0F-4D99-A3C3-780934DE5352}"/>
              </a:ext>
            </a:extLst>
          </p:cNvPr>
          <p:cNvSpPr>
            <a:spLocks noGrp="1"/>
          </p:cNvSpPr>
          <p:nvPr>
            <p:ph type="ftr" sz="quarter" idx="11"/>
          </p:nvPr>
        </p:nvSpPr>
        <p:spPr>
          <a:xfrm>
            <a:off x="1692321" y="6350334"/>
            <a:ext cx="2809017" cy="364375"/>
          </a:xfrm>
        </p:spPr>
        <p:txBody>
          <a:bodyPr vert="horz" lIns="45732" tIns="22866" rIns="45732" bIns="22866" rtlCol="0" anchor="ctr">
            <a:normAutofit/>
          </a:bodyPr>
          <a:lstStyle/>
          <a:p>
            <a:pPr algn="r" defTabSz="457291">
              <a:spcAft>
                <a:spcPts val="300"/>
              </a:spcAft>
              <a:defRPr/>
            </a:pPr>
            <a:r>
              <a:rPr lang="en-US" sz="1100" dirty="0">
                <a:solidFill>
                  <a:schemeClr val="tx1">
                    <a:lumMod val="50000"/>
                    <a:lumOff val="50000"/>
                  </a:schemeClr>
                </a:solidFill>
                <a:latin typeface="Calibri" panose="020F0502020204030204"/>
              </a:rPr>
              <a:t>Diggibyte Technologies  |   www.Diggibyte.com</a:t>
            </a:r>
          </a:p>
        </p:txBody>
      </p:sp>
      <p:sp>
        <p:nvSpPr>
          <p:cNvPr id="12" name="Slide Number Placeholder 11">
            <a:extLst>
              <a:ext uri="{FF2B5EF4-FFF2-40B4-BE49-F238E27FC236}">
                <a16:creationId xmlns:a16="http://schemas.microsoft.com/office/drawing/2014/main" id="{0DECF17E-B3E4-4E6A-A81F-9A8CA8F2D9BC}"/>
              </a:ext>
            </a:extLst>
          </p:cNvPr>
          <p:cNvSpPr>
            <a:spLocks noGrp="1"/>
          </p:cNvSpPr>
          <p:nvPr>
            <p:ph type="sldNum" sz="quarter" idx="4"/>
          </p:nvPr>
        </p:nvSpPr>
        <p:spPr>
          <a:xfrm>
            <a:off x="8970819" y="6350334"/>
            <a:ext cx="2743200" cy="364375"/>
          </a:xfrm>
        </p:spPr>
        <p:txBody>
          <a:bodyPr vert="horz" lIns="45732" tIns="22866" rIns="45732" bIns="22866" rtlCol="0" anchor="ctr">
            <a:normAutofit/>
          </a:bodyPr>
          <a:lstStyle/>
          <a:p>
            <a:pPr defTabSz="457291">
              <a:spcAft>
                <a:spcPts val="300"/>
              </a:spcAft>
              <a:defRPr/>
            </a:pPr>
            <a:fld id="{2D550C56-9F87-4A04-B28F-B5A8DB7FC23F}" type="slidenum">
              <a:rPr lang="en-US" sz="1200">
                <a:latin typeface="Calibri" panose="020F0502020204030204"/>
              </a:rPr>
              <a:pPr defTabSz="457291">
                <a:spcAft>
                  <a:spcPts val="300"/>
                </a:spcAft>
                <a:defRPr/>
              </a:pPr>
              <a:t>1</a:t>
            </a:fld>
            <a:endParaRPr lang="en-US" sz="1200" dirty="0">
              <a:latin typeface="Calibri" panose="020F0502020204030204"/>
            </a:endParaRPr>
          </a:p>
        </p:txBody>
      </p:sp>
    </p:spTree>
    <p:extLst>
      <p:ext uri="{BB962C8B-B14F-4D97-AF65-F5344CB8AC3E}">
        <p14:creationId xmlns:p14="http://schemas.microsoft.com/office/powerpoint/2010/main" val="3259374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50" y="341374"/>
            <a:ext cx="10515600" cy="5014397"/>
          </a:xfrm>
        </p:spPr>
        <p:txBody>
          <a:bodyPr/>
          <a:lstStyle/>
          <a:p>
            <a:pPr algn="ctr"/>
            <a:r>
              <a:rPr lang="en-IN" dirty="0" smtClean="0">
                <a:latin typeface="Times New Roman" panose="02020603050405020304" pitchFamily="18" charset="0"/>
                <a:cs typeface="Times New Roman" panose="02020603050405020304" pitchFamily="18" charset="0"/>
              </a:rPr>
              <a:t>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3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1154"/>
            <a:ext cx="10515600" cy="5105809"/>
          </a:xfrm>
        </p:spPr>
        <p:txBody>
          <a:bodyPr>
            <a:normAutofit/>
          </a:bodyPr>
          <a:lstStyle/>
          <a:p>
            <a:r>
              <a:rPr lang="en-IN" sz="2400" dirty="0"/>
              <a:t>A Python set is the collection of the unordered items. </a:t>
            </a:r>
            <a:endParaRPr lang="en-IN" sz="2400" dirty="0" smtClean="0"/>
          </a:p>
          <a:p>
            <a:r>
              <a:rPr lang="en-IN" sz="2400" dirty="0" smtClean="0"/>
              <a:t>Each </a:t>
            </a:r>
            <a:r>
              <a:rPr lang="en-IN" sz="2400" dirty="0"/>
              <a:t>element in the set must be unique, immutable, and the sets remove the duplicate elements. </a:t>
            </a:r>
            <a:endParaRPr lang="en-IN" sz="2400" dirty="0" smtClean="0"/>
          </a:p>
          <a:p>
            <a:r>
              <a:rPr lang="en-IN" sz="2400" dirty="0" smtClean="0"/>
              <a:t>Sets </a:t>
            </a:r>
            <a:r>
              <a:rPr lang="en-IN" sz="2400" dirty="0"/>
              <a:t>are mutable which means we can modify it after its creation.</a:t>
            </a:r>
          </a:p>
          <a:p>
            <a:r>
              <a:rPr lang="en-IN" sz="2400" dirty="0"/>
              <a:t>Unlike other collections in Python, there is no index attached to the elements of the set, i.e., we cannot directly access any element of the set by the index. </a:t>
            </a:r>
            <a:endParaRPr lang="en-IN" sz="2400" dirty="0" smtClean="0"/>
          </a:p>
          <a:p>
            <a:r>
              <a:rPr lang="en-IN" sz="2400" dirty="0" smtClean="0"/>
              <a:t>However</a:t>
            </a:r>
            <a:r>
              <a:rPr lang="en-IN" sz="2400" dirty="0"/>
              <a:t>, we can print them all together, or we can get the list of elements by looping through the set</a:t>
            </a:r>
            <a:r>
              <a:rPr lang="en-IN" sz="2400" dirty="0" smtClean="0"/>
              <a:t>.</a:t>
            </a:r>
          </a:p>
          <a:p>
            <a:r>
              <a:rPr lang="en-IN" sz="2400" dirty="0" smtClean="0"/>
              <a:t>Eg: Days = {"Monday", "Tuesday", "Wednesday", "Thursday", "Friday", "Saturday", "Sunday"}</a:t>
            </a:r>
            <a:endParaRPr lang="en-IN" sz="2400" dirty="0"/>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40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325"/>
            <a:ext cx="10515600" cy="5693637"/>
          </a:xfrm>
        </p:spPr>
        <p:txBody>
          <a:bodyPr>
            <a:normAutofit/>
          </a:bodyPr>
          <a:lstStyle/>
          <a:p>
            <a:pPr marL="0" indent="0">
              <a:buNone/>
            </a:pPr>
            <a:endParaRPr lang="en-IN" sz="2400" b="1"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Creating sets</a:t>
            </a:r>
          </a:p>
          <a:p>
            <a:r>
              <a:rPr lang="en-IN" sz="2200" dirty="0">
                <a:latin typeface="Times New Roman" panose="02020603050405020304" pitchFamily="18" charset="0"/>
                <a:cs typeface="Times New Roman" panose="02020603050405020304" pitchFamily="18" charset="0"/>
              </a:rPr>
              <a:t>The set can be created by enclosing the comma-separated immutable items with the curly braces </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Python also provides the set() method, which can be used to create the set by the passed sequence</a:t>
            </a:r>
            <a:r>
              <a:rPr lang="en-IN" sz="2200" dirty="0" smtClean="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Creating an empty set is a bit different because empty curly {} braces are also used to create a dictionary as well. </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So </a:t>
            </a:r>
            <a:r>
              <a:rPr lang="en-IN" sz="2200" dirty="0">
                <a:latin typeface="Times New Roman" panose="02020603050405020304" pitchFamily="18" charset="0"/>
                <a:cs typeface="Times New Roman" panose="02020603050405020304" pitchFamily="18" charset="0"/>
              </a:rPr>
              <a:t>Python provides the set() method used without an argument to create an empty set</a:t>
            </a:r>
            <a:r>
              <a:rPr lang="en-IN" sz="2200" dirty="0" smtClean="0">
                <a:latin typeface="Times New Roman" panose="02020603050405020304" pitchFamily="18" charset="0"/>
                <a:cs typeface="Times New Roman" panose="02020603050405020304" pitchFamily="18" charset="0"/>
              </a:rPr>
              <a:t>.</a:t>
            </a:r>
          </a:p>
          <a:p>
            <a:pPr marL="0" indent="0">
              <a:buNone/>
            </a:pPr>
            <a:r>
              <a:rPr lang="en-IN" sz="2400" b="1" dirty="0">
                <a:latin typeface="Times New Roman" panose="02020603050405020304" pitchFamily="18" charset="0"/>
                <a:cs typeface="Times New Roman" panose="02020603050405020304" pitchFamily="18" charset="0"/>
              </a:rPr>
              <a:t>Adding items to the </a:t>
            </a:r>
            <a:r>
              <a:rPr lang="en-IN" sz="2400" b="1" dirty="0" smtClean="0">
                <a:latin typeface="Times New Roman" panose="02020603050405020304" pitchFamily="18" charset="0"/>
                <a:cs typeface="Times New Roman" panose="02020603050405020304" pitchFamily="18" charset="0"/>
              </a:rPr>
              <a:t>set</a:t>
            </a:r>
          </a:p>
          <a:p>
            <a:r>
              <a:rPr lang="en-IN" sz="2200" dirty="0">
                <a:latin typeface="Times New Roman" panose="02020603050405020304" pitchFamily="18" charset="0"/>
                <a:cs typeface="Times New Roman" panose="02020603050405020304" pitchFamily="18" charset="0"/>
              </a:rPr>
              <a:t>Python provides the </a:t>
            </a:r>
            <a:r>
              <a:rPr lang="en-IN" sz="2200" b="1" dirty="0">
                <a:latin typeface="Times New Roman" panose="02020603050405020304" pitchFamily="18" charset="0"/>
                <a:cs typeface="Times New Roman" panose="02020603050405020304" pitchFamily="18" charset="0"/>
              </a:rPr>
              <a:t>add()</a:t>
            </a:r>
            <a:r>
              <a:rPr lang="en-IN" sz="2200" dirty="0">
                <a:latin typeface="Times New Roman" panose="02020603050405020304" pitchFamily="18" charset="0"/>
                <a:cs typeface="Times New Roman" panose="02020603050405020304" pitchFamily="18" charset="0"/>
              </a:rPr>
              <a:t> method and </a:t>
            </a:r>
            <a:r>
              <a:rPr lang="en-IN" sz="2200" b="1" dirty="0">
                <a:latin typeface="Times New Roman" panose="02020603050405020304" pitchFamily="18" charset="0"/>
                <a:cs typeface="Times New Roman" panose="02020603050405020304" pitchFamily="18" charset="0"/>
              </a:rPr>
              <a:t>update()</a:t>
            </a:r>
            <a:r>
              <a:rPr lang="en-IN" sz="2200" dirty="0">
                <a:latin typeface="Times New Roman" panose="02020603050405020304" pitchFamily="18" charset="0"/>
                <a:cs typeface="Times New Roman" panose="02020603050405020304" pitchFamily="18" charset="0"/>
              </a:rPr>
              <a:t> method which can be used to add some particular item to the set. </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add() method is used to add a single element </a:t>
            </a:r>
            <a:endParaRPr lang="en-IN" sz="2200" dirty="0" smtClean="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W</a:t>
            </a:r>
            <a:r>
              <a:rPr lang="en-IN" sz="2200" dirty="0" smtClean="0">
                <a:latin typeface="Times New Roman" panose="02020603050405020304" pitchFamily="18" charset="0"/>
                <a:cs typeface="Times New Roman" panose="02020603050405020304" pitchFamily="18" charset="0"/>
              </a:rPr>
              <a:t>hereas </a:t>
            </a:r>
            <a:r>
              <a:rPr lang="en-IN" sz="2200" dirty="0">
                <a:latin typeface="Times New Roman" panose="02020603050405020304" pitchFamily="18" charset="0"/>
                <a:cs typeface="Times New Roman" panose="02020603050405020304" pitchFamily="18" charset="0"/>
              </a:rPr>
              <a:t>the update() method is used to add multiple elements to the set</a:t>
            </a:r>
            <a:r>
              <a:rPr lang="en-IN" sz="2200" dirty="0" smtClean="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a:p>
            <a:pPr marL="0" indent="0">
              <a:buNone/>
            </a:pPr>
            <a:endParaRPr lang="en-IN" sz="2400" dirty="0" smtClean="0"/>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17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2"/>
            <a:ext cx="10515600" cy="5904411"/>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Removing items from the set</a:t>
            </a:r>
          </a:p>
          <a:p>
            <a:r>
              <a:rPr lang="en-IN" sz="2200" dirty="0">
                <a:latin typeface="Times New Roman" panose="02020603050405020304" pitchFamily="18" charset="0"/>
                <a:cs typeface="Times New Roman" panose="02020603050405020304" pitchFamily="18" charset="0"/>
              </a:rPr>
              <a:t>Python provides the </a:t>
            </a:r>
            <a:r>
              <a:rPr lang="en-IN" sz="2200" b="1" dirty="0">
                <a:latin typeface="Times New Roman" panose="02020603050405020304" pitchFamily="18" charset="0"/>
                <a:cs typeface="Times New Roman" panose="02020603050405020304" pitchFamily="18" charset="0"/>
              </a:rPr>
              <a:t>discard()</a:t>
            </a:r>
            <a:r>
              <a:rPr lang="en-IN" sz="2200" dirty="0">
                <a:latin typeface="Times New Roman" panose="02020603050405020304" pitchFamily="18" charset="0"/>
                <a:cs typeface="Times New Roman" panose="02020603050405020304" pitchFamily="18" charset="0"/>
              </a:rPr>
              <a:t> method and </a:t>
            </a:r>
            <a:r>
              <a:rPr lang="en-IN" sz="2200" b="1" dirty="0">
                <a:latin typeface="Times New Roman" panose="02020603050405020304" pitchFamily="18" charset="0"/>
                <a:cs typeface="Times New Roman" panose="02020603050405020304" pitchFamily="18" charset="0"/>
              </a:rPr>
              <a:t>remove()</a:t>
            </a:r>
            <a:r>
              <a:rPr lang="en-IN" sz="2200" dirty="0">
                <a:latin typeface="Times New Roman" panose="02020603050405020304" pitchFamily="18" charset="0"/>
                <a:cs typeface="Times New Roman" panose="02020603050405020304" pitchFamily="18" charset="0"/>
              </a:rPr>
              <a:t> method which can be used to remove the items from the set. </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difference between these function, using discard() function if the item does not exist in the set then the set remain unchanged whereas remove() method will through an error</a:t>
            </a:r>
            <a:r>
              <a:rPr lang="en-IN" sz="2400" dirty="0" smtClean="0"/>
              <a:t>.</a:t>
            </a:r>
          </a:p>
          <a:p>
            <a:r>
              <a:rPr lang="en-IN" sz="2200" dirty="0" smtClean="0">
                <a:latin typeface="Times New Roman" panose="02020603050405020304" pitchFamily="18" charset="0"/>
                <a:cs typeface="Times New Roman" panose="02020603050405020304" pitchFamily="18" charset="0"/>
              </a:rPr>
              <a:t>We can also use the pop() method to remove the item. </a:t>
            </a:r>
          </a:p>
          <a:p>
            <a:r>
              <a:rPr lang="en-IN" sz="2200" dirty="0" smtClean="0">
                <a:latin typeface="Times New Roman" panose="02020603050405020304" pitchFamily="18" charset="0"/>
                <a:cs typeface="Times New Roman" panose="02020603050405020304" pitchFamily="18" charset="0"/>
              </a:rPr>
              <a:t>Generally, the pop() method will always remove the last item but the set is unordered, we can't determine which element will be popped from set.</a:t>
            </a:r>
          </a:p>
          <a:p>
            <a:pPr marL="0" indent="0">
              <a:buNone/>
            </a:pPr>
            <a:r>
              <a:rPr lang="en-IN" sz="2400" b="1" dirty="0" smtClean="0">
                <a:latin typeface="Times New Roman" panose="02020603050405020304" pitchFamily="18" charset="0"/>
                <a:cs typeface="Times New Roman" panose="02020603050405020304" pitchFamily="18" charset="0"/>
              </a:rPr>
              <a:t>Python Set Operations</a:t>
            </a:r>
          </a:p>
          <a:p>
            <a:pPr marL="0" indent="0">
              <a:buNone/>
            </a:pPr>
            <a:r>
              <a:rPr lang="en-IN" sz="2000" b="1" dirty="0" smtClean="0">
                <a:latin typeface="Times New Roman" panose="02020603050405020304" pitchFamily="18" charset="0"/>
                <a:cs typeface="Times New Roman" panose="02020603050405020304" pitchFamily="18" charset="0"/>
              </a:rPr>
              <a:t>Union of two Sets</a:t>
            </a:r>
          </a:p>
          <a:p>
            <a:pPr marL="0" indent="0">
              <a:buNone/>
            </a:pPr>
            <a:r>
              <a:rPr lang="en-IN" sz="2200" dirty="0" smtClean="0">
                <a:latin typeface="Times New Roman" panose="02020603050405020304" pitchFamily="18" charset="0"/>
                <a:cs typeface="Times New Roman" panose="02020603050405020304" pitchFamily="18" charset="0"/>
              </a:rPr>
              <a:t>The union of two sets is calculated by using the pipe (|) operator. The union of the two sets contains all the items that are present in both the sets.</a:t>
            </a: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4" name="Content Placeholder 10"/>
          <p:cNvPicPr>
            <a:picLocks noChangeAspect="1"/>
          </p:cNvPicPr>
          <p:nvPr/>
        </p:nvPicPr>
        <p:blipFill>
          <a:blip r:embed="rId2"/>
          <a:stretch>
            <a:fillRect/>
          </a:stretch>
        </p:blipFill>
        <p:spPr>
          <a:xfrm>
            <a:off x="4559667" y="5026013"/>
            <a:ext cx="2165330" cy="1444851"/>
          </a:xfrm>
          <a:prstGeom prst="rect">
            <a:avLst/>
          </a:prstGeom>
        </p:spPr>
      </p:pic>
    </p:spTree>
    <p:extLst>
      <p:ext uri="{BB962C8B-B14F-4D97-AF65-F5344CB8AC3E}">
        <p14:creationId xmlns:p14="http://schemas.microsoft.com/office/powerpoint/2010/main" val="271799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879474"/>
          </a:xfrm>
        </p:spPr>
        <p:txBody>
          <a:bodyPr>
            <a:normAutofit/>
          </a:bodyPr>
          <a:lstStyle/>
          <a:p>
            <a:pPr marL="0" indent="0">
              <a:buNone/>
            </a:pPr>
            <a:r>
              <a:rPr lang="en-IN" sz="2000" b="1" dirty="0" smtClean="0">
                <a:latin typeface="Times New Roman" panose="02020603050405020304" pitchFamily="18" charset="0"/>
                <a:cs typeface="Times New Roman" panose="02020603050405020304" pitchFamily="18" charset="0"/>
              </a:rPr>
              <a:t>Intersection of two sets</a:t>
            </a:r>
          </a:p>
          <a:p>
            <a:r>
              <a:rPr lang="en-IN" sz="2200" dirty="0" smtClean="0">
                <a:latin typeface="Times New Roman" panose="02020603050405020304" pitchFamily="18" charset="0"/>
                <a:cs typeface="Times New Roman" panose="02020603050405020304" pitchFamily="18" charset="0"/>
              </a:rPr>
              <a:t>The intersection of two sets can be performed by the and &amp; operator or the intersection() function. </a:t>
            </a:r>
          </a:p>
          <a:p>
            <a:r>
              <a:rPr lang="en-IN" sz="2200" dirty="0" smtClean="0">
                <a:latin typeface="Times New Roman" panose="02020603050405020304" pitchFamily="18" charset="0"/>
                <a:cs typeface="Times New Roman" panose="02020603050405020304" pitchFamily="18" charset="0"/>
              </a:rPr>
              <a:t>The intersection of the two sets is given as the set of the elements that common in both sets.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The intersection_update() method</a:t>
            </a:r>
          </a:p>
          <a:p>
            <a:r>
              <a:rPr lang="en-IN" sz="2200" dirty="0" smtClean="0">
                <a:latin typeface="Times New Roman" panose="02020603050405020304" pitchFamily="18" charset="0"/>
                <a:cs typeface="Times New Roman" panose="02020603050405020304" pitchFamily="18" charset="0"/>
              </a:rPr>
              <a:t>The intersection_update() method removes the items from the original set that are not present in both the sets (all the sets if more than one are specified).</a:t>
            </a:r>
          </a:p>
          <a:p>
            <a:r>
              <a:rPr lang="en-IN" sz="2200" dirty="0" smtClean="0">
                <a:latin typeface="Times New Roman" panose="02020603050405020304" pitchFamily="18" charset="0"/>
                <a:cs typeface="Times New Roman" panose="02020603050405020304" pitchFamily="18" charset="0"/>
              </a:rPr>
              <a:t>The intersection_update() method is different from the intersection() method since it modifies the original set by removing the unwanted items, on the other hand, the intersection() method returns a new set.</a:t>
            </a: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62537" y="2234402"/>
            <a:ext cx="1488436" cy="1422009"/>
          </a:xfrm>
          <a:prstGeom prst="rect">
            <a:avLst/>
          </a:prstGeom>
        </p:spPr>
      </p:pic>
    </p:spTree>
    <p:extLst>
      <p:ext uri="{BB962C8B-B14F-4D97-AF65-F5344CB8AC3E}">
        <p14:creationId xmlns:p14="http://schemas.microsoft.com/office/powerpoint/2010/main" val="428203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6090854"/>
          </a:xfrm>
        </p:spPr>
        <p:txBody>
          <a:bodyPr>
            <a:normAutofit/>
          </a:bodyPr>
          <a:lstStyle/>
          <a:p>
            <a:pPr marL="0" indent="0">
              <a:buNone/>
            </a:pPr>
            <a:r>
              <a:rPr lang="en-IN" sz="2000" b="1" dirty="0" smtClean="0">
                <a:latin typeface="Times New Roman" panose="02020603050405020304" pitchFamily="18" charset="0"/>
                <a:cs typeface="Times New Roman" panose="02020603050405020304" pitchFamily="18" charset="0"/>
              </a:rPr>
              <a:t>Difference between the two sets</a:t>
            </a:r>
          </a:p>
          <a:p>
            <a:r>
              <a:rPr lang="en-IN" sz="2200" dirty="0" smtClean="0">
                <a:latin typeface="Times New Roman" panose="02020603050405020304" pitchFamily="18" charset="0"/>
                <a:cs typeface="Times New Roman" panose="02020603050405020304" pitchFamily="18" charset="0"/>
              </a:rPr>
              <a:t>The difference of two sets can be calculated by using the subtraction (-) operator or intersection() method. </a:t>
            </a:r>
          </a:p>
          <a:p>
            <a:r>
              <a:rPr lang="en-IN" sz="2200" dirty="0" smtClean="0">
                <a:latin typeface="Times New Roman" panose="02020603050405020304" pitchFamily="18" charset="0"/>
                <a:cs typeface="Times New Roman" panose="02020603050405020304" pitchFamily="18" charset="0"/>
              </a:rPr>
              <a:t>Suppose there are two sets A and B, and the difference is A-B that denotes the resulting set will be obtained that element of A, which is not present in the set B.</a:t>
            </a:r>
          </a:p>
          <a:p>
            <a:endParaRPr lang="en-IN" sz="2200" dirty="0" smtClean="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Symmetric Difference of two sets</a:t>
            </a:r>
          </a:p>
          <a:p>
            <a:r>
              <a:rPr lang="en-IN" sz="2200" dirty="0" smtClean="0">
                <a:latin typeface="Times New Roman" panose="02020603050405020304" pitchFamily="18" charset="0"/>
                <a:cs typeface="Times New Roman" panose="02020603050405020304" pitchFamily="18" charset="0"/>
              </a:rPr>
              <a:t>The symmetric difference of two sets is calculated by ^ operator or symmetric_difference() method. </a:t>
            </a:r>
          </a:p>
          <a:p>
            <a:r>
              <a:rPr lang="en-IN" sz="2200" dirty="0" smtClean="0">
                <a:latin typeface="Times New Roman" panose="02020603050405020304" pitchFamily="18" charset="0"/>
                <a:cs typeface="Times New Roman" panose="02020603050405020304" pitchFamily="18" charset="0"/>
              </a:rPr>
              <a:t>Symmetric difference of sets, it removes that element which is present in both sets.</a:t>
            </a:r>
          </a:p>
          <a:p>
            <a:pPr marL="0" indent="0">
              <a:buNone/>
            </a:pP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5" name="Picture 16" descr="Python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958" y="2282438"/>
            <a:ext cx="1603951" cy="1163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8" descr="Python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172" y="4709754"/>
            <a:ext cx="2100737" cy="147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24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0" descr="Python S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Content Placeholder 11"/>
          <p:cNvSpPr>
            <a:spLocks noGrp="1"/>
          </p:cNvSpPr>
          <p:nvPr>
            <p:ph idx="1"/>
          </p:nvPr>
        </p:nvSpPr>
        <p:spPr>
          <a:xfrm>
            <a:off x="838200" y="160338"/>
            <a:ext cx="10515600" cy="6016625"/>
          </a:xfrm>
        </p:spPr>
        <p:txBody>
          <a:bodyPr>
            <a:normAutofit/>
          </a:bodyPr>
          <a:lstStyle/>
          <a:p>
            <a:pPr marL="0" indent="0">
              <a:buNone/>
            </a:pPr>
            <a:endParaRPr lang="en-IN" sz="2200" b="1" dirty="0" smtClean="0">
              <a:latin typeface="Times New Roman" panose="02020603050405020304" pitchFamily="18" charset="0"/>
              <a:cs typeface="Times New Roman" panose="02020603050405020304" pitchFamily="18" charset="0"/>
            </a:endParaRPr>
          </a:p>
          <a:p>
            <a:pPr marL="0" indent="0">
              <a:buNone/>
            </a:pPr>
            <a:endParaRPr lang="en-IN" sz="2200" b="1" dirty="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FrozenSets</a:t>
            </a:r>
          </a:p>
          <a:p>
            <a:r>
              <a:rPr lang="en-IN" sz="2200" dirty="0" smtClean="0">
                <a:latin typeface="Times New Roman" panose="02020603050405020304" pitchFamily="18" charset="0"/>
                <a:cs typeface="Times New Roman" panose="02020603050405020304" pitchFamily="18" charset="0"/>
              </a:rPr>
              <a:t>The frozen sets are the immutable form of the normal sets, i.e., the items of the frozen set cannot be changed and therefore it can be used as a key in the dictionary.</a:t>
            </a:r>
          </a:p>
          <a:p>
            <a:r>
              <a:rPr lang="en-IN" sz="2200" dirty="0" smtClean="0">
                <a:latin typeface="Times New Roman" panose="02020603050405020304" pitchFamily="18" charset="0"/>
                <a:cs typeface="Times New Roman" panose="02020603050405020304" pitchFamily="18" charset="0"/>
              </a:rPr>
              <a:t>The elements of the frozen set cannot be changed after the creation. </a:t>
            </a:r>
          </a:p>
          <a:p>
            <a:r>
              <a:rPr lang="en-IN" sz="2200" dirty="0" smtClean="0">
                <a:latin typeface="Times New Roman" panose="02020603050405020304" pitchFamily="18" charset="0"/>
                <a:cs typeface="Times New Roman" panose="02020603050405020304" pitchFamily="18" charset="0"/>
              </a:rPr>
              <a:t>We cannot change or append the content of the frozen sets by using the methods like add() or remove().</a:t>
            </a:r>
          </a:p>
          <a:p>
            <a:r>
              <a:rPr lang="en-IN" sz="2200" dirty="0" smtClean="0">
                <a:latin typeface="Times New Roman" panose="02020603050405020304" pitchFamily="18" charset="0"/>
                <a:cs typeface="Times New Roman" panose="02020603050405020304" pitchFamily="18" charset="0"/>
              </a:rPr>
              <a:t>The frozenset() method is used to create the frozenset object. </a:t>
            </a:r>
          </a:p>
          <a:p>
            <a:r>
              <a:rPr lang="en-IN" sz="2200" dirty="0" smtClean="0">
                <a:latin typeface="Times New Roman" panose="02020603050405020304" pitchFamily="18" charset="0"/>
                <a:cs typeface="Times New Roman" panose="02020603050405020304" pitchFamily="18" charset="0"/>
              </a:rPr>
              <a:t>The iterable sequence is passed into this method which is converted into the frozen set as a return type of the method.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01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594614"/>
          </a:xfrm>
        </p:spPr>
        <p:txBody>
          <a:bodyPr>
            <a:normAutofit/>
          </a:bodyPr>
          <a:lstStyle/>
          <a:p>
            <a:r>
              <a:rPr lang="en-IN" sz="5400" b="1" dirty="0" smtClean="0">
                <a:latin typeface="Times New Roman" panose="02020603050405020304" pitchFamily="18" charset="0"/>
                <a:cs typeface="Times New Roman" panose="02020603050405020304" pitchFamily="18" charset="0"/>
              </a:rPr>
              <a:t>Dictionary</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8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074"/>
            <a:ext cx="10515600" cy="5734014"/>
          </a:xfrm>
        </p:spPr>
        <p:txBody>
          <a:bodyPr>
            <a:normAutofit/>
          </a:bodyPr>
          <a:lstStyle/>
          <a:p>
            <a:endParaRPr lang="en-IN" sz="2500" dirty="0" smtClean="0">
              <a:latin typeface="Times New Roman" panose="02020603050405020304" pitchFamily="18" charset="0"/>
              <a:cs typeface="Times New Roman" panose="02020603050405020304" pitchFamily="18" charset="0"/>
            </a:endParaRPr>
          </a:p>
          <a:p>
            <a:r>
              <a:rPr lang="en-IN" sz="2500" dirty="0" smtClean="0">
                <a:latin typeface="Times New Roman" panose="02020603050405020304" pitchFamily="18" charset="0"/>
                <a:cs typeface="Times New Roman" panose="02020603050405020304" pitchFamily="18" charset="0"/>
              </a:rPr>
              <a:t>Python dictionary is an unordered collection of items where each item is a key-value pair.</a:t>
            </a:r>
          </a:p>
          <a:p>
            <a:r>
              <a:rPr lang="en-IN" sz="2500" dirty="0" smtClean="0">
                <a:latin typeface="Times New Roman" panose="02020603050405020304" pitchFamily="18" charset="0"/>
                <a:cs typeface="Times New Roman" panose="02020603050405020304" pitchFamily="18" charset="0"/>
              </a:rPr>
              <a:t>Dictionary is a mapping between a set of keys/indices and a set of values.</a:t>
            </a:r>
          </a:p>
          <a:p>
            <a:r>
              <a:rPr lang="en-IN" sz="2500" dirty="0" smtClean="0">
                <a:latin typeface="Times New Roman" panose="02020603050405020304" pitchFamily="18" charset="0"/>
                <a:cs typeface="Times New Roman" panose="02020603050405020304" pitchFamily="18" charset="0"/>
              </a:rPr>
              <a:t>Each key map to a value. The association of a key and a value is called a key- value pair</a:t>
            </a:r>
          </a:p>
          <a:p>
            <a:r>
              <a:rPr lang="en-IN" sz="2500" dirty="0" smtClean="0">
                <a:latin typeface="Times New Roman" panose="02020603050405020304" pitchFamily="18" charset="0"/>
                <a:cs typeface="Times New Roman" panose="02020603050405020304" pitchFamily="18" charset="0"/>
              </a:rPr>
              <a:t>Each key is separated from its value by a colon(:), the items are separated by commas</a:t>
            </a:r>
          </a:p>
          <a:p>
            <a:r>
              <a:rPr lang="en-IN" sz="2500" dirty="0" smtClean="0">
                <a:latin typeface="Times New Roman" panose="02020603050405020304" pitchFamily="18" charset="0"/>
                <a:cs typeface="Times New Roman" panose="02020603050405020304" pitchFamily="18" charset="0"/>
              </a:rPr>
              <a:t>Keys are unique while values may not be.</a:t>
            </a:r>
          </a:p>
          <a:p>
            <a:r>
              <a:rPr lang="en-IN" sz="2500" dirty="0" smtClean="0">
                <a:latin typeface="Times New Roman" panose="02020603050405020304" pitchFamily="18" charset="0"/>
                <a:cs typeface="Times New Roman" panose="02020603050405020304" pitchFamily="18" charset="0"/>
              </a:rPr>
              <a:t>The value of a dictionary can be of any type, but keys must be of an immutable data type.</a:t>
            </a:r>
          </a:p>
          <a:p>
            <a:r>
              <a:rPr lang="en-IN" sz="2500" dirty="0" smtClean="0">
                <a:latin typeface="Times New Roman" panose="02020603050405020304" pitchFamily="18" charset="0"/>
                <a:cs typeface="Times New Roman" panose="02020603050405020304" pitchFamily="18" charset="0"/>
              </a:rPr>
              <a:t>Dictionary is mutable. We can add new items or change the value of existing items</a:t>
            </a: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31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6144292"/>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Creating a Dictionary</a:t>
            </a:r>
          </a:p>
          <a:p>
            <a:r>
              <a:rPr lang="en-IN" sz="2000" dirty="0" smtClean="0">
                <a:latin typeface="Times New Roman" panose="02020603050405020304" pitchFamily="18" charset="0"/>
                <a:cs typeface="Times New Roman" panose="02020603050405020304" pitchFamily="18" charset="0"/>
              </a:rPr>
              <a:t>Dictionary can be created by placing items (i.e., key-value pair) inside curly braces {} separated by commas </a:t>
            </a:r>
          </a:p>
          <a:p>
            <a:r>
              <a:rPr lang="en-IN" sz="2000" dirty="0" smtClean="0">
                <a:latin typeface="Times New Roman" panose="02020603050405020304" pitchFamily="18" charset="0"/>
                <a:cs typeface="Times New Roman" panose="02020603050405020304" pitchFamily="18" charset="0"/>
              </a:rPr>
              <a:t>A dictionary is extremely useful data storage construct for storing and retrieving all key value pairs, where each element is accessed by a unique key</a:t>
            </a:r>
            <a:r>
              <a:rPr lang="en-IN" sz="2600" dirty="0" smtClean="0">
                <a:latin typeface="Times New Roman" panose="02020603050405020304" pitchFamily="18" charset="0"/>
                <a:cs typeface="Times New Roman" panose="02020603050405020304" pitchFamily="18" charset="0"/>
              </a:rPr>
              <a:t>.</a:t>
            </a:r>
          </a:p>
          <a:p>
            <a:endParaRPr lang="en-IN" sz="2600" dirty="0">
              <a:latin typeface="Times New Roman" panose="02020603050405020304" pitchFamily="18" charset="0"/>
              <a:cs typeface="Times New Roman" panose="02020603050405020304" pitchFamily="18" charset="0"/>
            </a:endParaRPr>
          </a:p>
          <a:p>
            <a:endParaRPr lang="en-IN" sz="2600" dirty="0" smtClean="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lang="en-IN" sz="2600" dirty="0" smtClean="0">
              <a:latin typeface="Times New Roman" panose="02020603050405020304" pitchFamily="18" charset="0"/>
              <a:cs typeface="Times New Roman" panose="02020603050405020304" pitchFamily="18" charset="0"/>
            </a:endParaRPr>
          </a:p>
          <a:p>
            <a:pPr marL="0" indent="0">
              <a:buNone/>
            </a:pPr>
            <a:endParaRPr lang="en-IN" sz="2600"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Accessing and Traversing elements in a dictionary</a:t>
            </a:r>
          </a:p>
          <a:p>
            <a:r>
              <a:rPr lang="en-IN" sz="2000" dirty="0" smtClean="0">
                <a:latin typeface="Times New Roman" panose="02020603050405020304" pitchFamily="18" charset="0"/>
                <a:cs typeface="Times New Roman" panose="02020603050405020304" pitchFamily="18" charset="0"/>
              </a:rPr>
              <a:t>To access dictionary elements we can use square brackets along with key to obtain its value</a:t>
            </a:r>
          </a:p>
          <a:p>
            <a:r>
              <a:rPr lang="en-IN" sz="2000" dirty="0" smtClean="0">
                <a:latin typeface="Times New Roman" panose="02020603050405020304" pitchFamily="18" charset="0"/>
                <a:cs typeface="Times New Roman" panose="02020603050405020304" pitchFamily="18" charset="0"/>
              </a:rPr>
              <a:t>Traversing a dictionary means accessing each element of a dictionary.</a:t>
            </a:r>
          </a:p>
          <a:p>
            <a:endParaRPr lang="en-IN" sz="2000" dirty="0" smtClean="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pic>
        <p:nvPicPr>
          <p:cNvPr id="4" name="Picture 8" descr="Python view dictionary Keys and Values - Data Science Parich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467" y="2176745"/>
            <a:ext cx="2819400" cy="233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63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757548"/>
            <a:ext cx="9144000" cy="3500252"/>
          </a:xfrm>
        </p:spPr>
        <p:txBody>
          <a:bodyPr>
            <a:normAutofit/>
          </a:bodyPr>
          <a:lstStyle/>
          <a:p>
            <a:endParaRPr lang="en-IN" sz="4400" b="1" dirty="0" smtClean="0"/>
          </a:p>
          <a:p>
            <a:r>
              <a:rPr lang="en-IN" sz="5400" b="1" dirty="0" smtClean="0">
                <a:latin typeface="Times New Roman" panose="02020603050405020304" pitchFamily="18" charset="0"/>
                <a:cs typeface="Times New Roman" panose="02020603050405020304" pitchFamily="18" charset="0"/>
              </a:rPr>
              <a:t>Tuples</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48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917474"/>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Appending values in a Dictionary</a:t>
            </a:r>
          </a:p>
          <a:p>
            <a:r>
              <a:rPr lang="en-IN" sz="2200" dirty="0" smtClean="0">
                <a:latin typeface="Times New Roman" panose="02020603050405020304" pitchFamily="18" charset="0"/>
                <a:cs typeface="Times New Roman" panose="02020603050405020304" pitchFamily="18" charset="0"/>
              </a:rPr>
              <a:t>We can add new elements to the existing dictionary, extend it with single pair of values or join two dictionaries into one.</a:t>
            </a:r>
          </a:p>
          <a:p>
            <a:r>
              <a:rPr lang="en-IN" sz="2200" dirty="0" smtClean="0">
                <a:latin typeface="Times New Roman" panose="02020603050405020304" pitchFamily="18" charset="0"/>
                <a:cs typeface="Times New Roman" panose="02020603050405020304" pitchFamily="18" charset="0"/>
              </a:rPr>
              <a:t>Syntax: Dictionary_name[key] = value</a:t>
            </a:r>
          </a:p>
          <a:p>
            <a:pPr marL="0" indent="0">
              <a:buNone/>
            </a:pPr>
            <a:endParaRPr lang="en-IN" sz="2400" b="1"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Updating elements in a dictionary</a:t>
            </a:r>
          </a:p>
          <a:p>
            <a:r>
              <a:rPr lang="en-IN" sz="2200" dirty="0" smtClean="0">
                <a:latin typeface="Times New Roman" panose="02020603050405020304" pitchFamily="18" charset="0"/>
                <a:cs typeface="Times New Roman" panose="02020603050405020304" pitchFamily="18" charset="0"/>
              </a:rPr>
              <a:t>We can update it by modifying existing key-value pair or by merging another dictionary to an existing one</a:t>
            </a:r>
          </a:p>
          <a:p>
            <a:pPr marL="0" indent="0">
              <a:buNone/>
            </a:pPr>
            <a:r>
              <a:rPr lang="en-IN" sz="2200" dirty="0" smtClean="0">
                <a:latin typeface="Times New Roman" panose="02020603050405020304" pitchFamily="18" charset="0"/>
                <a:cs typeface="Times New Roman" panose="02020603050405020304" pitchFamily="18" charset="0"/>
              </a:rPr>
              <a:t>Syntax: Dictionary[key]= value</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Merging</a:t>
            </a:r>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Two dictionaries can be merged into one using update() method.</a:t>
            </a:r>
            <a:endParaRPr lang="en-IN" sz="2200"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Syntax : dict_name1.update(dict_name2)</a:t>
            </a:r>
          </a:p>
          <a:p>
            <a:r>
              <a:rPr lang="en-IN" sz="2200" dirty="0" smtClean="0">
                <a:latin typeface="Times New Roman" panose="02020603050405020304" pitchFamily="18" charset="0"/>
                <a:cs typeface="Times New Roman" panose="02020603050405020304" pitchFamily="18" charset="0"/>
              </a:rPr>
              <a:t>Using this dict_name2 is added to dict_name1</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606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0021" y="451261"/>
            <a:ext cx="10723418" cy="6175169"/>
          </a:xfrm>
        </p:spPr>
        <p:txBody>
          <a:bodyPr/>
          <a:lstStyle/>
          <a:p>
            <a:pPr algn="l"/>
            <a:r>
              <a:rPr lang="en-IN" b="1" dirty="0" smtClean="0">
                <a:latin typeface="Times New Roman" panose="02020603050405020304" pitchFamily="18" charset="0"/>
                <a:cs typeface="Times New Roman" panose="02020603050405020304" pitchFamily="18" charset="0"/>
              </a:rPr>
              <a:t>Removing an item</a:t>
            </a:r>
          </a:p>
          <a:p>
            <a:pPr algn="l"/>
            <a:r>
              <a:rPr lang="en-IN" sz="2000" b="1" dirty="0" smtClean="0">
                <a:latin typeface="Times New Roman" panose="02020603050405020304" pitchFamily="18" charset="0"/>
                <a:cs typeface="Times New Roman" panose="02020603050405020304" pitchFamily="18" charset="0"/>
              </a:rPr>
              <a:t>Using del command</a:t>
            </a:r>
          </a:p>
          <a:p>
            <a:pPr marL="342900" indent="-342900" algn="l">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Syntax: del dicname[key]</a:t>
            </a:r>
          </a:p>
          <a:p>
            <a:pPr algn="l"/>
            <a:endParaRPr lang="en-IN" sz="2200" dirty="0">
              <a:latin typeface="Times New Roman" panose="02020603050405020304" pitchFamily="18" charset="0"/>
              <a:cs typeface="Times New Roman" panose="02020603050405020304" pitchFamily="18" charset="0"/>
            </a:endParaRPr>
          </a:p>
          <a:p>
            <a:pPr algn="l"/>
            <a:r>
              <a:rPr lang="en-IN" sz="2000" b="1" dirty="0" smtClean="0">
                <a:latin typeface="Times New Roman" panose="02020603050405020304" pitchFamily="18" charset="0"/>
                <a:cs typeface="Times New Roman" panose="02020603050405020304" pitchFamily="18" charset="0"/>
              </a:rPr>
              <a:t>Using pop () method</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Syntax: Dictname.pop(key)</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Pop method will not only delete the item from the dictionary, but also return the deleted value</a:t>
            </a:r>
          </a:p>
          <a:p>
            <a:pPr algn="l"/>
            <a:r>
              <a:rPr lang="en-IN" b="1" dirty="0" smtClean="0">
                <a:latin typeface="Times New Roman" panose="02020603050405020304" pitchFamily="18" charset="0"/>
                <a:cs typeface="Times New Roman" panose="02020603050405020304" pitchFamily="18" charset="0"/>
              </a:rPr>
              <a:t>Functions</a:t>
            </a:r>
          </a:p>
          <a:p>
            <a:pPr algn="l"/>
            <a:r>
              <a:rPr lang="en-IN" sz="2000" b="1" dirty="0" smtClean="0">
                <a:latin typeface="Times New Roman" panose="02020603050405020304" pitchFamily="18" charset="0"/>
                <a:cs typeface="Times New Roman" panose="02020603050405020304" pitchFamily="18" charset="0"/>
              </a:rPr>
              <a:t>Len()</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Returns number of key-value pairs in the given dictionary</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Syntax: len(d)</a:t>
            </a:r>
          </a:p>
          <a:p>
            <a:pPr algn="l"/>
            <a:r>
              <a:rPr lang="en-IN" sz="2000" b="1" dirty="0" smtClean="0">
                <a:latin typeface="Times New Roman" panose="02020603050405020304" pitchFamily="18" charset="0"/>
                <a:cs typeface="Times New Roman" panose="02020603050405020304" pitchFamily="18" charset="0"/>
              </a:rPr>
              <a:t>Clear()</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It removes all items from the particular dictionary</a:t>
            </a:r>
          </a:p>
          <a:p>
            <a:pPr marL="342900" indent="-342900" algn="l">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Syntax: d.clear()</a:t>
            </a:r>
          </a:p>
          <a:p>
            <a:pPr marL="342900" indent="-342900" algn="l">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435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885410"/>
          </a:xfrm>
        </p:spPr>
        <p:txBody>
          <a:bodyPr>
            <a:normAutofit lnSpcReduction="10000"/>
          </a:bodyPr>
          <a:lstStyle/>
          <a:p>
            <a:pPr marL="0" indent="0">
              <a:buNone/>
            </a:pPr>
            <a:r>
              <a:rPr lang="en-IN" sz="2000" b="1" dirty="0" smtClean="0">
                <a:latin typeface="Times New Roman" panose="02020603050405020304" pitchFamily="18" charset="0"/>
                <a:cs typeface="Times New Roman" panose="02020603050405020304" pitchFamily="18" charset="0"/>
              </a:rPr>
              <a:t>Get( ) method:</a:t>
            </a:r>
          </a:p>
          <a:p>
            <a:r>
              <a:rPr lang="en-IN" sz="2000" dirty="0" smtClean="0">
                <a:latin typeface="Times New Roman" panose="02020603050405020304" pitchFamily="18" charset="0"/>
                <a:cs typeface="Times New Roman" panose="02020603050405020304" pitchFamily="18" charset="0"/>
              </a:rPr>
              <a:t>Returns a value for the given key.</a:t>
            </a:r>
          </a:p>
          <a:p>
            <a:r>
              <a:rPr lang="en-IN" sz="2000" dirty="0" smtClean="0">
                <a:latin typeface="Times New Roman" panose="02020603050405020304" pitchFamily="18" charset="0"/>
                <a:cs typeface="Times New Roman" panose="02020603050405020304" pitchFamily="18" charset="0"/>
              </a:rPr>
              <a:t>If key is not available, then returns default value None</a:t>
            </a:r>
          </a:p>
          <a:p>
            <a:r>
              <a:rPr lang="en-IN" sz="2000" dirty="0" smtClean="0">
                <a:latin typeface="Times New Roman" panose="02020603050405020304" pitchFamily="18" charset="0"/>
                <a:cs typeface="Times New Roman" panose="02020603050405020304" pitchFamily="18" charset="0"/>
              </a:rPr>
              <a:t>Syntax : dict.get(key, default = None)</a:t>
            </a:r>
          </a:p>
          <a:p>
            <a:r>
              <a:rPr lang="en-IN" sz="2000" dirty="0" smtClean="0">
                <a:latin typeface="Times New Roman" panose="02020603050405020304" pitchFamily="18" charset="0"/>
                <a:cs typeface="Times New Roman" panose="02020603050405020304" pitchFamily="18" charset="0"/>
              </a:rPr>
              <a:t>Key – value to be searched in the dictionary</a:t>
            </a:r>
          </a:p>
          <a:p>
            <a:r>
              <a:rPr lang="en-IN" sz="2000" dirty="0" smtClean="0">
                <a:latin typeface="Times New Roman" panose="02020603050405020304" pitchFamily="18" charset="0"/>
                <a:cs typeface="Times New Roman" panose="02020603050405020304" pitchFamily="18" charset="0"/>
              </a:rPr>
              <a:t>Default – this is the value to be returned in case the key doesnot exist</a:t>
            </a:r>
          </a:p>
          <a:p>
            <a:pPr marL="0" indent="0">
              <a:buNone/>
            </a:pPr>
            <a:r>
              <a:rPr lang="en-IN" sz="2000" b="1" dirty="0" smtClean="0">
                <a:latin typeface="Times New Roman" panose="02020603050405020304" pitchFamily="18" charset="0"/>
                <a:cs typeface="Times New Roman" panose="02020603050405020304" pitchFamily="18" charset="0"/>
              </a:rPr>
              <a:t>Items()</a:t>
            </a:r>
          </a:p>
          <a:p>
            <a:r>
              <a:rPr lang="en-IN" sz="2000" dirty="0" smtClean="0">
                <a:latin typeface="Times New Roman" panose="02020603050405020304" pitchFamily="18" charset="0"/>
                <a:cs typeface="Times New Roman" panose="02020603050405020304" pitchFamily="18" charset="0"/>
              </a:rPr>
              <a:t>Returns the content of dictionary as a list of tuples having key-value pairs</a:t>
            </a:r>
          </a:p>
          <a:p>
            <a:r>
              <a:rPr lang="en-IN" sz="2000" dirty="0" smtClean="0">
                <a:latin typeface="Times New Roman" panose="02020603050405020304" pitchFamily="18" charset="0"/>
                <a:cs typeface="Times New Roman" panose="02020603050405020304" pitchFamily="18" charset="0"/>
              </a:rPr>
              <a:t>Syntax: D.items()</a:t>
            </a:r>
          </a:p>
          <a:p>
            <a:pPr marL="0" indent="0">
              <a:buNone/>
            </a:pPr>
            <a:r>
              <a:rPr lang="en-IN" sz="2000" b="1" dirty="0" smtClean="0">
                <a:latin typeface="Times New Roman" panose="02020603050405020304" pitchFamily="18" charset="0"/>
                <a:cs typeface="Times New Roman" panose="02020603050405020304" pitchFamily="18" charset="0"/>
              </a:rPr>
              <a:t>Keys()</a:t>
            </a:r>
          </a:p>
          <a:p>
            <a:r>
              <a:rPr lang="en-IN" sz="2000" dirty="0" smtClean="0">
                <a:latin typeface="Times New Roman" panose="02020603050405020304" pitchFamily="18" charset="0"/>
                <a:cs typeface="Times New Roman" panose="02020603050405020304" pitchFamily="18" charset="0"/>
              </a:rPr>
              <a:t>Returns a list of the key values in a dictionary</a:t>
            </a:r>
          </a:p>
          <a:p>
            <a:r>
              <a:rPr lang="en-IN" sz="2000" dirty="0" smtClean="0">
                <a:latin typeface="Times New Roman" panose="02020603050405020304" pitchFamily="18" charset="0"/>
                <a:cs typeface="Times New Roman" panose="02020603050405020304" pitchFamily="18" charset="0"/>
              </a:rPr>
              <a:t>Syntax: D.keys()</a:t>
            </a:r>
          </a:p>
          <a:p>
            <a:pPr marL="0" indent="0">
              <a:buNone/>
            </a:pPr>
            <a:r>
              <a:rPr lang="en-IN" sz="2000" b="1" dirty="0" smtClean="0">
                <a:latin typeface="Times New Roman" panose="02020603050405020304" pitchFamily="18" charset="0"/>
                <a:cs typeface="Times New Roman" panose="02020603050405020304" pitchFamily="18" charset="0"/>
              </a:rPr>
              <a:t>Values()</a:t>
            </a:r>
          </a:p>
          <a:p>
            <a:r>
              <a:rPr lang="en-IN" sz="2000" dirty="0" smtClean="0">
                <a:latin typeface="Times New Roman" panose="02020603050405020304" pitchFamily="18" charset="0"/>
                <a:cs typeface="Times New Roman" panose="02020603050405020304" pitchFamily="18" charset="0"/>
              </a:rPr>
              <a:t>Returns alist of values from key-value pairs in a dictionary</a:t>
            </a:r>
          </a:p>
          <a:p>
            <a:r>
              <a:rPr lang="en-IN" sz="2000" dirty="0" smtClean="0">
                <a:latin typeface="Times New Roman" panose="02020603050405020304" pitchFamily="18" charset="0"/>
                <a:cs typeface="Times New Roman" panose="02020603050405020304" pitchFamily="18" charset="0"/>
              </a:rPr>
              <a:t>Syntax: D.values()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4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084E-0282-AC04-9E21-455866247C59}"/>
              </a:ext>
            </a:extLst>
          </p:cNvPr>
          <p:cNvSpPr>
            <a:spLocks noGrp="1"/>
          </p:cNvSpPr>
          <p:nvPr>
            <p:ph type="title"/>
          </p:nvPr>
        </p:nvSpPr>
        <p:spPr>
          <a:xfrm>
            <a:off x="1107927" y="2840945"/>
            <a:ext cx="10515600" cy="1322839"/>
          </a:xfrm>
        </p:spPr>
        <p:txBody>
          <a:bodyPr>
            <a:normAutofit/>
          </a:bodyPr>
          <a:lstStyle/>
          <a:p>
            <a:pPr algn="ctr"/>
            <a:r>
              <a:rPr lang="en-US" sz="4401" b="1" dirty="0"/>
              <a:t>Bundle packages in python</a:t>
            </a:r>
            <a:endParaRPr lang="en-IN" sz="4401" b="1" dirty="0"/>
          </a:p>
        </p:txBody>
      </p:sp>
      <p:sp>
        <p:nvSpPr>
          <p:cNvPr id="4" name="Footer Placeholder 3">
            <a:extLst>
              <a:ext uri="{FF2B5EF4-FFF2-40B4-BE49-F238E27FC236}">
                <a16:creationId xmlns:a16="http://schemas.microsoft.com/office/drawing/2014/main" id="{7890D5DC-0DCB-5977-7DFC-81CF0087CF1B}"/>
              </a:ext>
            </a:extLst>
          </p:cNvPr>
          <p:cNvSpPr>
            <a:spLocks noGrp="1"/>
          </p:cNvSpPr>
          <p:nvPr>
            <p:ph type="ftr" sz="quarter" idx="11"/>
          </p:nvPr>
        </p:nvSpPr>
        <p:spPr/>
        <p:txBody>
          <a:bodyPr/>
          <a:lstStyle/>
          <a:p>
            <a:r>
              <a:rPr lang="en-US" dirty="0"/>
              <a:t>Diggibyte Technologies  |   www.Diggibyte.com</a:t>
            </a:r>
            <a:endParaRPr lang="en-IN" dirty="0"/>
          </a:p>
        </p:txBody>
      </p:sp>
      <p:sp>
        <p:nvSpPr>
          <p:cNvPr id="5" name="Slide Number Placeholder 4">
            <a:extLst>
              <a:ext uri="{FF2B5EF4-FFF2-40B4-BE49-F238E27FC236}">
                <a16:creationId xmlns:a16="http://schemas.microsoft.com/office/drawing/2014/main" id="{3CA08293-D466-6A65-76C2-D185CEB26280}"/>
              </a:ext>
            </a:extLst>
          </p:cNvPr>
          <p:cNvSpPr>
            <a:spLocks noGrp="1"/>
          </p:cNvSpPr>
          <p:nvPr>
            <p:ph type="sldNum" sz="quarter" idx="4"/>
          </p:nvPr>
        </p:nvSpPr>
        <p:spPr/>
        <p:txBody>
          <a:bodyPr/>
          <a:lstStyle/>
          <a:p>
            <a:fld id="{2D550C56-9F87-4A04-B28F-B5A8DB7FC23F}" type="slidenum">
              <a:rPr lang="en-IN" smtClean="0"/>
              <a:pPr/>
              <a:t>23</a:t>
            </a:fld>
            <a:endParaRPr lang="en-IN" dirty="0"/>
          </a:p>
        </p:txBody>
      </p:sp>
    </p:spTree>
    <p:extLst>
      <p:ext uri="{BB962C8B-B14F-4D97-AF65-F5344CB8AC3E}">
        <p14:creationId xmlns:p14="http://schemas.microsoft.com/office/powerpoint/2010/main" val="750864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815675"/>
            <a:ext cx="10515600" cy="868828"/>
          </a:xfrm>
        </p:spPr>
        <p:txBody>
          <a:bodyPr/>
          <a:lstStyle/>
          <a:p>
            <a:r>
              <a:rPr lang="en-US" dirty="0" smtClean="0"/>
              <a:t>Python packages</a:t>
            </a:r>
            <a:endParaRPr lang="en-IN" dirty="0"/>
          </a:p>
        </p:txBody>
      </p:sp>
      <p:sp>
        <p:nvSpPr>
          <p:cNvPr id="3" name="Content Placeholder 2"/>
          <p:cNvSpPr>
            <a:spLocks noGrp="1"/>
          </p:cNvSpPr>
          <p:nvPr>
            <p:ph idx="1"/>
          </p:nvPr>
        </p:nvSpPr>
        <p:spPr/>
        <p:txBody>
          <a:bodyPr>
            <a:normAutofit/>
          </a:bodyPr>
          <a:lstStyle/>
          <a:p>
            <a:r>
              <a:rPr lang="en-US" sz="2100" dirty="0"/>
              <a:t>A Python package usually consists of several modules. Physically, a package is a folder containing modules and maybe other folders that themselves may contain more folders and modules</a:t>
            </a:r>
            <a:r>
              <a:rPr lang="en-US" sz="2100" dirty="0"/>
              <a:t>.</a:t>
            </a:r>
          </a:p>
          <a:p>
            <a:r>
              <a:rPr lang="en-US" sz="2100" dirty="0"/>
              <a:t>A package is the form of a collection of tools which helps in the initiation of the code. </a:t>
            </a:r>
            <a:endParaRPr lang="en-US" sz="2100" dirty="0"/>
          </a:p>
          <a:p>
            <a:r>
              <a:rPr lang="en-US" sz="2100" dirty="0"/>
              <a:t>A </a:t>
            </a:r>
            <a:r>
              <a:rPr lang="en-US" sz="2100" dirty="0"/>
              <a:t>python package acts as a user-variable interface for any source code. </a:t>
            </a:r>
            <a:endParaRPr lang="en-US" sz="2100" dirty="0"/>
          </a:p>
          <a:p>
            <a:r>
              <a:rPr lang="en-US" sz="2100" dirty="0"/>
              <a:t>This </a:t>
            </a:r>
            <a:r>
              <a:rPr lang="en-US" sz="2100" dirty="0"/>
              <a:t>makes a python package work at a defined time for any functionable code in the runtime.</a:t>
            </a:r>
            <a:endParaRPr lang="en-US" sz="2100" dirty="0"/>
          </a:p>
          <a:p>
            <a:r>
              <a:rPr lang="en-US" sz="2100" dirty="0"/>
              <a:t>A</a:t>
            </a:r>
            <a:r>
              <a:rPr lang="en-US" sz="2100" dirty="0"/>
              <a:t> Python </a:t>
            </a:r>
            <a:r>
              <a:rPr lang="en-US" sz="2100" dirty="0"/>
              <a:t>module may </a:t>
            </a:r>
            <a:r>
              <a:rPr lang="en-US" sz="2100" dirty="0"/>
              <a:t>contain several classes, functions, variables, etc. whereas a Python package can contains several module</a:t>
            </a:r>
            <a:r>
              <a:rPr lang="en-US" sz="2100" dirty="0"/>
              <a:t>.</a:t>
            </a:r>
          </a:p>
          <a:p>
            <a:r>
              <a:rPr lang="en-US" sz="2100" dirty="0"/>
              <a:t>In </a:t>
            </a:r>
            <a:r>
              <a:rPr lang="en-US" sz="2100" dirty="0"/>
              <a:t>simpler terms a package is folder that contains various modules as files.</a:t>
            </a:r>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24</a:t>
            </a:fld>
            <a:endParaRPr lang="en-IN" dirty="0"/>
          </a:p>
        </p:txBody>
      </p:sp>
    </p:spTree>
    <p:extLst>
      <p:ext uri="{BB962C8B-B14F-4D97-AF65-F5344CB8AC3E}">
        <p14:creationId xmlns:p14="http://schemas.microsoft.com/office/powerpoint/2010/main" val="13804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Creating Package</a:t>
            </a:r>
          </a:p>
          <a:p>
            <a:pPr fontAlgn="base"/>
            <a:r>
              <a:rPr lang="en-US" dirty="0"/>
              <a:t>Let’s create a package named mypckg that will contain two modules mod1 and mod2. To create this module follow the below steps – </a:t>
            </a:r>
          </a:p>
          <a:p>
            <a:pPr fontAlgn="base"/>
            <a:r>
              <a:rPr lang="en-US" dirty="0"/>
              <a:t>Create a folder named mypckg.</a:t>
            </a:r>
          </a:p>
          <a:p>
            <a:pPr fontAlgn="base"/>
            <a:r>
              <a:rPr lang="en-US" dirty="0"/>
              <a:t>Inside this folder create an empty Python file i.e. __init__.py</a:t>
            </a:r>
          </a:p>
          <a:p>
            <a:pPr fontAlgn="base"/>
            <a:r>
              <a:rPr lang="en-US" dirty="0"/>
              <a:t>Then create two modules mod1 and mod2 in this folder.</a:t>
            </a:r>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25</a:t>
            </a:fld>
            <a:endParaRPr lang="en-IN" dirty="0"/>
          </a:p>
        </p:txBody>
      </p:sp>
    </p:spTree>
    <p:extLst>
      <p:ext uri="{BB962C8B-B14F-4D97-AF65-F5344CB8AC3E}">
        <p14:creationId xmlns:p14="http://schemas.microsoft.com/office/powerpoint/2010/main" val="316615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869420"/>
            <a:ext cx="10515600" cy="824841"/>
          </a:xfrm>
        </p:spPr>
        <p:txBody>
          <a:bodyPr/>
          <a:lstStyle/>
          <a:p>
            <a:r>
              <a:rPr lang="en-US" dirty="0" smtClean="0"/>
              <a:t>Module</a:t>
            </a:r>
            <a:endParaRPr lang="en-IN" dirty="0"/>
          </a:p>
        </p:txBody>
      </p:sp>
      <p:sp>
        <p:nvSpPr>
          <p:cNvPr id="3" name="Content Placeholder 2"/>
          <p:cNvSpPr>
            <a:spLocks noGrp="1"/>
          </p:cNvSpPr>
          <p:nvPr>
            <p:ph idx="1"/>
          </p:nvPr>
        </p:nvSpPr>
        <p:spPr/>
        <p:txBody>
          <a:bodyPr>
            <a:normAutofit/>
          </a:bodyPr>
          <a:lstStyle/>
          <a:p>
            <a:r>
              <a:rPr lang="en-US" sz="2100" dirty="0"/>
              <a:t> A module is a file containing Python code in run time for a user-specific code. A package also modifies the user interpreted code in such a way that it gets easily functioned in the run time</a:t>
            </a:r>
            <a:r>
              <a:rPr lang="en-US" sz="2100" dirty="0"/>
              <a:t>.</a:t>
            </a:r>
          </a:p>
          <a:p>
            <a:r>
              <a:rPr lang="en-US" sz="2100" dirty="0"/>
              <a:t>A module is a pythonic statement which contains multiple functions in it. Modules act as a pre-defined library in the code, which is accessible to both </a:t>
            </a:r>
            <a:r>
              <a:rPr lang="en-US" sz="2100" dirty="0"/>
              <a:t>coder </a:t>
            </a:r>
            <a:r>
              <a:rPr lang="en-US" sz="2100" dirty="0"/>
              <a:t>and </a:t>
            </a:r>
            <a:r>
              <a:rPr lang="en-US" sz="2100" dirty="0"/>
              <a:t>user.</a:t>
            </a:r>
          </a:p>
          <a:p>
            <a:r>
              <a:rPr lang="en-US" sz="2100" dirty="0"/>
              <a:t>Example:</a:t>
            </a:r>
          </a:p>
          <a:p>
            <a:pPr marL="0" indent="0">
              <a:buNone/>
            </a:pPr>
            <a:r>
              <a:rPr lang="en-US" sz="2100" b="1" dirty="0"/>
              <a:t>Import module_name</a:t>
            </a:r>
          </a:p>
          <a:p>
            <a:pPr marL="0" indent="0">
              <a:buNone/>
            </a:pPr>
            <a:r>
              <a:rPr lang="en-US" sz="2100" dirty="0"/>
              <a:t>When the import is used, it searches for the module initially in the local scope by calling __import__() function. The value returned by the function is then reflected in the output of the initial code.</a:t>
            </a:r>
          </a:p>
          <a:p>
            <a:pPr marL="0" indent="0">
              <a:buNone/>
            </a:pPr>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26</a:t>
            </a:fld>
            <a:endParaRPr lang="en-IN" dirty="0"/>
          </a:p>
        </p:txBody>
      </p:sp>
    </p:spTree>
    <p:extLst>
      <p:ext uri="{BB962C8B-B14F-4D97-AF65-F5344CB8AC3E}">
        <p14:creationId xmlns:p14="http://schemas.microsoft.com/office/powerpoint/2010/main" val="2127788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89543"/>
            <a:ext cx="10515600" cy="824654"/>
          </a:xfrm>
        </p:spPr>
        <p:txBody>
          <a:bodyPr/>
          <a:lstStyle/>
          <a:p>
            <a:r>
              <a:rPr lang="en-US" dirty="0" smtClean="0"/>
              <a:t>Import packages</a:t>
            </a:r>
            <a:endParaRPr lang="en-IN" dirty="0"/>
          </a:p>
        </p:txBody>
      </p:sp>
      <p:sp>
        <p:nvSpPr>
          <p:cNvPr id="3" name="Content Placeholder 2"/>
          <p:cNvSpPr>
            <a:spLocks noGrp="1"/>
          </p:cNvSpPr>
          <p:nvPr>
            <p:ph idx="1"/>
          </p:nvPr>
        </p:nvSpPr>
        <p:spPr>
          <a:xfrm>
            <a:off x="838199" y="1444335"/>
            <a:ext cx="10515600" cy="5015128"/>
          </a:xfrm>
        </p:spPr>
        <p:txBody>
          <a:bodyPr>
            <a:noAutofit/>
          </a:bodyPr>
          <a:lstStyle/>
          <a:p>
            <a:r>
              <a:rPr lang="en-US" sz="2100" dirty="0"/>
              <a:t>Python modules can get access to code from another module by </a:t>
            </a:r>
            <a:r>
              <a:rPr lang="en-US" sz="2100" dirty="0"/>
              <a:t>importing </a:t>
            </a:r>
            <a:r>
              <a:rPr lang="en-US" sz="2100" dirty="0"/>
              <a:t>the file/function using import</a:t>
            </a:r>
            <a:r>
              <a:rPr lang="en-US" sz="2100" dirty="0"/>
              <a:t>.</a:t>
            </a:r>
          </a:p>
          <a:p>
            <a:pPr fontAlgn="base"/>
            <a:r>
              <a:rPr lang="en-US" sz="2100" b="1" dirty="0"/>
              <a:t>import </a:t>
            </a:r>
            <a:r>
              <a:rPr lang="en-US" sz="2100" b="1" dirty="0"/>
              <a:t>module_name.member_name</a:t>
            </a:r>
            <a:r>
              <a:rPr lang="en-US" sz="2100" dirty="0"/>
              <a:t> </a:t>
            </a:r>
          </a:p>
          <a:p>
            <a:pPr fontAlgn="base"/>
            <a:r>
              <a:rPr lang="en-US" sz="2100" dirty="0"/>
              <a:t>In the above code module, math is imported, and its variables can be accessed by considering it to be a class and pi as its object. </a:t>
            </a:r>
            <a:endParaRPr lang="en-US" sz="2100" dirty="0"/>
          </a:p>
          <a:p>
            <a:pPr fontAlgn="base"/>
            <a:r>
              <a:rPr lang="en-US" sz="2100" dirty="0"/>
              <a:t>The </a:t>
            </a:r>
            <a:r>
              <a:rPr lang="en-US" sz="2100" dirty="0"/>
              <a:t>value of pi is returned by __import__(). pi as a whole can be imported into our initial code, rather than importing the whole module</a:t>
            </a:r>
            <a:r>
              <a:rPr lang="en-US" sz="2100" dirty="0"/>
              <a:t>.</a:t>
            </a:r>
          </a:p>
          <a:p>
            <a:pPr fontAlgn="base"/>
            <a:r>
              <a:rPr lang="en-US" sz="2100" b="1" dirty="0"/>
              <a:t>from module_name import *</a:t>
            </a:r>
            <a:r>
              <a:rPr lang="en-US" sz="2100" dirty="0"/>
              <a:t> </a:t>
            </a:r>
          </a:p>
          <a:p>
            <a:pPr fontAlgn="base"/>
            <a:r>
              <a:rPr lang="en-US" sz="2100" dirty="0"/>
              <a:t>In the above code module, math is not imported, rather just pi has been imported as a variable. </a:t>
            </a:r>
            <a:br>
              <a:rPr lang="en-US" sz="2100" dirty="0"/>
            </a:br>
            <a:r>
              <a:rPr lang="en-US" sz="2100" dirty="0"/>
              <a:t>All the functions and constants can be imported using *.</a:t>
            </a:r>
          </a:p>
          <a:p>
            <a:pPr fontAlgn="base"/>
            <a:endParaRPr lang="en-US" sz="2100" dirty="0"/>
          </a:p>
          <a:p>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27</a:t>
            </a:fld>
            <a:endParaRPr lang="en-IN" dirty="0"/>
          </a:p>
        </p:txBody>
      </p:sp>
    </p:spTree>
    <p:extLst>
      <p:ext uri="{BB962C8B-B14F-4D97-AF65-F5344CB8AC3E}">
        <p14:creationId xmlns:p14="http://schemas.microsoft.com/office/powerpoint/2010/main" val="324352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75608"/>
            <a:ext cx="10515600" cy="4342396"/>
          </a:xfrm>
        </p:spPr>
        <p:txBody>
          <a:bodyPr>
            <a:normAutofit/>
          </a:bodyPr>
          <a:lstStyle/>
          <a:p>
            <a:pPr fontAlgn="base"/>
            <a:r>
              <a:rPr lang="en-US" sz="2100" b="1" dirty="0"/>
              <a:t>Importing a Python Package</a:t>
            </a:r>
          </a:p>
          <a:p>
            <a:pPr fontAlgn="base"/>
            <a:r>
              <a:rPr lang="en-US" sz="2100" dirty="0"/>
              <a:t>We’ll import a package using the </a:t>
            </a:r>
            <a:r>
              <a:rPr lang="en-US" sz="2100" b="1" dirty="0"/>
              <a:t>import</a:t>
            </a:r>
            <a:r>
              <a:rPr lang="en-US" sz="2100" dirty="0"/>
              <a:t> statement:</a:t>
            </a:r>
          </a:p>
          <a:p>
            <a:pPr fontAlgn="base"/>
            <a:endParaRPr lang="en-US" sz="2100" b="1" dirty="0"/>
          </a:p>
          <a:p>
            <a:pPr fontAlgn="base"/>
            <a:endParaRPr lang="en-US" sz="2100" b="1" dirty="0"/>
          </a:p>
          <a:p>
            <a:pPr fontAlgn="base"/>
            <a:r>
              <a:rPr lang="en-US" sz="2100" b="1" dirty="0"/>
              <a:t>Namespaces </a:t>
            </a:r>
            <a:r>
              <a:rPr lang="en-US" sz="2100" b="1" dirty="0"/>
              <a:t>and Aliasing</a:t>
            </a:r>
          </a:p>
          <a:p>
            <a:pPr fontAlgn="base"/>
            <a:r>
              <a:rPr lang="en-US" sz="2100" dirty="0"/>
              <a:t>When we had imported the math module, we initialized the math namespace. This means that we can now refer to functions and classes from the math module by way of “dot notation”:</a:t>
            </a:r>
          </a:p>
          <a:p>
            <a:pPr marL="0" indent="0" fontAlgn="base">
              <a:buNone/>
            </a:pPr>
            <a:r>
              <a:rPr lang="en-US" sz="2100" b="1" dirty="0"/>
              <a:t>Syntax:</a:t>
            </a:r>
          </a:p>
          <a:p>
            <a:pPr fontAlgn="base"/>
            <a:r>
              <a:rPr lang="en-US" sz="2100" dirty="0"/>
              <a:t>Import &lt;some package&gt; as name </a:t>
            </a: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28</a:t>
            </a:fld>
            <a:endParaRPr lang="en-IN" dirty="0"/>
          </a:p>
        </p:txBody>
      </p:sp>
      <p:pic>
        <p:nvPicPr>
          <p:cNvPr id="6" name="Picture 5"/>
          <p:cNvPicPr>
            <a:picLocks noChangeAspect="1"/>
          </p:cNvPicPr>
          <p:nvPr/>
        </p:nvPicPr>
        <p:blipFill>
          <a:blip r:embed="rId2"/>
          <a:stretch>
            <a:fillRect/>
          </a:stretch>
        </p:blipFill>
        <p:spPr>
          <a:xfrm>
            <a:off x="3384161" y="2149914"/>
            <a:ext cx="3671619" cy="561848"/>
          </a:xfrm>
          <a:prstGeom prst="rect">
            <a:avLst/>
          </a:prstGeom>
        </p:spPr>
      </p:pic>
    </p:spTree>
    <p:extLst>
      <p:ext uri="{BB962C8B-B14F-4D97-AF65-F5344CB8AC3E}">
        <p14:creationId xmlns:p14="http://schemas.microsoft.com/office/powerpoint/2010/main" val="417159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738757"/>
            <a:ext cx="10515600" cy="955504"/>
          </a:xfrm>
        </p:spPr>
        <p:txBody>
          <a:bodyPr/>
          <a:lstStyle/>
          <a:p>
            <a:r>
              <a:rPr lang="en-US" dirty="0" smtClean="0"/>
              <a:t>Distribution packages</a:t>
            </a:r>
            <a:endParaRPr lang="en-IN" dirty="0"/>
          </a:p>
        </p:txBody>
      </p:sp>
      <p:sp>
        <p:nvSpPr>
          <p:cNvPr id="3" name="Content Placeholder 2"/>
          <p:cNvSpPr>
            <a:spLocks noGrp="1"/>
          </p:cNvSpPr>
          <p:nvPr>
            <p:ph idx="1"/>
          </p:nvPr>
        </p:nvSpPr>
        <p:spPr/>
        <p:txBody>
          <a:bodyPr>
            <a:normAutofit/>
          </a:bodyPr>
          <a:lstStyle/>
          <a:p>
            <a:r>
              <a:rPr lang="en-US" sz="2100" dirty="0"/>
              <a:t>A versioned archive file that contains Python packages, </a:t>
            </a:r>
            <a:r>
              <a:rPr lang="en-US" sz="2100" dirty="0"/>
              <a:t>modules</a:t>
            </a:r>
            <a:r>
              <a:rPr lang="en-US" sz="2100" dirty="0"/>
              <a:t>, and other resource files that are used to distribute a </a:t>
            </a:r>
            <a:r>
              <a:rPr lang="en-US" sz="2100" dirty="0"/>
              <a:t>Release</a:t>
            </a:r>
            <a:r>
              <a:rPr lang="en-US" sz="2100" dirty="0"/>
              <a:t>.</a:t>
            </a:r>
            <a:r>
              <a:rPr lang="en-US" sz="2100" dirty="0"/>
              <a:t> </a:t>
            </a:r>
          </a:p>
          <a:p>
            <a:r>
              <a:rPr lang="en-US" sz="2100" dirty="0"/>
              <a:t>The </a:t>
            </a:r>
            <a:r>
              <a:rPr lang="en-US" sz="2100" dirty="0"/>
              <a:t>archive file is what an end-user will download from the internet and install.</a:t>
            </a:r>
            <a:endParaRPr lang="en-IN" sz="2100" dirty="0"/>
          </a:p>
          <a:p>
            <a:pPr marL="0" indent="0">
              <a:buNone/>
            </a:pPr>
            <a:r>
              <a:rPr lang="en-IN" sz="2100" b="1" dirty="0"/>
              <a:t>Source Distribution (or “sdist</a:t>
            </a:r>
            <a:r>
              <a:rPr lang="en-IN" sz="2100" b="1" dirty="0"/>
              <a:t>”):</a:t>
            </a:r>
            <a:endParaRPr lang="en-US" altLang="en-US" sz="2100" b="1" dirty="0"/>
          </a:p>
          <a:p>
            <a:r>
              <a:rPr lang="en-US" altLang="en-US" sz="2100" dirty="0"/>
              <a:t>A distribution format (usually generated using python setup.py sdist) that provides metadata and the essential source files needed for installing by a tool like </a:t>
            </a:r>
            <a:r>
              <a:rPr lang="en-US" altLang="en-US" sz="2100" dirty="0">
                <a:hlinkClick r:id="rId2"/>
              </a:rPr>
              <a:t>pip</a:t>
            </a:r>
            <a:r>
              <a:rPr lang="en-US" altLang="en-US" sz="2100" dirty="0"/>
              <a:t>, or for generating a Built Distribution.</a:t>
            </a:r>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29</a:t>
            </a:fld>
            <a:endParaRPr lang="en-IN" dirty="0"/>
          </a:p>
        </p:txBody>
      </p:sp>
    </p:spTree>
    <p:extLst>
      <p:ext uri="{BB962C8B-B14F-4D97-AF65-F5344CB8AC3E}">
        <p14:creationId xmlns:p14="http://schemas.microsoft.com/office/powerpoint/2010/main" val="333317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5927581"/>
          </a:xfrm>
        </p:spPr>
        <p:txBody>
          <a:bodyPr>
            <a:normAutofit/>
          </a:bodyPr>
          <a:lstStyle/>
          <a:p>
            <a:endParaRPr lang="en-IN"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Data structure in python. </a:t>
            </a:r>
          </a:p>
          <a:p>
            <a:r>
              <a:rPr lang="en-IN" sz="2400" dirty="0" smtClean="0">
                <a:latin typeface="Times New Roman" panose="02020603050405020304" pitchFamily="18" charset="0"/>
                <a:cs typeface="Times New Roman" panose="02020603050405020304" pitchFamily="18" charset="0"/>
              </a:rPr>
              <a:t>It is another sequence data type that is similar to the list.</a:t>
            </a:r>
          </a:p>
          <a:p>
            <a:r>
              <a:rPr lang="en-IN" sz="2400" dirty="0" smtClean="0">
                <a:latin typeface="Times New Roman" panose="02020603050405020304" pitchFamily="18" charset="0"/>
                <a:cs typeface="Times New Roman" panose="02020603050405020304" pitchFamily="18" charset="0"/>
              </a:rPr>
              <a:t>Unlike list tuples are enclosed within parameters,() and values separated by commas</a:t>
            </a:r>
          </a:p>
          <a:p>
            <a:r>
              <a:rPr lang="en-IN" sz="2400" dirty="0" smtClean="0">
                <a:latin typeface="Times New Roman" panose="02020603050405020304" pitchFamily="18" charset="0"/>
                <a:cs typeface="Times New Roman" panose="02020603050405020304" pitchFamily="18" charset="0"/>
              </a:rPr>
              <a:t>The value that make up tuple are called its elements. </a:t>
            </a:r>
          </a:p>
          <a:p>
            <a:r>
              <a:rPr lang="en-IN" sz="2400" dirty="0" smtClean="0">
                <a:latin typeface="Times New Roman" panose="02020603050405020304" pitchFamily="18" charset="0"/>
                <a:cs typeface="Times New Roman" panose="02020603050405020304" pitchFamily="18" charset="0"/>
              </a:rPr>
              <a:t>Elements need not be of the same datatype, they can be heterogeneous</a:t>
            </a:r>
          </a:p>
          <a:p>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uples are immutable: we cannot perform insert, update and delete operations</a:t>
            </a:r>
          </a:p>
          <a:p>
            <a:r>
              <a:rPr lang="en-IN" sz="2400" dirty="0" smtClean="0">
                <a:latin typeface="Times New Roman" panose="02020603050405020304" pitchFamily="18" charset="0"/>
                <a:cs typeface="Times New Roman" panose="02020603050405020304" pitchFamily="18" charset="0"/>
              </a:rPr>
              <a:t>Eg: tup = (10,20,30)</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111544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830221"/>
            <a:ext cx="10515600" cy="864040"/>
          </a:xfrm>
        </p:spPr>
        <p:txBody>
          <a:bodyPr/>
          <a:lstStyle/>
          <a:p>
            <a:r>
              <a:rPr lang="en-US" dirty="0" smtClean="0"/>
              <a:t>Built-in distribution</a:t>
            </a:r>
            <a:endParaRPr lang="en-IN" dirty="0"/>
          </a:p>
        </p:txBody>
      </p:sp>
      <p:sp>
        <p:nvSpPr>
          <p:cNvPr id="3" name="Content Placeholder 2"/>
          <p:cNvSpPr>
            <a:spLocks noGrp="1"/>
          </p:cNvSpPr>
          <p:nvPr>
            <p:ph idx="1"/>
          </p:nvPr>
        </p:nvSpPr>
        <p:spPr/>
        <p:txBody>
          <a:bodyPr>
            <a:normAutofit/>
          </a:bodyPr>
          <a:lstStyle/>
          <a:p>
            <a:pPr algn="just"/>
            <a:r>
              <a:rPr lang="en-US" altLang="en-US" sz="2100" b="1" dirty="0"/>
              <a:t>Built distribution(bdist)</a:t>
            </a:r>
            <a:r>
              <a:rPr lang="en-US" altLang="en-US" sz="2100" dirty="0"/>
              <a:t>– It creates distribution which includes .pyc files(python bytecode) </a:t>
            </a:r>
          </a:p>
          <a:p>
            <a:pPr marL="0" indent="0" algn="just">
              <a:buNone/>
            </a:pPr>
            <a:r>
              <a:rPr lang="en-US" altLang="en-US" sz="2100" b="1" dirty="0"/>
              <a:t>Setup.py:</a:t>
            </a:r>
          </a:p>
          <a:p>
            <a:pPr algn="just"/>
            <a:r>
              <a:rPr lang="en-US" altLang="en-US" sz="2100" dirty="0"/>
              <a:t>setup.py</a:t>
            </a:r>
            <a:r>
              <a:rPr lang="en-US" altLang="en-US" sz="2100" dirty="0"/>
              <a:t> is a python file, which usually tells the system that, the module/package you are about to install has been packaged and distributed using Distutils, which is the standard for distribution of python modules. </a:t>
            </a:r>
            <a:endParaRPr lang="en-US" altLang="en-US" sz="2100" dirty="0"/>
          </a:p>
          <a:p>
            <a:pPr algn="just"/>
            <a:r>
              <a:rPr lang="en-US" altLang="en-US" sz="2100" dirty="0"/>
              <a:t>It </a:t>
            </a:r>
            <a:r>
              <a:rPr lang="en-US" altLang="en-US" sz="2100" dirty="0"/>
              <a:t>is the most important file. It’s the file where various aspects of your project are configured. The primary feature of setup.py is that it contains a global setup() function. </a:t>
            </a:r>
            <a:endParaRPr lang="en-US" altLang="en-US" sz="2100" dirty="0"/>
          </a:p>
          <a:p>
            <a:pPr algn="just"/>
            <a:r>
              <a:rPr lang="en-US" altLang="en-US" sz="2100" dirty="0"/>
              <a:t>The </a:t>
            </a:r>
            <a:r>
              <a:rPr lang="en-US" altLang="en-US" sz="2100" dirty="0"/>
              <a:t>keyword arguments to this function are how specific details of your project are defined. </a:t>
            </a:r>
          </a:p>
          <a:p>
            <a:pPr algn="just"/>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30</a:t>
            </a:fld>
            <a:endParaRPr lang="en-IN" dirty="0"/>
          </a:p>
        </p:txBody>
      </p:sp>
    </p:spTree>
    <p:extLst>
      <p:ext uri="{BB962C8B-B14F-4D97-AF65-F5344CB8AC3E}">
        <p14:creationId xmlns:p14="http://schemas.microsoft.com/office/powerpoint/2010/main" val="2468491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751824"/>
            <a:ext cx="10515600" cy="942437"/>
          </a:xfrm>
        </p:spPr>
        <p:txBody>
          <a:bodyPr/>
          <a:lstStyle/>
          <a:p>
            <a:r>
              <a:rPr lang="en-US" dirty="0" smtClean="0"/>
              <a:t>PyPI</a:t>
            </a:r>
            <a:endParaRPr lang="en-IN" dirty="0"/>
          </a:p>
        </p:txBody>
      </p:sp>
      <p:sp>
        <p:nvSpPr>
          <p:cNvPr id="3" name="Content Placeholder 2"/>
          <p:cNvSpPr>
            <a:spLocks noGrp="1"/>
          </p:cNvSpPr>
          <p:nvPr>
            <p:ph idx="1"/>
          </p:nvPr>
        </p:nvSpPr>
        <p:spPr/>
        <p:txBody>
          <a:bodyPr/>
          <a:lstStyle/>
          <a:p>
            <a:r>
              <a:rPr lang="en-US" dirty="0"/>
              <a:t>The Python Package Index (PyPI) stores metadata describing distributions packaged with distutils and other publishing tools, as well the </a:t>
            </a:r>
            <a:r>
              <a:rPr lang="en-US" dirty="0" smtClean="0"/>
              <a:t>distribution </a:t>
            </a:r>
            <a:r>
              <a:rPr lang="en-US" dirty="0"/>
              <a:t>archives </a:t>
            </a:r>
            <a:r>
              <a:rPr lang="en-US" dirty="0" smtClean="0"/>
              <a:t>themselves</a:t>
            </a:r>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31</a:t>
            </a:fld>
            <a:endParaRPr lang="en-IN" dirty="0"/>
          </a:p>
        </p:txBody>
      </p:sp>
    </p:spTree>
    <p:extLst>
      <p:ext uri="{BB962C8B-B14F-4D97-AF65-F5344CB8AC3E}">
        <p14:creationId xmlns:p14="http://schemas.microsoft.com/office/powerpoint/2010/main" val="163414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21685"/>
            <a:ext cx="10515600" cy="5537778"/>
          </a:xfrm>
        </p:spPr>
        <p:txBody>
          <a:bodyPr>
            <a:noAutofit/>
          </a:bodyPr>
          <a:lstStyle/>
          <a:p>
            <a:pPr marL="0" indent="0">
              <a:buNone/>
            </a:pPr>
            <a:r>
              <a:rPr lang="en-IN" sz="2100" dirty="0"/>
              <a:t># import setup function </a:t>
            </a:r>
            <a:r>
              <a:rPr lang="en-IN" sz="2100" dirty="0"/>
              <a:t>from</a:t>
            </a:r>
            <a:r>
              <a:rPr lang="en-IN" sz="2100" dirty="0"/>
              <a:t> </a:t>
            </a:r>
            <a:r>
              <a:rPr lang="en-IN" sz="2100" dirty="0"/>
              <a:t>python </a:t>
            </a:r>
            <a:r>
              <a:rPr lang="en-IN" sz="2100" dirty="0"/>
              <a:t>distribution utilities</a:t>
            </a:r>
          </a:p>
          <a:p>
            <a:pPr marL="0" indent="0">
              <a:buNone/>
            </a:pPr>
            <a:r>
              <a:rPr lang="en-IN" sz="2100" dirty="0"/>
              <a:t>from distutils.core import </a:t>
            </a:r>
            <a:r>
              <a:rPr lang="en-IN" sz="2100" dirty="0"/>
              <a:t>setup</a:t>
            </a:r>
            <a:endParaRPr lang="en-IN" sz="2100" dirty="0"/>
          </a:p>
          <a:p>
            <a:r>
              <a:rPr lang="en-IN" sz="2100" dirty="0"/>
              <a:t># Calling the setup function</a:t>
            </a:r>
          </a:p>
          <a:p>
            <a:r>
              <a:rPr lang="en-IN" sz="2100" dirty="0"/>
              <a:t>setup(</a:t>
            </a:r>
          </a:p>
          <a:p>
            <a:pPr marL="0" indent="0">
              <a:buNone/>
            </a:pPr>
            <a:r>
              <a:rPr lang="en-IN" sz="2100" dirty="0"/>
              <a:t>	name = 'nesters',</a:t>
            </a:r>
          </a:p>
          <a:p>
            <a:pPr marL="0" indent="0">
              <a:buNone/>
            </a:pPr>
            <a:r>
              <a:rPr lang="en-IN" sz="2100" dirty="0"/>
              <a:t>	version = '1.0.0',</a:t>
            </a:r>
          </a:p>
          <a:p>
            <a:pPr marL="0" indent="0">
              <a:buNone/>
            </a:pPr>
            <a:r>
              <a:rPr lang="en-IN" sz="2100" dirty="0"/>
              <a:t>	py_modules = ['addition'],</a:t>
            </a:r>
          </a:p>
          <a:p>
            <a:pPr marL="0" indent="0">
              <a:buNone/>
            </a:pPr>
            <a:r>
              <a:rPr lang="en-IN" sz="2100" dirty="0"/>
              <a:t>	author ='a </a:t>
            </a:r>
            <a:r>
              <a:rPr lang="en-IN" sz="2100" dirty="0"/>
              <a:t>keeg’,</a:t>
            </a:r>
            <a:endParaRPr lang="en-IN" sz="2100" dirty="0"/>
          </a:p>
          <a:p>
            <a:pPr marL="0" indent="0">
              <a:buNone/>
            </a:pPr>
            <a:r>
              <a:rPr lang="en-IN" sz="2100" dirty="0"/>
              <a:t>	author_email = </a:t>
            </a:r>
            <a:r>
              <a:rPr lang="en-IN" sz="2100" dirty="0"/>
              <a:t>'akeeg@gmail.com',</a:t>
            </a:r>
          </a:p>
          <a:p>
            <a:pPr marL="0" indent="0">
              <a:buNone/>
            </a:pPr>
            <a:r>
              <a:rPr lang="en-IN" sz="2100" dirty="0"/>
              <a:t>	url = 'https;//</a:t>
            </a:r>
            <a:r>
              <a:rPr lang="en-IN" sz="2100" dirty="0"/>
              <a:t>akeeg.com</a:t>
            </a:r>
            <a:r>
              <a:rPr lang="en-IN" sz="2100" dirty="0"/>
              <a:t>',</a:t>
            </a:r>
          </a:p>
          <a:p>
            <a:pPr marL="0" indent="0">
              <a:buNone/>
            </a:pPr>
            <a:r>
              <a:rPr lang="en-IN" sz="2100" dirty="0"/>
              <a:t>	description = 'a simple program to add two numbers',</a:t>
            </a:r>
          </a:p>
          <a:p>
            <a:pPr marL="0" indent="0">
              <a:buNone/>
            </a:pPr>
            <a:r>
              <a:rPr lang="en-IN" sz="2100" dirty="0"/>
              <a:t>	keywords='adds two numbers',</a:t>
            </a:r>
          </a:p>
          <a:p>
            <a:pPr marL="0" indent="0">
              <a:buNone/>
            </a:pPr>
            <a:r>
              <a:rPr lang="en-IN" sz="2100" dirty="0"/>
              <a:t>)</a:t>
            </a:r>
          </a:p>
          <a:p>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32</a:t>
            </a:fld>
            <a:endParaRPr lang="en-IN" dirty="0"/>
          </a:p>
        </p:txBody>
      </p:sp>
    </p:spTree>
    <p:extLst>
      <p:ext uri="{BB962C8B-B14F-4D97-AF65-F5344CB8AC3E}">
        <p14:creationId xmlns:p14="http://schemas.microsoft.com/office/powerpoint/2010/main" val="3446059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08618"/>
            <a:ext cx="10515600" cy="5569440"/>
          </a:xfrm>
        </p:spPr>
        <p:txBody>
          <a:bodyPr>
            <a:noAutofit/>
          </a:bodyPr>
          <a:lstStyle/>
          <a:p>
            <a:pPr fontAlgn="base"/>
            <a:r>
              <a:rPr lang="en-US" sz="2000" b="1" dirty="0"/>
              <a:t>name: </a:t>
            </a:r>
            <a:r>
              <a:rPr lang="en-US" sz="2000" dirty="0"/>
              <a:t>It is the name of the project. The package will be listed by this name on PyPI.</a:t>
            </a:r>
          </a:p>
          <a:p>
            <a:pPr fontAlgn="base"/>
            <a:r>
              <a:rPr lang="en-US" sz="2000" b="1" dirty="0"/>
              <a:t>version:</a:t>
            </a:r>
            <a:r>
              <a:rPr lang="en-US" sz="2000" dirty="0"/>
              <a:t> It is a string which can specify the current version of the project. It is totally your choice how you want to set the scheme of the series of versions (‘1.0’ or ‘0.1’ or even ‘0.0.1’ can also be used). This version is displayed on PyPI for each release if the project is published. Every-time a new version is uploaded, you will have to change this argument as well.</a:t>
            </a:r>
          </a:p>
          <a:p>
            <a:pPr fontAlgn="base"/>
            <a:r>
              <a:rPr lang="en-US" sz="2000" b="1" dirty="0"/>
              <a:t>description:</a:t>
            </a:r>
            <a:r>
              <a:rPr lang="en-US" sz="2000" dirty="0"/>
              <a:t> A short description about the package. Long description argument can be used for long descriptions.</a:t>
            </a:r>
          </a:p>
          <a:p>
            <a:pPr fontAlgn="base"/>
            <a:r>
              <a:rPr lang="en-US" sz="2000" b="1" dirty="0"/>
              <a:t>url:</a:t>
            </a:r>
            <a:r>
              <a:rPr lang="en-US" sz="2000" dirty="0"/>
              <a:t> A homepage URL for the project. This makes it easier for people to follow or contribute to the project.</a:t>
            </a:r>
          </a:p>
          <a:p>
            <a:pPr fontAlgn="base"/>
            <a:r>
              <a:rPr lang="en-US" sz="2000" b="1" dirty="0"/>
              <a:t>author, author_email:</a:t>
            </a:r>
            <a:r>
              <a:rPr lang="en-US" sz="2000" dirty="0"/>
              <a:t> Details about the author.</a:t>
            </a:r>
          </a:p>
          <a:p>
            <a:pPr fontAlgn="base"/>
            <a:r>
              <a:rPr lang="en-US" sz="2000" b="1" dirty="0"/>
              <a:t>license:</a:t>
            </a:r>
            <a:r>
              <a:rPr lang="en-US" sz="2000" dirty="0"/>
              <a:t> specify the type of license which is used.</a:t>
            </a:r>
          </a:p>
          <a:p>
            <a:pPr fontAlgn="base"/>
            <a:r>
              <a:rPr lang="en-US" sz="2000" b="1" dirty="0"/>
              <a:t>classifiers:</a:t>
            </a:r>
            <a:r>
              <a:rPr lang="en-US" sz="2000" dirty="0"/>
              <a:t> It is a list of strings which can specify more details about the project like its development status, topic, license and supported python versions for the project.</a:t>
            </a:r>
          </a:p>
          <a:p>
            <a:pPr fontAlgn="base"/>
            <a:r>
              <a:rPr lang="en-US" sz="2000" b="1" dirty="0"/>
              <a:t>install_requires:</a:t>
            </a:r>
            <a:r>
              <a:rPr lang="en-US" sz="2000" dirty="0"/>
              <a:t> It can be used to specify what third-party libraries your package needs to run. These dependencies will be installed by pip when someone installs your package.</a:t>
            </a:r>
          </a:p>
          <a:p>
            <a:pPr fontAlgn="base"/>
            <a:r>
              <a:rPr lang="en-US" sz="2000" b="1" dirty="0"/>
              <a:t>keywords:</a:t>
            </a:r>
            <a:r>
              <a:rPr lang="en-US" sz="2000" dirty="0"/>
              <a:t> List keywords to describe the project.</a:t>
            </a:r>
          </a:p>
          <a:p>
            <a:endParaRPr lang="en-IN" sz="20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33</a:t>
            </a:fld>
            <a:endParaRPr lang="en-IN" dirty="0"/>
          </a:p>
        </p:txBody>
      </p:sp>
    </p:spTree>
    <p:extLst>
      <p:ext uri="{BB962C8B-B14F-4D97-AF65-F5344CB8AC3E}">
        <p14:creationId xmlns:p14="http://schemas.microsoft.com/office/powerpoint/2010/main" val="141352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86492"/>
            <a:ext cx="10515600" cy="1007769"/>
          </a:xfrm>
        </p:spPr>
        <p:txBody>
          <a:bodyPr/>
          <a:lstStyle/>
          <a:p>
            <a:r>
              <a:rPr lang="en-US" dirty="0" smtClean="0"/>
              <a:t>Script in python</a:t>
            </a:r>
            <a:endParaRPr lang="en-IN" dirty="0"/>
          </a:p>
        </p:txBody>
      </p:sp>
      <p:sp>
        <p:nvSpPr>
          <p:cNvPr id="3" name="Content Placeholder 2"/>
          <p:cNvSpPr>
            <a:spLocks noGrp="1"/>
          </p:cNvSpPr>
          <p:nvPr>
            <p:ph idx="1"/>
          </p:nvPr>
        </p:nvSpPr>
        <p:spPr/>
        <p:txBody>
          <a:bodyPr>
            <a:normAutofit/>
          </a:bodyPr>
          <a:lstStyle/>
          <a:p>
            <a:r>
              <a:rPr lang="en-US" sz="2100" dirty="0"/>
              <a:t>A Python script, the file containing the commands, is structured to be executed like a program. These files are designed to contain various functions and import various modules. Python interactive shell or the respective command line is used to execute the script, to perform a specific task</a:t>
            </a:r>
            <a:endParaRPr lang="en-IN" sz="21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34</a:t>
            </a:fld>
            <a:endParaRPr lang="en-IN" dirty="0"/>
          </a:p>
        </p:txBody>
      </p:sp>
    </p:spTree>
    <p:extLst>
      <p:ext uri="{BB962C8B-B14F-4D97-AF65-F5344CB8AC3E}">
        <p14:creationId xmlns:p14="http://schemas.microsoft.com/office/powerpoint/2010/main" val="3498914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85CC54F-F262-49B1-B30A-A388156A76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5054" y="-22102"/>
            <a:ext cx="12166946" cy="6479531"/>
          </a:xfrm>
          <a:prstGeom prst="rect">
            <a:avLst/>
          </a:prstGeom>
        </p:spPr>
      </p:pic>
      <p:sp>
        <p:nvSpPr>
          <p:cNvPr id="6" name="Google Shape;54;p13">
            <a:extLst>
              <a:ext uri="{FF2B5EF4-FFF2-40B4-BE49-F238E27FC236}">
                <a16:creationId xmlns:a16="http://schemas.microsoft.com/office/drawing/2014/main" id="{BB1D25D6-29AE-485A-AB4C-D0B38FD13D0B}"/>
              </a:ext>
            </a:extLst>
          </p:cNvPr>
          <p:cNvSpPr txBox="1">
            <a:spLocks/>
          </p:cNvSpPr>
          <p:nvPr/>
        </p:nvSpPr>
        <p:spPr>
          <a:xfrm>
            <a:off x="304193" y="237938"/>
            <a:ext cx="7455257" cy="760867"/>
          </a:xfrm>
          <a:prstGeom prst="rect">
            <a:avLst/>
          </a:prstGeom>
        </p:spPr>
        <p:txBody>
          <a:bodyPr spcFirstLastPara="1" vert="horz" wrap="square" lIns="121650" tIns="121650" rIns="121650" bIns="121650" rtlCol="0" anchor="t" anchorCtr="0">
            <a:noAutofit/>
          </a:bodyPr>
          <a:lstStyle>
            <a:lvl1pPr algn="l" defTabSz="914400" rtl="0" eaLnBrk="1" latinLnBrk="0" hangingPunct="1">
              <a:lnSpc>
                <a:spcPct val="90000"/>
              </a:lnSpc>
              <a:spcBef>
                <a:spcPct val="0"/>
              </a:spcBef>
              <a:buNone/>
              <a:defRPr sz="3200" kern="1200">
                <a:solidFill>
                  <a:schemeClr val="tx1">
                    <a:lumMod val="65000"/>
                    <a:lumOff val="35000"/>
                  </a:schemeClr>
                </a:solidFill>
                <a:latin typeface="Segoe UI Semibold" panose="020B0702040204020203" pitchFamily="34" charset="0"/>
                <a:ea typeface="+mj-ea"/>
                <a:cs typeface="Segoe UI Semibold" panose="020B0702040204020203" pitchFamily="34" charset="0"/>
              </a:defRPr>
            </a:lvl1pPr>
          </a:lstStyle>
          <a:p>
            <a:r>
              <a:rPr lang="en-US" sz="3992" b="1" dirty="0">
                <a:solidFill>
                  <a:schemeClr val="bg1"/>
                </a:solidFill>
                <a:latin typeface="Open Sans" panose="020B0606030504020204" pitchFamily="34" charset="0"/>
                <a:ea typeface="Open Sans" panose="020B0606030504020204" pitchFamily="34" charset="0"/>
                <a:cs typeface="Open Sans" panose="020B0606030504020204" pitchFamily="34" charset="0"/>
              </a:rPr>
              <a:t>LET’S CONNECT</a:t>
            </a:r>
          </a:p>
        </p:txBody>
      </p:sp>
      <p:pic>
        <p:nvPicPr>
          <p:cNvPr id="11" name="Graphic 10">
            <a:extLst>
              <a:ext uri="{FF2B5EF4-FFF2-40B4-BE49-F238E27FC236}">
                <a16:creationId xmlns:a16="http://schemas.microsoft.com/office/drawing/2014/main" id="{7AEC7597-1D22-49F6-AFBE-878A669DB20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43792" y="2342188"/>
            <a:ext cx="454696" cy="438829"/>
          </a:xfrm>
          <a:prstGeom prst="rect">
            <a:avLst/>
          </a:prstGeom>
        </p:spPr>
      </p:pic>
      <p:sp>
        <p:nvSpPr>
          <p:cNvPr id="12" name="TextBox 11">
            <a:extLst>
              <a:ext uri="{FF2B5EF4-FFF2-40B4-BE49-F238E27FC236}">
                <a16:creationId xmlns:a16="http://schemas.microsoft.com/office/drawing/2014/main" id="{467D4E2F-349C-4B6F-9C3C-9F8BFBF55F8E}"/>
              </a:ext>
            </a:extLst>
          </p:cNvPr>
          <p:cNvSpPr txBox="1"/>
          <p:nvPr/>
        </p:nvSpPr>
        <p:spPr>
          <a:xfrm>
            <a:off x="1192170" y="2328890"/>
            <a:ext cx="3090581" cy="399468"/>
          </a:xfrm>
          <a:prstGeom prst="rect">
            <a:avLst/>
          </a:prstGeom>
          <a:noFill/>
        </p:spPr>
        <p:txBody>
          <a:bodyPr wrap="square" rtlCol="0">
            <a:spAutoFit/>
          </a:bodyPr>
          <a:lstStyle/>
          <a:p>
            <a:r>
              <a:rPr lang="en-IN" sz="1996" dirty="0">
                <a:solidFill>
                  <a:schemeClr val="bg1"/>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 xmlns:ahyp="http://schemas.microsoft.com/office/drawing/2018/hyperlinkcolor" val="tx"/>
                    </a:ext>
                  </a:extLst>
                </a:hlinkClick>
              </a:rPr>
              <a:t>info@diggibyte.com</a:t>
            </a:r>
            <a:endParaRPr lang="en-IN" sz="1996"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Shape&#10;&#10;Description automatically generated">
            <a:extLst>
              <a:ext uri="{FF2B5EF4-FFF2-40B4-BE49-F238E27FC236}">
                <a16:creationId xmlns:a16="http://schemas.microsoft.com/office/drawing/2014/main" id="{62BB986D-6A0C-48E0-A0ED-B4049CFBBF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553" y="2979602"/>
            <a:ext cx="576727" cy="527293"/>
          </a:xfrm>
          <a:prstGeom prst="rect">
            <a:avLst/>
          </a:prstGeom>
          <a:noFill/>
        </p:spPr>
      </p:pic>
      <p:sp>
        <p:nvSpPr>
          <p:cNvPr id="14" name="TextBox 13">
            <a:extLst>
              <a:ext uri="{FF2B5EF4-FFF2-40B4-BE49-F238E27FC236}">
                <a16:creationId xmlns:a16="http://schemas.microsoft.com/office/drawing/2014/main" id="{B1A3344A-F4D1-44FF-B7EF-00DDAD229FCC}"/>
              </a:ext>
            </a:extLst>
          </p:cNvPr>
          <p:cNvSpPr txBox="1"/>
          <p:nvPr/>
        </p:nvSpPr>
        <p:spPr>
          <a:xfrm>
            <a:off x="1192170" y="3001296"/>
            <a:ext cx="2657460" cy="399468"/>
          </a:xfrm>
          <a:prstGeom prst="rect">
            <a:avLst/>
          </a:prstGeom>
          <a:noFill/>
        </p:spPr>
        <p:txBody>
          <a:bodyPr wrap="square" rtlCol="0">
            <a:spAutoFit/>
          </a:bodyPr>
          <a:lstStyle/>
          <a:p>
            <a:r>
              <a:rPr lang="en-IN" sz="1996" u="sng" dirty="0">
                <a:solidFill>
                  <a:schemeClr val="bg1"/>
                </a:solidFill>
                <a:latin typeface="Open Sans" panose="020B0606030504020204" pitchFamily="34" charset="0"/>
                <a:ea typeface="Open Sans" panose="020B0606030504020204" pitchFamily="34" charset="0"/>
                <a:cs typeface="Open Sans" panose="020B0606030504020204" pitchFamily="34" charset="0"/>
              </a:rPr>
              <a:t>www.</a:t>
            </a:r>
            <a:r>
              <a:rPr lang="en-IN" sz="1996" u="sng" dirty="0">
                <a:solidFill>
                  <a:schemeClr val="bg1"/>
                </a:solidFill>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 xmlns:ahyp="http://schemas.microsoft.com/office/drawing/2018/hyperlinkcolor" val="tx"/>
                    </a:ext>
                  </a:extLst>
                </a:hlinkClick>
              </a:rPr>
              <a:t>diggibyte</a:t>
            </a:r>
            <a:r>
              <a:rPr lang="en-IN" sz="1996" u="sng" dirty="0">
                <a:solidFill>
                  <a:schemeClr val="bg1"/>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5" name="Picture 14" descr="Logo, icon&#10;&#10;Description automatically generated">
            <a:extLst>
              <a:ext uri="{FF2B5EF4-FFF2-40B4-BE49-F238E27FC236}">
                <a16:creationId xmlns:a16="http://schemas.microsoft.com/office/drawing/2014/main" id="{BB93887A-E556-481B-90CB-E2A444FA585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3792" y="3580509"/>
            <a:ext cx="502249" cy="476790"/>
          </a:xfrm>
          <a:prstGeom prst="rect">
            <a:avLst/>
          </a:prstGeom>
          <a:noFill/>
        </p:spPr>
      </p:pic>
      <p:sp>
        <p:nvSpPr>
          <p:cNvPr id="16" name="TextBox 15">
            <a:extLst>
              <a:ext uri="{FF2B5EF4-FFF2-40B4-BE49-F238E27FC236}">
                <a16:creationId xmlns:a16="http://schemas.microsoft.com/office/drawing/2014/main" id="{8EB14576-BF76-4B60-B167-F0398A9FC399}"/>
              </a:ext>
            </a:extLst>
          </p:cNvPr>
          <p:cNvSpPr txBox="1"/>
          <p:nvPr/>
        </p:nvSpPr>
        <p:spPr>
          <a:xfrm>
            <a:off x="1180839" y="3642239"/>
            <a:ext cx="3090581" cy="399468"/>
          </a:xfrm>
          <a:prstGeom prst="rect">
            <a:avLst/>
          </a:prstGeom>
          <a:noFill/>
        </p:spPr>
        <p:txBody>
          <a:bodyPr wrap="square" rtlCol="0">
            <a:spAutoFit/>
          </a:bodyPr>
          <a:lstStyle/>
          <a:p>
            <a:r>
              <a:rPr lang="en-IN" sz="1996" dirty="0">
                <a:solidFill>
                  <a:srgbClr val="FFFFFF"/>
                </a:solidFill>
                <a:latin typeface="Open Sans" panose="020B0606030504020204" pitchFamily="34" charset="0"/>
              </a:rPr>
              <a:t>+91 81108 89199</a:t>
            </a:r>
            <a:endParaRPr lang="en-IN" sz="1996"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6F45840-E428-47C5-BBFC-C843FAB018A3}"/>
              </a:ext>
            </a:extLst>
          </p:cNvPr>
          <p:cNvSpPr>
            <a:spLocks noGrp="1"/>
          </p:cNvSpPr>
          <p:nvPr>
            <p:ph type="ftr" sz="quarter" idx="11"/>
          </p:nvPr>
        </p:nvSpPr>
        <p:spPr/>
        <p:txBody>
          <a:bodyPr/>
          <a:lstStyle/>
          <a:p>
            <a:r>
              <a:rPr lang="en-US" dirty="0"/>
              <a:t>Diggibyte Technologies  |   www.Diggibyte.com</a:t>
            </a:r>
            <a:endParaRPr lang="en-IN" dirty="0"/>
          </a:p>
        </p:txBody>
      </p:sp>
      <p:pic>
        <p:nvPicPr>
          <p:cNvPr id="23" name="Graphic 22" descr="Map with pin with solid fill">
            <a:extLst>
              <a:ext uri="{FF2B5EF4-FFF2-40B4-BE49-F238E27FC236}">
                <a16:creationId xmlns:a16="http://schemas.microsoft.com/office/drawing/2014/main" id="{9C4AED90-BC6A-4204-BE6C-F24D743F34D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543792" y="4112640"/>
            <a:ext cx="477124" cy="477124"/>
          </a:xfrm>
          <a:prstGeom prst="rect">
            <a:avLst/>
          </a:prstGeom>
        </p:spPr>
      </p:pic>
      <p:sp>
        <p:nvSpPr>
          <p:cNvPr id="24" name="TextBox 23">
            <a:extLst>
              <a:ext uri="{FF2B5EF4-FFF2-40B4-BE49-F238E27FC236}">
                <a16:creationId xmlns:a16="http://schemas.microsoft.com/office/drawing/2014/main" id="{A279D8F6-0E74-4EE1-99BB-ACFD8BC5AD0F}"/>
              </a:ext>
            </a:extLst>
          </p:cNvPr>
          <p:cNvSpPr txBox="1"/>
          <p:nvPr/>
        </p:nvSpPr>
        <p:spPr>
          <a:xfrm>
            <a:off x="1192170" y="4196444"/>
            <a:ext cx="5011632" cy="1013739"/>
          </a:xfrm>
          <a:prstGeom prst="rect">
            <a:avLst/>
          </a:prstGeom>
          <a:noFill/>
        </p:spPr>
        <p:txBody>
          <a:bodyPr wrap="square" rtlCol="0">
            <a:spAutoFit/>
          </a:bodyPr>
          <a:lstStyle/>
          <a:p>
            <a:r>
              <a:rPr lang="en-IN" sz="1996" dirty="0">
                <a:solidFill>
                  <a:srgbClr val="FFFFFF"/>
                </a:solidFill>
                <a:latin typeface="Open Sans" panose="020B0606030504020204" pitchFamily="34" charset="0"/>
              </a:rPr>
              <a:t>Novel Tech Park, Ground Floor, Kudlu Gate, Bengaluru, Karnataka.</a:t>
            </a:r>
          </a:p>
          <a:p>
            <a:r>
              <a:rPr lang="en-IN" sz="1996" dirty="0">
                <a:solidFill>
                  <a:srgbClr val="FFFFFF"/>
                </a:solidFill>
                <a:latin typeface="Open Sans" panose="020B0606030504020204" pitchFamily="34" charset="0"/>
              </a:rPr>
              <a:t>Pin Code: 560068</a:t>
            </a:r>
            <a:endParaRPr lang="en-IN" sz="1996"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Slide Number Placeholder 2">
            <a:extLst>
              <a:ext uri="{FF2B5EF4-FFF2-40B4-BE49-F238E27FC236}">
                <a16:creationId xmlns:a16="http://schemas.microsoft.com/office/drawing/2014/main" id="{A6212F7B-156F-4DF8-AF73-E999F3D182A7}"/>
              </a:ext>
            </a:extLst>
          </p:cNvPr>
          <p:cNvSpPr>
            <a:spLocks noGrp="1"/>
          </p:cNvSpPr>
          <p:nvPr>
            <p:ph type="sldNum" sz="quarter" idx="4"/>
          </p:nvPr>
        </p:nvSpPr>
        <p:spPr>
          <a:xfrm>
            <a:off x="11623527" y="6478058"/>
            <a:ext cx="342989" cy="364375"/>
          </a:xfrm>
        </p:spPr>
        <p:txBody>
          <a:bodyPr/>
          <a:lstStyle/>
          <a:p>
            <a:fld id="{2D550C56-9F87-4A04-B28F-B5A8DB7FC23F}" type="slidenum">
              <a:rPr lang="en-IN" smtClean="0"/>
              <a:pPr/>
              <a:t>35</a:t>
            </a:fld>
            <a:endParaRPr lang="en-IN" dirty="0"/>
          </a:p>
        </p:txBody>
      </p:sp>
      <p:pic>
        <p:nvPicPr>
          <p:cNvPr id="26" name="Picture 25" descr="Logo&#10;&#10;Description automatically generated">
            <a:extLst>
              <a:ext uri="{FF2B5EF4-FFF2-40B4-BE49-F238E27FC236}">
                <a16:creationId xmlns:a16="http://schemas.microsoft.com/office/drawing/2014/main" id="{D286D4FF-9382-42B5-8379-EE9BCD4C4F3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80840" y="1124021"/>
            <a:ext cx="1810908" cy="1003993"/>
          </a:xfrm>
          <a:prstGeom prst="rect">
            <a:avLst/>
          </a:prstGeom>
          <a:solidFill>
            <a:schemeClr val="bg1"/>
          </a:solidFill>
        </p:spPr>
      </p:pic>
    </p:spTree>
    <p:extLst>
      <p:ext uri="{BB962C8B-B14F-4D97-AF65-F5344CB8AC3E}">
        <p14:creationId xmlns:p14="http://schemas.microsoft.com/office/powerpoint/2010/main" val="3648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Tuple creation</a:t>
            </a:r>
          </a:p>
          <a:p>
            <a:r>
              <a:rPr lang="en-IN" sz="2400" dirty="0" smtClean="0">
                <a:latin typeface="Times New Roman" panose="02020603050405020304" pitchFamily="18" charset="0"/>
                <a:cs typeface="Times New Roman" panose="02020603050405020304" pitchFamily="18" charset="0"/>
              </a:rPr>
              <a:t>Tuple is enclosed in parentheses() for creation and each item is separated by a comma.</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Eg: digits = (0,1,2,3,4,5,6)</a:t>
            </a:r>
          </a:p>
          <a:p>
            <a:r>
              <a:rPr lang="en-IN" sz="2400" dirty="0">
                <a:latin typeface="Times New Roman" panose="02020603050405020304" pitchFamily="18" charset="0"/>
                <a:cs typeface="Times New Roman" panose="02020603050405020304" pitchFamily="18" charset="0"/>
              </a:rPr>
              <a:t>A</a:t>
            </a:r>
            <a:r>
              <a:rPr lang="en-IN" sz="2400" dirty="0" smtClean="0">
                <a:latin typeface="Times New Roman" panose="02020603050405020304" pitchFamily="18" charset="0"/>
                <a:cs typeface="Times New Roman" panose="02020603050405020304" pitchFamily="18" charset="0"/>
              </a:rPr>
              <a:t>n empty tuple: tup =()</a:t>
            </a:r>
          </a:p>
          <a:p>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eterogeneous tuple: tup = ('hello',1,2,6.5,'Python')</a:t>
            </a:r>
          </a:p>
          <a:p>
            <a:r>
              <a:rPr lang="en-IN" sz="2400" dirty="0" smtClean="0">
                <a:latin typeface="Times New Roman" panose="02020603050405020304" pitchFamily="18" charset="0"/>
                <a:cs typeface="Times New Roman" panose="02020603050405020304" pitchFamily="18" charset="0"/>
              </a:rPr>
              <a:t>Singleton Tuple: </a:t>
            </a:r>
          </a:p>
          <a:p>
            <a:pPr marL="0" indent="0">
              <a:buNone/>
            </a:pPr>
            <a:r>
              <a:rPr lang="en-IN" sz="2400" dirty="0" smtClean="0">
                <a:latin typeface="Times New Roman" panose="02020603050405020304" pitchFamily="18" charset="0"/>
                <a:cs typeface="Times New Roman" panose="02020603050405020304" pitchFamily="18" charset="0"/>
              </a:rPr>
              <a:t>	If a tuple comprises a single element, the elemnt should be followed by a comma to distingush a tuple from a parenthesized expression</a:t>
            </a:r>
          </a:p>
          <a:p>
            <a:pPr marL="0" indent="0">
              <a:buNone/>
            </a:pPr>
            <a:r>
              <a:rPr lang="en-IN" sz="2400" dirty="0" smtClean="0">
                <a:latin typeface="Times New Roman" panose="02020603050405020304" pitchFamily="18" charset="0"/>
                <a:cs typeface="Times New Roman" panose="02020603050405020304" pitchFamily="18" charset="0"/>
              </a:rPr>
              <a:t>	tup = (70,)</a:t>
            </a:r>
          </a:p>
          <a:p>
            <a:r>
              <a:rPr lang="en-IN" sz="2400" dirty="0" smtClean="0">
                <a:latin typeface="Times New Roman" panose="02020603050405020304" pitchFamily="18" charset="0"/>
                <a:cs typeface="Times New Roman" panose="02020603050405020304" pitchFamily="18" charset="0"/>
              </a:rPr>
              <a:t>We can create tuple using buit-in function tuple, using function tuple we can create empty tuple  and tuple can be created by accepting user input using while/for loop</a:t>
            </a:r>
          </a:p>
        </p:txBody>
      </p:sp>
    </p:spTree>
    <p:extLst>
      <p:ext uri="{BB962C8B-B14F-4D97-AF65-F5344CB8AC3E}">
        <p14:creationId xmlns:p14="http://schemas.microsoft.com/office/powerpoint/2010/main" val="10466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6512428"/>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Nesting of tuples</a:t>
            </a:r>
          </a:p>
          <a:p>
            <a:r>
              <a:rPr lang="en-IN" sz="2200" dirty="0" smtClean="0">
                <a:latin typeface="Times New Roman" panose="02020603050405020304" pitchFamily="18" charset="0"/>
                <a:cs typeface="Times New Roman" panose="02020603050405020304" pitchFamily="18" charset="0"/>
              </a:rPr>
              <a:t>Tuples can be placed inside other tuples.</a:t>
            </a:r>
          </a:p>
          <a:p>
            <a:r>
              <a:rPr lang="en-IN" sz="2200" dirty="0" smtClean="0">
                <a:latin typeface="Times New Roman" panose="02020603050405020304" pitchFamily="18" charset="0"/>
                <a:cs typeface="Times New Roman" panose="02020603050405020304" pitchFamily="18" charset="0"/>
              </a:rPr>
              <a:t>When you add one or more tuples inside another tuple, the items in the nested tuples are combined together to form a new tuple</a:t>
            </a:r>
          </a:p>
          <a:p>
            <a:r>
              <a:rPr lang="en-IN" sz="2200" dirty="0" smtClean="0">
                <a:latin typeface="Times New Roman" panose="02020603050405020304" pitchFamily="18" charset="0"/>
                <a:cs typeface="Times New Roman" panose="02020603050405020304" pitchFamily="18" charset="0"/>
              </a:rPr>
              <a:t>Eg: ((0, 1, 2, 3), ('python', 'book'))</a:t>
            </a:r>
          </a:p>
          <a:p>
            <a:pPr marL="0" indent="0">
              <a:buNone/>
            </a:pPr>
            <a:r>
              <a:rPr lang="en-IN" sz="2400" b="1" dirty="0" smtClean="0">
                <a:latin typeface="Times New Roman" panose="02020603050405020304" pitchFamily="18" charset="0"/>
                <a:cs typeface="Times New Roman" panose="02020603050405020304" pitchFamily="18" charset="0"/>
              </a:rPr>
              <a:t>Accessing and traversing a Tuple</a:t>
            </a:r>
          </a:p>
          <a:p>
            <a:r>
              <a:rPr lang="en-IN" sz="2200" dirty="0" smtClean="0">
                <a:latin typeface="Times New Roman" panose="02020603050405020304" pitchFamily="18" charset="0"/>
                <a:cs typeface="Times New Roman" panose="02020603050405020304" pitchFamily="18" charset="0"/>
              </a:rPr>
              <a:t>Individual elements of a tuple can be accessed through indexes</a:t>
            </a:r>
          </a:p>
          <a:p>
            <a:r>
              <a:rPr lang="en-IN" sz="2200" dirty="0">
                <a:latin typeface="Times New Roman" panose="02020603050405020304" pitchFamily="18" charset="0"/>
                <a:cs typeface="Times New Roman" panose="02020603050405020304" pitchFamily="18" charset="0"/>
              </a:rPr>
              <a:t>E</a:t>
            </a:r>
            <a:r>
              <a:rPr lang="en-IN" sz="2200" dirty="0" smtClean="0">
                <a:latin typeface="Times New Roman" panose="02020603050405020304" pitchFamily="18" charset="0"/>
                <a:cs typeface="Times New Roman" panose="02020603050405020304" pitchFamily="18" charset="0"/>
              </a:rPr>
              <a:t>lements of a tuple can be accessed using an indexing method</a:t>
            </a:r>
          </a:p>
          <a:p>
            <a:endParaRPr lang="en-IN" sz="2200" dirty="0" smtClean="0">
              <a:latin typeface="Times New Roman" panose="02020603050405020304" pitchFamily="18" charset="0"/>
              <a:cs typeface="Times New Roman" panose="02020603050405020304" pitchFamily="18" charset="0"/>
            </a:endParaRPr>
          </a:p>
          <a:p>
            <a:endParaRPr lang="en-IN" sz="2600" dirty="0" smtClean="0">
              <a:latin typeface="Times New Roman" panose="02020603050405020304" pitchFamily="18" charset="0"/>
              <a:cs typeface="Times New Roman" panose="02020603050405020304" pitchFamily="18" charset="0"/>
            </a:endParaRPr>
          </a:p>
          <a:p>
            <a:endParaRPr lang="en-IN" sz="2600" dirty="0" smtClean="0">
              <a:latin typeface="Times New Roman" panose="02020603050405020304" pitchFamily="18" charset="0"/>
              <a:cs typeface="Times New Roman" panose="02020603050405020304" pitchFamily="18" charset="0"/>
            </a:endParaRPr>
          </a:p>
          <a:p>
            <a:endParaRPr lang="en-IN" dirty="0" smtClean="0"/>
          </a:p>
          <a:p>
            <a:r>
              <a:rPr lang="en-IN" sz="2200" dirty="0" smtClean="0">
                <a:latin typeface="Times New Roman" panose="02020603050405020304" pitchFamily="18" charset="0"/>
                <a:cs typeface="Times New Roman" panose="02020603050405020304" pitchFamily="18" charset="0"/>
              </a:rPr>
              <a:t>Traversing a tuple means accessing each element of a tuple. This can be done using either for or while loop.</a:t>
            </a:r>
          </a:p>
          <a:p>
            <a:endParaRPr lang="en-IN" dirty="0"/>
          </a:p>
        </p:txBody>
      </p:sp>
      <p:sp>
        <p:nvSpPr>
          <p:cNvPr id="6" name="AutoShape 4" descr="Tuples in Python – PYnat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 name="Picture 2" descr="Tuples in Python – PYn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132" y="3627911"/>
            <a:ext cx="4500748" cy="193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2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457200"/>
            <a:ext cx="10515600" cy="6002977"/>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Tuple Slicing</a:t>
            </a:r>
          </a:p>
          <a:p>
            <a:r>
              <a:rPr lang="en-IN" sz="2200" dirty="0" smtClean="0">
                <a:latin typeface="Times New Roman" panose="02020603050405020304" pitchFamily="18" charset="0"/>
                <a:cs typeface="Times New Roman" panose="02020603050405020304" pitchFamily="18" charset="0"/>
              </a:rPr>
              <a:t>Used to retrieve a subset of values.</a:t>
            </a:r>
          </a:p>
          <a:p>
            <a:r>
              <a:rPr lang="en-IN" sz="2200" dirty="0" smtClean="0">
                <a:latin typeface="Times New Roman" panose="02020603050405020304" pitchFamily="18" charset="0"/>
                <a:cs typeface="Times New Roman" panose="02020603050405020304" pitchFamily="18" charset="0"/>
              </a:rPr>
              <a:t>A slice of a tuple is basically its sub-tuple</a:t>
            </a:r>
          </a:p>
          <a:p>
            <a:r>
              <a:rPr lang="en-IN" sz="2200" dirty="0" smtClean="0">
                <a:latin typeface="Times New Roman" panose="02020603050405020304" pitchFamily="18" charset="0"/>
                <a:cs typeface="Times New Roman" panose="02020603050405020304" pitchFamily="18" charset="0"/>
              </a:rPr>
              <a:t>Syntax : tuple_name[start: stop: step</a:t>
            </a:r>
            <a:r>
              <a:rPr lang="en-IN" sz="2200" dirty="0" smtClean="0"/>
              <a:t>]</a:t>
            </a:r>
          </a:p>
          <a:p>
            <a:pPr marL="0" indent="0">
              <a:buNone/>
            </a:pPr>
            <a:endParaRPr lang="en-IN" dirty="0" smtClean="0"/>
          </a:p>
          <a:p>
            <a:pPr marL="0" indent="0">
              <a:buNone/>
            </a:pPr>
            <a:endParaRPr lang="en-IN" dirty="0"/>
          </a:p>
        </p:txBody>
      </p:sp>
      <p:pic>
        <p:nvPicPr>
          <p:cNvPr id="6" name="Picture 2" descr="Python: Slice a tuple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73" y="2661261"/>
            <a:ext cx="5534117" cy="363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1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535577"/>
            <a:ext cx="10515600" cy="5839098"/>
          </a:xfrm>
        </p:spPr>
        <p:txBody>
          <a:bodyPr>
            <a:normAutofit lnSpcReduction="10000"/>
          </a:bodyPr>
          <a:lstStyle/>
          <a:p>
            <a:pPr marL="0" indent="0">
              <a:buNone/>
            </a:pPr>
            <a:r>
              <a:rPr lang="en-IN" sz="2400" b="1" dirty="0" smtClean="0">
                <a:latin typeface="Times New Roman" panose="02020603050405020304" pitchFamily="18" charset="0"/>
                <a:cs typeface="Times New Roman" panose="02020603050405020304" pitchFamily="18" charset="0"/>
              </a:rPr>
              <a:t>Tuple Concatenation</a:t>
            </a:r>
          </a:p>
          <a:p>
            <a:r>
              <a:rPr lang="en-IN" sz="2200" dirty="0" smtClean="0">
                <a:latin typeface="Times New Roman" panose="02020603050405020304" pitchFamily="18" charset="0"/>
                <a:cs typeface="Times New Roman" panose="02020603050405020304" pitchFamily="18" charset="0"/>
              </a:rPr>
              <a:t>New elements can be added to a tuple using ‘+’ operator</a:t>
            </a:r>
          </a:p>
          <a:p>
            <a:r>
              <a:rPr lang="en-IN" sz="2200" dirty="0" smtClean="0">
                <a:latin typeface="Times New Roman" panose="02020603050405020304" pitchFamily="18" charset="0"/>
                <a:cs typeface="Times New Roman" panose="02020603050405020304" pitchFamily="18" charset="0"/>
              </a:rPr>
              <a:t>Can use ‘+’ operator with tuple slice</a:t>
            </a:r>
          </a:p>
          <a:p>
            <a:r>
              <a:rPr lang="en-IN" sz="2200" dirty="0" smtClean="0">
                <a:latin typeface="Times New Roman" panose="02020603050405020304" pitchFamily="18" charset="0"/>
                <a:cs typeface="Times New Roman" panose="02020603050405020304" pitchFamily="18" charset="0"/>
              </a:rPr>
              <a:t>‘+’ operator performs concatenation with tuples only</a:t>
            </a:r>
          </a:p>
          <a:p>
            <a:pPr marL="0" indent="0">
              <a:buNone/>
            </a:pPr>
            <a:endParaRPr lang="en-IN" sz="2600" dirty="0" smtClean="0">
              <a:latin typeface="Times New Roman" panose="02020603050405020304" pitchFamily="18" charset="0"/>
              <a:cs typeface="Times New Roman" panose="02020603050405020304" pitchFamily="18" charset="0"/>
            </a:endParaRPr>
          </a:p>
          <a:p>
            <a:endParaRPr lang="en-IN" sz="2600" dirty="0" smtClean="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pPr marL="0" indent="0">
              <a:buNone/>
            </a:pPr>
            <a:endParaRPr lang="en-IN" sz="2400" b="1"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Tuple Multiplication</a:t>
            </a:r>
          </a:p>
          <a:p>
            <a:r>
              <a:rPr lang="en-IN" sz="2200" dirty="0" smtClean="0">
                <a:latin typeface="Times New Roman" panose="02020603050405020304" pitchFamily="18" charset="0"/>
                <a:cs typeface="Times New Roman" panose="02020603050405020304" pitchFamily="18" charset="0"/>
              </a:rPr>
              <a:t>(*) is used for repetition of the tuple</a:t>
            </a:r>
            <a:endParaRPr lang="en-IN" sz="2600" dirty="0" smtClean="0">
              <a:latin typeface="Times New Roman" panose="02020603050405020304" pitchFamily="18" charset="0"/>
              <a:cs typeface="Times New Roman" panose="02020603050405020304" pitchFamily="18" charset="0"/>
            </a:endParaRPr>
          </a:p>
          <a:p>
            <a:pPr marL="0" indent="0">
              <a:buNone/>
            </a:pPr>
            <a:r>
              <a:rPr lang="en-IN" sz="2600"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in’ and ‘not in’ membership operator</a:t>
            </a:r>
          </a:p>
          <a:p>
            <a:r>
              <a:rPr lang="en-IN" sz="2200" dirty="0" smtClean="0">
                <a:latin typeface="Times New Roman" panose="02020603050405020304" pitchFamily="18" charset="0"/>
                <a:cs typeface="Times New Roman" panose="02020603050405020304" pitchFamily="18" charset="0"/>
              </a:rPr>
              <a:t>‘in’ operator checks whether a given element is contained in a tuple. It returns Boolean value</a:t>
            </a:r>
          </a:p>
          <a:p>
            <a:r>
              <a:rPr lang="en-IN" sz="2200" dirty="0" smtClean="0">
                <a:latin typeface="Times New Roman" panose="02020603050405020304" pitchFamily="18" charset="0"/>
                <a:cs typeface="Times New Roman" panose="02020603050405020304" pitchFamily="18" charset="0"/>
              </a:rPr>
              <a:t>‘not in’ operator returns true if element does not appear in the tuples, o.w return false</a:t>
            </a:r>
          </a:p>
        </p:txBody>
      </p:sp>
      <p:pic>
        <p:nvPicPr>
          <p:cNvPr id="6" name="Picture 2" descr="Python Tuple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955" y="1780897"/>
            <a:ext cx="3750066" cy="163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0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444137"/>
            <a:ext cx="10515600" cy="6645432"/>
          </a:xfrm>
        </p:spPr>
        <p:txBody>
          <a:bodyPr>
            <a:normAutofit/>
          </a:bodyPr>
          <a:lstStyle/>
          <a:p>
            <a:pPr marL="0" indent="0">
              <a:buNone/>
            </a:pPr>
            <a:r>
              <a:rPr lang="en-IN" sz="2600" b="1" dirty="0" smtClean="0">
                <a:latin typeface="Times New Roman" panose="02020603050405020304" pitchFamily="18" charset="0"/>
                <a:cs typeface="Times New Roman" panose="02020603050405020304" pitchFamily="18" charset="0"/>
              </a:rPr>
              <a:t>Tuple functions</a:t>
            </a:r>
          </a:p>
          <a:p>
            <a:pPr marL="0" indent="0">
              <a:buNone/>
            </a:pPr>
            <a:r>
              <a:rPr lang="en-IN" sz="2400" b="1" dirty="0" smtClean="0">
                <a:latin typeface="Times New Roman" panose="02020603050405020304" pitchFamily="18" charset="0"/>
                <a:cs typeface="Times New Roman" panose="02020603050405020304" pitchFamily="18" charset="0"/>
              </a:rPr>
              <a:t>len()</a:t>
            </a:r>
          </a:p>
          <a:p>
            <a:r>
              <a:rPr lang="en-IN" sz="2200" dirty="0" smtClean="0">
                <a:latin typeface="Times New Roman" panose="02020603050405020304" pitchFamily="18" charset="0"/>
                <a:cs typeface="Times New Roman" panose="02020603050405020304" pitchFamily="18" charset="0"/>
              </a:rPr>
              <a:t>Returns the length of a tuple i.e. count the total number of elements in a tuple</a:t>
            </a:r>
          </a:p>
          <a:p>
            <a:r>
              <a:rPr lang="en-IN" sz="2200" dirty="0" smtClean="0">
                <a:latin typeface="Times New Roman" panose="02020603050405020304" pitchFamily="18" charset="0"/>
                <a:cs typeface="Times New Roman" panose="02020603050405020304" pitchFamily="18" charset="0"/>
              </a:rPr>
              <a:t>Syntax: len(tuple_name)</a:t>
            </a:r>
            <a:endParaRPr lang="en-IN" sz="2600" b="1" dirty="0" smtClean="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Count()</a:t>
            </a:r>
          </a:p>
          <a:p>
            <a:r>
              <a:rPr lang="en-IN" sz="2200" dirty="0" smtClean="0">
                <a:latin typeface="Times New Roman" panose="02020603050405020304" pitchFamily="18" charset="0"/>
                <a:cs typeface="Times New Roman" panose="02020603050405020304" pitchFamily="18" charset="0"/>
              </a:rPr>
              <a:t>Count the occurrences of an item in the tuple</a:t>
            </a:r>
            <a:endParaRPr lang="en-IN" sz="26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Index()</a:t>
            </a:r>
          </a:p>
          <a:p>
            <a:pPr marL="0" indent="0">
              <a:buNone/>
            </a:pPr>
            <a:r>
              <a:rPr lang="en-US" sz="2400" dirty="0" smtClean="0">
                <a:cs typeface="Times New Roman" panose="02020603050405020304" pitchFamily="18" charset="0"/>
              </a:rPr>
              <a:t>Index gives the indexing value of an item</a:t>
            </a:r>
          </a:p>
          <a:p>
            <a:pPr marL="0" indent="0">
              <a:buNone/>
            </a:pPr>
            <a:r>
              <a:rPr lang="en-IN" sz="2400" dirty="0">
                <a:latin typeface="Times New Roman" panose="02020603050405020304" pitchFamily="18" charset="0"/>
                <a:cs typeface="Times New Roman" panose="02020603050405020304" pitchFamily="18" charset="0"/>
              </a:rPr>
              <a:t>Syntax: tuple.index(value,start,end)</a:t>
            </a:r>
          </a:p>
          <a:p>
            <a:pPr marL="0" indent="0">
              <a:buNone/>
            </a:pPr>
            <a:r>
              <a:rPr lang="en-IN" sz="2400" b="1" dirty="0" smtClean="0">
                <a:latin typeface="Times New Roman" panose="02020603050405020304" pitchFamily="18" charset="0"/>
                <a:cs typeface="Times New Roman" panose="02020603050405020304" pitchFamily="18" charset="0"/>
              </a:rPr>
              <a:t>Min() and Max()</a:t>
            </a:r>
          </a:p>
          <a:p>
            <a:r>
              <a:rPr lang="en-IN" sz="2200" dirty="0" smtClean="0">
                <a:latin typeface="Times New Roman" panose="02020603050405020304" pitchFamily="18" charset="0"/>
                <a:cs typeface="Times New Roman" panose="02020603050405020304" pitchFamily="18" charset="0"/>
              </a:rPr>
              <a:t>Max() function will return the element with maximum value from the tuple.</a:t>
            </a:r>
          </a:p>
          <a:p>
            <a:r>
              <a:rPr lang="en-IN" sz="2200" dirty="0" smtClean="0">
                <a:latin typeface="Times New Roman" panose="02020603050405020304" pitchFamily="18" charset="0"/>
                <a:cs typeface="Times New Roman" panose="02020603050405020304" pitchFamily="18" charset="0"/>
              </a:rPr>
              <a:t>Min() function shall return the element with minimum value from the tuple</a:t>
            </a:r>
          </a:p>
          <a:p>
            <a:r>
              <a:rPr lang="en-IN" sz="2200" dirty="0" smtClean="0">
                <a:latin typeface="Times New Roman" panose="02020603050405020304" pitchFamily="18" charset="0"/>
                <a:cs typeface="Times New Roman" panose="02020603050405020304" pitchFamily="18" charset="0"/>
              </a:rPr>
              <a:t>To use min and max function, all values in the tuple must be of same type</a:t>
            </a:r>
          </a:p>
          <a:p>
            <a:endParaRPr lang="en-IN" sz="2600" dirty="0" smtClean="0"/>
          </a:p>
        </p:txBody>
      </p:sp>
    </p:spTree>
    <p:extLst>
      <p:ext uri="{BB962C8B-B14F-4D97-AF65-F5344CB8AC3E}">
        <p14:creationId xmlns:p14="http://schemas.microsoft.com/office/powerpoint/2010/main" val="251319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141" y="418011"/>
            <a:ext cx="11103428" cy="6327172"/>
          </a:xfrm>
        </p:spPr>
        <p:txBody>
          <a:bodyPr>
            <a:normAutofit/>
          </a:bodyPr>
          <a:lstStyle/>
          <a:p>
            <a:pPr marL="0" indent="0">
              <a:buNone/>
            </a:pPr>
            <a:r>
              <a:rPr lang="en-IN" sz="2600" b="1" dirty="0" smtClean="0">
                <a:latin typeface="Times New Roman" panose="02020603050405020304" pitchFamily="18" charset="0"/>
                <a:cs typeface="Times New Roman" panose="02020603050405020304" pitchFamily="18" charset="0"/>
              </a:rPr>
              <a:t>Sorted ()</a:t>
            </a:r>
          </a:p>
          <a:p>
            <a:r>
              <a:rPr lang="en-IN" sz="2200" dirty="0" smtClean="0">
                <a:latin typeface="Times New Roman" panose="02020603050405020304" pitchFamily="18" charset="0"/>
                <a:cs typeface="Times New Roman" panose="02020603050405020304" pitchFamily="18" charset="0"/>
              </a:rPr>
              <a:t>Used to sort the elements of a tuple</a:t>
            </a:r>
          </a:p>
          <a:p>
            <a:r>
              <a:rPr lang="en-IN" sz="2200" dirty="0" smtClean="0">
                <a:latin typeface="Times New Roman" panose="02020603050405020304" pitchFamily="18" charset="0"/>
                <a:cs typeface="Times New Roman" panose="02020603050405020304" pitchFamily="18" charset="0"/>
              </a:rPr>
              <a:t>It returns a list after sorting</a:t>
            </a:r>
          </a:p>
          <a:p>
            <a:pPr marL="0" indent="0">
              <a:buNone/>
            </a:pPr>
            <a:endParaRPr lang="en-IN" sz="2600" b="1" dirty="0" smtClean="0">
              <a:latin typeface="Times New Roman" panose="02020603050405020304" pitchFamily="18" charset="0"/>
              <a:cs typeface="Times New Roman" panose="02020603050405020304" pitchFamily="18" charset="0"/>
            </a:endParaRPr>
          </a:p>
          <a:p>
            <a:pPr marL="0" indent="0">
              <a:buNone/>
            </a:pPr>
            <a:r>
              <a:rPr lang="en-IN" sz="2600" b="1" dirty="0" smtClean="0">
                <a:latin typeface="Times New Roman" panose="02020603050405020304" pitchFamily="18" charset="0"/>
                <a:cs typeface="Times New Roman" panose="02020603050405020304" pitchFamily="18" charset="0"/>
              </a:rPr>
              <a:t>Deleting a tuple</a:t>
            </a:r>
          </a:p>
          <a:p>
            <a:r>
              <a:rPr lang="en-IN" sz="2200" dirty="0" smtClean="0">
                <a:latin typeface="Times New Roman" panose="02020603050405020304" pitchFamily="18" charset="0"/>
                <a:cs typeface="Times New Roman" panose="02020603050405020304" pitchFamily="18" charset="0"/>
              </a:rPr>
              <a:t>The del statement is used to delete a tuple</a:t>
            </a:r>
          </a:p>
          <a:p>
            <a:pPr marL="0" indent="0">
              <a:buNone/>
            </a:pPr>
            <a:endParaRPr lang="en-IN" sz="26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Tuples have the following features:</a:t>
            </a:r>
          </a:p>
          <a:p>
            <a:r>
              <a:rPr lang="en-IN" sz="2200" dirty="0" smtClean="0">
                <a:latin typeface="Times New Roman" panose="02020603050405020304" pitchFamily="18" charset="0"/>
                <a:cs typeface="Times New Roman" panose="02020603050405020304" pitchFamily="18" charset="0"/>
              </a:rPr>
              <a:t>We can’t add elements to a tuple because of their immutable property</a:t>
            </a:r>
          </a:p>
          <a:p>
            <a:r>
              <a:rPr lang="en-IN" sz="2200" dirty="0" smtClean="0">
                <a:latin typeface="Times New Roman" panose="02020603050405020304" pitchFamily="18" charset="0"/>
                <a:cs typeface="Times New Roman" panose="02020603050405020304" pitchFamily="18" charset="0"/>
              </a:rPr>
              <a:t>There’s no append or extend method for tuples</a:t>
            </a:r>
          </a:p>
          <a:p>
            <a:r>
              <a:rPr lang="en-IN" sz="2200" dirty="0" smtClean="0">
                <a:latin typeface="Times New Roman" panose="02020603050405020304" pitchFamily="18" charset="0"/>
                <a:cs typeface="Times New Roman" panose="02020603050405020304" pitchFamily="18" charset="0"/>
              </a:rPr>
              <a:t>We cant remove elements from a tuple, bcz of their immutability.</a:t>
            </a:r>
          </a:p>
          <a:p>
            <a:r>
              <a:rPr lang="en-IN" sz="2200" dirty="0" smtClean="0">
                <a:latin typeface="Times New Roman" panose="02020603050405020304" pitchFamily="18" charset="0"/>
                <a:cs typeface="Times New Roman" panose="02020603050405020304" pitchFamily="18" charset="0"/>
              </a:rPr>
              <a:t>Tuples have no remove() or pop( ) method.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736390"/>
      </p:ext>
    </p:extLst>
  </p:cSld>
  <p:clrMapOvr>
    <a:masterClrMapping/>
  </p:clrMapOvr>
</p:sld>
</file>

<file path=ppt/theme/theme1.xml><?xml version="1.0" encoding="utf-8"?>
<a:theme xmlns:a="http://schemas.openxmlformats.org/drawingml/2006/main" name="Diggibyte PPT Templat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Diggibyte PPT Templates</Template>
  <TotalTime>555</TotalTime>
  <Words>2937</Words>
  <Application>Microsoft Office PowerPoint</Application>
  <PresentationFormat>Widescreen</PresentationFormat>
  <Paragraphs>294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Open Sans</vt:lpstr>
      <vt:lpstr>Times New Roman</vt:lpstr>
      <vt:lpstr>Diggibyte PPT Templates</vt:lpstr>
      <vt:lpstr>Diggibyte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Sets</vt:lpstr>
      <vt:lpstr>PowerPoint Presentation</vt:lpstr>
      <vt:lpstr>PowerPoint Presentation</vt:lpstr>
      <vt:lpstr>PowerPoint Presentation</vt:lpstr>
      <vt:lpstr>PowerPoint Presentation</vt:lpstr>
      <vt:lpstr>PowerPoint Presentation</vt:lpstr>
      <vt:lpstr>PowerPoint Presentation</vt:lpstr>
      <vt:lpstr>Dictionary</vt:lpstr>
      <vt:lpstr>PowerPoint Presentation</vt:lpstr>
      <vt:lpstr>PowerPoint Presentation</vt:lpstr>
      <vt:lpstr>PowerPoint Presentation</vt:lpstr>
      <vt:lpstr>PowerPoint Presentation</vt:lpstr>
      <vt:lpstr>PowerPoint Presentation</vt:lpstr>
      <vt:lpstr>Bundle packages in python</vt:lpstr>
      <vt:lpstr>Python packages</vt:lpstr>
      <vt:lpstr>PowerPoint Presentation</vt:lpstr>
      <vt:lpstr>Module</vt:lpstr>
      <vt:lpstr>Import packages</vt:lpstr>
      <vt:lpstr>PowerPoint Presentation</vt:lpstr>
      <vt:lpstr>Distribution packages</vt:lpstr>
      <vt:lpstr>Built-in distribution</vt:lpstr>
      <vt:lpstr>PyPI</vt:lpstr>
      <vt:lpstr>PowerPoint Presentation</vt:lpstr>
      <vt:lpstr>PowerPoint Presentation</vt:lpstr>
      <vt:lpstr>Script in python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Reethu Annie</dc:creator>
  <cp:lastModifiedBy>Dineshreddy</cp:lastModifiedBy>
  <cp:revision>35</cp:revision>
  <dcterms:created xsi:type="dcterms:W3CDTF">2022-08-09T06:44:52Z</dcterms:created>
  <dcterms:modified xsi:type="dcterms:W3CDTF">2022-08-18T18:43:24Z</dcterms:modified>
</cp:coreProperties>
</file>