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4"/>
  </p:sldMasterIdLst>
  <p:notesMasterIdLst>
    <p:notesMasterId r:id="rId57"/>
  </p:notesMasterIdLst>
  <p:sldIdLst>
    <p:sldId id="264"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19" r:id="rId24"/>
    <p:sldId id="320" r:id="rId25"/>
    <p:sldId id="322" r:id="rId26"/>
    <p:sldId id="323" r:id="rId27"/>
    <p:sldId id="324" r:id="rId28"/>
    <p:sldId id="325" r:id="rId29"/>
    <p:sldId id="326" r:id="rId30"/>
    <p:sldId id="327" r:id="rId31"/>
    <p:sldId id="328" r:id="rId32"/>
    <p:sldId id="329" r:id="rId33"/>
    <p:sldId id="330" r:id="rId34"/>
    <p:sldId id="331" r:id="rId35"/>
    <p:sldId id="332" r:id="rId36"/>
    <p:sldId id="308" r:id="rId37"/>
    <p:sldId id="309" r:id="rId38"/>
    <p:sldId id="310" r:id="rId39"/>
    <p:sldId id="311" r:id="rId40"/>
    <p:sldId id="312" r:id="rId41"/>
    <p:sldId id="314" r:id="rId42"/>
    <p:sldId id="315" r:id="rId43"/>
    <p:sldId id="316" r:id="rId44"/>
    <p:sldId id="317" r:id="rId45"/>
    <p:sldId id="318" r:id="rId46"/>
    <p:sldId id="341" r:id="rId47"/>
    <p:sldId id="333" r:id="rId48"/>
    <p:sldId id="334" r:id="rId49"/>
    <p:sldId id="335" r:id="rId50"/>
    <p:sldId id="336" r:id="rId51"/>
    <p:sldId id="337" r:id="rId52"/>
    <p:sldId id="338" r:id="rId53"/>
    <p:sldId id="339" r:id="rId54"/>
    <p:sldId id="340" r:id="rId55"/>
    <p:sldId id="262" r:id="rId56"/>
  </p:sldIdLst>
  <p:sldSz cx="24377650" cy="136842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B586"/>
    <a:srgbClr val="FDA24E"/>
    <a:srgbClr val="24485E"/>
    <a:srgbClr val="3D4D5E"/>
    <a:srgbClr val="BD9D43"/>
    <a:srgbClr val="FF9900"/>
    <a:srgbClr val="3A3A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37" d="100"/>
          <a:sy n="37" d="100"/>
        </p:scale>
        <p:origin x="61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A2DF2D-8BD5-42D4-BBCB-71540CC52CCA}" type="datetimeFigureOut">
              <a:rPr lang="en-IN" smtClean="0"/>
              <a:t>17-08-2022</a:t>
            </a:fld>
            <a:endParaRPr lang="en-IN" dirty="0"/>
          </a:p>
        </p:txBody>
      </p:sp>
      <p:sp>
        <p:nvSpPr>
          <p:cNvPr id="4" name="Slide Image Placeholder 3"/>
          <p:cNvSpPr>
            <a:spLocks noGrp="1" noRot="1" noChangeAspect="1"/>
          </p:cNvSpPr>
          <p:nvPr>
            <p:ph type="sldImg" idx="2"/>
          </p:nvPr>
        </p:nvSpPr>
        <p:spPr>
          <a:xfrm>
            <a:off x="681038" y="1143000"/>
            <a:ext cx="5495925"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6F983B-DB0E-46D6-8356-E546599E7396}" type="slidenum">
              <a:rPr lang="en-IN" smtClean="0"/>
              <a:t>‹#›</a:t>
            </a:fld>
            <a:endParaRPr lang="en-IN" dirty="0"/>
          </a:p>
        </p:txBody>
      </p:sp>
    </p:spTree>
    <p:extLst>
      <p:ext uri="{BB962C8B-B14F-4D97-AF65-F5344CB8AC3E}">
        <p14:creationId xmlns:p14="http://schemas.microsoft.com/office/powerpoint/2010/main" val="2302347197"/>
      </p:ext>
    </p:extLst>
  </p:cSld>
  <p:clrMap bg1="lt1" tx1="dk1" bg2="lt2" tx2="dk2" accent1="accent1" accent2="accent2" accent3="accent3" accent4="accent4" accent5="accent5" accent6="accent6" hlink="hlink" folHlink="folHlink"/>
  <p:notesStyle>
    <a:lvl1pPr marL="0" algn="l" defTabSz="1826971" rtl="0" eaLnBrk="1" latinLnBrk="0" hangingPunct="1">
      <a:defRPr sz="2398" kern="1200">
        <a:solidFill>
          <a:schemeClr val="tx1"/>
        </a:solidFill>
        <a:latin typeface="+mn-lt"/>
        <a:ea typeface="+mn-ea"/>
        <a:cs typeface="+mn-cs"/>
      </a:defRPr>
    </a:lvl1pPr>
    <a:lvl2pPr marL="913486" algn="l" defTabSz="1826971" rtl="0" eaLnBrk="1" latinLnBrk="0" hangingPunct="1">
      <a:defRPr sz="2398" kern="1200">
        <a:solidFill>
          <a:schemeClr val="tx1"/>
        </a:solidFill>
        <a:latin typeface="+mn-lt"/>
        <a:ea typeface="+mn-ea"/>
        <a:cs typeface="+mn-cs"/>
      </a:defRPr>
    </a:lvl2pPr>
    <a:lvl3pPr marL="1826971" algn="l" defTabSz="1826971" rtl="0" eaLnBrk="1" latinLnBrk="0" hangingPunct="1">
      <a:defRPr sz="2398" kern="1200">
        <a:solidFill>
          <a:schemeClr val="tx1"/>
        </a:solidFill>
        <a:latin typeface="+mn-lt"/>
        <a:ea typeface="+mn-ea"/>
        <a:cs typeface="+mn-cs"/>
      </a:defRPr>
    </a:lvl3pPr>
    <a:lvl4pPr marL="2740457" algn="l" defTabSz="1826971" rtl="0" eaLnBrk="1" latinLnBrk="0" hangingPunct="1">
      <a:defRPr sz="2398" kern="1200">
        <a:solidFill>
          <a:schemeClr val="tx1"/>
        </a:solidFill>
        <a:latin typeface="+mn-lt"/>
        <a:ea typeface="+mn-ea"/>
        <a:cs typeface="+mn-cs"/>
      </a:defRPr>
    </a:lvl4pPr>
    <a:lvl5pPr marL="3653942" algn="l" defTabSz="1826971" rtl="0" eaLnBrk="1" latinLnBrk="0" hangingPunct="1">
      <a:defRPr sz="2398" kern="1200">
        <a:solidFill>
          <a:schemeClr val="tx1"/>
        </a:solidFill>
        <a:latin typeface="+mn-lt"/>
        <a:ea typeface="+mn-ea"/>
        <a:cs typeface="+mn-cs"/>
      </a:defRPr>
    </a:lvl5pPr>
    <a:lvl6pPr marL="4567428" algn="l" defTabSz="1826971" rtl="0" eaLnBrk="1" latinLnBrk="0" hangingPunct="1">
      <a:defRPr sz="2398" kern="1200">
        <a:solidFill>
          <a:schemeClr val="tx1"/>
        </a:solidFill>
        <a:latin typeface="+mn-lt"/>
        <a:ea typeface="+mn-ea"/>
        <a:cs typeface="+mn-cs"/>
      </a:defRPr>
    </a:lvl6pPr>
    <a:lvl7pPr marL="5480914" algn="l" defTabSz="1826971" rtl="0" eaLnBrk="1" latinLnBrk="0" hangingPunct="1">
      <a:defRPr sz="2398" kern="1200">
        <a:solidFill>
          <a:schemeClr val="tx1"/>
        </a:solidFill>
        <a:latin typeface="+mn-lt"/>
        <a:ea typeface="+mn-ea"/>
        <a:cs typeface="+mn-cs"/>
      </a:defRPr>
    </a:lvl7pPr>
    <a:lvl8pPr marL="6394399" algn="l" defTabSz="1826971" rtl="0" eaLnBrk="1" latinLnBrk="0" hangingPunct="1">
      <a:defRPr sz="2398" kern="1200">
        <a:solidFill>
          <a:schemeClr val="tx1"/>
        </a:solidFill>
        <a:latin typeface="+mn-lt"/>
        <a:ea typeface="+mn-ea"/>
        <a:cs typeface="+mn-cs"/>
      </a:defRPr>
    </a:lvl8pPr>
    <a:lvl9pPr marL="7307885" algn="l" defTabSz="1826971" rtl="0" eaLnBrk="1" latinLnBrk="0" hangingPunct="1">
      <a:defRPr sz="239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7206" y="2239530"/>
            <a:ext cx="18283238" cy="4764146"/>
          </a:xfrm>
        </p:spPr>
        <p:txBody>
          <a:bodyPr anchor="b"/>
          <a:lstStyle>
            <a:lvl1pPr algn="ctr">
              <a:defRPr sz="11972"/>
            </a:lvl1pPr>
          </a:lstStyle>
          <a:p>
            <a:r>
              <a:rPr lang="en-US"/>
              <a:t>Click to edit Master title style</a:t>
            </a:r>
            <a:endParaRPr lang="en-US" dirty="0"/>
          </a:p>
        </p:txBody>
      </p:sp>
      <p:sp>
        <p:nvSpPr>
          <p:cNvPr id="3" name="Subtitle 2"/>
          <p:cNvSpPr>
            <a:spLocks noGrp="1"/>
          </p:cNvSpPr>
          <p:nvPr>
            <p:ph type="subTitle" idx="1"/>
          </p:nvPr>
        </p:nvSpPr>
        <p:spPr>
          <a:xfrm>
            <a:off x="3047206" y="7187400"/>
            <a:ext cx="18283238" cy="3303858"/>
          </a:xfrm>
        </p:spPr>
        <p:txBody>
          <a:bodyPr/>
          <a:lstStyle>
            <a:lvl1pPr marL="0" indent="0" algn="ctr">
              <a:buNone/>
              <a:defRPr sz="4789"/>
            </a:lvl1pPr>
            <a:lvl2pPr marL="912297" indent="0" algn="ctr">
              <a:buNone/>
              <a:defRPr sz="3991"/>
            </a:lvl2pPr>
            <a:lvl3pPr marL="1824594" indent="0" algn="ctr">
              <a:buNone/>
              <a:defRPr sz="3592"/>
            </a:lvl3pPr>
            <a:lvl4pPr marL="2736891" indent="0" algn="ctr">
              <a:buNone/>
              <a:defRPr sz="3193"/>
            </a:lvl4pPr>
            <a:lvl5pPr marL="3649188" indent="0" algn="ctr">
              <a:buNone/>
              <a:defRPr sz="3193"/>
            </a:lvl5pPr>
            <a:lvl6pPr marL="4561484" indent="0" algn="ctr">
              <a:buNone/>
              <a:defRPr sz="3193"/>
            </a:lvl6pPr>
            <a:lvl7pPr marL="5473781" indent="0" algn="ctr">
              <a:buNone/>
              <a:defRPr sz="3193"/>
            </a:lvl7pPr>
            <a:lvl8pPr marL="6386078" indent="0" algn="ctr">
              <a:buNone/>
              <a:defRPr sz="3193"/>
            </a:lvl8pPr>
            <a:lvl9pPr marL="7298375" indent="0" algn="ctr">
              <a:buNone/>
              <a:defRPr sz="3193"/>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Diggibyte Technologies  |   www.Diggibyte.com</a:t>
            </a:r>
            <a:endParaRPr lang="en-IN" dirty="0"/>
          </a:p>
        </p:txBody>
      </p:sp>
      <p:sp>
        <p:nvSpPr>
          <p:cNvPr id="6" name="Slide Number Placeholder 5"/>
          <p:cNvSpPr>
            <a:spLocks noGrp="1"/>
          </p:cNvSpPr>
          <p:nvPr>
            <p:ph type="sldNum" sz="quarter" idx="12"/>
          </p:nvPr>
        </p:nvSpPr>
        <p:spPr>
          <a:xfrm>
            <a:off x="23260050" y="12955689"/>
            <a:ext cx="685800" cy="728560"/>
          </a:xfrm>
          <a:prstGeom prst="rect">
            <a:avLst/>
          </a:prstGeom>
        </p:spPr>
        <p:txBody>
          <a:body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4071941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fr-FR" dirty="0"/>
              <a:t>Diggibyte Technologies  |   www.Diggibyte.com</a:t>
            </a:r>
            <a:endParaRPr lang="en-IN" dirty="0"/>
          </a:p>
        </p:txBody>
      </p:sp>
      <p:sp>
        <p:nvSpPr>
          <p:cNvPr id="7" name="Slide Number Placeholder 5">
            <a:extLst>
              <a:ext uri="{FF2B5EF4-FFF2-40B4-BE49-F238E27FC236}">
                <a16:creationId xmlns:a16="http://schemas.microsoft.com/office/drawing/2014/main" id="{D1C1D5DF-A5F6-4918-851F-658B1396D6B1}"/>
              </a:ext>
            </a:extLst>
          </p:cNvPr>
          <p:cNvSpPr>
            <a:spLocks noGrp="1"/>
          </p:cNvSpPr>
          <p:nvPr>
            <p:ph type="sldNum" sz="quarter" idx="4"/>
          </p:nvPr>
        </p:nvSpPr>
        <p:spPr>
          <a:xfrm>
            <a:off x="23241000" y="12938653"/>
            <a:ext cx="685800" cy="728560"/>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214544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5256" y="728560"/>
            <a:ext cx="5256431" cy="1159676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5963" y="728560"/>
            <a:ext cx="15464572" cy="115967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fr-FR" dirty="0"/>
              <a:t>Diggibyte Technologies  |   www.Diggibyte.com</a:t>
            </a:r>
            <a:endParaRPr lang="en-IN" dirty="0"/>
          </a:p>
        </p:txBody>
      </p:sp>
      <p:sp>
        <p:nvSpPr>
          <p:cNvPr id="7" name="Slide Number Placeholder 5">
            <a:extLst>
              <a:ext uri="{FF2B5EF4-FFF2-40B4-BE49-F238E27FC236}">
                <a16:creationId xmlns:a16="http://schemas.microsoft.com/office/drawing/2014/main" id="{7A50D21F-613A-4F8C-9107-AFF4CA933CD9}"/>
              </a:ext>
            </a:extLst>
          </p:cNvPr>
          <p:cNvSpPr>
            <a:spLocks noGrp="1"/>
          </p:cNvSpPr>
          <p:nvPr>
            <p:ph type="sldNum" sz="quarter" idx="4"/>
          </p:nvPr>
        </p:nvSpPr>
        <p:spPr>
          <a:xfrm>
            <a:off x="23241000" y="12938653"/>
            <a:ext cx="685800" cy="728560"/>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1448024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2FA61-CDE7-44DF-9ED4-27C5D7784ED7}"/>
              </a:ext>
            </a:extLst>
          </p:cNvPr>
          <p:cNvSpPr>
            <a:spLocks noGrp="1"/>
          </p:cNvSpPr>
          <p:nvPr>
            <p:ph type="title"/>
          </p:nvPr>
        </p:nvSpPr>
        <p:spPr/>
        <p:txBody>
          <a:bodyPr/>
          <a:lstStyle/>
          <a:p>
            <a:r>
              <a:rPr lang="en-US"/>
              <a:t>Click to edit Master title style</a:t>
            </a:r>
            <a:endParaRPr lang="en-IN"/>
          </a:p>
        </p:txBody>
      </p:sp>
      <p:sp>
        <p:nvSpPr>
          <p:cNvPr id="4" name="Footer Placeholder 3">
            <a:extLst>
              <a:ext uri="{FF2B5EF4-FFF2-40B4-BE49-F238E27FC236}">
                <a16:creationId xmlns:a16="http://schemas.microsoft.com/office/drawing/2014/main" id="{1AAFAEF4-495D-4FF3-9A31-8B00DAF21A91}"/>
              </a:ext>
            </a:extLst>
          </p:cNvPr>
          <p:cNvSpPr>
            <a:spLocks noGrp="1"/>
          </p:cNvSpPr>
          <p:nvPr>
            <p:ph type="ftr" sz="quarter" idx="11"/>
          </p:nvPr>
        </p:nvSpPr>
        <p:spPr>
          <a:xfrm>
            <a:off x="8075097" y="12955685"/>
            <a:ext cx="8227457" cy="728560"/>
          </a:xfrm>
        </p:spPr>
        <p:txBody>
          <a:bodyPr/>
          <a:lstStyle>
            <a:lvl1pPr>
              <a:defRPr>
                <a:solidFill>
                  <a:schemeClr val="bg1">
                    <a:lumMod val="95000"/>
                  </a:schemeClr>
                </a:solidFill>
              </a:defRPr>
            </a:lvl1pPr>
          </a:lstStyle>
          <a:p>
            <a:r>
              <a:rPr lang="en-US" dirty="0"/>
              <a:t>Diggibyte Technologies  |   www.Diggibyte.com</a:t>
            </a:r>
            <a:endParaRPr lang="en-IN" dirty="0"/>
          </a:p>
        </p:txBody>
      </p:sp>
      <p:sp>
        <p:nvSpPr>
          <p:cNvPr id="5" name="Slide Number Placeholder 5">
            <a:extLst>
              <a:ext uri="{FF2B5EF4-FFF2-40B4-BE49-F238E27FC236}">
                <a16:creationId xmlns:a16="http://schemas.microsoft.com/office/drawing/2014/main" id="{A2B9FDF6-2AB0-4A96-8257-44295F87A982}"/>
              </a:ext>
            </a:extLst>
          </p:cNvPr>
          <p:cNvSpPr>
            <a:spLocks noGrp="1"/>
          </p:cNvSpPr>
          <p:nvPr>
            <p:ph type="sldNum" sz="quarter" idx="4"/>
          </p:nvPr>
        </p:nvSpPr>
        <p:spPr>
          <a:xfrm>
            <a:off x="23241000" y="12938653"/>
            <a:ext cx="685800" cy="728560"/>
          </a:xfrm>
          <a:prstGeom prst="rect">
            <a:avLst/>
          </a:prstGeom>
        </p:spPr>
        <p:txBody>
          <a:bodyPr anchor="ctr"/>
          <a:lstStyle>
            <a:lvl1pPr algn="ctr">
              <a:defRPr>
                <a:solidFill>
                  <a:schemeClr val="bg1"/>
                </a:solidFill>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74549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Diggibyte Technologies  |   www.Diggibyte.com</a:t>
            </a:r>
            <a:endParaRPr lang="en-IN" dirty="0"/>
          </a:p>
        </p:txBody>
      </p:sp>
      <p:sp>
        <p:nvSpPr>
          <p:cNvPr id="7" name="Slide Number Placeholder 5">
            <a:extLst>
              <a:ext uri="{FF2B5EF4-FFF2-40B4-BE49-F238E27FC236}">
                <a16:creationId xmlns:a16="http://schemas.microsoft.com/office/drawing/2014/main" id="{EE1D5125-E34A-41E6-936D-32DCF162F8B2}"/>
              </a:ext>
            </a:extLst>
          </p:cNvPr>
          <p:cNvSpPr>
            <a:spLocks noGrp="1"/>
          </p:cNvSpPr>
          <p:nvPr>
            <p:ph type="sldNum" sz="quarter" idx="4"/>
          </p:nvPr>
        </p:nvSpPr>
        <p:spPr>
          <a:xfrm>
            <a:off x="23241000" y="12938653"/>
            <a:ext cx="685800" cy="728560"/>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60378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267" y="3411561"/>
            <a:ext cx="21025723" cy="5692267"/>
          </a:xfrm>
        </p:spPr>
        <p:txBody>
          <a:bodyPr anchor="b"/>
          <a:lstStyle>
            <a:lvl1pPr>
              <a:defRPr sz="11972"/>
            </a:lvl1pPr>
          </a:lstStyle>
          <a:p>
            <a:r>
              <a:rPr lang="en-US"/>
              <a:t>Click to edit Master title style</a:t>
            </a:r>
            <a:endParaRPr lang="en-US" dirty="0"/>
          </a:p>
        </p:txBody>
      </p:sp>
      <p:sp>
        <p:nvSpPr>
          <p:cNvPr id="3" name="Text Placeholder 2"/>
          <p:cNvSpPr>
            <a:spLocks noGrp="1"/>
          </p:cNvSpPr>
          <p:nvPr>
            <p:ph type="body" idx="1"/>
          </p:nvPr>
        </p:nvSpPr>
        <p:spPr>
          <a:xfrm>
            <a:off x="1663267" y="9157679"/>
            <a:ext cx="21025723" cy="2993429"/>
          </a:xfrm>
        </p:spPr>
        <p:txBody>
          <a:bodyPr/>
          <a:lstStyle>
            <a:lvl1pPr marL="0" indent="0">
              <a:buNone/>
              <a:defRPr sz="4789">
                <a:solidFill>
                  <a:schemeClr val="tx1">
                    <a:tint val="75000"/>
                  </a:schemeClr>
                </a:solidFill>
              </a:defRPr>
            </a:lvl1pPr>
            <a:lvl2pPr marL="912297" indent="0">
              <a:buNone/>
              <a:defRPr sz="3991">
                <a:solidFill>
                  <a:schemeClr val="tx1">
                    <a:tint val="75000"/>
                  </a:schemeClr>
                </a:solidFill>
              </a:defRPr>
            </a:lvl2pPr>
            <a:lvl3pPr marL="1824594" indent="0">
              <a:buNone/>
              <a:defRPr sz="3592">
                <a:solidFill>
                  <a:schemeClr val="tx1">
                    <a:tint val="75000"/>
                  </a:schemeClr>
                </a:solidFill>
              </a:defRPr>
            </a:lvl3pPr>
            <a:lvl4pPr marL="2736891" indent="0">
              <a:buNone/>
              <a:defRPr sz="3193">
                <a:solidFill>
                  <a:schemeClr val="tx1">
                    <a:tint val="75000"/>
                  </a:schemeClr>
                </a:solidFill>
              </a:defRPr>
            </a:lvl4pPr>
            <a:lvl5pPr marL="3649188" indent="0">
              <a:buNone/>
              <a:defRPr sz="3193">
                <a:solidFill>
                  <a:schemeClr val="tx1">
                    <a:tint val="75000"/>
                  </a:schemeClr>
                </a:solidFill>
              </a:defRPr>
            </a:lvl5pPr>
            <a:lvl6pPr marL="4561484" indent="0">
              <a:buNone/>
              <a:defRPr sz="3193">
                <a:solidFill>
                  <a:schemeClr val="tx1">
                    <a:tint val="75000"/>
                  </a:schemeClr>
                </a:solidFill>
              </a:defRPr>
            </a:lvl6pPr>
            <a:lvl7pPr marL="5473781" indent="0">
              <a:buNone/>
              <a:defRPr sz="3193">
                <a:solidFill>
                  <a:schemeClr val="tx1">
                    <a:tint val="75000"/>
                  </a:schemeClr>
                </a:solidFill>
              </a:defRPr>
            </a:lvl7pPr>
            <a:lvl8pPr marL="6386078" indent="0">
              <a:buNone/>
              <a:defRPr sz="3193">
                <a:solidFill>
                  <a:schemeClr val="tx1">
                    <a:tint val="75000"/>
                  </a:schemeClr>
                </a:solidFill>
              </a:defRPr>
            </a:lvl8pPr>
            <a:lvl9pPr marL="7298375" indent="0">
              <a:buNone/>
              <a:defRPr sz="3193">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fr-FR" dirty="0"/>
              <a:t>Diggibyte Technologies  |   www.Diggibyte.com</a:t>
            </a:r>
            <a:endParaRPr lang="en-IN" dirty="0"/>
          </a:p>
        </p:txBody>
      </p:sp>
      <p:sp>
        <p:nvSpPr>
          <p:cNvPr id="7" name="Slide Number Placeholder 5">
            <a:extLst>
              <a:ext uri="{FF2B5EF4-FFF2-40B4-BE49-F238E27FC236}">
                <a16:creationId xmlns:a16="http://schemas.microsoft.com/office/drawing/2014/main" id="{1FB5CA93-ED0C-47CB-A58B-BD3B58DE19E9}"/>
              </a:ext>
            </a:extLst>
          </p:cNvPr>
          <p:cNvSpPr>
            <a:spLocks noGrp="1"/>
          </p:cNvSpPr>
          <p:nvPr>
            <p:ph type="sldNum" sz="quarter" idx="4"/>
          </p:nvPr>
        </p:nvSpPr>
        <p:spPr>
          <a:xfrm>
            <a:off x="23241000" y="12938653"/>
            <a:ext cx="685800" cy="728560"/>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2193416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5964" y="3642798"/>
            <a:ext cx="10360501" cy="8682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1185" y="3642798"/>
            <a:ext cx="10360501" cy="8682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fr-FR" dirty="0"/>
              <a:t>Diggibyte Technologies  |   www.Diggibyte.com</a:t>
            </a:r>
            <a:endParaRPr lang="en-IN" dirty="0"/>
          </a:p>
        </p:txBody>
      </p:sp>
      <p:sp>
        <p:nvSpPr>
          <p:cNvPr id="8" name="Slide Number Placeholder 5">
            <a:extLst>
              <a:ext uri="{FF2B5EF4-FFF2-40B4-BE49-F238E27FC236}">
                <a16:creationId xmlns:a16="http://schemas.microsoft.com/office/drawing/2014/main" id="{81D6E161-4194-410B-9CF0-6A13F494560F}"/>
              </a:ext>
            </a:extLst>
          </p:cNvPr>
          <p:cNvSpPr>
            <a:spLocks noGrp="1"/>
          </p:cNvSpPr>
          <p:nvPr>
            <p:ph type="sldNum" sz="quarter" idx="4"/>
          </p:nvPr>
        </p:nvSpPr>
        <p:spPr>
          <a:xfrm>
            <a:off x="23241000" y="12938653"/>
            <a:ext cx="685800" cy="728560"/>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1908769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139" y="728561"/>
            <a:ext cx="21025723" cy="264498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139" y="3354543"/>
            <a:ext cx="10312888" cy="1644010"/>
          </a:xfrm>
        </p:spPr>
        <p:txBody>
          <a:bodyPr anchor="b"/>
          <a:lstStyle>
            <a:lvl1pPr marL="0" indent="0">
              <a:buNone/>
              <a:defRPr sz="4789" b="1"/>
            </a:lvl1pPr>
            <a:lvl2pPr marL="912297" indent="0">
              <a:buNone/>
              <a:defRPr sz="3991" b="1"/>
            </a:lvl2pPr>
            <a:lvl3pPr marL="1824594" indent="0">
              <a:buNone/>
              <a:defRPr sz="3592" b="1"/>
            </a:lvl3pPr>
            <a:lvl4pPr marL="2736891" indent="0">
              <a:buNone/>
              <a:defRPr sz="3193" b="1"/>
            </a:lvl4pPr>
            <a:lvl5pPr marL="3649188" indent="0">
              <a:buNone/>
              <a:defRPr sz="3193" b="1"/>
            </a:lvl5pPr>
            <a:lvl6pPr marL="4561484" indent="0">
              <a:buNone/>
              <a:defRPr sz="3193" b="1"/>
            </a:lvl6pPr>
            <a:lvl7pPr marL="5473781" indent="0">
              <a:buNone/>
              <a:defRPr sz="3193" b="1"/>
            </a:lvl7pPr>
            <a:lvl8pPr marL="6386078" indent="0">
              <a:buNone/>
              <a:defRPr sz="3193" b="1"/>
            </a:lvl8pPr>
            <a:lvl9pPr marL="7298375" indent="0">
              <a:buNone/>
              <a:defRPr sz="3193" b="1"/>
            </a:lvl9pPr>
          </a:lstStyle>
          <a:p>
            <a:pPr lvl="0"/>
            <a:r>
              <a:rPr lang="en-US"/>
              <a:t>Click to edit Master text styles</a:t>
            </a:r>
          </a:p>
        </p:txBody>
      </p:sp>
      <p:sp>
        <p:nvSpPr>
          <p:cNvPr id="4" name="Content Placeholder 3"/>
          <p:cNvSpPr>
            <a:spLocks noGrp="1"/>
          </p:cNvSpPr>
          <p:nvPr>
            <p:ph sz="half" idx="2"/>
          </p:nvPr>
        </p:nvSpPr>
        <p:spPr>
          <a:xfrm>
            <a:off x="1679139" y="4998552"/>
            <a:ext cx="10312888" cy="73521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1186" y="3354543"/>
            <a:ext cx="10363676" cy="1644010"/>
          </a:xfrm>
        </p:spPr>
        <p:txBody>
          <a:bodyPr anchor="b"/>
          <a:lstStyle>
            <a:lvl1pPr marL="0" indent="0">
              <a:buNone/>
              <a:defRPr sz="4789" b="1"/>
            </a:lvl1pPr>
            <a:lvl2pPr marL="912297" indent="0">
              <a:buNone/>
              <a:defRPr sz="3991" b="1"/>
            </a:lvl2pPr>
            <a:lvl3pPr marL="1824594" indent="0">
              <a:buNone/>
              <a:defRPr sz="3592" b="1"/>
            </a:lvl3pPr>
            <a:lvl4pPr marL="2736891" indent="0">
              <a:buNone/>
              <a:defRPr sz="3193" b="1"/>
            </a:lvl4pPr>
            <a:lvl5pPr marL="3649188" indent="0">
              <a:buNone/>
              <a:defRPr sz="3193" b="1"/>
            </a:lvl5pPr>
            <a:lvl6pPr marL="4561484" indent="0">
              <a:buNone/>
              <a:defRPr sz="3193" b="1"/>
            </a:lvl6pPr>
            <a:lvl7pPr marL="5473781" indent="0">
              <a:buNone/>
              <a:defRPr sz="3193" b="1"/>
            </a:lvl7pPr>
            <a:lvl8pPr marL="6386078" indent="0">
              <a:buNone/>
              <a:defRPr sz="3193" b="1"/>
            </a:lvl8pPr>
            <a:lvl9pPr marL="7298375" indent="0">
              <a:buNone/>
              <a:defRPr sz="3193" b="1"/>
            </a:lvl9pPr>
          </a:lstStyle>
          <a:p>
            <a:pPr lvl="0"/>
            <a:r>
              <a:rPr lang="en-US"/>
              <a:t>Click to edit Master text styles</a:t>
            </a:r>
          </a:p>
        </p:txBody>
      </p:sp>
      <p:sp>
        <p:nvSpPr>
          <p:cNvPr id="6" name="Content Placeholder 5"/>
          <p:cNvSpPr>
            <a:spLocks noGrp="1"/>
          </p:cNvSpPr>
          <p:nvPr>
            <p:ph sz="quarter" idx="4"/>
          </p:nvPr>
        </p:nvSpPr>
        <p:spPr>
          <a:xfrm>
            <a:off x="12341186" y="4998552"/>
            <a:ext cx="10363676" cy="73521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fr-FR" dirty="0"/>
              <a:t>Diggibyte Technologies  |   www.Diggibyte.com</a:t>
            </a:r>
            <a:endParaRPr lang="en-IN" dirty="0"/>
          </a:p>
        </p:txBody>
      </p:sp>
      <p:sp>
        <p:nvSpPr>
          <p:cNvPr id="10" name="Slide Number Placeholder 5">
            <a:extLst>
              <a:ext uri="{FF2B5EF4-FFF2-40B4-BE49-F238E27FC236}">
                <a16:creationId xmlns:a16="http://schemas.microsoft.com/office/drawing/2014/main" id="{89999A16-2277-4FCF-9B3C-95815DA1DE6F}"/>
              </a:ext>
            </a:extLst>
          </p:cNvPr>
          <p:cNvSpPr>
            <a:spLocks noGrp="1"/>
          </p:cNvSpPr>
          <p:nvPr>
            <p:ph type="sldNum" sz="quarter" idx="12"/>
          </p:nvPr>
        </p:nvSpPr>
        <p:spPr>
          <a:xfrm>
            <a:off x="23241000" y="12938653"/>
            <a:ext cx="685800" cy="728560"/>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2753713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fr-FR" dirty="0"/>
              <a:t>Diggibyte Technologies  |   www.Diggibyte.com</a:t>
            </a:r>
            <a:endParaRPr lang="en-IN" dirty="0"/>
          </a:p>
        </p:txBody>
      </p:sp>
      <p:sp>
        <p:nvSpPr>
          <p:cNvPr id="6" name="Slide Number Placeholder 5">
            <a:extLst>
              <a:ext uri="{FF2B5EF4-FFF2-40B4-BE49-F238E27FC236}">
                <a16:creationId xmlns:a16="http://schemas.microsoft.com/office/drawing/2014/main" id="{D9CE487D-5A3F-4CFA-9924-94109E6FC52D}"/>
              </a:ext>
            </a:extLst>
          </p:cNvPr>
          <p:cNvSpPr>
            <a:spLocks noGrp="1"/>
          </p:cNvSpPr>
          <p:nvPr>
            <p:ph type="sldNum" sz="quarter" idx="4"/>
          </p:nvPr>
        </p:nvSpPr>
        <p:spPr>
          <a:xfrm>
            <a:off x="23241000" y="12938653"/>
            <a:ext cx="685800" cy="728560"/>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1301105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r-FR" dirty="0"/>
              <a:t>Diggibyte Technologies  |   www.Diggibyte.com</a:t>
            </a:r>
            <a:endParaRPr lang="en-IN" dirty="0"/>
          </a:p>
        </p:txBody>
      </p:sp>
      <p:sp>
        <p:nvSpPr>
          <p:cNvPr id="5" name="Slide Number Placeholder 5">
            <a:extLst>
              <a:ext uri="{FF2B5EF4-FFF2-40B4-BE49-F238E27FC236}">
                <a16:creationId xmlns:a16="http://schemas.microsoft.com/office/drawing/2014/main" id="{73192410-0B75-4FE1-9834-B53E9A6620EC}"/>
              </a:ext>
            </a:extLst>
          </p:cNvPr>
          <p:cNvSpPr>
            <a:spLocks noGrp="1"/>
          </p:cNvSpPr>
          <p:nvPr>
            <p:ph type="sldNum" sz="quarter" idx="4"/>
          </p:nvPr>
        </p:nvSpPr>
        <p:spPr>
          <a:xfrm>
            <a:off x="23241000" y="12938653"/>
            <a:ext cx="685800" cy="728560"/>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93237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140" y="912283"/>
            <a:ext cx="7862426" cy="3192992"/>
          </a:xfrm>
        </p:spPr>
        <p:txBody>
          <a:bodyPr anchor="b"/>
          <a:lstStyle>
            <a:lvl1pPr>
              <a:defRPr sz="6385"/>
            </a:lvl1pPr>
          </a:lstStyle>
          <a:p>
            <a:r>
              <a:rPr lang="en-US"/>
              <a:t>Click to edit Master title style</a:t>
            </a:r>
            <a:endParaRPr lang="en-US" dirty="0"/>
          </a:p>
        </p:txBody>
      </p:sp>
      <p:sp>
        <p:nvSpPr>
          <p:cNvPr id="3" name="Content Placeholder 2"/>
          <p:cNvSpPr>
            <a:spLocks noGrp="1"/>
          </p:cNvSpPr>
          <p:nvPr>
            <p:ph idx="1"/>
          </p:nvPr>
        </p:nvSpPr>
        <p:spPr>
          <a:xfrm>
            <a:off x="10363677" y="1970280"/>
            <a:ext cx="12341185" cy="9724687"/>
          </a:xfrm>
        </p:spPr>
        <p:txBody>
          <a:bodyPr/>
          <a:lstStyle>
            <a:lvl1pPr>
              <a:defRPr sz="6385"/>
            </a:lvl1pPr>
            <a:lvl2pPr>
              <a:defRPr sz="5587"/>
            </a:lvl2pPr>
            <a:lvl3pPr>
              <a:defRPr sz="4789"/>
            </a:lvl3pPr>
            <a:lvl4pPr>
              <a:defRPr sz="3991"/>
            </a:lvl4pPr>
            <a:lvl5pPr>
              <a:defRPr sz="3991"/>
            </a:lvl5pPr>
            <a:lvl6pPr>
              <a:defRPr sz="3991"/>
            </a:lvl6pPr>
            <a:lvl7pPr>
              <a:defRPr sz="3991"/>
            </a:lvl7pPr>
            <a:lvl8pPr>
              <a:defRPr sz="3991"/>
            </a:lvl8pPr>
            <a:lvl9pPr>
              <a:defRPr sz="399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9140" y="4105275"/>
            <a:ext cx="7862426" cy="7605530"/>
          </a:xfrm>
        </p:spPr>
        <p:txBody>
          <a:bodyPr/>
          <a:lstStyle>
            <a:lvl1pPr marL="0" indent="0">
              <a:buNone/>
              <a:defRPr sz="3193"/>
            </a:lvl1pPr>
            <a:lvl2pPr marL="912297" indent="0">
              <a:buNone/>
              <a:defRPr sz="2794"/>
            </a:lvl2pPr>
            <a:lvl3pPr marL="1824594" indent="0">
              <a:buNone/>
              <a:defRPr sz="2394"/>
            </a:lvl3pPr>
            <a:lvl4pPr marL="2736891" indent="0">
              <a:buNone/>
              <a:defRPr sz="1995"/>
            </a:lvl4pPr>
            <a:lvl5pPr marL="3649188" indent="0">
              <a:buNone/>
              <a:defRPr sz="1995"/>
            </a:lvl5pPr>
            <a:lvl6pPr marL="4561484" indent="0">
              <a:buNone/>
              <a:defRPr sz="1995"/>
            </a:lvl6pPr>
            <a:lvl7pPr marL="5473781" indent="0">
              <a:buNone/>
              <a:defRPr sz="1995"/>
            </a:lvl7pPr>
            <a:lvl8pPr marL="6386078" indent="0">
              <a:buNone/>
              <a:defRPr sz="1995"/>
            </a:lvl8pPr>
            <a:lvl9pPr marL="7298375" indent="0">
              <a:buNone/>
              <a:defRPr sz="1995"/>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fr-FR" dirty="0"/>
              <a:t>Diggibyte Technologies  |   www.Diggibyte.com</a:t>
            </a:r>
            <a:endParaRPr lang="en-IN" dirty="0"/>
          </a:p>
        </p:txBody>
      </p:sp>
      <p:sp>
        <p:nvSpPr>
          <p:cNvPr id="8" name="Slide Number Placeholder 5">
            <a:extLst>
              <a:ext uri="{FF2B5EF4-FFF2-40B4-BE49-F238E27FC236}">
                <a16:creationId xmlns:a16="http://schemas.microsoft.com/office/drawing/2014/main" id="{6C15163B-B928-4E38-9E9B-A76592E23770}"/>
              </a:ext>
            </a:extLst>
          </p:cNvPr>
          <p:cNvSpPr>
            <a:spLocks noGrp="1"/>
          </p:cNvSpPr>
          <p:nvPr>
            <p:ph type="sldNum" sz="quarter" idx="4"/>
          </p:nvPr>
        </p:nvSpPr>
        <p:spPr>
          <a:xfrm>
            <a:off x="23241000" y="12938653"/>
            <a:ext cx="685800" cy="728560"/>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3837519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140" y="912283"/>
            <a:ext cx="7862426" cy="3192992"/>
          </a:xfrm>
        </p:spPr>
        <p:txBody>
          <a:bodyPr anchor="b"/>
          <a:lstStyle>
            <a:lvl1pPr>
              <a:defRPr sz="6385"/>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63677" y="1970280"/>
            <a:ext cx="12341185" cy="9724687"/>
          </a:xfrm>
        </p:spPr>
        <p:txBody>
          <a:bodyPr anchor="t"/>
          <a:lstStyle>
            <a:lvl1pPr marL="0" indent="0">
              <a:buNone/>
              <a:defRPr sz="6385"/>
            </a:lvl1pPr>
            <a:lvl2pPr marL="912297" indent="0">
              <a:buNone/>
              <a:defRPr sz="5587"/>
            </a:lvl2pPr>
            <a:lvl3pPr marL="1824594" indent="0">
              <a:buNone/>
              <a:defRPr sz="4789"/>
            </a:lvl3pPr>
            <a:lvl4pPr marL="2736891" indent="0">
              <a:buNone/>
              <a:defRPr sz="3991"/>
            </a:lvl4pPr>
            <a:lvl5pPr marL="3649188" indent="0">
              <a:buNone/>
              <a:defRPr sz="3991"/>
            </a:lvl5pPr>
            <a:lvl6pPr marL="4561484" indent="0">
              <a:buNone/>
              <a:defRPr sz="3991"/>
            </a:lvl6pPr>
            <a:lvl7pPr marL="5473781" indent="0">
              <a:buNone/>
              <a:defRPr sz="3991"/>
            </a:lvl7pPr>
            <a:lvl8pPr marL="6386078" indent="0">
              <a:buNone/>
              <a:defRPr sz="3991"/>
            </a:lvl8pPr>
            <a:lvl9pPr marL="7298375" indent="0">
              <a:buNone/>
              <a:defRPr sz="3991"/>
            </a:lvl9pPr>
          </a:lstStyle>
          <a:p>
            <a:r>
              <a:rPr lang="en-US" dirty="0"/>
              <a:t>Click icon to add picture</a:t>
            </a:r>
          </a:p>
        </p:txBody>
      </p:sp>
      <p:sp>
        <p:nvSpPr>
          <p:cNvPr id="4" name="Text Placeholder 3"/>
          <p:cNvSpPr>
            <a:spLocks noGrp="1"/>
          </p:cNvSpPr>
          <p:nvPr>
            <p:ph type="body" sz="half" idx="2"/>
          </p:nvPr>
        </p:nvSpPr>
        <p:spPr>
          <a:xfrm>
            <a:off x="1679140" y="4105275"/>
            <a:ext cx="7862426" cy="7605530"/>
          </a:xfrm>
        </p:spPr>
        <p:txBody>
          <a:bodyPr/>
          <a:lstStyle>
            <a:lvl1pPr marL="0" indent="0">
              <a:buNone/>
              <a:defRPr sz="3193"/>
            </a:lvl1pPr>
            <a:lvl2pPr marL="912297" indent="0">
              <a:buNone/>
              <a:defRPr sz="2794"/>
            </a:lvl2pPr>
            <a:lvl3pPr marL="1824594" indent="0">
              <a:buNone/>
              <a:defRPr sz="2394"/>
            </a:lvl3pPr>
            <a:lvl4pPr marL="2736891" indent="0">
              <a:buNone/>
              <a:defRPr sz="1995"/>
            </a:lvl4pPr>
            <a:lvl5pPr marL="3649188" indent="0">
              <a:buNone/>
              <a:defRPr sz="1995"/>
            </a:lvl5pPr>
            <a:lvl6pPr marL="4561484" indent="0">
              <a:buNone/>
              <a:defRPr sz="1995"/>
            </a:lvl6pPr>
            <a:lvl7pPr marL="5473781" indent="0">
              <a:buNone/>
              <a:defRPr sz="1995"/>
            </a:lvl7pPr>
            <a:lvl8pPr marL="6386078" indent="0">
              <a:buNone/>
              <a:defRPr sz="1995"/>
            </a:lvl8pPr>
            <a:lvl9pPr marL="7298375" indent="0">
              <a:buNone/>
              <a:defRPr sz="1995"/>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fr-FR" dirty="0"/>
              <a:t>Diggibyte Technologies  |   www.Diggibyte.com</a:t>
            </a:r>
            <a:endParaRPr lang="en-IN" dirty="0"/>
          </a:p>
        </p:txBody>
      </p:sp>
      <p:sp>
        <p:nvSpPr>
          <p:cNvPr id="8" name="Slide Number Placeholder 5">
            <a:extLst>
              <a:ext uri="{FF2B5EF4-FFF2-40B4-BE49-F238E27FC236}">
                <a16:creationId xmlns:a16="http://schemas.microsoft.com/office/drawing/2014/main" id="{234E4109-DBC8-46CE-A593-ADA22A8EA937}"/>
              </a:ext>
            </a:extLst>
          </p:cNvPr>
          <p:cNvSpPr>
            <a:spLocks noGrp="1"/>
          </p:cNvSpPr>
          <p:nvPr>
            <p:ph type="sldNum" sz="quarter" idx="4"/>
          </p:nvPr>
        </p:nvSpPr>
        <p:spPr>
          <a:xfrm>
            <a:off x="23241000" y="12938653"/>
            <a:ext cx="685800" cy="728560"/>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207155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28561"/>
            <a:ext cx="21025723" cy="26449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42798"/>
            <a:ext cx="21025723" cy="868253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59636237-13AC-4F7B-9370-883599E62EE4}"/>
              </a:ext>
            </a:extLst>
          </p:cNvPr>
          <p:cNvSpPr/>
          <p:nvPr userDrawn="1"/>
        </p:nvSpPr>
        <p:spPr>
          <a:xfrm>
            <a:off x="0" y="12903026"/>
            <a:ext cx="24377650" cy="762633"/>
          </a:xfrm>
          <a:prstGeom prst="rect">
            <a:avLst/>
          </a:prstGeom>
          <a:solidFill>
            <a:srgbClr val="3A3A3C"/>
          </a:solidFill>
          <a:ln>
            <a:solidFill>
              <a:srgbClr val="3A3A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394" b="0" dirty="0">
                <a:latin typeface="+mn-lt"/>
              </a:rPr>
              <a:t>DIGGIBYTE ©  Confidential 2022</a:t>
            </a:r>
          </a:p>
        </p:txBody>
      </p:sp>
      <p:pic>
        <p:nvPicPr>
          <p:cNvPr id="8" name="Picture 7" descr="Logo&#10;&#10;Description automatically generated">
            <a:extLst>
              <a:ext uri="{FF2B5EF4-FFF2-40B4-BE49-F238E27FC236}">
                <a16:creationId xmlns:a16="http://schemas.microsoft.com/office/drawing/2014/main" id="{B6A80040-7CE4-4CFE-AD24-797A0BAE1463}"/>
              </a:ext>
            </a:extLst>
          </p:cNvPr>
          <p:cNvPicPr>
            <a:picLocks noChangeAspect="1"/>
          </p:cNvPicPr>
          <p:nvPr userDrawn="1"/>
        </p:nvPicPr>
        <p:blipFill>
          <a:blip r:embed="rId14" cstate="hqprint">
            <a:extLst>
              <a:ext uri="{28A0092B-C50C-407E-A947-70E740481C1C}">
                <a14:useLocalDpi xmlns:a14="http://schemas.microsoft.com/office/drawing/2010/main" val="0"/>
              </a:ext>
            </a:extLst>
          </a:blip>
          <a:stretch>
            <a:fillRect/>
          </a:stretch>
        </p:blipFill>
        <p:spPr>
          <a:xfrm>
            <a:off x="19435802" y="-459025"/>
            <a:ext cx="4770443" cy="2644800"/>
          </a:xfrm>
          <a:prstGeom prst="rect">
            <a:avLst/>
          </a:prstGeom>
        </p:spPr>
      </p:pic>
      <p:sp>
        <p:nvSpPr>
          <p:cNvPr id="9" name="Rectangle 8">
            <a:extLst>
              <a:ext uri="{FF2B5EF4-FFF2-40B4-BE49-F238E27FC236}">
                <a16:creationId xmlns:a16="http://schemas.microsoft.com/office/drawing/2014/main" id="{C50637CE-4EEB-45BC-A3C8-897A1B43DD4F}"/>
              </a:ext>
            </a:extLst>
          </p:cNvPr>
          <p:cNvSpPr/>
          <p:nvPr userDrawn="1"/>
        </p:nvSpPr>
        <p:spPr>
          <a:xfrm rot="5400000">
            <a:off x="2458965" y="872432"/>
            <a:ext cx="224230" cy="179023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3592" dirty="0"/>
          </a:p>
        </p:txBody>
      </p:sp>
      <p:sp>
        <p:nvSpPr>
          <p:cNvPr id="5" name="Footer Placeholder 4"/>
          <p:cNvSpPr>
            <a:spLocks noGrp="1"/>
          </p:cNvSpPr>
          <p:nvPr>
            <p:ph type="ftr" sz="quarter" idx="3"/>
          </p:nvPr>
        </p:nvSpPr>
        <p:spPr>
          <a:xfrm>
            <a:off x="8075096" y="12901472"/>
            <a:ext cx="8227457" cy="728560"/>
          </a:xfrm>
          <a:prstGeom prst="rect">
            <a:avLst/>
          </a:prstGeom>
        </p:spPr>
        <p:txBody>
          <a:bodyPr vert="horz" lIns="91440" tIns="45720" rIns="91440" bIns="45720" rtlCol="0" anchor="ctr"/>
          <a:lstStyle>
            <a:lvl1pPr algn="ctr">
              <a:defRPr sz="2394">
                <a:solidFill>
                  <a:schemeClr val="bg1"/>
                </a:solidFill>
              </a:defRPr>
            </a:lvl1pPr>
          </a:lstStyle>
          <a:p>
            <a:r>
              <a:rPr lang="fr-FR" dirty="0"/>
              <a:t>Diggibyte Technologies  |   www.Diggibyte.com</a:t>
            </a:r>
            <a:endParaRPr lang="en-IN" dirty="0"/>
          </a:p>
        </p:txBody>
      </p:sp>
      <p:sp>
        <p:nvSpPr>
          <p:cNvPr id="11" name="Slide Number Placeholder 5">
            <a:extLst>
              <a:ext uri="{FF2B5EF4-FFF2-40B4-BE49-F238E27FC236}">
                <a16:creationId xmlns:a16="http://schemas.microsoft.com/office/drawing/2014/main" id="{C59B83DA-08D3-4DAA-92F3-64FF266DA6B0}"/>
              </a:ext>
            </a:extLst>
          </p:cNvPr>
          <p:cNvSpPr>
            <a:spLocks noGrp="1"/>
          </p:cNvSpPr>
          <p:nvPr>
            <p:ph type="sldNum" sz="quarter" idx="4"/>
          </p:nvPr>
        </p:nvSpPr>
        <p:spPr>
          <a:xfrm>
            <a:off x="23124268" y="12899918"/>
            <a:ext cx="685800" cy="728560"/>
          </a:xfrm>
          <a:prstGeom prst="rect">
            <a:avLst/>
          </a:prstGeom>
        </p:spPr>
        <p:txBody>
          <a:bodyPr anchor="ctr"/>
          <a:lstStyle>
            <a:lvl1pPr algn="ctr">
              <a:defRPr>
                <a:solidFill>
                  <a:schemeClr val="bg1"/>
                </a:solidFill>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1078337653"/>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51" r:id="rId12"/>
  </p:sldLayoutIdLst>
  <p:hf hdr="0" dt="0"/>
  <p:txStyles>
    <p:titleStyle>
      <a:lvl1pPr algn="l" defTabSz="1824594" rtl="0" eaLnBrk="1" latinLnBrk="0" hangingPunct="1">
        <a:lnSpc>
          <a:spcPct val="90000"/>
        </a:lnSpc>
        <a:spcBef>
          <a:spcPct val="0"/>
        </a:spcBef>
        <a:buNone/>
        <a:defRPr sz="8780" kern="1200">
          <a:solidFill>
            <a:schemeClr val="tx1"/>
          </a:solidFill>
          <a:latin typeface="+mj-lt"/>
          <a:ea typeface="+mj-ea"/>
          <a:cs typeface="+mj-cs"/>
        </a:defRPr>
      </a:lvl1pPr>
    </p:titleStyle>
    <p:bodyStyle>
      <a:lvl1pPr marL="456148" indent="-456148" algn="l" defTabSz="1824594" rtl="0" eaLnBrk="1" latinLnBrk="0" hangingPunct="1">
        <a:lnSpc>
          <a:spcPct val="90000"/>
        </a:lnSpc>
        <a:spcBef>
          <a:spcPts val="1995"/>
        </a:spcBef>
        <a:buFont typeface="Arial" panose="020B0604020202020204" pitchFamily="34" charset="0"/>
        <a:buChar char="•"/>
        <a:defRPr sz="5587" kern="1200">
          <a:solidFill>
            <a:schemeClr val="tx1"/>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p:bodyStyle>
    <p:otherStyle>
      <a:defPPr>
        <a:defRPr lang="en-US"/>
      </a:defPPr>
      <a:lvl1pPr marL="0" algn="l" defTabSz="1824594" rtl="0" eaLnBrk="1" latinLnBrk="0" hangingPunct="1">
        <a:defRPr sz="3592" kern="1200">
          <a:solidFill>
            <a:schemeClr val="tx1"/>
          </a:solidFill>
          <a:latin typeface="+mn-lt"/>
          <a:ea typeface="+mn-ea"/>
          <a:cs typeface="+mn-cs"/>
        </a:defRPr>
      </a:lvl1pPr>
      <a:lvl2pPr marL="912297" algn="l" defTabSz="1824594" rtl="0" eaLnBrk="1" latinLnBrk="0" hangingPunct="1">
        <a:defRPr sz="3592" kern="1200">
          <a:solidFill>
            <a:schemeClr val="tx1"/>
          </a:solidFill>
          <a:latin typeface="+mn-lt"/>
          <a:ea typeface="+mn-ea"/>
          <a:cs typeface="+mn-cs"/>
        </a:defRPr>
      </a:lvl2pPr>
      <a:lvl3pPr marL="1824594" algn="l" defTabSz="1824594" rtl="0" eaLnBrk="1" latinLnBrk="0" hangingPunct="1">
        <a:defRPr sz="3592" kern="1200">
          <a:solidFill>
            <a:schemeClr val="tx1"/>
          </a:solidFill>
          <a:latin typeface="+mn-lt"/>
          <a:ea typeface="+mn-ea"/>
          <a:cs typeface="+mn-cs"/>
        </a:defRPr>
      </a:lvl3pPr>
      <a:lvl4pPr marL="2736891" algn="l" defTabSz="1824594" rtl="0" eaLnBrk="1" latinLnBrk="0" hangingPunct="1">
        <a:defRPr sz="3592" kern="1200">
          <a:solidFill>
            <a:schemeClr val="tx1"/>
          </a:solidFill>
          <a:latin typeface="+mn-lt"/>
          <a:ea typeface="+mn-ea"/>
          <a:cs typeface="+mn-cs"/>
        </a:defRPr>
      </a:lvl4pPr>
      <a:lvl5pPr marL="3649188" algn="l" defTabSz="1824594" rtl="0" eaLnBrk="1" latinLnBrk="0" hangingPunct="1">
        <a:defRPr sz="3592" kern="1200">
          <a:solidFill>
            <a:schemeClr val="tx1"/>
          </a:solidFill>
          <a:latin typeface="+mn-lt"/>
          <a:ea typeface="+mn-ea"/>
          <a:cs typeface="+mn-cs"/>
        </a:defRPr>
      </a:lvl5pPr>
      <a:lvl6pPr marL="4561484" algn="l" defTabSz="1824594" rtl="0" eaLnBrk="1" latinLnBrk="0" hangingPunct="1">
        <a:defRPr sz="3592" kern="1200">
          <a:solidFill>
            <a:schemeClr val="tx1"/>
          </a:solidFill>
          <a:latin typeface="+mn-lt"/>
          <a:ea typeface="+mn-ea"/>
          <a:cs typeface="+mn-cs"/>
        </a:defRPr>
      </a:lvl6pPr>
      <a:lvl7pPr marL="5473781" algn="l" defTabSz="1824594" rtl="0" eaLnBrk="1" latinLnBrk="0" hangingPunct="1">
        <a:defRPr sz="3592" kern="1200">
          <a:solidFill>
            <a:schemeClr val="tx1"/>
          </a:solidFill>
          <a:latin typeface="+mn-lt"/>
          <a:ea typeface="+mn-ea"/>
          <a:cs typeface="+mn-cs"/>
        </a:defRPr>
      </a:lvl7pPr>
      <a:lvl8pPr marL="6386078" algn="l" defTabSz="1824594" rtl="0" eaLnBrk="1" latinLnBrk="0" hangingPunct="1">
        <a:defRPr sz="3592" kern="1200">
          <a:solidFill>
            <a:schemeClr val="tx1"/>
          </a:solidFill>
          <a:latin typeface="+mn-lt"/>
          <a:ea typeface="+mn-ea"/>
          <a:cs typeface="+mn-cs"/>
        </a:defRPr>
      </a:lvl8pPr>
      <a:lvl9pPr marL="7298375" algn="l" defTabSz="1824594" rtl="0" eaLnBrk="1" latinLnBrk="0" hangingPunct="1">
        <a:defRPr sz="359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programiz.com/python-programming/list" TargetMode="External"/><Relationship Id="rId7" Type="http://schemas.openxmlformats.org/officeDocument/2006/relationships/image" Target="../media/image9.png"/><Relationship Id="rId2" Type="http://schemas.openxmlformats.org/officeDocument/2006/relationships/hyperlink" Target="https://www.programiz.com/python-programming/string" TargetMode="External"/><Relationship Id="rId1" Type="http://schemas.openxmlformats.org/officeDocument/2006/relationships/slideLayout" Target="../slideLayouts/slideLayout2.xml"/><Relationship Id="rId6" Type="http://schemas.openxmlformats.org/officeDocument/2006/relationships/hyperlink" Target="https://www.programiz.com/python-programming/dictionary" TargetMode="External"/><Relationship Id="rId5" Type="http://schemas.openxmlformats.org/officeDocument/2006/relationships/hyperlink" Target="https://www.programiz.com/python-programming/set" TargetMode="External"/><Relationship Id="rId4" Type="http://schemas.openxmlformats.org/officeDocument/2006/relationships/hyperlink" Target="https://www.programiz.com/python-programming/tup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8.png"/><Relationship Id="rId7" Type="http://schemas.openxmlformats.org/officeDocument/2006/relationships/hyperlink" Target="http://diggibyte.com/" TargetMode="Externa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2.png"/><Relationship Id="rId5" Type="http://schemas.openxmlformats.org/officeDocument/2006/relationships/hyperlink" Target="mailto:info@diggibyte.com" TargetMode="External"/><Relationship Id="rId10" Type="http://schemas.openxmlformats.org/officeDocument/2006/relationships/image" Target="../media/image9.svg"/><Relationship Id="rId4" Type="http://schemas.openxmlformats.org/officeDocument/2006/relationships/image" Target="../media/image5.sv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91DC736-0EF8-4F87-9146-EBF1D2EE4D3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684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Analytics Wallpapers - 4k, HD Analytics Backgrounds on WallpaperBat">
            <a:extLst>
              <a:ext uri="{FF2B5EF4-FFF2-40B4-BE49-F238E27FC236}">
                <a16:creationId xmlns:a16="http://schemas.microsoft.com/office/drawing/2014/main" id="{3A69E4C5-E301-420A-A2F1-BBA772B6CB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882" t="9091" r="23349"/>
          <a:stretch/>
        </p:blipFill>
        <p:spPr bwMode="auto">
          <a:xfrm>
            <a:off x="7045140" y="10"/>
            <a:ext cx="17332510" cy="1368424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097CD68E-23E3-4007-8847-CD0944C4F7B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508120" cy="1368425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28A81A75-F225-428E-AE5B-3A57003346BE}"/>
              </a:ext>
            </a:extLst>
          </p:cNvPr>
          <p:cNvSpPr>
            <a:spLocks noGrp="1"/>
          </p:cNvSpPr>
          <p:nvPr>
            <p:ph type="title"/>
          </p:nvPr>
        </p:nvSpPr>
        <p:spPr>
          <a:xfrm>
            <a:off x="764401" y="6614872"/>
            <a:ext cx="10855287" cy="2644728"/>
          </a:xfrm>
        </p:spPr>
        <p:txBody>
          <a:bodyPr vert="horz" lIns="91440" tIns="45720" rIns="91440" bIns="45720" rtlCol="0" anchor="b">
            <a:normAutofit/>
          </a:bodyPr>
          <a:lstStyle/>
          <a:p>
            <a:pPr defTabSz="914400"/>
            <a:r>
              <a:rPr lang="en-US" sz="9600" b="1" dirty="0"/>
              <a:t>Diggibyte</a:t>
            </a:r>
            <a:endParaRPr lang="en-US" sz="9600" dirty="0"/>
          </a:p>
        </p:txBody>
      </p:sp>
      <p:sp>
        <p:nvSpPr>
          <p:cNvPr id="75" name="Rectangle 74">
            <a:extLst>
              <a:ext uri="{FF2B5EF4-FFF2-40B4-BE49-F238E27FC236}">
                <a16:creationId xmlns:a16="http://schemas.microsoft.com/office/drawing/2014/main" id="{AF2F604E-43BE-4DC3-B983-E071523364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19747" y="690530"/>
            <a:ext cx="291931" cy="14078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807" y="9072789"/>
            <a:ext cx="7953208" cy="36491"/>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ooter Placeholder 10">
            <a:extLst>
              <a:ext uri="{FF2B5EF4-FFF2-40B4-BE49-F238E27FC236}">
                <a16:creationId xmlns:a16="http://schemas.microsoft.com/office/drawing/2014/main" id="{43033BA0-8A0F-4D99-A3C3-780934DE5352}"/>
              </a:ext>
            </a:extLst>
          </p:cNvPr>
          <p:cNvSpPr>
            <a:spLocks noGrp="1"/>
          </p:cNvSpPr>
          <p:nvPr>
            <p:ph type="ftr" sz="quarter" idx="11"/>
          </p:nvPr>
        </p:nvSpPr>
        <p:spPr>
          <a:xfrm>
            <a:off x="3383760" y="12683272"/>
            <a:ext cx="5616571" cy="728560"/>
          </a:xfrm>
        </p:spPr>
        <p:txBody>
          <a:bodyPr vert="horz" lIns="91440" tIns="45720" rIns="91440" bIns="45720" rtlCol="0" anchor="ctr">
            <a:normAutofit/>
          </a:bodyPr>
          <a:lstStyle/>
          <a:p>
            <a:pPr algn="r" defTabSz="914400">
              <a:spcAft>
                <a:spcPts val="600"/>
              </a:spcAft>
              <a:defRPr/>
            </a:pPr>
            <a:r>
              <a:rPr lang="en-US" sz="2200" kern="1200" dirty="0">
                <a:solidFill>
                  <a:schemeClr val="tx1">
                    <a:lumMod val="50000"/>
                    <a:lumOff val="50000"/>
                  </a:schemeClr>
                </a:solidFill>
                <a:latin typeface="Calibri" panose="020F0502020204030204"/>
                <a:ea typeface="+mn-ea"/>
                <a:cs typeface="+mn-cs"/>
              </a:rPr>
              <a:t>Diggibyte Technologies  |   www.Diggibyte.com</a:t>
            </a:r>
          </a:p>
        </p:txBody>
      </p:sp>
      <p:sp>
        <p:nvSpPr>
          <p:cNvPr id="12" name="Slide Number Placeholder 11">
            <a:extLst>
              <a:ext uri="{FF2B5EF4-FFF2-40B4-BE49-F238E27FC236}">
                <a16:creationId xmlns:a16="http://schemas.microsoft.com/office/drawing/2014/main" id="{0DECF17E-B3E4-4E6A-A81F-9A8CA8F2D9BC}"/>
              </a:ext>
            </a:extLst>
          </p:cNvPr>
          <p:cNvSpPr>
            <a:spLocks noGrp="1"/>
          </p:cNvSpPr>
          <p:nvPr>
            <p:ph type="sldNum" sz="quarter" idx="4"/>
          </p:nvPr>
        </p:nvSpPr>
        <p:spPr>
          <a:xfrm>
            <a:off x="17936965" y="12683272"/>
            <a:ext cx="5484971" cy="728560"/>
          </a:xfrm>
        </p:spPr>
        <p:txBody>
          <a:bodyPr vert="horz" lIns="91440" tIns="45720" rIns="91440" bIns="45720" rtlCol="0" anchor="ctr">
            <a:normAutofit/>
          </a:bodyPr>
          <a:lstStyle/>
          <a:p>
            <a:pPr defTabSz="914400">
              <a:spcAft>
                <a:spcPts val="600"/>
              </a:spcAft>
              <a:defRPr/>
            </a:pPr>
            <a:fld id="{2D550C56-9F87-4A04-B28F-B5A8DB7FC23F}" type="slidenum">
              <a:rPr lang="en-US" sz="2400">
                <a:solidFill>
                  <a:schemeClr val="bg1"/>
                </a:solidFill>
                <a:latin typeface="Calibri" panose="020F0502020204030204"/>
              </a:rPr>
              <a:pPr defTabSz="914400">
                <a:spcAft>
                  <a:spcPts val="600"/>
                </a:spcAft>
                <a:defRPr/>
              </a:pPr>
              <a:t>1</a:t>
            </a:fld>
            <a:endParaRPr lang="en-US" sz="2400" dirty="0">
              <a:solidFill>
                <a:schemeClr val="bg1"/>
              </a:solidFill>
              <a:latin typeface="Calibri" panose="020F0502020204030204"/>
            </a:endParaRPr>
          </a:p>
        </p:txBody>
      </p:sp>
    </p:spTree>
    <p:extLst>
      <p:ext uri="{BB962C8B-B14F-4D97-AF65-F5344CB8AC3E}">
        <p14:creationId xmlns:p14="http://schemas.microsoft.com/office/powerpoint/2010/main" val="40848465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5964" y="1445279"/>
            <a:ext cx="21025723" cy="2197519"/>
          </a:xfrm>
        </p:spPr>
        <p:txBody>
          <a:bodyPr/>
          <a:lstStyle/>
          <a:p>
            <a:r>
              <a:rPr lang="en-IN" sz="8800" b="1" dirty="0"/>
              <a:t>Waiting for user</a:t>
            </a:r>
            <a:endParaRPr lang="en-IN" dirty="0"/>
          </a:p>
        </p:txBody>
      </p:sp>
      <p:sp>
        <p:nvSpPr>
          <p:cNvPr id="3" name="Content Placeholder 2"/>
          <p:cNvSpPr>
            <a:spLocks noGrp="1"/>
          </p:cNvSpPr>
          <p:nvPr>
            <p:ph idx="1"/>
          </p:nvPr>
        </p:nvSpPr>
        <p:spPr/>
        <p:txBody>
          <a:bodyPr>
            <a:normAutofit/>
          </a:bodyPr>
          <a:lstStyle/>
          <a:p>
            <a:r>
              <a:rPr lang="en-US" sz="4200" dirty="0"/>
              <a:t>Taking input in the Python programming language is done by the input() function. The program with input() function will not run till the program is not provided input by the user through the console.</a:t>
            </a:r>
          </a:p>
          <a:p>
            <a:pPr marL="0" indent="0">
              <a:buNone/>
            </a:pPr>
            <a:r>
              <a:rPr lang="en-US" sz="4200" dirty="0"/>
              <a:t>Example:</a:t>
            </a:r>
            <a:endParaRPr lang="en-IN" sz="4200" dirty="0"/>
          </a:p>
          <a:p>
            <a:pPr marL="0" indent="0">
              <a:buNone/>
            </a:pPr>
            <a:r>
              <a:rPr lang="en-IN" sz="4200" dirty="0"/>
              <a:t>name = input</a:t>
            </a:r>
            <a:r>
              <a:rPr lang="en-IN" sz="4200" dirty="0" smtClean="0"/>
              <a:t>()</a:t>
            </a:r>
            <a:endParaRPr lang="en-IN" sz="4200"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10</a:t>
            </a:fld>
            <a:endParaRPr lang="en-IN" dirty="0"/>
          </a:p>
        </p:txBody>
      </p:sp>
    </p:spTree>
    <p:extLst>
      <p:ext uri="{BB962C8B-B14F-4D97-AF65-F5344CB8AC3E}">
        <p14:creationId xmlns:p14="http://schemas.microsoft.com/office/powerpoint/2010/main" val="25313407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5277" y="5561818"/>
            <a:ext cx="21025723" cy="2644989"/>
          </a:xfrm>
        </p:spPr>
        <p:txBody>
          <a:bodyPr>
            <a:normAutofit/>
          </a:bodyPr>
          <a:lstStyle/>
          <a:p>
            <a:pPr algn="ctr"/>
            <a:r>
              <a:rPr lang="en-US" sz="8800" b="1" dirty="0"/>
              <a:t>Python operators</a:t>
            </a:r>
            <a:endParaRPr lang="en-IN" sz="8800" b="1"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11</a:t>
            </a:fld>
            <a:endParaRPr lang="en-IN" dirty="0"/>
          </a:p>
        </p:txBody>
      </p:sp>
    </p:spTree>
    <p:extLst>
      <p:ext uri="{BB962C8B-B14F-4D97-AF65-F5344CB8AC3E}">
        <p14:creationId xmlns:p14="http://schemas.microsoft.com/office/powerpoint/2010/main" val="13022753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5964" y="1198824"/>
            <a:ext cx="21025723" cy="1867831"/>
          </a:xfrm>
        </p:spPr>
        <p:txBody>
          <a:bodyPr/>
          <a:lstStyle/>
          <a:p>
            <a:pPr algn="ctr"/>
            <a:r>
              <a:rPr lang="en-US" altLang="en-US" sz="8800" dirty="0">
                <a:solidFill>
                  <a:srgbClr val="000000"/>
                </a:solidFill>
                <a:latin typeface="Segoe UI" panose="020B0502040204020203" pitchFamily="34" charset="0"/>
                <a:cs typeface="Segoe UI" panose="020B0502040204020203" pitchFamily="34" charset="0"/>
              </a:rPr>
              <a:t>Python Operators</a:t>
            </a:r>
            <a:endParaRPr lang="en-IN" dirty="0"/>
          </a:p>
        </p:txBody>
      </p:sp>
      <p:sp>
        <p:nvSpPr>
          <p:cNvPr id="3" name="Content Placeholder 2"/>
          <p:cNvSpPr>
            <a:spLocks noGrp="1"/>
          </p:cNvSpPr>
          <p:nvPr>
            <p:ph idx="1"/>
          </p:nvPr>
        </p:nvSpPr>
        <p:spPr>
          <a:xfrm>
            <a:off x="1675962" y="3066655"/>
            <a:ext cx="21025723" cy="9525939"/>
          </a:xfrm>
        </p:spPr>
        <p:txBody>
          <a:bodyPr>
            <a:noAutofit/>
          </a:bodyPr>
          <a:lstStyle/>
          <a:p>
            <a:pPr marL="0" indent="0">
              <a:buNone/>
            </a:pPr>
            <a:r>
              <a:rPr lang="en-US" sz="4200" b="1" dirty="0"/>
              <a:t>What are operators in python?</a:t>
            </a:r>
          </a:p>
          <a:p>
            <a:pPr algn="just"/>
            <a:r>
              <a:rPr lang="en-US" sz="4200" dirty="0"/>
              <a:t>Operators are special symbols in Python that carry out arithmetic or logical computation. The value that the operator operates on is called the operand.</a:t>
            </a:r>
          </a:p>
          <a:p>
            <a:pPr algn="just" eaLnBrk="0" fontAlgn="base" hangingPunct="0">
              <a:lnSpc>
                <a:spcPct val="100000"/>
              </a:lnSpc>
              <a:spcBef>
                <a:spcPct val="0"/>
              </a:spcBef>
              <a:spcAft>
                <a:spcPct val="0"/>
              </a:spcAft>
            </a:pPr>
            <a:r>
              <a:rPr lang="en-US" altLang="en-US" sz="4200" dirty="0">
                <a:solidFill>
                  <a:srgbClr val="000000"/>
                </a:solidFill>
              </a:rPr>
              <a:t>Operators are used to perform operations on variables and values.</a:t>
            </a:r>
            <a:endParaRPr lang="en-US" altLang="en-US" sz="4200" dirty="0"/>
          </a:p>
          <a:p>
            <a:pPr marL="0" indent="0">
              <a:buNone/>
            </a:pPr>
            <a:r>
              <a:rPr lang="en-US" sz="4200" dirty="0"/>
              <a:t>Python divides the operators in the following groups:</a:t>
            </a:r>
          </a:p>
          <a:p>
            <a:r>
              <a:rPr lang="en-US" sz="4200" dirty="0"/>
              <a:t>Arithmetic operators</a:t>
            </a:r>
          </a:p>
          <a:p>
            <a:r>
              <a:rPr lang="en-US" sz="4200" dirty="0"/>
              <a:t>Assignment operators</a:t>
            </a:r>
          </a:p>
          <a:p>
            <a:r>
              <a:rPr lang="en-US" sz="4200" dirty="0"/>
              <a:t>Comparison operators</a:t>
            </a:r>
          </a:p>
          <a:p>
            <a:r>
              <a:rPr lang="en-US" sz="4200" dirty="0"/>
              <a:t>Logical operators</a:t>
            </a:r>
          </a:p>
          <a:p>
            <a:r>
              <a:rPr lang="en-US" sz="4200" dirty="0"/>
              <a:t>Identity operators</a:t>
            </a:r>
          </a:p>
          <a:p>
            <a:r>
              <a:rPr lang="en-US" sz="4200" dirty="0"/>
              <a:t>Membership operators</a:t>
            </a:r>
          </a:p>
          <a:p>
            <a:r>
              <a:rPr lang="en-US" sz="4200" dirty="0"/>
              <a:t>Bitwise operators</a:t>
            </a:r>
          </a:p>
          <a:p>
            <a:pPr marL="0" indent="0">
              <a:buNone/>
            </a:pPr>
            <a:endParaRPr lang="en-IN" sz="4200" dirty="0"/>
          </a:p>
          <a:p>
            <a:endParaRPr lang="en-IN" sz="4200"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12</a:t>
            </a:fld>
            <a:endParaRPr lang="en-IN" dirty="0"/>
          </a:p>
        </p:txBody>
      </p:sp>
    </p:spTree>
    <p:extLst>
      <p:ext uri="{BB962C8B-B14F-4D97-AF65-F5344CB8AC3E}">
        <p14:creationId xmlns:p14="http://schemas.microsoft.com/office/powerpoint/2010/main" val="4200348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8800" dirty="0"/>
              <a:t/>
            </a:r>
            <a:br>
              <a:rPr lang="en-US" sz="8800" dirty="0"/>
            </a:br>
            <a:r>
              <a:rPr lang="en-US" sz="8800" dirty="0"/>
              <a:t/>
            </a:r>
            <a:br>
              <a:rPr lang="en-US" sz="8800" dirty="0"/>
            </a:br>
            <a:r>
              <a:rPr lang="en-US" sz="9800" b="1" dirty="0"/>
              <a:t>Python</a:t>
            </a:r>
            <a:r>
              <a:rPr lang="en-US" sz="9800" dirty="0"/>
              <a:t> </a:t>
            </a:r>
            <a:r>
              <a:rPr lang="en-US" sz="9800" b="1" dirty="0"/>
              <a:t>Arithmetic</a:t>
            </a:r>
            <a:r>
              <a:rPr lang="en-US" sz="9800" dirty="0"/>
              <a:t> </a:t>
            </a:r>
            <a:r>
              <a:rPr lang="en-US" sz="9800" b="1" dirty="0"/>
              <a:t>Operators</a:t>
            </a:r>
            <a:r>
              <a:rPr lang="en-US" dirty="0"/>
              <a:t/>
            </a:r>
            <a:br>
              <a:rPr lang="en-US" dirty="0"/>
            </a:br>
            <a:endParaRPr lang="en-IN" dirty="0"/>
          </a:p>
        </p:txBody>
      </p:sp>
      <p:sp>
        <p:nvSpPr>
          <p:cNvPr id="3" name="Content Placeholder 2"/>
          <p:cNvSpPr>
            <a:spLocks noGrp="1"/>
          </p:cNvSpPr>
          <p:nvPr>
            <p:ph idx="1"/>
          </p:nvPr>
        </p:nvSpPr>
        <p:spPr/>
        <p:txBody>
          <a:bodyPr>
            <a:normAutofit/>
          </a:bodyPr>
          <a:lstStyle/>
          <a:p>
            <a:r>
              <a:rPr lang="en-US" sz="4200" dirty="0"/>
              <a:t>Arithmetic operators are used with numeric values to perform common mathematical </a:t>
            </a:r>
            <a:r>
              <a:rPr lang="en-US" sz="4200" dirty="0" smtClean="0"/>
              <a:t>operations</a:t>
            </a:r>
            <a:r>
              <a:rPr lang="en-IN" sz="4200" dirty="0" smtClean="0"/>
              <a:t>.</a:t>
            </a:r>
            <a:endParaRPr lang="en-US" sz="4200"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13</a:t>
            </a:fld>
            <a:endParaRPr lang="en-IN" dirty="0"/>
          </a:p>
        </p:txBody>
      </p:sp>
      <p:pic>
        <p:nvPicPr>
          <p:cNvPr id="6" name="Picture 5"/>
          <p:cNvPicPr>
            <a:picLocks noChangeAspect="1"/>
          </p:cNvPicPr>
          <p:nvPr/>
        </p:nvPicPr>
        <p:blipFill>
          <a:blip r:embed="rId2"/>
          <a:stretch>
            <a:fillRect/>
          </a:stretch>
        </p:blipFill>
        <p:spPr>
          <a:xfrm>
            <a:off x="5042264" y="4842125"/>
            <a:ext cx="12958354" cy="6365806"/>
          </a:xfrm>
          <a:prstGeom prst="rect">
            <a:avLst/>
          </a:prstGeom>
        </p:spPr>
      </p:pic>
    </p:spTree>
    <p:extLst>
      <p:ext uri="{BB962C8B-B14F-4D97-AF65-F5344CB8AC3E}">
        <p14:creationId xmlns:p14="http://schemas.microsoft.com/office/powerpoint/2010/main" val="1127275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5964" y="1596168"/>
            <a:ext cx="21025723" cy="2040765"/>
          </a:xfrm>
        </p:spPr>
        <p:txBody>
          <a:bodyPr/>
          <a:lstStyle/>
          <a:p>
            <a:r>
              <a:rPr lang="en-US" altLang="en-US" sz="8800" b="1" dirty="0"/>
              <a:t>Comparison operators</a:t>
            </a:r>
            <a:endParaRPr lang="en-IN" dirty="0"/>
          </a:p>
        </p:txBody>
      </p:sp>
      <p:sp>
        <p:nvSpPr>
          <p:cNvPr id="3" name="Content Placeholder 2"/>
          <p:cNvSpPr>
            <a:spLocks noGrp="1"/>
          </p:cNvSpPr>
          <p:nvPr>
            <p:ph idx="1"/>
          </p:nvPr>
        </p:nvSpPr>
        <p:spPr/>
        <p:txBody>
          <a:bodyPr>
            <a:normAutofit/>
          </a:bodyPr>
          <a:lstStyle/>
          <a:p>
            <a:pPr marL="0" lvl="0" indent="0" algn="just" eaLnBrk="0" fontAlgn="base" hangingPunct="0">
              <a:lnSpc>
                <a:spcPct val="100000"/>
              </a:lnSpc>
              <a:spcBef>
                <a:spcPct val="0"/>
              </a:spcBef>
              <a:spcAft>
                <a:spcPct val="0"/>
              </a:spcAft>
              <a:buNone/>
            </a:pPr>
            <a:r>
              <a:rPr lang="en-US" altLang="en-US" sz="4200" dirty="0"/>
              <a:t>Comparison operators are used to compare values. It returns either true or false according to the condition</a:t>
            </a:r>
            <a:r>
              <a:rPr lang="en-US" altLang="en-US" sz="4200" dirty="0" smtClean="0"/>
              <a:t>.</a:t>
            </a:r>
            <a:endParaRPr lang="en-US" altLang="en-US" sz="4200"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14</a:t>
            </a:fld>
            <a:endParaRPr lang="en-IN" dirty="0"/>
          </a:p>
        </p:txBody>
      </p:sp>
      <p:pic>
        <p:nvPicPr>
          <p:cNvPr id="6" name="Picture 5"/>
          <p:cNvPicPr>
            <a:picLocks noChangeAspect="1"/>
          </p:cNvPicPr>
          <p:nvPr/>
        </p:nvPicPr>
        <p:blipFill>
          <a:blip r:embed="rId2"/>
          <a:stretch>
            <a:fillRect/>
          </a:stretch>
        </p:blipFill>
        <p:spPr>
          <a:xfrm>
            <a:off x="4415247" y="4943625"/>
            <a:ext cx="14186262" cy="7381704"/>
          </a:xfrm>
          <a:prstGeom prst="rect">
            <a:avLst/>
          </a:prstGeom>
        </p:spPr>
      </p:pic>
    </p:spTree>
    <p:extLst>
      <p:ext uri="{BB962C8B-B14F-4D97-AF65-F5344CB8AC3E}">
        <p14:creationId xmlns:p14="http://schemas.microsoft.com/office/powerpoint/2010/main" val="12995165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5964" y="1573952"/>
            <a:ext cx="21025723" cy="2068846"/>
          </a:xfrm>
        </p:spPr>
        <p:txBody>
          <a:bodyPr/>
          <a:lstStyle/>
          <a:p>
            <a:r>
              <a:rPr lang="en-IN" sz="8800" b="1" dirty="0"/>
              <a:t>Logical operators</a:t>
            </a:r>
            <a:endParaRPr lang="en-IN" dirty="0"/>
          </a:p>
        </p:txBody>
      </p:sp>
      <p:sp>
        <p:nvSpPr>
          <p:cNvPr id="3" name="Content Placeholder 2"/>
          <p:cNvSpPr>
            <a:spLocks noGrp="1"/>
          </p:cNvSpPr>
          <p:nvPr>
            <p:ph idx="1"/>
          </p:nvPr>
        </p:nvSpPr>
        <p:spPr/>
        <p:txBody>
          <a:bodyPr>
            <a:normAutofit/>
          </a:bodyPr>
          <a:lstStyle/>
          <a:p>
            <a:pPr algn="just"/>
            <a:r>
              <a:rPr lang="en-US" sz="4200" dirty="0"/>
              <a:t>The result of the logical operator is used for the final decision making. Three different types of logical operators are available in python: The output of logical OR will be False only if both operands are False. If either of them has a True value, it will result True. The syntax ‘or’ is used for logical OR operation.</a:t>
            </a:r>
          </a:p>
          <a:p>
            <a:pPr marL="0" indent="0" algn="just">
              <a:buNone/>
            </a:pPr>
            <a:r>
              <a:rPr lang="en-US" sz="4200" dirty="0"/>
              <a:t>Example:</a:t>
            </a:r>
          </a:p>
          <a:p>
            <a:r>
              <a:rPr lang="en-US" sz="4200" dirty="0"/>
              <a:t>x = True</a:t>
            </a:r>
          </a:p>
          <a:p>
            <a:r>
              <a:rPr lang="en-US" sz="4200" dirty="0"/>
              <a:t>y = False</a:t>
            </a:r>
          </a:p>
          <a:p>
            <a:pPr marL="0" indent="0">
              <a:buNone/>
            </a:pPr>
            <a:r>
              <a:rPr lang="en-US" sz="4200" dirty="0"/>
              <a:t>print('x and y is', x and y)</a:t>
            </a:r>
          </a:p>
          <a:p>
            <a:pPr marL="0" indent="0">
              <a:buNone/>
            </a:pPr>
            <a:r>
              <a:rPr lang="en-US" sz="4200" dirty="0"/>
              <a:t>print('x or y is', x or y)</a:t>
            </a:r>
          </a:p>
          <a:p>
            <a:pPr marL="0" indent="0">
              <a:buNone/>
            </a:pPr>
            <a:r>
              <a:rPr lang="en-US" sz="4200" dirty="0"/>
              <a:t>print('not x is', not x</a:t>
            </a:r>
            <a:r>
              <a:rPr lang="en-US" sz="4200" dirty="0" smtClean="0"/>
              <a:t>)</a:t>
            </a:r>
            <a:endParaRPr lang="en-IN" sz="4200"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15</a:t>
            </a:fld>
            <a:endParaRPr lang="en-IN" dirty="0"/>
          </a:p>
        </p:txBody>
      </p:sp>
      <p:pic>
        <p:nvPicPr>
          <p:cNvPr id="6" name="Picture 5"/>
          <p:cNvPicPr>
            <a:picLocks noChangeAspect="1"/>
          </p:cNvPicPr>
          <p:nvPr/>
        </p:nvPicPr>
        <p:blipFill>
          <a:blip r:embed="rId2"/>
          <a:stretch>
            <a:fillRect/>
          </a:stretch>
        </p:blipFill>
        <p:spPr>
          <a:xfrm>
            <a:off x="8075096" y="6038940"/>
            <a:ext cx="13478618" cy="6031507"/>
          </a:xfrm>
          <a:prstGeom prst="rect">
            <a:avLst/>
          </a:prstGeom>
        </p:spPr>
      </p:pic>
    </p:spTree>
    <p:extLst>
      <p:ext uri="{BB962C8B-B14F-4D97-AF65-F5344CB8AC3E}">
        <p14:creationId xmlns:p14="http://schemas.microsoft.com/office/powerpoint/2010/main" val="9453477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5964" y="1593669"/>
            <a:ext cx="21025723" cy="1779881"/>
          </a:xfrm>
        </p:spPr>
        <p:txBody>
          <a:bodyPr/>
          <a:lstStyle/>
          <a:p>
            <a:r>
              <a:rPr lang="en-US" sz="8800" b="1" dirty="0"/>
              <a:t>Bitwise operators</a:t>
            </a:r>
            <a:endParaRPr lang="en-IN" dirty="0"/>
          </a:p>
        </p:txBody>
      </p:sp>
      <p:sp>
        <p:nvSpPr>
          <p:cNvPr id="3" name="Content Placeholder 2"/>
          <p:cNvSpPr>
            <a:spLocks noGrp="1"/>
          </p:cNvSpPr>
          <p:nvPr>
            <p:ph idx="1"/>
          </p:nvPr>
        </p:nvSpPr>
        <p:spPr/>
        <p:txBody>
          <a:bodyPr>
            <a:normAutofit/>
          </a:bodyPr>
          <a:lstStyle/>
          <a:p>
            <a:r>
              <a:rPr lang="en-US" sz="4200" dirty="0"/>
              <a:t>Bitwise operators act on operands as if they were strings of binary digits. They operate bit by bit, hence the name</a:t>
            </a:r>
            <a:r>
              <a:rPr lang="en-US" sz="4200" dirty="0" smtClean="0"/>
              <a:t>.</a:t>
            </a:r>
            <a:endParaRPr lang="en-US" sz="4200"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16</a:t>
            </a:fld>
            <a:endParaRPr lang="en-IN" dirty="0"/>
          </a:p>
        </p:txBody>
      </p:sp>
      <p:pic>
        <p:nvPicPr>
          <p:cNvPr id="6" name="Picture 5"/>
          <p:cNvPicPr>
            <a:picLocks noChangeAspect="1"/>
          </p:cNvPicPr>
          <p:nvPr/>
        </p:nvPicPr>
        <p:blipFill>
          <a:blip r:embed="rId2"/>
          <a:stretch>
            <a:fillRect/>
          </a:stretch>
        </p:blipFill>
        <p:spPr>
          <a:xfrm>
            <a:off x="4650377" y="5620841"/>
            <a:ext cx="15466423" cy="6005102"/>
          </a:xfrm>
          <a:prstGeom prst="rect">
            <a:avLst/>
          </a:prstGeom>
        </p:spPr>
      </p:pic>
    </p:spTree>
    <p:extLst>
      <p:ext uri="{BB962C8B-B14F-4D97-AF65-F5344CB8AC3E}">
        <p14:creationId xmlns:p14="http://schemas.microsoft.com/office/powerpoint/2010/main" val="31223417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5964" y="1463040"/>
            <a:ext cx="21025723" cy="1910510"/>
          </a:xfrm>
        </p:spPr>
        <p:txBody>
          <a:bodyPr/>
          <a:lstStyle/>
          <a:p>
            <a:r>
              <a:rPr lang="en-US" sz="8800" b="1" dirty="0"/>
              <a:t>Assignment operator</a:t>
            </a:r>
            <a:endParaRPr lang="en-IN" dirty="0"/>
          </a:p>
        </p:txBody>
      </p:sp>
      <p:sp>
        <p:nvSpPr>
          <p:cNvPr id="3" name="Content Placeholder 2"/>
          <p:cNvSpPr>
            <a:spLocks noGrp="1"/>
          </p:cNvSpPr>
          <p:nvPr>
            <p:ph idx="1"/>
          </p:nvPr>
        </p:nvSpPr>
        <p:spPr/>
        <p:txBody>
          <a:bodyPr>
            <a:normAutofit/>
          </a:bodyPr>
          <a:lstStyle/>
          <a:p>
            <a:pPr marL="0" lvl="0" indent="0" algn="just" eaLnBrk="0" fontAlgn="base" hangingPunct="0">
              <a:lnSpc>
                <a:spcPct val="100000"/>
              </a:lnSpc>
              <a:spcBef>
                <a:spcPct val="0"/>
              </a:spcBef>
              <a:spcAft>
                <a:spcPct val="0"/>
              </a:spcAft>
              <a:buNone/>
            </a:pPr>
            <a:r>
              <a:rPr lang="en-US" altLang="en-US" sz="4200" dirty="0"/>
              <a:t>Assignment operators are used in Python to assign values to variables.</a:t>
            </a:r>
          </a:p>
          <a:p>
            <a:pPr marL="0" lvl="0" indent="0" algn="just" eaLnBrk="0" fontAlgn="base" hangingPunct="0">
              <a:lnSpc>
                <a:spcPct val="100000"/>
              </a:lnSpc>
              <a:spcBef>
                <a:spcPct val="0"/>
              </a:spcBef>
              <a:spcAft>
                <a:spcPct val="0"/>
              </a:spcAft>
              <a:buNone/>
            </a:pPr>
            <a:r>
              <a:rPr lang="en-US" altLang="en-US" sz="4200" dirty="0"/>
              <a:t>a = 5 is a simple assignment operator that assigns the value 5 on the right to the variable a on the left.</a:t>
            </a:r>
          </a:p>
          <a:p>
            <a:pPr marL="0" lvl="0" indent="0" algn="just" eaLnBrk="0" fontAlgn="base" hangingPunct="0">
              <a:lnSpc>
                <a:spcPct val="100000"/>
              </a:lnSpc>
              <a:spcBef>
                <a:spcPct val="0"/>
              </a:spcBef>
              <a:spcAft>
                <a:spcPct val="0"/>
              </a:spcAft>
              <a:buNone/>
            </a:pPr>
            <a:r>
              <a:rPr lang="en-US" altLang="en-US" sz="4200" dirty="0"/>
              <a:t>There are various compound operators in Python like a += 5 that adds to the variable and later assigns the same. It is equivalent to a = a + </a:t>
            </a:r>
            <a:r>
              <a:rPr lang="en-US" altLang="en-US" sz="4200" dirty="0" smtClean="0"/>
              <a:t>5</a:t>
            </a:r>
            <a:endParaRPr lang="en-US" altLang="en-US" sz="4200"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17</a:t>
            </a:fld>
            <a:endParaRPr lang="en-IN" dirty="0"/>
          </a:p>
        </p:txBody>
      </p:sp>
      <p:pic>
        <p:nvPicPr>
          <p:cNvPr id="6" name="Picture 5"/>
          <p:cNvPicPr>
            <a:picLocks noChangeAspect="1"/>
          </p:cNvPicPr>
          <p:nvPr/>
        </p:nvPicPr>
        <p:blipFill>
          <a:blip r:embed="rId2"/>
          <a:stretch>
            <a:fillRect/>
          </a:stretch>
        </p:blipFill>
        <p:spPr>
          <a:xfrm>
            <a:off x="5826034" y="7027817"/>
            <a:ext cx="12461965" cy="5094513"/>
          </a:xfrm>
          <a:prstGeom prst="rect">
            <a:avLst/>
          </a:prstGeom>
        </p:spPr>
      </p:pic>
    </p:spTree>
    <p:extLst>
      <p:ext uri="{BB962C8B-B14F-4D97-AF65-F5344CB8AC3E}">
        <p14:creationId xmlns:p14="http://schemas.microsoft.com/office/powerpoint/2010/main" val="34743929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5964" y="1619794"/>
            <a:ext cx="21025723" cy="1753756"/>
          </a:xfrm>
        </p:spPr>
        <p:txBody>
          <a:bodyPr/>
          <a:lstStyle/>
          <a:p>
            <a:r>
              <a:rPr lang="en-US" sz="8800" b="1" dirty="0"/>
              <a:t>Special operator</a:t>
            </a:r>
            <a:endParaRPr lang="en-IN" dirty="0"/>
          </a:p>
        </p:txBody>
      </p:sp>
      <p:sp>
        <p:nvSpPr>
          <p:cNvPr id="3" name="Content Placeholder 2"/>
          <p:cNvSpPr>
            <a:spLocks noGrp="1"/>
          </p:cNvSpPr>
          <p:nvPr>
            <p:ph idx="1"/>
          </p:nvPr>
        </p:nvSpPr>
        <p:spPr/>
        <p:txBody>
          <a:bodyPr>
            <a:normAutofit/>
          </a:bodyPr>
          <a:lstStyle/>
          <a:p>
            <a:pPr marL="0" lvl="0" indent="0" algn="just" eaLnBrk="0" fontAlgn="base" hangingPunct="0">
              <a:lnSpc>
                <a:spcPct val="100000"/>
              </a:lnSpc>
              <a:spcBef>
                <a:spcPct val="0"/>
              </a:spcBef>
              <a:spcAft>
                <a:spcPct val="0"/>
              </a:spcAft>
              <a:buNone/>
            </a:pPr>
            <a:r>
              <a:rPr lang="en-US" altLang="en-US" sz="4200" dirty="0"/>
              <a:t>Python language offers some special types of operators like the identity operator or the membership operator. They are described below with examples.</a:t>
            </a:r>
            <a:endParaRPr lang="en-US" altLang="en-US" sz="4200" b="1" dirty="0">
              <a:solidFill>
                <a:srgbClr val="25265E"/>
              </a:solidFill>
            </a:endParaRPr>
          </a:p>
          <a:p>
            <a:pPr marL="0" lvl="0" indent="0" algn="just" eaLnBrk="0" fontAlgn="base" hangingPunct="0">
              <a:lnSpc>
                <a:spcPct val="100000"/>
              </a:lnSpc>
              <a:spcBef>
                <a:spcPct val="0"/>
              </a:spcBef>
              <a:spcAft>
                <a:spcPct val="0"/>
              </a:spcAft>
              <a:buNone/>
            </a:pPr>
            <a:r>
              <a:rPr lang="en-US" altLang="en-US" sz="4200" b="1" dirty="0"/>
              <a:t>Identity operators:</a:t>
            </a:r>
          </a:p>
          <a:p>
            <a:pPr marL="0" lvl="0" indent="0" algn="just" eaLnBrk="0" fontAlgn="base" hangingPunct="0">
              <a:lnSpc>
                <a:spcPct val="100000"/>
              </a:lnSpc>
              <a:spcBef>
                <a:spcPct val="0"/>
              </a:spcBef>
              <a:spcAft>
                <a:spcPct val="0"/>
              </a:spcAft>
              <a:buNone/>
            </a:pPr>
            <a:r>
              <a:rPr lang="en-US" altLang="en-US" sz="4200" dirty="0"/>
              <a:t>is and is not are the identity operators in Python. They are used to check if two values (or variables) are located on the same part of the memory. Two variables that are equal does not imply that they are identical</a:t>
            </a:r>
            <a:r>
              <a:rPr lang="en-US" altLang="en-US" sz="4200" dirty="0" smtClean="0"/>
              <a:t>.</a:t>
            </a:r>
            <a:endParaRPr lang="en-US" altLang="en-US" sz="4200"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18</a:t>
            </a:fld>
            <a:endParaRPr lang="en-IN" dirty="0"/>
          </a:p>
        </p:txBody>
      </p:sp>
      <p:pic>
        <p:nvPicPr>
          <p:cNvPr id="6" name="Picture 5"/>
          <p:cNvPicPr>
            <a:picLocks noChangeAspect="1"/>
          </p:cNvPicPr>
          <p:nvPr/>
        </p:nvPicPr>
        <p:blipFill>
          <a:blip r:embed="rId2"/>
          <a:stretch>
            <a:fillRect/>
          </a:stretch>
        </p:blipFill>
        <p:spPr>
          <a:xfrm>
            <a:off x="4937759" y="7592177"/>
            <a:ext cx="14708778" cy="4341266"/>
          </a:xfrm>
          <a:prstGeom prst="rect">
            <a:avLst/>
          </a:prstGeom>
        </p:spPr>
      </p:pic>
    </p:spTree>
    <p:extLst>
      <p:ext uri="{BB962C8B-B14F-4D97-AF65-F5344CB8AC3E}">
        <p14:creationId xmlns:p14="http://schemas.microsoft.com/office/powerpoint/2010/main" val="15228790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5964" y="1833069"/>
            <a:ext cx="21025723" cy="1540481"/>
          </a:xfrm>
        </p:spPr>
        <p:txBody>
          <a:bodyPr/>
          <a:lstStyle/>
          <a:p>
            <a:r>
              <a:rPr lang="en-US" sz="8800" b="1" dirty="0"/>
              <a:t>Membership operator</a:t>
            </a:r>
            <a:endParaRPr lang="en-IN" dirty="0"/>
          </a:p>
        </p:txBody>
      </p:sp>
      <p:sp>
        <p:nvSpPr>
          <p:cNvPr id="3" name="Content Placeholder 2"/>
          <p:cNvSpPr>
            <a:spLocks noGrp="1"/>
          </p:cNvSpPr>
          <p:nvPr>
            <p:ph idx="1"/>
          </p:nvPr>
        </p:nvSpPr>
        <p:spPr/>
        <p:txBody>
          <a:bodyPr>
            <a:normAutofit/>
          </a:bodyPr>
          <a:lstStyle/>
          <a:p>
            <a:pPr marL="0" indent="0" algn="just" eaLnBrk="0" fontAlgn="base" hangingPunct="0">
              <a:lnSpc>
                <a:spcPct val="100000"/>
              </a:lnSpc>
              <a:spcBef>
                <a:spcPct val="0"/>
              </a:spcBef>
              <a:spcAft>
                <a:spcPct val="0"/>
              </a:spcAft>
              <a:buNone/>
            </a:pPr>
            <a:r>
              <a:rPr lang="en-US" altLang="en-US" sz="4200" dirty="0"/>
              <a:t>in and not in are the membership operators in Python. They are used to test whether a value or variable is found in a sequence.</a:t>
            </a:r>
          </a:p>
          <a:p>
            <a:pPr marL="0" indent="0" algn="just" eaLnBrk="0" fontAlgn="base" hangingPunct="0">
              <a:lnSpc>
                <a:spcPct val="100000"/>
              </a:lnSpc>
              <a:spcBef>
                <a:spcPct val="0"/>
              </a:spcBef>
              <a:spcAft>
                <a:spcPct val="0"/>
              </a:spcAft>
              <a:buNone/>
            </a:pPr>
            <a:r>
              <a:rPr lang="en-US" altLang="en-US" sz="4200" dirty="0"/>
              <a:t>(</a:t>
            </a:r>
            <a:r>
              <a:rPr lang="en-US" altLang="en-US" sz="4200" dirty="0">
                <a:hlinkClick r:id="rId2"/>
              </a:rPr>
              <a:t>string</a:t>
            </a:r>
            <a:r>
              <a:rPr lang="en-US" altLang="en-US" sz="4200" dirty="0"/>
              <a:t>, </a:t>
            </a:r>
            <a:r>
              <a:rPr lang="en-US" altLang="en-US" sz="4200" dirty="0">
                <a:hlinkClick r:id="rId3"/>
              </a:rPr>
              <a:t>list</a:t>
            </a:r>
            <a:r>
              <a:rPr lang="en-US" altLang="en-US" sz="4200" dirty="0"/>
              <a:t>, </a:t>
            </a:r>
            <a:r>
              <a:rPr lang="en-US" altLang="en-US" sz="4200" dirty="0">
                <a:hlinkClick r:id="rId4"/>
              </a:rPr>
              <a:t>tuple</a:t>
            </a:r>
            <a:r>
              <a:rPr lang="en-US" altLang="en-US" sz="4200" dirty="0"/>
              <a:t>, </a:t>
            </a:r>
            <a:r>
              <a:rPr lang="en-US" altLang="en-US" sz="4200" dirty="0">
                <a:hlinkClick r:id="rId5"/>
              </a:rPr>
              <a:t>set</a:t>
            </a:r>
            <a:r>
              <a:rPr lang="en-US" altLang="en-US" sz="4200" dirty="0"/>
              <a:t> and </a:t>
            </a:r>
            <a:r>
              <a:rPr lang="en-US" altLang="en-US" sz="4200" dirty="0">
                <a:hlinkClick r:id="rId6"/>
              </a:rPr>
              <a:t>dictionary</a:t>
            </a:r>
            <a:r>
              <a:rPr lang="en-US" altLang="en-US" sz="4200" dirty="0"/>
              <a:t>).</a:t>
            </a:r>
          </a:p>
          <a:p>
            <a:pPr marL="0" lvl="0" indent="0" algn="just" eaLnBrk="0" fontAlgn="base" hangingPunct="0">
              <a:lnSpc>
                <a:spcPct val="100000"/>
              </a:lnSpc>
              <a:spcBef>
                <a:spcPct val="0"/>
              </a:spcBef>
              <a:spcAft>
                <a:spcPct val="0"/>
              </a:spcAft>
              <a:buNone/>
            </a:pPr>
            <a:r>
              <a:rPr lang="en-US" altLang="en-US" sz="4200" dirty="0"/>
              <a:t>In a dictionary we can only test for presence of key, not the value</a:t>
            </a:r>
            <a:r>
              <a:rPr lang="en-US" altLang="en-US" sz="4200" dirty="0" smtClean="0"/>
              <a:t>.</a:t>
            </a:r>
            <a:endParaRPr lang="en-US" altLang="en-US" sz="4200"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19</a:t>
            </a:fld>
            <a:endParaRPr lang="en-IN" dirty="0"/>
          </a:p>
        </p:txBody>
      </p:sp>
      <p:pic>
        <p:nvPicPr>
          <p:cNvPr id="6" name="Picture 5"/>
          <p:cNvPicPr>
            <a:picLocks noChangeAspect="1"/>
          </p:cNvPicPr>
          <p:nvPr/>
        </p:nvPicPr>
        <p:blipFill>
          <a:blip r:embed="rId7"/>
          <a:stretch>
            <a:fillRect/>
          </a:stretch>
        </p:blipFill>
        <p:spPr>
          <a:xfrm>
            <a:off x="4023361" y="6662057"/>
            <a:ext cx="16119566" cy="5146766"/>
          </a:xfrm>
          <a:prstGeom prst="rect">
            <a:avLst/>
          </a:prstGeom>
        </p:spPr>
      </p:pic>
    </p:spTree>
    <p:extLst>
      <p:ext uri="{BB962C8B-B14F-4D97-AF65-F5344CB8AC3E}">
        <p14:creationId xmlns:p14="http://schemas.microsoft.com/office/powerpoint/2010/main" val="1892052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3084E-0282-AC04-9E21-455866247C59}"/>
              </a:ext>
            </a:extLst>
          </p:cNvPr>
          <p:cNvSpPr>
            <a:spLocks noGrp="1"/>
          </p:cNvSpPr>
          <p:nvPr>
            <p:ph type="title"/>
          </p:nvPr>
        </p:nvSpPr>
        <p:spPr>
          <a:xfrm>
            <a:off x="2558177" y="4994354"/>
            <a:ext cx="21025723" cy="2644989"/>
          </a:xfrm>
        </p:spPr>
        <p:txBody>
          <a:bodyPr/>
          <a:lstStyle/>
          <a:p>
            <a:r>
              <a:rPr lang="en-US" dirty="0"/>
              <a:t>Python basic syntax and Built-in operators</a:t>
            </a:r>
            <a:endParaRPr lang="en-IN" dirty="0"/>
          </a:p>
        </p:txBody>
      </p:sp>
      <p:sp>
        <p:nvSpPr>
          <p:cNvPr id="4" name="Footer Placeholder 3">
            <a:extLst>
              <a:ext uri="{FF2B5EF4-FFF2-40B4-BE49-F238E27FC236}">
                <a16:creationId xmlns:a16="http://schemas.microsoft.com/office/drawing/2014/main" id="{7890D5DC-0DCB-5977-7DFC-81CF0087CF1B}"/>
              </a:ext>
            </a:extLst>
          </p:cNvPr>
          <p:cNvSpPr>
            <a:spLocks noGrp="1"/>
          </p:cNvSpPr>
          <p:nvPr>
            <p:ph type="ftr" sz="quarter" idx="11"/>
          </p:nvPr>
        </p:nvSpPr>
        <p:spPr/>
        <p:txBody>
          <a:bodyPr/>
          <a:lstStyle/>
          <a:p>
            <a:r>
              <a:rPr lang="en-US" dirty="0"/>
              <a:t>Diggibyte Technologies  |   www.Diggibyte.com</a:t>
            </a:r>
            <a:endParaRPr lang="en-IN" dirty="0"/>
          </a:p>
        </p:txBody>
      </p:sp>
      <p:sp>
        <p:nvSpPr>
          <p:cNvPr id="5" name="Slide Number Placeholder 4">
            <a:extLst>
              <a:ext uri="{FF2B5EF4-FFF2-40B4-BE49-F238E27FC236}">
                <a16:creationId xmlns:a16="http://schemas.microsoft.com/office/drawing/2014/main" id="{3CA08293-D466-6A65-76C2-D185CEB26280}"/>
              </a:ext>
            </a:extLst>
          </p:cNvPr>
          <p:cNvSpPr>
            <a:spLocks noGrp="1"/>
          </p:cNvSpPr>
          <p:nvPr>
            <p:ph type="sldNum" sz="quarter" idx="4"/>
          </p:nvPr>
        </p:nvSpPr>
        <p:spPr/>
        <p:txBody>
          <a:bodyPr/>
          <a:lstStyle/>
          <a:p>
            <a:fld id="{2D550C56-9F87-4A04-B28F-B5A8DB7FC23F}" type="slidenum">
              <a:rPr lang="en-IN" smtClean="0"/>
              <a:pPr/>
              <a:t>2</a:t>
            </a:fld>
            <a:endParaRPr lang="en-IN" dirty="0"/>
          </a:p>
        </p:txBody>
      </p:sp>
    </p:spTree>
    <p:extLst>
      <p:ext uri="{BB962C8B-B14F-4D97-AF65-F5344CB8AC3E}">
        <p14:creationId xmlns:p14="http://schemas.microsoft.com/office/powerpoint/2010/main" val="341524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5277" y="4882550"/>
            <a:ext cx="21025723" cy="2644989"/>
          </a:xfrm>
        </p:spPr>
        <p:txBody>
          <a:bodyPr>
            <a:normAutofit/>
          </a:bodyPr>
          <a:lstStyle/>
          <a:p>
            <a:pPr algn="ctr"/>
            <a:r>
              <a:rPr lang="en-IN" sz="8800" dirty="0">
                <a:latin typeface="Calibri" panose="020F0502020204030204" pitchFamily="34" charset="0"/>
                <a:cs typeface="Calibri" panose="020F0502020204030204" pitchFamily="34" charset="0"/>
              </a:rPr>
              <a:t>STRINGS</a:t>
            </a:r>
            <a:endParaRPr lang="en-IN" sz="8800"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20</a:t>
            </a:fld>
            <a:endParaRPr lang="en-IN" dirty="0"/>
          </a:p>
        </p:txBody>
      </p:sp>
    </p:spTree>
    <p:extLst>
      <p:ext uri="{BB962C8B-B14F-4D97-AF65-F5344CB8AC3E}">
        <p14:creationId xmlns:p14="http://schemas.microsoft.com/office/powerpoint/2010/main" val="25937555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5964" y="1724298"/>
            <a:ext cx="21025723" cy="1645920"/>
          </a:xfrm>
        </p:spPr>
        <p:txBody>
          <a:bodyPr>
            <a:normAutofit fontScale="90000"/>
          </a:bodyPr>
          <a:lstStyle/>
          <a:p>
            <a:pPr algn="ctr"/>
            <a:r>
              <a:rPr lang="en-US" dirty="0">
                <a:latin typeface="Calibri" panose="020F0502020204030204" pitchFamily="34" charset="0"/>
                <a:cs typeface="Calibri" panose="020F0502020204030204" pitchFamily="34" charset="0"/>
              </a:rPr>
              <a:t>Strings in </a:t>
            </a:r>
            <a:r>
              <a:rPr lang="en-US" dirty="0" smtClean="0">
                <a:latin typeface="Calibri" panose="020F0502020204030204" pitchFamily="34" charset="0"/>
                <a:cs typeface="Calibri" panose="020F0502020204030204" pitchFamily="34" charset="0"/>
              </a:rPr>
              <a:t>Python</a:t>
            </a:r>
            <a:r>
              <a:rPr lang="en-US" dirty="0"/>
              <a:t/>
            </a:r>
            <a:br>
              <a:rPr lang="en-US" dirty="0"/>
            </a:br>
            <a:endParaRPr lang="en-IN" dirty="0"/>
          </a:p>
        </p:txBody>
      </p:sp>
      <p:sp>
        <p:nvSpPr>
          <p:cNvPr id="3" name="Content Placeholder 2"/>
          <p:cNvSpPr>
            <a:spLocks noGrp="1"/>
          </p:cNvSpPr>
          <p:nvPr>
            <p:ph idx="1"/>
          </p:nvPr>
        </p:nvSpPr>
        <p:spPr>
          <a:xfrm>
            <a:off x="1675964" y="3082834"/>
            <a:ext cx="21025723" cy="9242495"/>
          </a:xfrm>
        </p:spPr>
        <p:txBody>
          <a:bodyPr>
            <a:noAutofit/>
          </a:bodyPr>
          <a:lstStyle/>
          <a:p>
            <a:pPr marL="0" indent="0">
              <a:buNone/>
            </a:pPr>
            <a:r>
              <a:rPr lang="en-US" sz="4200" dirty="0" smtClean="0">
                <a:cs typeface="Calibri" panose="020F0502020204030204" pitchFamily="34" charset="0"/>
              </a:rPr>
              <a:t>A </a:t>
            </a:r>
            <a:r>
              <a:rPr lang="en-US" sz="4200" dirty="0">
                <a:cs typeface="Calibri" panose="020F0502020204030204" pitchFamily="34" charset="0"/>
              </a:rPr>
              <a:t>string is a sequence of characters that can be a combination of letters, numbers, and special characters. </a:t>
            </a:r>
            <a:endParaRPr lang="en-US" sz="4200" dirty="0" smtClean="0">
              <a:cs typeface="Calibri" panose="020F0502020204030204" pitchFamily="34" charset="0"/>
            </a:endParaRPr>
          </a:p>
          <a:p>
            <a:pPr marL="0" indent="0">
              <a:buNone/>
            </a:pPr>
            <a:r>
              <a:rPr lang="en-US" sz="4200" dirty="0" smtClean="0">
                <a:cs typeface="Calibri" panose="020F0502020204030204" pitchFamily="34" charset="0"/>
              </a:rPr>
              <a:t>It </a:t>
            </a:r>
            <a:r>
              <a:rPr lang="en-US" sz="4200" dirty="0">
                <a:cs typeface="Calibri" panose="020F0502020204030204" pitchFamily="34" charset="0"/>
              </a:rPr>
              <a:t>can be declared in python by using single quotes, double quotes, or even triple quotes. These quotes are not a part of a string, they define only starting and ending of the string. </a:t>
            </a:r>
            <a:endParaRPr lang="en-US" sz="4200" dirty="0" smtClean="0">
              <a:cs typeface="Calibri" panose="020F0502020204030204" pitchFamily="34" charset="0"/>
            </a:endParaRPr>
          </a:p>
          <a:p>
            <a:pPr marL="0" indent="0">
              <a:buNone/>
            </a:pPr>
            <a:r>
              <a:rPr lang="en-US" sz="4200" dirty="0" smtClean="0">
                <a:cs typeface="Calibri" panose="020F0502020204030204" pitchFamily="34" charset="0"/>
              </a:rPr>
              <a:t>Strings </a:t>
            </a:r>
            <a:r>
              <a:rPr lang="en-US" sz="4200" dirty="0">
                <a:cs typeface="Calibri" panose="020F0502020204030204" pitchFamily="34" charset="0"/>
              </a:rPr>
              <a:t>are immutable, i.e., they cannot be changed. Each element of the string can be accessed using indexing or slicing operations</a:t>
            </a:r>
            <a:r>
              <a:rPr lang="en-US" sz="4200" dirty="0" smtClean="0">
                <a:cs typeface="Calibri" panose="020F0502020204030204" pitchFamily="34" charset="0"/>
              </a:rPr>
              <a:t>.</a:t>
            </a:r>
          </a:p>
          <a:p>
            <a:pPr marL="0" indent="0">
              <a:buNone/>
            </a:pPr>
            <a:r>
              <a:rPr lang="en-US" sz="4200" dirty="0">
                <a:cs typeface="Calibri" panose="020F0502020204030204" pitchFamily="34" charset="0"/>
              </a:rPr>
              <a:t>Python string is the collection of the characters surrounded by single quotes, double quotes, or triple quotes. The computer does not understand the characters; internally, it stores manipulated character as the combination of the 0's and 1's.</a:t>
            </a:r>
          </a:p>
          <a:p>
            <a:pPr marL="0" indent="0">
              <a:buNone/>
            </a:pPr>
            <a:r>
              <a:rPr lang="en-US" sz="4200" dirty="0">
                <a:cs typeface="Calibri" panose="020F0502020204030204" pitchFamily="34" charset="0"/>
              </a:rPr>
              <a:t>Each character is encoded in the ASCII or Unicode character. So we can say that Python strings are also called the collection of Unicode characters.</a:t>
            </a:r>
          </a:p>
          <a:p>
            <a:pPr marL="0" indent="0">
              <a:buNone/>
            </a:pPr>
            <a:r>
              <a:rPr lang="en-US" sz="4200" dirty="0">
                <a:cs typeface="Calibri" panose="020F0502020204030204" pitchFamily="34" charset="0"/>
              </a:rPr>
              <a:t>In Python, strings can be created by enclosing the character or the sequence of characters in the quotes. Python allows us to use single quotes, double quotes, or triple quotes to create the string.</a:t>
            </a:r>
            <a:endParaRPr lang="en-IN" sz="4200" dirty="0">
              <a:cs typeface="Calibri" panose="020F0502020204030204" pitchFamily="34" charset="0"/>
            </a:endParaRPr>
          </a:p>
          <a:p>
            <a:endParaRPr lang="en-IN" sz="4200" dirty="0"/>
          </a:p>
          <a:p>
            <a:pPr marL="0" indent="0">
              <a:buNone/>
            </a:pPr>
            <a:endParaRPr lang="en-IN" sz="4200" dirty="0">
              <a:cs typeface="Calibri" panose="020F0502020204030204" pitchFamily="34" charset="0"/>
            </a:endParaRPr>
          </a:p>
          <a:p>
            <a:pPr marL="0" indent="0">
              <a:buNone/>
            </a:pPr>
            <a:endParaRPr lang="en-IN" sz="4200"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21</a:t>
            </a:fld>
            <a:endParaRPr lang="en-IN" dirty="0"/>
          </a:p>
        </p:txBody>
      </p:sp>
    </p:spTree>
    <p:extLst>
      <p:ext uri="{BB962C8B-B14F-4D97-AF65-F5344CB8AC3E}">
        <p14:creationId xmlns:p14="http://schemas.microsoft.com/office/powerpoint/2010/main" val="29546931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5964" y="1332411"/>
            <a:ext cx="21025723" cy="2041139"/>
          </a:xfrm>
        </p:spPr>
        <p:txBody>
          <a:bodyPr/>
          <a:lstStyle/>
          <a:p>
            <a:r>
              <a:rPr lang="en-IN" sz="8800" dirty="0">
                <a:latin typeface="Calibri" panose="020F0502020204030204" pitchFamily="34" charset="0"/>
                <a:cs typeface="Calibri" panose="020F0502020204030204" pitchFamily="34" charset="0"/>
              </a:rPr>
              <a:t>Syntax</a:t>
            </a:r>
            <a:endParaRPr lang="en-IN" dirty="0"/>
          </a:p>
        </p:txBody>
      </p:sp>
      <p:sp>
        <p:nvSpPr>
          <p:cNvPr id="3" name="Content Placeholder 2"/>
          <p:cNvSpPr>
            <a:spLocks noGrp="1"/>
          </p:cNvSpPr>
          <p:nvPr>
            <p:ph idx="1"/>
          </p:nvPr>
        </p:nvSpPr>
        <p:spPr/>
        <p:txBody>
          <a:bodyPr>
            <a:normAutofit/>
          </a:bodyPr>
          <a:lstStyle/>
          <a:p>
            <a:r>
              <a:rPr lang="en-IN" sz="4200" dirty="0">
                <a:latin typeface="Calibri" panose="020F0502020204030204" pitchFamily="34" charset="0"/>
                <a:cs typeface="Calibri" panose="020F0502020204030204" pitchFamily="34" charset="0"/>
              </a:rPr>
              <a:t>str = "Hi Python </a:t>
            </a:r>
            <a:r>
              <a:rPr lang="en-IN" sz="4200" dirty="0" smtClean="0">
                <a:latin typeface="Calibri" panose="020F0502020204030204" pitchFamily="34" charset="0"/>
                <a:cs typeface="Calibri" panose="020F0502020204030204" pitchFamily="34" charset="0"/>
              </a:rPr>
              <a:t>!“</a:t>
            </a:r>
          </a:p>
          <a:p>
            <a:r>
              <a:rPr lang="en-US" sz="4200" dirty="0" smtClean="0">
                <a:latin typeface="Calibri" panose="020F0502020204030204" pitchFamily="34" charset="0"/>
                <a:cs typeface="Calibri" panose="020F0502020204030204" pitchFamily="34" charset="0"/>
              </a:rPr>
              <a:t>Str_1 = ‘Welcome to python training’</a:t>
            </a:r>
            <a:endParaRPr lang="en-IN" sz="4200" dirty="0">
              <a:latin typeface="Calibri" panose="020F0502020204030204" pitchFamily="34" charset="0"/>
              <a:cs typeface="Calibri" panose="020F0502020204030204" pitchFamily="34" charset="0"/>
            </a:endParaRPr>
          </a:p>
          <a:p>
            <a:r>
              <a:rPr lang="en-US" sz="4200" dirty="0">
                <a:latin typeface="Calibri" panose="020F0502020204030204" pitchFamily="34" charset="0"/>
                <a:cs typeface="Calibri" panose="020F0502020204030204" pitchFamily="34" charset="0"/>
              </a:rPr>
              <a:t>In Python, strings are treated as the sequence of characters, which means that Python doesn't support the character data-type; instead, a single character written as 'p' is treated as the string of length 1</a:t>
            </a:r>
            <a:r>
              <a:rPr lang="en-US" sz="4200" dirty="0" smtClean="0">
                <a:latin typeface="Calibri" panose="020F0502020204030204" pitchFamily="34" charset="0"/>
                <a:cs typeface="Calibri" panose="020F0502020204030204" pitchFamily="34" charset="0"/>
              </a:rPr>
              <a:t>.</a:t>
            </a:r>
            <a:endParaRPr lang="en-IN" sz="42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22</a:t>
            </a:fld>
            <a:endParaRPr lang="en-IN" dirty="0"/>
          </a:p>
        </p:txBody>
      </p:sp>
    </p:spTree>
    <p:extLst>
      <p:ext uri="{BB962C8B-B14F-4D97-AF65-F5344CB8AC3E}">
        <p14:creationId xmlns:p14="http://schemas.microsoft.com/office/powerpoint/2010/main" val="15735401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5964" y="2325189"/>
            <a:ext cx="21025723" cy="1048361"/>
          </a:xfrm>
        </p:spPr>
        <p:txBody>
          <a:bodyPr>
            <a:normAutofit fontScale="90000"/>
          </a:bodyPr>
          <a:lstStyle/>
          <a:p>
            <a:r>
              <a:rPr lang="en-US" sz="8800" b="1" dirty="0">
                <a:latin typeface="Calibri" panose="020F0502020204030204" pitchFamily="34" charset="0"/>
                <a:cs typeface="Calibri" panose="020F0502020204030204" pitchFamily="34" charset="0"/>
              </a:rPr>
              <a:t>Creating String in Python</a:t>
            </a:r>
            <a:r>
              <a:rPr lang="en-US" dirty="0">
                <a:solidFill>
                  <a:srgbClr val="610B38"/>
                </a:solidFill>
                <a:latin typeface="erdana"/>
              </a:rPr>
              <a:t/>
            </a:r>
            <a:br>
              <a:rPr lang="en-US" dirty="0">
                <a:solidFill>
                  <a:srgbClr val="610B38"/>
                </a:solidFill>
                <a:latin typeface="erdana"/>
              </a:rPr>
            </a:br>
            <a:endParaRPr lang="en-IN" dirty="0"/>
          </a:p>
        </p:txBody>
      </p:sp>
      <p:sp>
        <p:nvSpPr>
          <p:cNvPr id="3" name="Content Placeholder 2"/>
          <p:cNvSpPr>
            <a:spLocks noGrp="1"/>
          </p:cNvSpPr>
          <p:nvPr>
            <p:ph idx="1"/>
          </p:nvPr>
        </p:nvSpPr>
        <p:spPr>
          <a:xfrm>
            <a:off x="1675964" y="3161212"/>
            <a:ext cx="21025723" cy="9164118"/>
          </a:xfrm>
        </p:spPr>
        <p:txBody>
          <a:bodyPr>
            <a:noAutofit/>
          </a:bodyPr>
          <a:lstStyle/>
          <a:p>
            <a:pPr algn="just"/>
            <a:r>
              <a:rPr lang="en-US" sz="3500" dirty="0">
                <a:cs typeface="Calibri" panose="020F0502020204030204" pitchFamily="34" charset="0"/>
              </a:rPr>
              <a:t>We can create a string by enclosing the characters in single-quotes or double- quotes. Python also provides triple-quotes to represent the string, but it is generally used for multiline string or docstrings.</a:t>
            </a:r>
          </a:p>
          <a:p>
            <a:pPr marL="0" indent="0" algn="just">
              <a:buNone/>
            </a:pPr>
            <a:r>
              <a:rPr lang="en-IN" sz="3500" dirty="0">
                <a:solidFill>
                  <a:srgbClr val="008200"/>
                </a:solidFill>
                <a:cs typeface="Calibri" panose="020F0502020204030204" pitchFamily="34" charset="0"/>
              </a:rPr>
              <a:t>#Using single quotes</a:t>
            </a:r>
            <a:r>
              <a:rPr lang="en-IN" sz="3500" dirty="0">
                <a:solidFill>
                  <a:srgbClr val="000000"/>
                </a:solidFill>
                <a:cs typeface="Calibri" panose="020F0502020204030204" pitchFamily="34" charset="0"/>
              </a:rPr>
              <a:t>  </a:t>
            </a:r>
          </a:p>
          <a:p>
            <a:pPr marL="0" indent="0" algn="just">
              <a:buNone/>
            </a:pPr>
            <a:r>
              <a:rPr lang="en-IN" sz="3500" dirty="0">
                <a:solidFill>
                  <a:srgbClr val="000000"/>
                </a:solidFill>
                <a:cs typeface="Calibri" panose="020F0502020204030204" pitchFamily="34" charset="0"/>
              </a:rPr>
              <a:t>str1 = </a:t>
            </a:r>
            <a:r>
              <a:rPr lang="en-IN" sz="3500" dirty="0">
                <a:solidFill>
                  <a:srgbClr val="0000FF"/>
                </a:solidFill>
                <a:cs typeface="Calibri" panose="020F0502020204030204" pitchFamily="34" charset="0"/>
              </a:rPr>
              <a:t>'Hello Python'</a:t>
            </a:r>
            <a:r>
              <a:rPr lang="en-IN" sz="3500" dirty="0">
                <a:solidFill>
                  <a:srgbClr val="000000"/>
                </a:solidFill>
                <a:cs typeface="Calibri" panose="020F0502020204030204" pitchFamily="34" charset="0"/>
              </a:rPr>
              <a:t>  </a:t>
            </a:r>
          </a:p>
          <a:p>
            <a:pPr marL="0" indent="0" algn="just">
              <a:buNone/>
            </a:pPr>
            <a:r>
              <a:rPr lang="en-IN" sz="3500" b="1" dirty="0">
                <a:solidFill>
                  <a:srgbClr val="006699"/>
                </a:solidFill>
                <a:cs typeface="Calibri" panose="020F0502020204030204" pitchFamily="34" charset="0"/>
              </a:rPr>
              <a:t>print</a:t>
            </a:r>
            <a:r>
              <a:rPr lang="en-IN" sz="3500" dirty="0">
                <a:solidFill>
                  <a:srgbClr val="000000"/>
                </a:solidFill>
                <a:cs typeface="Calibri" panose="020F0502020204030204" pitchFamily="34" charset="0"/>
              </a:rPr>
              <a:t>(str1)  </a:t>
            </a:r>
          </a:p>
          <a:p>
            <a:pPr marL="0" indent="0" algn="just">
              <a:buNone/>
            </a:pPr>
            <a:r>
              <a:rPr lang="en-IN" sz="3500" dirty="0">
                <a:solidFill>
                  <a:srgbClr val="008200"/>
                </a:solidFill>
                <a:cs typeface="Calibri" panose="020F0502020204030204" pitchFamily="34" charset="0"/>
              </a:rPr>
              <a:t>#Using double quotes</a:t>
            </a:r>
            <a:r>
              <a:rPr lang="en-IN" sz="3500" dirty="0">
                <a:solidFill>
                  <a:srgbClr val="000000"/>
                </a:solidFill>
                <a:cs typeface="Calibri" panose="020F0502020204030204" pitchFamily="34" charset="0"/>
              </a:rPr>
              <a:t>  </a:t>
            </a:r>
          </a:p>
          <a:p>
            <a:pPr marL="0" indent="0" algn="just">
              <a:buNone/>
            </a:pPr>
            <a:r>
              <a:rPr lang="en-IN" sz="3500" dirty="0">
                <a:solidFill>
                  <a:srgbClr val="000000"/>
                </a:solidFill>
                <a:cs typeface="Calibri" panose="020F0502020204030204" pitchFamily="34" charset="0"/>
              </a:rPr>
              <a:t>str2 = </a:t>
            </a:r>
            <a:r>
              <a:rPr lang="en-IN" sz="3500" dirty="0">
                <a:solidFill>
                  <a:srgbClr val="0000FF"/>
                </a:solidFill>
                <a:cs typeface="Calibri" panose="020F0502020204030204" pitchFamily="34" charset="0"/>
              </a:rPr>
              <a:t>"Hello Python"</a:t>
            </a:r>
            <a:r>
              <a:rPr lang="en-IN" sz="3500" dirty="0">
                <a:solidFill>
                  <a:srgbClr val="000000"/>
                </a:solidFill>
                <a:cs typeface="Calibri" panose="020F0502020204030204" pitchFamily="34" charset="0"/>
              </a:rPr>
              <a:t>  </a:t>
            </a:r>
          </a:p>
          <a:p>
            <a:pPr marL="0" indent="0" algn="just">
              <a:buNone/>
            </a:pPr>
            <a:r>
              <a:rPr lang="en-IN" sz="3500" b="1" dirty="0">
                <a:solidFill>
                  <a:srgbClr val="006699"/>
                </a:solidFill>
                <a:cs typeface="Calibri" panose="020F0502020204030204" pitchFamily="34" charset="0"/>
              </a:rPr>
              <a:t>print</a:t>
            </a:r>
            <a:r>
              <a:rPr lang="en-IN" sz="3500" dirty="0">
                <a:solidFill>
                  <a:srgbClr val="000000"/>
                </a:solidFill>
                <a:cs typeface="Calibri" panose="020F0502020204030204" pitchFamily="34" charset="0"/>
              </a:rPr>
              <a:t>(str2</a:t>
            </a:r>
            <a:r>
              <a:rPr lang="en-IN" sz="3500" dirty="0" smtClean="0">
                <a:solidFill>
                  <a:srgbClr val="000000"/>
                </a:solidFill>
                <a:cs typeface="Calibri" panose="020F0502020204030204" pitchFamily="34" charset="0"/>
              </a:rPr>
              <a:t>)</a:t>
            </a:r>
            <a:r>
              <a:rPr lang="en-IN" sz="3500" dirty="0">
                <a:solidFill>
                  <a:srgbClr val="000000"/>
                </a:solidFill>
                <a:cs typeface="Calibri" panose="020F0502020204030204" pitchFamily="34" charset="0"/>
              </a:rPr>
              <a:t> </a:t>
            </a:r>
          </a:p>
          <a:p>
            <a:pPr marL="0" indent="0" algn="just">
              <a:buNone/>
            </a:pPr>
            <a:r>
              <a:rPr lang="en-IN" sz="3500" dirty="0">
                <a:solidFill>
                  <a:srgbClr val="008200"/>
                </a:solidFill>
                <a:cs typeface="Calibri" panose="020F0502020204030204" pitchFamily="34" charset="0"/>
              </a:rPr>
              <a:t>#Using </a:t>
            </a:r>
            <a:r>
              <a:rPr lang="en-IN" sz="3500" dirty="0" smtClean="0">
                <a:solidFill>
                  <a:srgbClr val="008200"/>
                </a:solidFill>
                <a:cs typeface="Calibri" panose="020F0502020204030204" pitchFamily="34" charset="0"/>
              </a:rPr>
              <a:t>triple</a:t>
            </a:r>
            <a:r>
              <a:rPr lang="en-IN" sz="3500" dirty="0">
                <a:solidFill>
                  <a:srgbClr val="008200"/>
                </a:solidFill>
                <a:cs typeface="Calibri" panose="020F0502020204030204" pitchFamily="34" charset="0"/>
              </a:rPr>
              <a:t> quotes</a:t>
            </a:r>
            <a:r>
              <a:rPr lang="en-IN" sz="3500" dirty="0">
                <a:solidFill>
                  <a:srgbClr val="000000"/>
                </a:solidFill>
                <a:cs typeface="Calibri" panose="020F0502020204030204" pitchFamily="34" charset="0"/>
              </a:rPr>
              <a:t>  </a:t>
            </a:r>
          </a:p>
          <a:p>
            <a:pPr marL="0" indent="0" algn="just">
              <a:buNone/>
            </a:pPr>
            <a:r>
              <a:rPr lang="en-IN" sz="3500" dirty="0">
                <a:solidFill>
                  <a:srgbClr val="000000"/>
                </a:solidFill>
                <a:cs typeface="Calibri" panose="020F0502020204030204" pitchFamily="34" charset="0"/>
              </a:rPr>
              <a:t>str3 = </a:t>
            </a:r>
            <a:r>
              <a:rPr lang="en-IN" sz="3500" dirty="0">
                <a:solidFill>
                  <a:srgbClr val="0000FF"/>
                </a:solidFill>
                <a:cs typeface="Calibri" panose="020F0502020204030204" pitchFamily="34" charset="0"/>
              </a:rPr>
              <a:t>''</a:t>
            </a:r>
            <a:r>
              <a:rPr lang="en-IN" sz="3500" dirty="0">
                <a:solidFill>
                  <a:srgbClr val="008200"/>
                </a:solidFill>
                <a:cs typeface="Calibri" panose="020F0502020204030204" pitchFamily="34" charset="0"/>
              </a:rPr>
              <a:t>'''Triple quotes are generally used for </a:t>
            </a:r>
            <a:r>
              <a:rPr lang="en-IN" sz="3500" dirty="0">
                <a:solidFill>
                  <a:srgbClr val="000000"/>
                </a:solidFill>
                <a:cs typeface="Calibri" panose="020F0502020204030204" pitchFamily="34" charset="0"/>
              </a:rPr>
              <a:t> </a:t>
            </a:r>
          </a:p>
          <a:p>
            <a:pPr algn="just">
              <a:buFont typeface="+mj-lt"/>
              <a:buAutoNum type="arabicPeriod"/>
            </a:pPr>
            <a:r>
              <a:rPr lang="en-IN" sz="3500" dirty="0" smtClean="0">
                <a:solidFill>
                  <a:srgbClr val="008200"/>
                </a:solidFill>
                <a:cs typeface="Calibri" panose="020F0502020204030204" pitchFamily="34" charset="0"/>
              </a:rPr>
              <a:t>represent</a:t>
            </a:r>
            <a:r>
              <a:rPr lang="en-IN" sz="3500" dirty="0">
                <a:solidFill>
                  <a:srgbClr val="008200"/>
                </a:solidFill>
                <a:cs typeface="Calibri" panose="020F0502020204030204" pitchFamily="34" charset="0"/>
              </a:rPr>
              <a:t> the multiline or</a:t>
            </a:r>
            <a:r>
              <a:rPr lang="en-IN" sz="3500" dirty="0">
                <a:solidFill>
                  <a:srgbClr val="000000"/>
                </a:solidFill>
                <a:cs typeface="Calibri" panose="020F0502020204030204" pitchFamily="34" charset="0"/>
              </a:rPr>
              <a:t> </a:t>
            </a:r>
          </a:p>
          <a:p>
            <a:pPr algn="just">
              <a:buFont typeface="+mj-lt"/>
              <a:buAutoNum type="arabicPeriod"/>
            </a:pPr>
            <a:r>
              <a:rPr lang="en-IN" sz="3500" dirty="0" smtClean="0">
                <a:solidFill>
                  <a:srgbClr val="008200"/>
                </a:solidFill>
                <a:cs typeface="Calibri" panose="020F0502020204030204" pitchFamily="34" charset="0"/>
              </a:rPr>
              <a:t>Docstring”””</a:t>
            </a:r>
            <a:endParaRPr lang="en-IN" sz="3500" dirty="0">
              <a:solidFill>
                <a:srgbClr val="000000"/>
              </a:solidFill>
              <a:cs typeface="Calibri" panose="020F0502020204030204" pitchFamily="34" charset="0"/>
            </a:endParaRPr>
          </a:p>
          <a:p>
            <a:pPr marL="0" indent="0" algn="just">
              <a:buNone/>
            </a:pPr>
            <a:r>
              <a:rPr lang="en-IN" sz="3500" b="1" dirty="0">
                <a:solidFill>
                  <a:srgbClr val="006699"/>
                </a:solidFill>
                <a:cs typeface="Calibri" panose="020F0502020204030204" pitchFamily="34" charset="0"/>
              </a:rPr>
              <a:t>print</a:t>
            </a:r>
            <a:r>
              <a:rPr lang="en-IN" sz="3500" dirty="0">
                <a:solidFill>
                  <a:srgbClr val="000000"/>
                </a:solidFill>
                <a:cs typeface="Calibri" panose="020F0502020204030204" pitchFamily="34" charset="0"/>
              </a:rPr>
              <a:t>(str3</a:t>
            </a:r>
            <a:r>
              <a:rPr lang="en-IN" sz="3500" dirty="0" smtClean="0">
                <a:solidFill>
                  <a:srgbClr val="000000"/>
                </a:solidFill>
                <a:cs typeface="Calibri" panose="020F0502020204030204" pitchFamily="34" charset="0"/>
              </a:rPr>
              <a:t>)</a:t>
            </a:r>
            <a:endParaRPr lang="en-IN" sz="3500" dirty="0"/>
          </a:p>
          <a:p>
            <a:endParaRPr lang="en-IN" sz="3200"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23</a:t>
            </a:fld>
            <a:endParaRPr lang="en-IN" dirty="0"/>
          </a:p>
        </p:txBody>
      </p:sp>
    </p:spTree>
    <p:extLst>
      <p:ext uri="{BB962C8B-B14F-4D97-AF65-F5344CB8AC3E}">
        <p14:creationId xmlns:p14="http://schemas.microsoft.com/office/powerpoint/2010/main" val="27047324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5964" y="1391650"/>
            <a:ext cx="21025723" cy="1675005"/>
          </a:xfrm>
        </p:spPr>
        <p:txBody>
          <a:bodyPr/>
          <a:lstStyle/>
          <a:p>
            <a:r>
              <a:rPr lang="en-IN" sz="8800" b="1" dirty="0">
                <a:latin typeface="Calibri" panose="020F0502020204030204" pitchFamily="34" charset="0"/>
                <a:cs typeface="Calibri" panose="020F0502020204030204" pitchFamily="34" charset="0"/>
              </a:rPr>
              <a:t>Strings indexing and splitting</a:t>
            </a:r>
            <a:endParaRPr lang="en-IN" dirty="0"/>
          </a:p>
        </p:txBody>
      </p:sp>
      <p:sp>
        <p:nvSpPr>
          <p:cNvPr id="3" name="Content Placeholder 2"/>
          <p:cNvSpPr>
            <a:spLocks noGrp="1"/>
          </p:cNvSpPr>
          <p:nvPr>
            <p:ph idx="1"/>
          </p:nvPr>
        </p:nvSpPr>
        <p:spPr>
          <a:xfrm>
            <a:off x="1675964" y="3066656"/>
            <a:ext cx="21025723" cy="9258674"/>
          </a:xfrm>
        </p:spPr>
        <p:txBody>
          <a:bodyPr>
            <a:normAutofit/>
          </a:bodyPr>
          <a:lstStyle/>
          <a:p>
            <a:pPr marL="0" indent="0">
              <a:buNone/>
            </a:pPr>
            <a:r>
              <a:rPr lang="en-US" sz="4200" dirty="0" smtClean="0">
                <a:latin typeface="Calibri" panose="020F0502020204030204" pitchFamily="34" charset="0"/>
                <a:cs typeface="Calibri" panose="020F0502020204030204" pitchFamily="34" charset="0"/>
              </a:rPr>
              <a:t>Like </a:t>
            </a:r>
            <a:r>
              <a:rPr lang="en-US" sz="4200" dirty="0">
                <a:latin typeface="Calibri" panose="020F0502020204030204" pitchFamily="34" charset="0"/>
                <a:cs typeface="Calibri" panose="020F0502020204030204" pitchFamily="34" charset="0"/>
              </a:rPr>
              <a:t>other languages, the indexing of the Python strings starts from 0. For example, The string "HELLO" is indexed as given in the below figure</a:t>
            </a:r>
            <a:r>
              <a:rPr lang="en-US" sz="4200" dirty="0" smtClean="0">
                <a:latin typeface="Calibri" panose="020F0502020204030204" pitchFamily="34" charset="0"/>
                <a:cs typeface="Calibri" panose="020F0502020204030204" pitchFamily="34" charset="0"/>
              </a:rPr>
              <a:t>.</a:t>
            </a:r>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24</a:t>
            </a:fld>
            <a:endParaRPr lang="en-IN" dirty="0"/>
          </a:p>
        </p:txBody>
      </p:sp>
      <p:pic>
        <p:nvPicPr>
          <p:cNvPr id="6" name="Content Placeholder 3">
            <a:extLst>
              <a:ext uri="{FF2B5EF4-FFF2-40B4-BE49-F238E27FC236}">
                <a16:creationId xmlns:a16="http://schemas.microsoft.com/office/drawing/2014/main" id="{B12497EB-316C-405E-05F6-83B32146E35B}"/>
              </a:ext>
            </a:extLst>
          </p:cNvPr>
          <p:cNvPicPr>
            <a:picLocks noChangeAspect="1"/>
          </p:cNvPicPr>
          <p:nvPr/>
        </p:nvPicPr>
        <p:blipFill>
          <a:blip r:embed="rId2"/>
          <a:stretch>
            <a:fillRect/>
          </a:stretch>
        </p:blipFill>
        <p:spPr>
          <a:xfrm>
            <a:off x="8661907" y="4598126"/>
            <a:ext cx="6189544" cy="5605551"/>
          </a:xfrm>
          <a:prstGeom prst="rect">
            <a:avLst/>
          </a:prstGeom>
        </p:spPr>
      </p:pic>
    </p:spTree>
    <p:extLst>
      <p:ext uri="{BB962C8B-B14F-4D97-AF65-F5344CB8AC3E}">
        <p14:creationId xmlns:p14="http://schemas.microsoft.com/office/powerpoint/2010/main" val="28469816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5964" y="1679033"/>
            <a:ext cx="21025723" cy="1387622"/>
          </a:xfrm>
        </p:spPr>
        <p:txBody>
          <a:bodyPr/>
          <a:lstStyle/>
          <a:p>
            <a:r>
              <a:rPr lang="en-US" dirty="0" smtClean="0"/>
              <a:t>Slicing</a:t>
            </a:r>
            <a:endParaRPr lang="en-IN" dirty="0"/>
          </a:p>
        </p:txBody>
      </p:sp>
      <p:sp>
        <p:nvSpPr>
          <p:cNvPr id="3" name="Content Placeholder 2"/>
          <p:cNvSpPr>
            <a:spLocks noGrp="1"/>
          </p:cNvSpPr>
          <p:nvPr>
            <p:ph idx="1"/>
          </p:nvPr>
        </p:nvSpPr>
        <p:spPr/>
        <p:txBody>
          <a:bodyPr>
            <a:normAutofit/>
          </a:bodyPr>
          <a:lstStyle/>
          <a:p>
            <a:r>
              <a:rPr lang="en-US" sz="4200" dirty="0">
                <a:latin typeface="Calibri" panose="020F0502020204030204" pitchFamily="34" charset="0"/>
                <a:cs typeface="Calibri" panose="020F0502020204030204" pitchFamily="34" charset="0"/>
              </a:rPr>
              <a:t>The slice operator [] is used to access the individual characters of the string. However, we can use the : (colon) operator in Python to access the substring from the given string. Consider the following example</a:t>
            </a:r>
            <a:r>
              <a:rPr lang="en-US" sz="4200" dirty="0" smtClean="0">
                <a:latin typeface="Calibri" panose="020F0502020204030204" pitchFamily="34" charset="0"/>
                <a:cs typeface="Calibri" panose="020F0502020204030204" pitchFamily="34" charset="0"/>
              </a:rPr>
              <a:t>.</a:t>
            </a:r>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25</a:t>
            </a:fld>
            <a:endParaRPr lang="en-IN" dirty="0"/>
          </a:p>
        </p:txBody>
      </p:sp>
      <p:pic>
        <p:nvPicPr>
          <p:cNvPr id="6" name="Picture 2" descr="Python String">
            <a:extLst>
              <a:ext uri="{FF2B5EF4-FFF2-40B4-BE49-F238E27FC236}">
                <a16:creationId xmlns:a16="http://schemas.microsoft.com/office/drawing/2014/main" id="{43030EC9-1882-E1DB-E023-02E8897D24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3314" y="5773783"/>
            <a:ext cx="8125097" cy="5994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5962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5964" y="1410789"/>
            <a:ext cx="21025723" cy="1655867"/>
          </a:xfrm>
        </p:spPr>
        <p:txBody>
          <a:bodyPr/>
          <a:lstStyle/>
          <a:p>
            <a:r>
              <a:rPr lang="en-US" dirty="0" smtClean="0"/>
              <a:t>Reverse slicing</a:t>
            </a:r>
            <a:endParaRPr lang="en-IN" dirty="0"/>
          </a:p>
        </p:txBody>
      </p:sp>
      <p:sp>
        <p:nvSpPr>
          <p:cNvPr id="3" name="Content Placeholder 2"/>
          <p:cNvSpPr>
            <a:spLocks noGrp="1"/>
          </p:cNvSpPr>
          <p:nvPr>
            <p:ph idx="1"/>
          </p:nvPr>
        </p:nvSpPr>
        <p:spPr/>
        <p:txBody>
          <a:bodyPr>
            <a:normAutofit/>
          </a:bodyPr>
          <a:lstStyle/>
          <a:p>
            <a:r>
              <a:rPr lang="en-US" sz="4200" dirty="0">
                <a:latin typeface="Calibri" panose="020F0502020204030204" pitchFamily="34" charset="0"/>
                <a:cs typeface="Calibri" panose="020F0502020204030204" pitchFamily="34" charset="0"/>
              </a:rPr>
              <a:t>We can do the negative slicing in the string; it starts from the rightmost character, which is indicated as -1. The second rightmost index indicates -2, and so on. Consider the following image</a:t>
            </a:r>
            <a:r>
              <a:rPr lang="en-US" sz="4200" dirty="0" smtClean="0">
                <a:latin typeface="Calibri" panose="020F0502020204030204" pitchFamily="34" charset="0"/>
                <a:cs typeface="Calibri" panose="020F0502020204030204" pitchFamily="34" charset="0"/>
              </a:rPr>
              <a:t>.</a:t>
            </a:r>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26</a:t>
            </a:fld>
            <a:endParaRPr lang="en-IN" dirty="0"/>
          </a:p>
        </p:txBody>
      </p:sp>
      <p:pic>
        <p:nvPicPr>
          <p:cNvPr id="6" name="Picture 2" descr="Python String">
            <a:extLst>
              <a:ext uri="{FF2B5EF4-FFF2-40B4-BE49-F238E27FC236}">
                <a16:creationId xmlns:a16="http://schemas.microsoft.com/office/drawing/2014/main" id="{032B6C76-3205-A000-27A1-84762D6880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177" y="5956663"/>
            <a:ext cx="9535886" cy="4781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7033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5964" y="2403566"/>
            <a:ext cx="21025723" cy="969984"/>
          </a:xfrm>
        </p:spPr>
        <p:txBody>
          <a:bodyPr>
            <a:normAutofit fontScale="90000"/>
          </a:bodyPr>
          <a:lstStyle/>
          <a:p>
            <a:r>
              <a:rPr lang="en-IN" sz="8800" b="1" dirty="0">
                <a:latin typeface="Calibri" panose="020F0502020204030204" pitchFamily="34" charset="0"/>
                <a:cs typeface="Calibri" panose="020F0502020204030204" pitchFamily="34" charset="0"/>
              </a:rPr>
              <a:t>Reassigning Strings</a:t>
            </a:r>
            <a:r>
              <a:rPr lang="en-IN" dirty="0">
                <a:solidFill>
                  <a:srgbClr val="610B38"/>
                </a:solidFill>
                <a:latin typeface="erdana"/>
              </a:rPr>
              <a:t/>
            </a:r>
            <a:br>
              <a:rPr lang="en-IN" dirty="0">
                <a:solidFill>
                  <a:srgbClr val="610B38"/>
                </a:solidFill>
                <a:latin typeface="erdana"/>
              </a:rPr>
            </a:br>
            <a:endParaRPr lang="en-IN" dirty="0"/>
          </a:p>
        </p:txBody>
      </p:sp>
      <p:sp>
        <p:nvSpPr>
          <p:cNvPr id="3" name="Content Placeholder 2"/>
          <p:cNvSpPr>
            <a:spLocks noGrp="1"/>
          </p:cNvSpPr>
          <p:nvPr>
            <p:ph idx="1"/>
          </p:nvPr>
        </p:nvSpPr>
        <p:spPr/>
        <p:txBody>
          <a:bodyPr>
            <a:normAutofit/>
          </a:bodyPr>
          <a:lstStyle/>
          <a:p>
            <a:r>
              <a:rPr lang="en-US" sz="4200" dirty="0">
                <a:cs typeface="Calibri" panose="020F0502020204030204" pitchFamily="34" charset="0"/>
              </a:rPr>
              <a:t>Updating the content of the strings is as easy as assigning it to a new string. The string object doesn't support item assignment i.e., A string can only be replaced with new string since its content cannot be partially replaced. Strings are immutable in Python.</a:t>
            </a:r>
          </a:p>
          <a:p>
            <a:pPr marL="0" indent="0" algn="just">
              <a:buNone/>
            </a:pPr>
            <a:r>
              <a:rPr lang="en-US" sz="4200" dirty="0">
                <a:cs typeface="Calibri" panose="020F0502020204030204" pitchFamily="34" charset="0"/>
              </a:rPr>
              <a:t>Example 1</a:t>
            </a:r>
          </a:p>
          <a:p>
            <a:pPr marL="0" indent="0" algn="just">
              <a:buNone/>
            </a:pPr>
            <a:r>
              <a:rPr lang="en-US" sz="4200" dirty="0">
                <a:solidFill>
                  <a:srgbClr val="000000"/>
                </a:solidFill>
                <a:cs typeface="Calibri" panose="020F0502020204030204" pitchFamily="34" charset="0"/>
              </a:rPr>
              <a:t>str = </a:t>
            </a:r>
            <a:r>
              <a:rPr lang="en-US" sz="4200" dirty="0">
                <a:solidFill>
                  <a:srgbClr val="0000FF"/>
                </a:solidFill>
                <a:cs typeface="Calibri" panose="020F0502020204030204" pitchFamily="34" charset="0"/>
              </a:rPr>
              <a:t>"HELLO"</a:t>
            </a:r>
            <a:r>
              <a:rPr lang="en-US" sz="4200" dirty="0">
                <a:solidFill>
                  <a:srgbClr val="000000"/>
                </a:solidFill>
                <a:cs typeface="Calibri" panose="020F0502020204030204" pitchFamily="34" charset="0"/>
              </a:rPr>
              <a:t>    </a:t>
            </a:r>
          </a:p>
          <a:p>
            <a:pPr marL="0" indent="0" algn="just">
              <a:buNone/>
            </a:pPr>
            <a:r>
              <a:rPr lang="en-US" sz="4200" dirty="0">
                <a:solidFill>
                  <a:srgbClr val="000000"/>
                </a:solidFill>
                <a:cs typeface="Calibri" panose="020F0502020204030204" pitchFamily="34" charset="0"/>
              </a:rPr>
              <a:t>str[0] = </a:t>
            </a:r>
            <a:r>
              <a:rPr lang="en-US" sz="4200" dirty="0" smtClean="0">
                <a:solidFill>
                  <a:srgbClr val="0000FF"/>
                </a:solidFill>
                <a:cs typeface="Calibri" panose="020F0502020204030204" pitchFamily="34" charset="0"/>
              </a:rPr>
              <a:t>“h"</a:t>
            </a:r>
            <a:r>
              <a:rPr lang="en-US" sz="4200" dirty="0">
                <a:solidFill>
                  <a:srgbClr val="000000"/>
                </a:solidFill>
                <a:cs typeface="Calibri" panose="020F0502020204030204" pitchFamily="34" charset="0"/>
              </a:rPr>
              <a:t>    </a:t>
            </a:r>
          </a:p>
          <a:p>
            <a:pPr marL="0" indent="0" algn="just">
              <a:buNone/>
            </a:pPr>
            <a:r>
              <a:rPr lang="en-US" sz="4200" b="1" dirty="0">
                <a:solidFill>
                  <a:srgbClr val="006699"/>
                </a:solidFill>
                <a:cs typeface="Calibri" panose="020F0502020204030204" pitchFamily="34" charset="0"/>
              </a:rPr>
              <a:t>print</a:t>
            </a:r>
            <a:r>
              <a:rPr lang="en-US" sz="4200" dirty="0">
                <a:solidFill>
                  <a:srgbClr val="000000"/>
                </a:solidFill>
                <a:cs typeface="Calibri" panose="020F0502020204030204" pitchFamily="34" charset="0"/>
              </a:rPr>
              <a:t>(str</a:t>
            </a:r>
            <a:r>
              <a:rPr lang="en-US" sz="4200" dirty="0" smtClean="0">
                <a:solidFill>
                  <a:srgbClr val="000000"/>
                </a:solidFill>
                <a:cs typeface="Calibri" panose="020F0502020204030204" pitchFamily="34" charset="0"/>
              </a:rPr>
              <a:t>)</a:t>
            </a:r>
            <a:endParaRPr lang="en-US" sz="4200" dirty="0">
              <a:solidFill>
                <a:srgbClr val="000000"/>
              </a:solidFill>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27</a:t>
            </a:fld>
            <a:endParaRPr lang="en-IN" dirty="0"/>
          </a:p>
        </p:txBody>
      </p:sp>
    </p:spTree>
    <p:extLst>
      <p:ext uri="{BB962C8B-B14F-4D97-AF65-F5344CB8AC3E}">
        <p14:creationId xmlns:p14="http://schemas.microsoft.com/office/powerpoint/2010/main" val="4083015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5964" y="2299063"/>
            <a:ext cx="21025723" cy="1149531"/>
          </a:xfrm>
        </p:spPr>
        <p:txBody>
          <a:bodyPr>
            <a:normAutofit fontScale="90000"/>
          </a:bodyPr>
          <a:lstStyle/>
          <a:p>
            <a:r>
              <a:rPr lang="en-US" sz="8800" b="1" dirty="0">
                <a:latin typeface="Calibri" panose="020F0502020204030204" pitchFamily="34" charset="0"/>
                <a:cs typeface="Calibri" panose="020F0502020204030204" pitchFamily="34" charset="0"/>
              </a:rPr>
              <a:t>Deleting the String</a:t>
            </a:r>
            <a:r>
              <a:rPr lang="en-US" dirty="0">
                <a:latin typeface="erdana"/>
              </a:rPr>
              <a:t/>
            </a:r>
            <a:br>
              <a:rPr lang="en-US" dirty="0">
                <a:latin typeface="erdana"/>
              </a:rPr>
            </a:br>
            <a:endParaRPr lang="en-IN" dirty="0"/>
          </a:p>
        </p:txBody>
      </p:sp>
      <p:sp>
        <p:nvSpPr>
          <p:cNvPr id="3" name="Content Placeholder 2"/>
          <p:cNvSpPr>
            <a:spLocks noGrp="1"/>
          </p:cNvSpPr>
          <p:nvPr>
            <p:ph idx="1"/>
          </p:nvPr>
        </p:nvSpPr>
        <p:spPr/>
        <p:txBody>
          <a:bodyPr>
            <a:noAutofit/>
          </a:bodyPr>
          <a:lstStyle/>
          <a:p>
            <a:r>
              <a:rPr lang="en-US" sz="4200" dirty="0">
                <a:cs typeface="Calibri" panose="020F0502020204030204" pitchFamily="34" charset="0"/>
              </a:rPr>
              <a:t>As we know that strings are immutable. We cannot delete or remove the characters from the string.  But we can delete the entire string using the </a:t>
            </a:r>
            <a:r>
              <a:rPr lang="en-US" sz="4200" b="1" dirty="0">
                <a:cs typeface="Calibri" panose="020F0502020204030204" pitchFamily="34" charset="0"/>
              </a:rPr>
              <a:t>del</a:t>
            </a:r>
            <a:r>
              <a:rPr lang="en-US" sz="4200" dirty="0">
                <a:cs typeface="Calibri" panose="020F0502020204030204" pitchFamily="34" charset="0"/>
              </a:rPr>
              <a:t> keyword.</a:t>
            </a:r>
          </a:p>
          <a:p>
            <a:r>
              <a:rPr lang="en-US" sz="4200" dirty="0" smtClean="0">
                <a:solidFill>
                  <a:srgbClr val="333333"/>
                </a:solidFill>
                <a:cs typeface="Calibri" panose="020F0502020204030204" pitchFamily="34" charset="0"/>
              </a:rPr>
              <a:t>Examples:</a:t>
            </a:r>
            <a:endParaRPr lang="en-US" sz="4200" dirty="0">
              <a:solidFill>
                <a:srgbClr val="333333"/>
              </a:solidFill>
              <a:cs typeface="Calibri" panose="020F0502020204030204" pitchFamily="34" charset="0"/>
            </a:endParaRPr>
          </a:p>
          <a:p>
            <a:pPr algn="just">
              <a:buFont typeface="+mj-lt"/>
              <a:buAutoNum type="arabicPeriod"/>
            </a:pPr>
            <a:r>
              <a:rPr lang="da-DK" sz="4200" dirty="0">
                <a:solidFill>
                  <a:srgbClr val="000000"/>
                </a:solidFill>
                <a:cs typeface="Calibri" panose="020F0502020204030204" pitchFamily="34" charset="0"/>
              </a:rPr>
              <a:t>str = </a:t>
            </a:r>
            <a:r>
              <a:rPr lang="da-DK" sz="4200" dirty="0">
                <a:solidFill>
                  <a:srgbClr val="0000FF"/>
                </a:solidFill>
                <a:cs typeface="Calibri" panose="020F0502020204030204" pitchFamily="34" charset="0"/>
              </a:rPr>
              <a:t>"JAVATPOINT"</a:t>
            </a:r>
            <a:r>
              <a:rPr lang="da-DK" sz="4200" dirty="0">
                <a:solidFill>
                  <a:srgbClr val="000000"/>
                </a:solidFill>
                <a:cs typeface="Calibri" panose="020F0502020204030204" pitchFamily="34" charset="0"/>
              </a:rPr>
              <a:t>  </a:t>
            </a:r>
          </a:p>
          <a:p>
            <a:pPr algn="just">
              <a:buFont typeface="+mj-lt"/>
              <a:buAutoNum type="arabicPeriod"/>
            </a:pPr>
            <a:r>
              <a:rPr lang="da-DK" sz="4200" b="1" dirty="0">
                <a:solidFill>
                  <a:srgbClr val="006699"/>
                </a:solidFill>
                <a:cs typeface="Calibri" panose="020F0502020204030204" pitchFamily="34" charset="0"/>
              </a:rPr>
              <a:t>del</a:t>
            </a:r>
            <a:r>
              <a:rPr lang="da-DK" sz="4200" dirty="0">
                <a:solidFill>
                  <a:srgbClr val="000000"/>
                </a:solidFill>
                <a:cs typeface="Calibri" panose="020F0502020204030204" pitchFamily="34" charset="0"/>
              </a:rPr>
              <a:t> str[1]  </a:t>
            </a:r>
          </a:p>
          <a:p>
            <a:pPr marL="0" indent="0" algn="just">
              <a:buNone/>
            </a:pPr>
            <a:r>
              <a:rPr lang="en-US" sz="4200" dirty="0" smtClean="0">
                <a:solidFill>
                  <a:srgbClr val="333333"/>
                </a:solidFill>
                <a:cs typeface="Calibri" panose="020F0502020204030204" pitchFamily="34" charset="0"/>
              </a:rPr>
              <a:t>Now </a:t>
            </a:r>
            <a:r>
              <a:rPr lang="en-US" sz="4200" dirty="0">
                <a:solidFill>
                  <a:srgbClr val="333333"/>
                </a:solidFill>
                <a:cs typeface="Calibri" panose="020F0502020204030204" pitchFamily="34" charset="0"/>
              </a:rPr>
              <a:t>we are deleting entire string.</a:t>
            </a:r>
          </a:p>
          <a:p>
            <a:pPr algn="just">
              <a:buFont typeface="+mj-lt"/>
              <a:buAutoNum type="arabicPeriod"/>
            </a:pPr>
            <a:r>
              <a:rPr lang="en-US" sz="4200" dirty="0">
                <a:solidFill>
                  <a:srgbClr val="000000"/>
                </a:solidFill>
                <a:cs typeface="Calibri" panose="020F0502020204030204" pitchFamily="34" charset="0"/>
              </a:rPr>
              <a:t>str1 = </a:t>
            </a:r>
            <a:r>
              <a:rPr lang="en-US" sz="4200" dirty="0">
                <a:solidFill>
                  <a:srgbClr val="0000FF"/>
                </a:solidFill>
                <a:cs typeface="Calibri" panose="020F0502020204030204" pitchFamily="34" charset="0"/>
              </a:rPr>
              <a:t>"JAVATPOINT"</a:t>
            </a:r>
            <a:r>
              <a:rPr lang="en-US" sz="4200" dirty="0">
                <a:solidFill>
                  <a:srgbClr val="000000"/>
                </a:solidFill>
                <a:cs typeface="Calibri" panose="020F0502020204030204" pitchFamily="34" charset="0"/>
              </a:rPr>
              <a:t>  </a:t>
            </a:r>
          </a:p>
          <a:p>
            <a:pPr algn="just">
              <a:buFont typeface="+mj-lt"/>
              <a:buAutoNum type="arabicPeriod"/>
            </a:pPr>
            <a:r>
              <a:rPr lang="en-US" sz="4200" b="1" dirty="0">
                <a:solidFill>
                  <a:srgbClr val="006699"/>
                </a:solidFill>
                <a:cs typeface="Calibri" panose="020F0502020204030204" pitchFamily="34" charset="0"/>
              </a:rPr>
              <a:t>del</a:t>
            </a:r>
            <a:r>
              <a:rPr lang="en-US" sz="4200" dirty="0">
                <a:solidFill>
                  <a:srgbClr val="000000"/>
                </a:solidFill>
                <a:cs typeface="Calibri" panose="020F0502020204030204" pitchFamily="34" charset="0"/>
              </a:rPr>
              <a:t> str1  </a:t>
            </a:r>
          </a:p>
          <a:p>
            <a:pPr algn="just">
              <a:buFont typeface="+mj-lt"/>
              <a:buAutoNum type="arabicPeriod"/>
            </a:pPr>
            <a:r>
              <a:rPr lang="en-US" sz="4200" b="1" dirty="0">
                <a:solidFill>
                  <a:srgbClr val="006699"/>
                </a:solidFill>
                <a:cs typeface="Calibri" panose="020F0502020204030204" pitchFamily="34" charset="0"/>
              </a:rPr>
              <a:t>print</a:t>
            </a:r>
            <a:r>
              <a:rPr lang="en-US" sz="4200" dirty="0">
                <a:solidFill>
                  <a:srgbClr val="000000"/>
                </a:solidFill>
                <a:cs typeface="Calibri" panose="020F0502020204030204" pitchFamily="34" charset="0"/>
              </a:rPr>
              <a:t>(str1)  </a:t>
            </a:r>
            <a:endParaRPr lang="en-IN" sz="4200" dirty="0"/>
          </a:p>
          <a:p>
            <a:endParaRPr lang="en-IN" sz="4200"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28</a:t>
            </a:fld>
            <a:endParaRPr lang="en-IN" dirty="0"/>
          </a:p>
        </p:txBody>
      </p:sp>
    </p:spTree>
    <p:extLst>
      <p:ext uri="{BB962C8B-B14F-4D97-AF65-F5344CB8AC3E}">
        <p14:creationId xmlns:p14="http://schemas.microsoft.com/office/powerpoint/2010/main" val="27930733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8800" b="1" dirty="0">
                <a:latin typeface="Calibri" panose="020F0502020204030204" pitchFamily="34" charset="0"/>
                <a:cs typeface="Calibri" panose="020F0502020204030204" pitchFamily="34" charset="0"/>
              </a:rPr>
              <a:t>String Operators</a:t>
            </a:r>
            <a:r>
              <a:rPr lang="en-IN" dirty="0">
                <a:solidFill>
                  <a:srgbClr val="610B38"/>
                </a:solidFill>
                <a:latin typeface="erdana"/>
              </a:rPr>
              <a:t/>
            </a:r>
            <a:br>
              <a:rPr lang="en-IN" dirty="0">
                <a:solidFill>
                  <a:srgbClr val="610B38"/>
                </a:solidFill>
                <a:latin typeface="erdana"/>
              </a:rPr>
            </a:br>
            <a:endParaRPr lang="en-IN" dirty="0"/>
          </a:p>
        </p:txBody>
      </p:sp>
      <p:pic>
        <p:nvPicPr>
          <p:cNvPr id="7" name="Content Placeholder 6"/>
          <p:cNvPicPr>
            <a:picLocks noGrp="1" noChangeAspect="1"/>
          </p:cNvPicPr>
          <p:nvPr>
            <p:ph idx="1"/>
          </p:nvPr>
        </p:nvPicPr>
        <p:blipFill>
          <a:blip r:embed="rId2"/>
          <a:stretch>
            <a:fillRect/>
          </a:stretch>
        </p:blipFill>
        <p:spPr>
          <a:xfrm>
            <a:off x="2220685" y="2455818"/>
            <a:ext cx="19568161" cy="9203029"/>
          </a:xfrm>
          <a:prstGeom prst="rect">
            <a:avLst/>
          </a:prstGeom>
        </p:spPr>
      </p:pic>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29</a:t>
            </a:fld>
            <a:endParaRPr lang="en-IN" dirty="0"/>
          </a:p>
        </p:txBody>
      </p:sp>
    </p:spTree>
    <p:extLst>
      <p:ext uri="{BB962C8B-B14F-4D97-AF65-F5344CB8AC3E}">
        <p14:creationId xmlns:p14="http://schemas.microsoft.com/office/powerpoint/2010/main" val="1227404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5964" y="728562"/>
            <a:ext cx="21025723" cy="2261094"/>
          </a:xfrm>
        </p:spPr>
        <p:txBody>
          <a:bodyPr>
            <a:noAutofit/>
          </a:bodyPr>
          <a:lstStyle/>
          <a:p>
            <a:pPr algn="ctr"/>
            <a:r>
              <a:rPr lang="en-US" sz="8800" dirty="0"/>
              <a:t>Python basic syntax</a:t>
            </a:r>
            <a:endParaRPr lang="en-IN" sz="8800" dirty="0"/>
          </a:p>
        </p:txBody>
      </p:sp>
      <p:sp>
        <p:nvSpPr>
          <p:cNvPr id="3" name="Content Placeholder 2"/>
          <p:cNvSpPr>
            <a:spLocks noGrp="1"/>
          </p:cNvSpPr>
          <p:nvPr>
            <p:ph idx="1"/>
          </p:nvPr>
        </p:nvSpPr>
        <p:spPr>
          <a:xfrm>
            <a:off x="1675962" y="2638697"/>
            <a:ext cx="21025723" cy="9744892"/>
          </a:xfrm>
        </p:spPr>
        <p:txBody>
          <a:bodyPr>
            <a:normAutofit fontScale="70000" lnSpcReduction="20000"/>
          </a:bodyPr>
          <a:lstStyle/>
          <a:p>
            <a:pPr marL="0" indent="0">
              <a:buNone/>
            </a:pPr>
            <a:r>
              <a:rPr lang="en-US" sz="6000" b="1" dirty="0"/>
              <a:t>What is Syntax ?</a:t>
            </a:r>
          </a:p>
          <a:p>
            <a:pPr algn="just"/>
            <a:r>
              <a:rPr lang="en-US" sz="6000" dirty="0"/>
              <a:t>Before we move on to understanding its syntax, let’s understand how to write and run a basic python program.</a:t>
            </a:r>
          </a:p>
          <a:p>
            <a:pPr algn="just"/>
            <a:r>
              <a:rPr lang="en-US" sz="6000" dirty="0"/>
              <a:t>There are two ways to do so:</a:t>
            </a:r>
          </a:p>
          <a:p>
            <a:pPr algn="just"/>
            <a:r>
              <a:rPr lang="en-US" sz="6000" dirty="0"/>
              <a:t>1.</a:t>
            </a:r>
            <a:r>
              <a:rPr lang="en-US" sz="6000" b="1" dirty="0"/>
              <a:t>Interactive mode</a:t>
            </a:r>
            <a:r>
              <a:rPr lang="en-US" sz="6000" dirty="0"/>
              <a:t> – In this mode, you write and execute the program</a:t>
            </a:r>
          </a:p>
          <a:p>
            <a:pPr algn="just"/>
            <a:r>
              <a:rPr lang="en-US" sz="6000" dirty="0"/>
              <a:t>2.</a:t>
            </a:r>
            <a:r>
              <a:rPr lang="en-US" sz="6000" b="1" dirty="0"/>
              <a:t>Script mode</a:t>
            </a:r>
            <a:r>
              <a:rPr lang="en-US" sz="6000" dirty="0"/>
              <a:t> – In this mode, you first create a file (.py file), save it and then execute it.</a:t>
            </a:r>
          </a:p>
          <a:p>
            <a:r>
              <a:rPr lang="en-US" sz="6000" dirty="0"/>
              <a:t>Enter the following command in your terminal after installing Python to enter the interactive mode.</a:t>
            </a:r>
          </a:p>
          <a:p>
            <a:pPr marL="0" indent="0">
              <a:buNone/>
            </a:pPr>
            <a:r>
              <a:rPr lang="en-US" sz="6000" b="1" dirty="0"/>
              <a:t>$ python</a:t>
            </a:r>
          </a:p>
          <a:p>
            <a:r>
              <a:rPr lang="en-US" sz="6000" dirty="0"/>
              <a:t>You have now entered the interactive mode. You can run any of the python statements in the interactive mode in the terminal now. But if you’re using a script editor / IDE, you do not have to do the same.</a:t>
            </a:r>
          </a:p>
          <a:p>
            <a:pPr marL="0" indent="0" algn="just">
              <a:buNone/>
            </a:pPr>
            <a:r>
              <a:rPr lang="en-IN" sz="6000" b="1" dirty="0"/>
              <a:t>Print Statement:</a:t>
            </a:r>
          </a:p>
          <a:p>
            <a:pPr marL="0" indent="0" algn="just">
              <a:buNone/>
            </a:pPr>
            <a:r>
              <a:rPr lang="en-US" sz="6000" dirty="0"/>
              <a:t>Print(“syntax of print)</a:t>
            </a:r>
          </a:p>
          <a:p>
            <a:pPr marL="0" indent="0" algn="just">
              <a:buNone/>
            </a:pPr>
            <a:endParaRPr lang="en-US" sz="4800" dirty="0"/>
          </a:p>
          <a:p>
            <a:pPr marL="0" indent="0" algn="just">
              <a:buNone/>
            </a:pPr>
            <a:endParaRPr lang="en-US" sz="4800" dirty="0"/>
          </a:p>
          <a:p>
            <a:endParaRPr lang="en-IN"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3</a:t>
            </a:fld>
            <a:endParaRPr lang="en-IN" dirty="0"/>
          </a:p>
        </p:txBody>
      </p:sp>
    </p:spTree>
    <p:extLst>
      <p:ext uri="{BB962C8B-B14F-4D97-AF65-F5344CB8AC3E}">
        <p14:creationId xmlns:p14="http://schemas.microsoft.com/office/powerpoint/2010/main" val="26084983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5964" y="2194560"/>
            <a:ext cx="21025723" cy="10130769"/>
          </a:xfrm>
        </p:spPr>
        <p:txBody>
          <a:bodyPr>
            <a:normAutofit/>
          </a:bodyPr>
          <a:lstStyle/>
          <a:p>
            <a:pPr marL="0" indent="0" algn="just">
              <a:buNone/>
            </a:pPr>
            <a:r>
              <a:rPr lang="en-US" sz="4200" dirty="0" smtClean="0">
                <a:cs typeface="Calibri" panose="020F0502020204030204" pitchFamily="34" charset="0"/>
              </a:rPr>
              <a:t>Example:</a:t>
            </a:r>
          </a:p>
          <a:p>
            <a:pPr marL="0" indent="0" algn="just">
              <a:buNone/>
            </a:pPr>
            <a:r>
              <a:rPr lang="en-US" sz="4200" dirty="0" smtClean="0">
                <a:cs typeface="Calibri" panose="020F0502020204030204" pitchFamily="34" charset="0"/>
              </a:rPr>
              <a:t>Consider </a:t>
            </a:r>
            <a:r>
              <a:rPr lang="en-US" sz="4200" dirty="0">
                <a:cs typeface="Calibri" panose="020F0502020204030204" pitchFamily="34" charset="0"/>
              </a:rPr>
              <a:t>the following example to understand the real use of Python operators</a:t>
            </a:r>
            <a:r>
              <a:rPr lang="en-US" sz="4200" dirty="0" smtClean="0">
                <a:cs typeface="Calibri" panose="020F0502020204030204" pitchFamily="34" charset="0"/>
              </a:rPr>
              <a:t>.</a:t>
            </a:r>
            <a:endParaRPr lang="en-IN" sz="4200" dirty="0" smtClean="0">
              <a:cs typeface="Calibri" panose="020F0502020204030204" pitchFamily="34" charset="0"/>
            </a:endParaRPr>
          </a:p>
          <a:p>
            <a:pPr algn="just">
              <a:buFont typeface="+mj-lt"/>
              <a:buAutoNum type="arabicPeriod"/>
            </a:pPr>
            <a:r>
              <a:rPr lang="en-IN" sz="4200" dirty="0" smtClean="0">
                <a:cs typeface="Calibri" panose="020F0502020204030204" pitchFamily="34" charset="0"/>
              </a:rPr>
              <a:t>str</a:t>
            </a:r>
            <a:r>
              <a:rPr lang="en-IN" sz="4200" dirty="0">
                <a:cs typeface="Calibri" panose="020F0502020204030204" pitchFamily="34" charset="0"/>
              </a:rPr>
              <a:t> = "Hello"     </a:t>
            </a:r>
          </a:p>
          <a:p>
            <a:pPr algn="just">
              <a:buFont typeface="+mj-lt"/>
              <a:buAutoNum type="arabicPeriod"/>
            </a:pPr>
            <a:r>
              <a:rPr lang="en-IN" sz="4200" dirty="0">
                <a:cs typeface="Calibri" panose="020F0502020204030204" pitchFamily="34" charset="0"/>
              </a:rPr>
              <a:t>str1 = " world"    </a:t>
            </a:r>
          </a:p>
          <a:p>
            <a:pPr algn="just">
              <a:buFont typeface="+mj-lt"/>
              <a:buAutoNum type="arabicPeriod"/>
            </a:pPr>
            <a:r>
              <a:rPr lang="en-IN" sz="4200" b="1" dirty="0">
                <a:cs typeface="Calibri" panose="020F0502020204030204" pitchFamily="34" charset="0"/>
              </a:rPr>
              <a:t>print</a:t>
            </a:r>
            <a:r>
              <a:rPr lang="en-IN" sz="4200" dirty="0">
                <a:cs typeface="Calibri" panose="020F0502020204030204" pitchFamily="34" charset="0"/>
              </a:rPr>
              <a:t>(str*3) # prints HelloHelloHello    </a:t>
            </a:r>
          </a:p>
          <a:p>
            <a:pPr algn="just">
              <a:buFont typeface="+mj-lt"/>
              <a:buAutoNum type="arabicPeriod"/>
            </a:pPr>
            <a:r>
              <a:rPr lang="en-IN" sz="4200" b="1" dirty="0">
                <a:cs typeface="Calibri" panose="020F0502020204030204" pitchFamily="34" charset="0"/>
              </a:rPr>
              <a:t>print</a:t>
            </a:r>
            <a:r>
              <a:rPr lang="en-IN" sz="4200" dirty="0">
                <a:cs typeface="Calibri" panose="020F0502020204030204" pitchFamily="34" charset="0"/>
              </a:rPr>
              <a:t>(str+str1)# prints Hello world     </a:t>
            </a:r>
          </a:p>
          <a:p>
            <a:pPr algn="just">
              <a:buFont typeface="+mj-lt"/>
              <a:buAutoNum type="arabicPeriod"/>
            </a:pPr>
            <a:r>
              <a:rPr lang="en-IN" sz="4200" b="1" dirty="0">
                <a:cs typeface="Calibri" panose="020F0502020204030204" pitchFamily="34" charset="0"/>
              </a:rPr>
              <a:t>print</a:t>
            </a:r>
            <a:r>
              <a:rPr lang="en-IN" sz="4200" dirty="0">
                <a:cs typeface="Calibri" panose="020F0502020204030204" pitchFamily="34" charset="0"/>
              </a:rPr>
              <a:t>(str[4]) # prints o                </a:t>
            </a:r>
          </a:p>
          <a:p>
            <a:pPr algn="just">
              <a:buFont typeface="+mj-lt"/>
              <a:buAutoNum type="arabicPeriod"/>
            </a:pPr>
            <a:r>
              <a:rPr lang="en-IN" sz="4200" b="1" dirty="0">
                <a:cs typeface="Calibri" panose="020F0502020204030204" pitchFamily="34" charset="0"/>
              </a:rPr>
              <a:t>print</a:t>
            </a:r>
            <a:r>
              <a:rPr lang="en-IN" sz="4200" dirty="0">
                <a:cs typeface="Calibri" panose="020F0502020204030204" pitchFamily="34" charset="0"/>
              </a:rPr>
              <a:t>(str[2:4]); # prints ll                    </a:t>
            </a:r>
          </a:p>
          <a:p>
            <a:pPr algn="just">
              <a:buFont typeface="+mj-lt"/>
              <a:buAutoNum type="arabicPeriod"/>
            </a:pPr>
            <a:r>
              <a:rPr lang="en-IN" sz="4200" b="1" dirty="0">
                <a:cs typeface="Calibri" panose="020F0502020204030204" pitchFamily="34" charset="0"/>
              </a:rPr>
              <a:t>print</a:t>
            </a:r>
            <a:r>
              <a:rPr lang="en-IN" sz="4200" dirty="0">
                <a:cs typeface="Calibri" panose="020F0502020204030204" pitchFamily="34" charset="0"/>
              </a:rPr>
              <a:t>('w' </a:t>
            </a:r>
            <a:r>
              <a:rPr lang="en-IN" sz="4200" b="1" dirty="0">
                <a:cs typeface="Calibri" panose="020F0502020204030204" pitchFamily="34" charset="0"/>
              </a:rPr>
              <a:t>in</a:t>
            </a:r>
            <a:r>
              <a:rPr lang="en-IN" sz="4200" dirty="0">
                <a:cs typeface="Calibri" panose="020F0502020204030204" pitchFamily="34" charset="0"/>
              </a:rPr>
              <a:t> str) # prints false as w is not present in str    </a:t>
            </a:r>
          </a:p>
          <a:p>
            <a:pPr algn="just">
              <a:buFont typeface="+mj-lt"/>
              <a:buAutoNum type="arabicPeriod"/>
            </a:pPr>
            <a:r>
              <a:rPr lang="en-IN" sz="4200" b="1" dirty="0">
                <a:cs typeface="Calibri" panose="020F0502020204030204" pitchFamily="34" charset="0"/>
              </a:rPr>
              <a:t>print</a:t>
            </a:r>
            <a:r>
              <a:rPr lang="en-IN" sz="4200" dirty="0">
                <a:cs typeface="Calibri" panose="020F0502020204030204" pitchFamily="34" charset="0"/>
              </a:rPr>
              <a:t>('wo' </a:t>
            </a:r>
            <a:r>
              <a:rPr lang="en-IN" sz="4200" b="1" dirty="0">
                <a:cs typeface="Calibri" panose="020F0502020204030204" pitchFamily="34" charset="0"/>
              </a:rPr>
              <a:t>not</a:t>
            </a:r>
            <a:r>
              <a:rPr lang="en-IN" sz="4200" dirty="0">
                <a:cs typeface="Calibri" panose="020F0502020204030204" pitchFamily="34" charset="0"/>
              </a:rPr>
              <a:t> </a:t>
            </a:r>
            <a:r>
              <a:rPr lang="en-IN" sz="4200" b="1" dirty="0">
                <a:cs typeface="Calibri" panose="020F0502020204030204" pitchFamily="34" charset="0"/>
              </a:rPr>
              <a:t>in</a:t>
            </a:r>
            <a:r>
              <a:rPr lang="en-IN" sz="4200" dirty="0">
                <a:cs typeface="Calibri" panose="020F0502020204030204" pitchFamily="34" charset="0"/>
              </a:rPr>
              <a:t> str1) # prints false as wo is present in str1.     </a:t>
            </a:r>
          </a:p>
          <a:p>
            <a:pPr algn="just">
              <a:buFont typeface="+mj-lt"/>
              <a:buAutoNum type="arabicPeriod"/>
            </a:pPr>
            <a:r>
              <a:rPr lang="en-IN" sz="4200" b="1" dirty="0">
                <a:cs typeface="Calibri" panose="020F0502020204030204" pitchFamily="34" charset="0"/>
              </a:rPr>
              <a:t>print</a:t>
            </a:r>
            <a:r>
              <a:rPr lang="en-IN" sz="4200" dirty="0">
                <a:cs typeface="Calibri" panose="020F0502020204030204" pitchFamily="34" charset="0"/>
              </a:rPr>
              <a:t>(r'C://python37') # prints C://python37 as it is written    </a:t>
            </a:r>
          </a:p>
          <a:p>
            <a:pPr algn="just">
              <a:buFont typeface="+mj-lt"/>
              <a:buAutoNum type="arabicPeriod"/>
            </a:pPr>
            <a:r>
              <a:rPr lang="en-IN" sz="4200" b="1" dirty="0">
                <a:cs typeface="Calibri" panose="020F0502020204030204" pitchFamily="34" charset="0"/>
              </a:rPr>
              <a:t>print</a:t>
            </a:r>
            <a:r>
              <a:rPr lang="en-IN" sz="4200" dirty="0">
                <a:cs typeface="Calibri" panose="020F0502020204030204" pitchFamily="34" charset="0"/>
              </a:rPr>
              <a:t>("The string str : %s"%(str)) # prints The string str : Hello     </a:t>
            </a:r>
          </a:p>
          <a:p>
            <a:endParaRPr lang="en-IN" sz="4200" dirty="0"/>
          </a:p>
          <a:p>
            <a:endParaRPr lang="en-IN" sz="4200"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30</a:t>
            </a:fld>
            <a:endParaRPr lang="en-IN" dirty="0"/>
          </a:p>
        </p:txBody>
      </p:sp>
    </p:spTree>
    <p:extLst>
      <p:ext uri="{BB962C8B-B14F-4D97-AF65-F5344CB8AC3E}">
        <p14:creationId xmlns:p14="http://schemas.microsoft.com/office/powerpoint/2010/main" val="4288132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5964" y="1698171"/>
            <a:ext cx="21025723" cy="1656555"/>
          </a:xfrm>
        </p:spPr>
        <p:txBody>
          <a:bodyPr/>
          <a:lstStyle/>
          <a:p>
            <a:r>
              <a:rPr lang="en-US" dirty="0" smtClean="0"/>
              <a:t>The format() method</a:t>
            </a:r>
            <a:endParaRPr lang="en-IN" dirty="0"/>
          </a:p>
        </p:txBody>
      </p:sp>
      <p:sp>
        <p:nvSpPr>
          <p:cNvPr id="3" name="Content Placeholder 2"/>
          <p:cNvSpPr>
            <a:spLocks noGrp="1"/>
          </p:cNvSpPr>
          <p:nvPr>
            <p:ph idx="1"/>
          </p:nvPr>
        </p:nvSpPr>
        <p:spPr/>
        <p:txBody>
          <a:bodyPr>
            <a:normAutofit/>
          </a:bodyPr>
          <a:lstStyle/>
          <a:p>
            <a:pPr marL="0" indent="0" algn="just">
              <a:buNone/>
            </a:pPr>
            <a:r>
              <a:rPr lang="en-US" sz="4200" dirty="0" smtClean="0">
                <a:latin typeface="Calibri" panose="020F0502020204030204" pitchFamily="34" charset="0"/>
                <a:cs typeface="Calibri" panose="020F0502020204030204" pitchFamily="34" charset="0"/>
              </a:rPr>
              <a:t>The</a:t>
            </a:r>
            <a:r>
              <a:rPr lang="en-US" sz="4200" dirty="0">
                <a:latin typeface="Calibri" panose="020F0502020204030204" pitchFamily="34" charset="0"/>
                <a:cs typeface="Calibri" panose="020F0502020204030204" pitchFamily="34" charset="0"/>
              </a:rPr>
              <a:t> </a:t>
            </a:r>
            <a:r>
              <a:rPr lang="en-US" sz="4200" b="1" dirty="0">
                <a:latin typeface="Calibri" panose="020F0502020204030204" pitchFamily="34" charset="0"/>
                <a:cs typeface="Calibri" panose="020F0502020204030204" pitchFamily="34" charset="0"/>
              </a:rPr>
              <a:t>format()</a:t>
            </a:r>
            <a:r>
              <a:rPr lang="en-US" sz="4200" dirty="0">
                <a:latin typeface="Calibri" panose="020F0502020204030204" pitchFamily="34" charset="0"/>
                <a:cs typeface="Calibri" panose="020F0502020204030204" pitchFamily="34" charset="0"/>
              </a:rPr>
              <a:t> method is the most flexible and useful method in formatting strings. The curly braces {} are used as the placeholder in the string and replaced by the </a:t>
            </a:r>
            <a:r>
              <a:rPr lang="en-US" sz="4200" b="1" dirty="0">
                <a:latin typeface="Calibri" panose="020F0502020204030204" pitchFamily="34" charset="0"/>
                <a:cs typeface="Calibri" panose="020F0502020204030204" pitchFamily="34" charset="0"/>
              </a:rPr>
              <a:t>format()</a:t>
            </a:r>
            <a:r>
              <a:rPr lang="en-US" sz="4200" dirty="0">
                <a:latin typeface="Calibri" panose="020F0502020204030204" pitchFamily="34" charset="0"/>
                <a:cs typeface="Calibri" panose="020F0502020204030204" pitchFamily="34" charset="0"/>
              </a:rPr>
              <a:t> method argument. Let's have a look at the given an example:</a:t>
            </a:r>
            <a:r>
              <a:rPr lang="en-US" sz="4200" dirty="0">
                <a:latin typeface="inter-regular"/>
              </a:rPr>
              <a:t/>
            </a:r>
            <a:br>
              <a:rPr lang="en-US" sz="4200" dirty="0">
                <a:latin typeface="inter-regular"/>
              </a:rPr>
            </a:br>
            <a:r>
              <a:rPr lang="en-IN" sz="4200" dirty="0">
                <a:latin typeface="Calibri" panose="020F0502020204030204" pitchFamily="34" charset="0"/>
                <a:cs typeface="Calibri" panose="020F0502020204030204" pitchFamily="34" charset="0"/>
              </a:rPr>
              <a:t># Using Curly braces  </a:t>
            </a:r>
          </a:p>
          <a:p>
            <a:pPr algn="just">
              <a:buFont typeface="+mj-lt"/>
              <a:buAutoNum type="arabicPeriod"/>
            </a:pPr>
            <a:r>
              <a:rPr lang="en-IN" sz="4200" b="1" dirty="0">
                <a:latin typeface="Calibri" panose="020F0502020204030204" pitchFamily="34" charset="0"/>
                <a:cs typeface="Calibri" panose="020F0502020204030204" pitchFamily="34" charset="0"/>
              </a:rPr>
              <a:t>print</a:t>
            </a:r>
            <a:r>
              <a:rPr lang="en-IN" sz="4200" dirty="0">
                <a:latin typeface="Calibri" panose="020F0502020204030204" pitchFamily="34" charset="0"/>
                <a:cs typeface="Calibri" panose="020F0502020204030204" pitchFamily="34" charset="0"/>
              </a:rPr>
              <a:t>("{} and {} both are the best friend".format("Devansh","Abhishek"))  </a:t>
            </a:r>
          </a:p>
          <a:p>
            <a:pPr algn="just">
              <a:buFont typeface="+mj-lt"/>
              <a:buAutoNum type="arabicPeriod"/>
            </a:pPr>
            <a:r>
              <a:rPr lang="en-IN" sz="4200" dirty="0">
                <a:latin typeface="Calibri" panose="020F0502020204030204" pitchFamily="34" charset="0"/>
                <a:cs typeface="Calibri" panose="020F0502020204030204" pitchFamily="34" charset="0"/>
              </a:rPr>
              <a:t>  </a:t>
            </a:r>
          </a:p>
          <a:p>
            <a:pPr algn="just">
              <a:buFont typeface="+mj-lt"/>
              <a:buAutoNum type="arabicPeriod"/>
            </a:pPr>
            <a:r>
              <a:rPr lang="en-IN" sz="4200" dirty="0">
                <a:latin typeface="Calibri" panose="020F0502020204030204" pitchFamily="34" charset="0"/>
                <a:cs typeface="Calibri" panose="020F0502020204030204" pitchFamily="34" charset="0"/>
              </a:rPr>
              <a:t>#Positional Argument  </a:t>
            </a:r>
          </a:p>
          <a:p>
            <a:pPr algn="just">
              <a:buFont typeface="+mj-lt"/>
              <a:buAutoNum type="arabicPeriod"/>
            </a:pPr>
            <a:r>
              <a:rPr lang="en-IN" sz="4200" b="1" dirty="0">
                <a:latin typeface="Calibri" panose="020F0502020204030204" pitchFamily="34" charset="0"/>
                <a:cs typeface="Calibri" panose="020F0502020204030204" pitchFamily="34" charset="0"/>
              </a:rPr>
              <a:t>print</a:t>
            </a:r>
            <a:r>
              <a:rPr lang="en-IN" sz="4200" dirty="0">
                <a:latin typeface="Calibri" panose="020F0502020204030204" pitchFamily="34" charset="0"/>
                <a:cs typeface="Calibri" panose="020F0502020204030204" pitchFamily="34" charset="0"/>
              </a:rPr>
              <a:t>("{1} and {0} best players ".format("Virat</a:t>
            </a:r>
            <a:r>
              <a:rPr lang="en-IN" sz="4200" dirty="0" smtClean="0">
                <a:latin typeface="Calibri" panose="020F0502020204030204" pitchFamily="34" charset="0"/>
                <a:cs typeface="Calibri" panose="020F0502020204030204" pitchFamily="34" charset="0"/>
              </a:rPr>
              <a:t>", "</a:t>
            </a:r>
            <a:r>
              <a:rPr lang="en-IN" sz="4200" dirty="0">
                <a:latin typeface="Calibri" panose="020F0502020204030204" pitchFamily="34" charset="0"/>
                <a:cs typeface="Calibri" panose="020F0502020204030204" pitchFamily="34" charset="0"/>
              </a:rPr>
              <a:t>Rohit"))  </a:t>
            </a:r>
          </a:p>
          <a:p>
            <a:pPr algn="just">
              <a:buFont typeface="+mj-lt"/>
              <a:buAutoNum type="arabicPeriod"/>
            </a:pPr>
            <a:r>
              <a:rPr lang="en-IN" sz="4200" dirty="0">
                <a:latin typeface="Calibri" panose="020F0502020204030204" pitchFamily="34" charset="0"/>
                <a:cs typeface="Calibri" panose="020F0502020204030204" pitchFamily="34" charset="0"/>
              </a:rPr>
              <a:t>  </a:t>
            </a:r>
          </a:p>
          <a:p>
            <a:pPr algn="just">
              <a:buFont typeface="+mj-lt"/>
              <a:buAutoNum type="arabicPeriod"/>
            </a:pPr>
            <a:r>
              <a:rPr lang="en-IN" sz="4200" dirty="0">
                <a:latin typeface="Calibri" panose="020F0502020204030204" pitchFamily="34" charset="0"/>
                <a:cs typeface="Calibri" panose="020F0502020204030204" pitchFamily="34" charset="0"/>
              </a:rPr>
              <a:t>#Keyword Argument  </a:t>
            </a:r>
          </a:p>
          <a:p>
            <a:pPr algn="just">
              <a:buFont typeface="+mj-lt"/>
              <a:buAutoNum type="arabicPeriod"/>
            </a:pPr>
            <a:r>
              <a:rPr lang="en-IN" sz="4200" b="1" dirty="0">
                <a:latin typeface="Calibri" panose="020F0502020204030204" pitchFamily="34" charset="0"/>
                <a:cs typeface="Calibri" panose="020F0502020204030204" pitchFamily="34" charset="0"/>
              </a:rPr>
              <a:t>print</a:t>
            </a:r>
            <a:r>
              <a:rPr lang="en-IN" sz="4200" dirty="0">
                <a:latin typeface="Calibri" panose="020F0502020204030204" pitchFamily="34" charset="0"/>
                <a:cs typeface="Calibri" panose="020F0502020204030204" pitchFamily="34" charset="0"/>
              </a:rPr>
              <a:t>("{a},{b},{c}".format(a = "James", b = "Peter", c = "Ricky"))  </a:t>
            </a:r>
          </a:p>
          <a:p>
            <a:endParaRPr lang="en-IN" sz="4200" dirty="0"/>
          </a:p>
          <a:p>
            <a:endParaRPr lang="en-IN" sz="4200"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31</a:t>
            </a:fld>
            <a:endParaRPr lang="en-IN" dirty="0"/>
          </a:p>
        </p:txBody>
      </p:sp>
    </p:spTree>
    <p:extLst>
      <p:ext uri="{BB962C8B-B14F-4D97-AF65-F5344CB8AC3E}">
        <p14:creationId xmlns:p14="http://schemas.microsoft.com/office/powerpoint/2010/main" val="34689436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5964" y="1567543"/>
            <a:ext cx="21025723" cy="1806007"/>
          </a:xfrm>
        </p:spPr>
        <p:txBody>
          <a:bodyPr/>
          <a:lstStyle/>
          <a:p>
            <a:r>
              <a:rPr lang="en-US" sz="8800" b="1" dirty="0">
                <a:latin typeface="Calibri" panose="020F0502020204030204" pitchFamily="34" charset="0"/>
                <a:cs typeface="Calibri" panose="020F0502020204030204" pitchFamily="34" charset="0"/>
              </a:rPr>
              <a:t>Python String Formatting Using % Operator</a:t>
            </a:r>
            <a:endParaRPr lang="en-IN" dirty="0"/>
          </a:p>
        </p:txBody>
      </p:sp>
      <p:sp>
        <p:nvSpPr>
          <p:cNvPr id="3" name="Content Placeholder 2"/>
          <p:cNvSpPr>
            <a:spLocks noGrp="1"/>
          </p:cNvSpPr>
          <p:nvPr>
            <p:ph idx="1"/>
          </p:nvPr>
        </p:nvSpPr>
        <p:spPr/>
        <p:txBody>
          <a:bodyPr>
            <a:normAutofit/>
          </a:bodyPr>
          <a:lstStyle/>
          <a:p>
            <a:pPr marL="0" indent="0" algn="just">
              <a:buNone/>
            </a:pPr>
            <a:r>
              <a:rPr lang="en-US" sz="4200" dirty="0" smtClean="0">
                <a:cs typeface="Calibri" panose="020F0502020204030204" pitchFamily="34" charset="0"/>
              </a:rPr>
              <a:t>Python </a:t>
            </a:r>
            <a:r>
              <a:rPr lang="en-US" sz="4200" dirty="0">
                <a:cs typeface="Calibri" panose="020F0502020204030204" pitchFamily="34" charset="0"/>
              </a:rPr>
              <a:t>allows us to use the format specifiers used in C's printf statement. The format specifiers in Python are treated in the same way as they are treated in C. However, Python provides an additional operator %, which is used as an interface between the format specifiers and their values. In other words, we can say that it binds the format specifiers to the values.</a:t>
            </a:r>
            <a:r>
              <a:rPr lang="en-US" sz="4200" dirty="0"/>
              <a:t/>
            </a:r>
            <a:br>
              <a:rPr lang="en-US" sz="4200" dirty="0"/>
            </a:br>
            <a:r>
              <a:rPr lang="en-US" sz="4200" dirty="0">
                <a:cs typeface="Calibri" panose="020F0502020204030204" pitchFamily="34" charset="0"/>
              </a:rPr>
              <a:t>Integer = 10;    </a:t>
            </a:r>
          </a:p>
          <a:p>
            <a:pPr algn="just">
              <a:buFont typeface="+mj-lt"/>
              <a:buAutoNum type="arabicPeriod"/>
            </a:pPr>
            <a:r>
              <a:rPr lang="en-US" sz="4200" dirty="0">
                <a:cs typeface="Calibri" panose="020F0502020204030204" pitchFamily="34" charset="0"/>
              </a:rPr>
              <a:t>Float = 1.290    </a:t>
            </a:r>
          </a:p>
          <a:p>
            <a:pPr algn="just">
              <a:buFont typeface="+mj-lt"/>
              <a:buAutoNum type="arabicPeriod"/>
            </a:pPr>
            <a:r>
              <a:rPr lang="en-US" sz="4200" dirty="0">
                <a:cs typeface="Calibri" panose="020F0502020204030204" pitchFamily="34" charset="0"/>
              </a:rPr>
              <a:t>String = "Devansh"    </a:t>
            </a:r>
          </a:p>
          <a:p>
            <a:pPr algn="just">
              <a:buFont typeface="+mj-lt"/>
              <a:buAutoNum type="arabicPeriod"/>
            </a:pPr>
            <a:r>
              <a:rPr lang="en-US" sz="4200" b="1" dirty="0">
                <a:cs typeface="Calibri" panose="020F0502020204030204" pitchFamily="34" charset="0"/>
              </a:rPr>
              <a:t>print</a:t>
            </a:r>
            <a:r>
              <a:rPr lang="en-US" sz="4200" dirty="0">
                <a:cs typeface="Calibri" panose="020F0502020204030204" pitchFamily="34" charset="0"/>
              </a:rPr>
              <a:t>("Hi I am Integer ... My value is %d\nHi I am float ... My value is %f\nHi I am string ... My value is %s"%(Integer,Float,String))   </a:t>
            </a:r>
          </a:p>
          <a:p>
            <a:endParaRPr lang="en-IN" sz="4200" dirty="0"/>
          </a:p>
          <a:p>
            <a:endParaRPr lang="en-IN" sz="4200"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32</a:t>
            </a:fld>
            <a:endParaRPr lang="en-IN" dirty="0"/>
          </a:p>
        </p:txBody>
      </p:sp>
    </p:spTree>
    <p:extLst>
      <p:ext uri="{BB962C8B-B14F-4D97-AF65-F5344CB8AC3E}">
        <p14:creationId xmlns:p14="http://schemas.microsoft.com/office/powerpoint/2010/main" val="7231589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177" y="5640196"/>
            <a:ext cx="21025723" cy="2644989"/>
          </a:xfrm>
        </p:spPr>
        <p:txBody>
          <a:bodyPr/>
          <a:lstStyle/>
          <a:p>
            <a:pPr algn="ctr"/>
            <a:r>
              <a:rPr lang="en-IN" sz="8800" b="1" dirty="0">
                <a:cs typeface="Arial" panose="020B0604020202020204" pitchFamily="34" charset="0"/>
              </a:rPr>
              <a:t>PYTHON LISTS</a:t>
            </a:r>
            <a:endParaRPr lang="en-IN"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33</a:t>
            </a:fld>
            <a:endParaRPr lang="en-IN" dirty="0"/>
          </a:p>
        </p:txBody>
      </p:sp>
    </p:spTree>
    <p:extLst>
      <p:ext uri="{BB962C8B-B14F-4D97-AF65-F5344CB8AC3E}">
        <p14:creationId xmlns:p14="http://schemas.microsoft.com/office/powerpoint/2010/main" val="37992429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5964" y="1959429"/>
            <a:ext cx="21025723" cy="1959428"/>
          </a:xfrm>
        </p:spPr>
        <p:txBody>
          <a:bodyPr>
            <a:normAutofit fontScale="90000"/>
          </a:bodyPr>
          <a:lstStyle/>
          <a:p>
            <a:r>
              <a:rPr lang="en-US" sz="9800" b="1" dirty="0">
                <a:latin typeface="Calibri" panose="020F0502020204030204" pitchFamily="34" charset="0"/>
                <a:cs typeface="Calibri" panose="020F0502020204030204" pitchFamily="34" charset="0"/>
              </a:rPr>
              <a:t>Lists in </a:t>
            </a:r>
            <a:r>
              <a:rPr lang="en-US" sz="9800" b="1" dirty="0" smtClean="0">
                <a:latin typeface="Calibri" panose="020F0502020204030204" pitchFamily="34" charset="0"/>
                <a:cs typeface="Calibri" panose="020F0502020204030204" pitchFamily="34" charset="0"/>
              </a:rPr>
              <a:t>Python</a:t>
            </a:r>
            <a:r>
              <a:rPr lang="en-US" dirty="0"/>
              <a:t/>
            </a:r>
            <a:br>
              <a:rPr lang="en-US" dirty="0"/>
            </a:br>
            <a:endParaRPr lang="en-IN" dirty="0"/>
          </a:p>
        </p:txBody>
      </p:sp>
      <p:sp>
        <p:nvSpPr>
          <p:cNvPr id="3" name="Content Placeholder 2"/>
          <p:cNvSpPr>
            <a:spLocks noGrp="1"/>
          </p:cNvSpPr>
          <p:nvPr>
            <p:ph idx="1"/>
          </p:nvPr>
        </p:nvSpPr>
        <p:spPr/>
        <p:txBody>
          <a:bodyPr>
            <a:normAutofit/>
          </a:bodyPr>
          <a:lstStyle/>
          <a:p>
            <a:pPr marL="0" indent="0">
              <a:buNone/>
            </a:pPr>
            <a:r>
              <a:rPr lang="en-US" sz="4200" dirty="0" smtClean="0">
                <a:cs typeface="Calibri" panose="020F0502020204030204" pitchFamily="34" charset="0"/>
              </a:rPr>
              <a:t>Lists </a:t>
            </a:r>
            <a:r>
              <a:rPr lang="en-US" sz="4200" dirty="0">
                <a:cs typeface="Calibri" panose="020F0502020204030204" pitchFamily="34" charset="0"/>
              </a:rPr>
              <a:t>are one of the most powerful data structures in python. Lists are sequenced data types.  In Python, an empty list is created using list() function. </a:t>
            </a:r>
            <a:endParaRPr lang="en-US" sz="4200" dirty="0" smtClean="0">
              <a:cs typeface="Calibri" panose="020F0502020204030204" pitchFamily="34" charset="0"/>
            </a:endParaRPr>
          </a:p>
          <a:p>
            <a:pPr marL="0" indent="0">
              <a:buNone/>
            </a:pPr>
            <a:r>
              <a:rPr lang="en-US" sz="4200" dirty="0" smtClean="0">
                <a:cs typeface="Calibri" panose="020F0502020204030204" pitchFamily="34" charset="0"/>
              </a:rPr>
              <a:t>They </a:t>
            </a:r>
            <a:r>
              <a:rPr lang="en-US" sz="4200" dirty="0">
                <a:cs typeface="Calibri" panose="020F0502020204030204" pitchFamily="34" charset="0"/>
              </a:rPr>
              <a:t>are just like the arrays declared in other languages. But the most powerful thing is that list need not be always homogeneous. </a:t>
            </a:r>
            <a:endParaRPr lang="en-US" sz="4200" dirty="0" smtClean="0">
              <a:cs typeface="Calibri" panose="020F0502020204030204" pitchFamily="34" charset="0"/>
            </a:endParaRPr>
          </a:p>
          <a:p>
            <a:pPr marL="0" indent="0">
              <a:buNone/>
            </a:pPr>
            <a:r>
              <a:rPr lang="en-US" sz="4200" dirty="0" smtClean="0">
                <a:cs typeface="Calibri" panose="020F0502020204030204" pitchFamily="34" charset="0"/>
              </a:rPr>
              <a:t>A </a:t>
            </a:r>
            <a:r>
              <a:rPr lang="en-US" sz="4200" dirty="0">
                <a:cs typeface="Calibri" panose="020F0502020204030204" pitchFamily="34" charset="0"/>
              </a:rPr>
              <a:t>single list can contain strings, integers, as well as other objects. Lists can also be used for implementing stacks and queues. Lists are mutable, i.e., they can be altered once declared. </a:t>
            </a:r>
            <a:endParaRPr lang="en-US" sz="4200" dirty="0" smtClean="0">
              <a:cs typeface="Calibri" panose="020F0502020204030204" pitchFamily="34" charset="0"/>
            </a:endParaRPr>
          </a:p>
          <a:p>
            <a:pPr marL="0" indent="0">
              <a:buNone/>
            </a:pPr>
            <a:r>
              <a:rPr lang="en-US" sz="4200" dirty="0" smtClean="0">
                <a:cs typeface="Calibri" panose="020F0502020204030204" pitchFamily="34" charset="0"/>
              </a:rPr>
              <a:t>The </a:t>
            </a:r>
            <a:r>
              <a:rPr lang="en-US" sz="4200" dirty="0">
                <a:cs typeface="Calibri" panose="020F0502020204030204" pitchFamily="34" charset="0"/>
              </a:rPr>
              <a:t>elements of list can be accessed using indexing and slicing operations.</a:t>
            </a:r>
            <a:endParaRPr lang="en-IN" sz="4200" dirty="0">
              <a:cs typeface="Calibri" panose="020F0502020204030204" pitchFamily="34" charset="0"/>
            </a:endParaRPr>
          </a:p>
          <a:p>
            <a:pPr marL="0" indent="0">
              <a:buNone/>
            </a:pPr>
            <a:endParaRPr lang="en-IN" sz="4200"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34</a:t>
            </a:fld>
            <a:endParaRPr lang="en-IN" dirty="0"/>
          </a:p>
        </p:txBody>
      </p:sp>
    </p:spTree>
    <p:extLst>
      <p:ext uri="{BB962C8B-B14F-4D97-AF65-F5344CB8AC3E}">
        <p14:creationId xmlns:p14="http://schemas.microsoft.com/office/powerpoint/2010/main" val="3894337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5964" y="2508069"/>
            <a:ext cx="21025723" cy="1134729"/>
          </a:xfrm>
        </p:spPr>
        <p:txBody>
          <a:bodyPr>
            <a:normAutofit fontScale="90000"/>
          </a:bodyPr>
          <a:lstStyle/>
          <a:p>
            <a:r>
              <a:rPr lang="en-US" sz="8800" b="1" dirty="0">
                <a:latin typeface="Calibri" panose="020F0502020204030204" pitchFamily="34" charset="0"/>
                <a:cs typeface="Calibri" panose="020F0502020204030204" pitchFamily="34" charset="0"/>
              </a:rPr>
              <a:t>Characteristics of Lists</a:t>
            </a:r>
            <a:r>
              <a:rPr lang="en-US" dirty="0">
                <a:solidFill>
                  <a:srgbClr val="610B4B"/>
                </a:solidFill>
                <a:latin typeface="erdana"/>
              </a:rPr>
              <a:t/>
            </a:r>
            <a:br>
              <a:rPr lang="en-US" dirty="0">
                <a:solidFill>
                  <a:srgbClr val="610B4B"/>
                </a:solidFill>
                <a:latin typeface="erdana"/>
              </a:rPr>
            </a:br>
            <a:endParaRPr lang="en-IN" dirty="0"/>
          </a:p>
        </p:txBody>
      </p:sp>
      <p:sp>
        <p:nvSpPr>
          <p:cNvPr id="3" name="Content Placeholder 2"/>
          <p:cNvSpPr>
            <a:spLocks noGrp="1"/>
          </p:cNvSpPr>
          <p:nvPr>
            <p:ph idx="1"/>
          </p:nvPr>
        </p:nvSpPr>
        <p:spPr/>
        <p:txBody>
          <a:bodyPr/>
          <a:lstStyle/>
          <a:p>
            <a:pPr marL="0" indent="0" algn="just">
              <a:buNone/>
            </a:pPr>
            <a:r>
              <a:rPr lang="en-US" sz="4200" dirty="0">
                <a:solidFill>
                  <a:srgbClr val="333333"/>
                </a:solidFill>
                <a:cs typeface="Calibri" panose="020F0502020204030204" pitchFamily="34" charset="0"/>
              </a:rPr>
              <a:t>The list has the following characteristics:</a:t>
            </a:r>
          </a:p>
          <a:p>
            <a:pPr marL="0" indent="0" algn="just">
              <a:buNone/>
            </a:pPr>
            <a:endParaRPr lang="en-US" sz="4200" dirty="0">
              <a:solidFill>
                <a:srgbClr val="333333"/>
              </a:solidFill>
              <a:cs typeface="Calibri" panose="020F0502020204030204" pitchFamily="34" charset="0"/>
            </a:endParaRPr>
          </a:p>
          <a:p>
            <a:pPr algn="just"/>
            <a:r>
              <a:rPr lang="en-US" sz="4200" dirty="0">
                <a:solidFill>
                  <a:srgbClr val="000000"/>
                </a:solidFill>
                <a:cs typeface="Calibri" panose="020F0502020204030204" pitchFamily="34" charset="0"/>
              </a:rPr>
              <a:t>The lists are ordered.</a:t>
            </a:r>
          </a:p>
          <a:p>
            <a:pPr algn="just"/>
            <a:r>
              <a:rPr lang="en-US" sz="4200" dirty="0">
                <a:solidFill>
                  <a:srgbClr val="000000"/>
                </a:solidFill>
                <a:cs typeface="Calibri" panose="020F0502020204030204" pitchFamily="34" charset="0"/>
              </a:rPr>
              <a:t>The element of the list can access by index.</a:t>
            </a:r>
          </a:p>
          <a:p>
            <a:pPr algn="just"/>
            <a:r>
              <a:rPr lang="en-US" sz="4200" dirty="0">
                <a:solidFill>
                  <a:srgbClr val="000000"/>
                </a:solidFill>
                <a:cs typeface="Calibri" panose="020F0502020204030204" pitchFamily="34" charset="0"/>
              </a:rPr>
              <a:t>The lists are the mutable type.</a:t>
            </a:r>
          </a:p>
          <a:p>
            <a:pPr algn="just"/>
            <a:r>
              <a:rPr lang="en-US" sz="4200" dirty="0">
                <a:solidFill>
                  <a:srgbClr val="000000"/>
                </a:solidFill>
                <a:cs typeface="Calibri" panose="020F0502020204030204" pitchFamily="34" charset="0"/>
              </a:rPr>
              <a:t>The lists are mutable types.</a:t>
            </a:r>
          </a:p>
          <a:p>
            <a:pPr algn="just"/>
            <a:r>
              <a:rPr lang="en-US" sz="4200" dirty="0">
                <a:solidFill>
                  <a:srgbClr val="000000"/>
                </a:solidFill>
                <a:cs typeface="Calibri" panose="020F0502020204030204" pitchFamily="34" charset="0"/>
              </a:rPr>
              <a:t>A list can store the number of various elements</a:t>
            </a:r>
            <a:r>
              <a:rPr lang="en-US" dirty="0">
                <a:solidFill>
                  <a:srgbClr val="000000"/>
                </a:solidFill>
                <a:latin typeface="Calibri" panose="020F0502020204030204" pitchFamily="34" charset="0"/>
                <a:cs typeface="Calibri" panose="020F0502020204030204" pitchFamily="34" charset="0"/>
              </a:rPr>
              <a:t>.</a:t>
            </a:r>
          </a:p>
          <a:p>
            <a:endParaRPr lang="en-IN" dirty="0"/>
          </a:p>
          <a:p>
            <a:endParaRPr lang="en-IN"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35</a:t>
            </a:fld>
            <a:endParaRPr lang="en-IN" dirty="0"/>
          </a:p>
        </p:txBody>
      </p:sp>
    </p:spTree>
    <p:extLst>
      <p:ext uri="{BB962C8B-B14F-4D97-AF65-F5344CB8AC3E}">
        <p14:creationId xmlns:p14="http://schemas.microsoft.com/office/powerpoint/2010/main" val="13709183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5964" y="1436914"/>
            <a:ext cx="21025723" cy="1936636"/>
          </a:xfrm>
        </p:spPr>
        <p:txBody>
          <a:bodyPr/>
          <a:lstStyle/>
          <a:p>
            <a:r>
              <a:rPr lang="en-IN" sz="8800" b="1" dirty="0">
                <a:latin typeface="Calibri" panose="020F0502020204030204" pitchFamily="34" charset="0"/>
                <a:cs typeface="Calibri" panose="020F0502020204030204" pitchFamily="34" charset="0"/>
              </a:rPr>
              <a:t>LIST INDEXING AND SLICING</a:t>
            </a:r>
            <a:endParaRPr lang="en-IN" dirty="0"/>
          </a:p>
        </p:txBody>
      </p:sp>
      <p:sp>
        <p:nvSpPr>
          <p:cNvPr id="3" name="Content Placeholder 2"/>
          <p:cNvSpPr>
            <a:spLocks noGrp="1"/>
          </p:cNvSpPr>
          <p:nvPr>
            <p:ph idx="1"/>
          </p:nvPr>
        </p:nvSpPr>
        <p:spPr/>
        <p:txBody>
          <a:bodyPr>
            <a:normAutofit/>
          </a:bodyPr>
          <a:lstStyle/>
          <a:p>
            <a:r>
              <a:rPr lang="en-US" sz="4200" dirty="0">
                <a:solidFill>
                  <a:srgbClr val="333333"/>
                </a:solidFill>
                <a:cs typeface="Calibri" panose="020F0502020204030204" pitchFamily="34" charset="0"/>
              </a:rPr>
              <a:t>The elements of the list can be accessed by using the slice operator [].</a:t>
            </a:r>
          </a:p>
          <a:p>
            <a:r>
              <a:rPr lang="en-US" sz="4200" dirty="0">
                <a:solidFill>
                  <a:srgbClr val="333333"/>
                </a:solidFill>
                <a:cs typeface="Calibri" panose="020F0502020204030204" pitchFamily="34" charset="0"/>
              </a:rPr>
              <a:t>The index starts from 0 and goes to length - 1. The first element of the list is stored at the 0th index, the second element of the list is stored at the 1st index, and so on</a:t>
            </a:r>
            <a:r>
              <a:rPr lang="en-US" sz="4200" dirty="0" smtClean="0">
                <a:solidFill>
                  <a:srgbClr val="333333"/>
                </a:solidFill>
                <a:cs typeface="Calibri" panose="020F0502020204030204" pitchFamily="34" charset="0"/>
              </a:rPr>
              <a:t>.</a:t>
            </a:r>
            <a:endParaRPr lang="en-US" sz="4200" dirty="0">
              <a:solidFill>
                <a:srgbClr val="333333"/>
              </a:solidFill>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36</a:t>
            </a:fld>
            <a:endParaRPr lang="en-IN" dirty="0"/>
          </a:p>
        </p:txBody>
      </p:sp>
      <p:pic>
        <p:nvPicPr>
          <p:cNvPr id="6" name="Picture 5">
            <a:extLst>
              <a:ext uri="{FF2B5EF4-FFF2-40B4-BE49-F238E27FC236}">
                <a16:creationId xmlns:a16="http://schemas.microsoft.com/office/drawing/2014/main" id="{328DF374-45FD-EFC8-B593-BA4AA4F4CB3B}"/>
              </a:ext>
            </a:extLst>
          </p:cNvPr>
          <p:cNvPicPr>
            <a:picLocks noChangeAspect="1"/>
          </p:cNvPicPr>
          <p:nvPr/>
        </p:nvPicPr>
        <p:blipFill>
          <a:blip r:embed="rId2"/>
          <a:stretch>
            <a:fillRect/>
          </a:stretch>
        </p:blipFill>
        <p:spPr>
          <a:xfrm>
            <a:off x="4336869" y="6113417"/>
            <a:ext cx="14212388" cy="5120640"/>
          </a:xfrm>
          <a:prstGeom prst="rect">
            <a:avLst/>
          </a:prstGeom>
        </p:spPr>
      </p:pic>
    </p:spTree>
    <p:extLst>
      <p:ext uri="{BB962C8B-B14F-4D97-AF65-F5344CB8AC3E}">
        <p14:creationId xmlns:p14="http://schemas.microsoft.com/office/powerpoint/2010/main" val="23175034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5962" y="2336512"/>
            <a:ext cx="21025723" cy="8682531"/>
          </a:xfrm>
        </p:spPr>
        <p:txBody>
          <a:bodyPr>
            <a:normAutofit/>
          </a:bodyPr>
          <a:lstStyle/>
          <a:p>
            <a:pPr marL="0" indent="0" algn="just">
              <a:buNone/>
            </a:pPr>
            <a:r>
              <a:rPr lang="en-US" sz="4200" dirty="0">
                <a:solidFill>
                  <a:srgbClr val="000000"/>
                </a:solidFill>
                <a:cs typeface="Calibri" panose="020F0502020204030204" pitchFamily="34" charset="0"/>
              </a:rPr>
              <a:t>list_varible(start:stop:step)  </a:t>
            </a:r>
          </a:p>
          <a:p>
            <a:pPr algn="just"/>
            <a:r>
              <a:rPr lang="en-US" sz="4200" dirty="0" smtClean="0">
                <a:solidFill>
                  <a:srgbClr val="000000"/>
                </a:solidFill>
                <a:cs typeface="Calibri" panose="020F0502020204030204" pitchFamily="34" charset="0"/>
              </a:rPr>
              <a:t>The</a:t>
            </a:r>
            <a:r>
              <a:rPr lang="en-US" sz="4200" dirty="0">
                <a:solidFill>
                  <a:srgbClr val="000000"/>
                </a:solidFill>
                <a:cs typeface="Calibri" panose="020F0502020204030204" pitchFamily="34" charset="0"/>
              </a:rPr>
              <a:t> </a:t>
            </a:r>
            <a:r>
              <a:rPr lang="en-US" sz="4200" b="1" dirty="0">
                <a:solidFill>
                  <a:srgbClr val="000000"/>
                </a:solidFill>
                <a:cs typeface="Calibri" panose="020F0502020204030204" pitchFamily="34" charset="0"/>
              </a:rPr>
              <a:t>start</a:t>
            </a:r>
            <a:r>
              <a:rPr lang="en-US" sz="4200" dirty="0">
                <a:solidFill>
                  <a:srgbClr val="000000"/>
                </a:solidFill>
                <a:cs typeface="Calibri" panose="020F0502020204030204" pitchFamily="34" charset="0"/>
              </a:rPr>
              <a:t> denotes the starting index position of the list.</a:t>
            </a:r>
          </a:p>
          <a:p>
            <a:pPr algn="just"/>
            <a:r>
              <a:rPr lang="en-US" sz="4200" dirty="0">
                <a:solidFill>
                  <a:srgbClr val="000000"/>
                </a:solidFill>
                <a:cs typeface="Calibri" panose="020F0502020204030204" pitchFamily="34" charset="0"/>
              </a:rPr>
              <a:t>The </a:t>
            </a:r>
            <a:r>
              <a:rPr lang="en-US" sz="4200" b="1" dirty="0">
                <a:solidFill>
                  <a:srgbClr val="000000"/>
                </a:solidFill>
                <a:cs typeface="Calibri" panose="020F0502020204030204" pitchFamily="34" charset="0"/>
              </a:rPr>
              <a:t>stop</a:t>
            </a:r>
            <a:r>
              <a:rPr lang="en-US" sz="4200" dirty="0">
                <a:solidFill>
                  <a:srgbClr val="000000"/>
                </a:solidFill>
                <a:cs typeface="Calibri" panose="020F0502020204030204" pitchFamily="34" charset="0"/>
              </a:rPr>
              <a:t> denotes the last index position of the list.</a:t>
            </a:r>
          </a:p>
          <a:p>
            <a:pPr algn="just"/>
            <a:r>
              <a:rPr lang="en-US" sz="4200" dirty="0">
                <a:solidFill>
                  <a:srgbClr val="000000"/>
                </a:solidFill>
                <a:cs typeface="Calibri" panose="020F0502020204030204" pitchFamily="34" charset="0"/>
              </a:rPr>
              <a:t>The </a:t>
            </a:r>
            <a:r>
              <a:rPr lang="en-US" sz="4200" b="1" dirty="0">
                <a:solidFill>
                  <a:srgbClr val="000000"/>
                </a:solidFill>
                <a:cs typeface="Calibri" panose="020F0502020204030204" pitchFamily="34" charset="0"/>
              </a:rPr>
              <a:t>step</a:t>
            </a:r>
            <a:r>
              <a:rPr lang="en-US" sz="4200" dirty="0">
                <a:solidFill>
                  <a:srgbClr val="000000"/>
                </a:solidFill>
                <a:cs typeface="Calibri" panose="020F0502020204030204" pitchFamily="34" charset="0"/>
              </a:rPr>
              <a:t> is used to skip the nth element within a </a:t>
            </a:r>
            <a:r>
              <a:rPr lang="en-US" sz="4200" b="1" dirty="0" smtClean="0">
                <a:solidFill>
                  <a:srgbClr val="000000"/>
                </a:solidFill>
                <a:cs typeface="Calibri" panose="020F0502020204030204" pitchFamily="34" charset="0"/>
              </a:rPr>
              <a:t>start:stop</a:t>
            </a:r>
          </a:p>
          <a:p>
            <a:pPr algn="just"/>
            <a:r>
              <a:rPr lang="en-US" sz="4400" dirty="0">
                <a:latin typeface="Calibri" panose="020F0502020204030204" pitchFamily="34" charset="0"/>
                <a:cs typeface="Calibri" panose="020F0502020204030204" pitchFamily="34" charset="0"/>
              </a:rPr>
              <a:t>Unlike other languages, Python provides the flexibility to use the negative indexing also. The negative indices are counted from the right. The last element (rightmost) of the list has the index -1; its adjacent left element is present at the index -2 and so on until the left-most elements are encountered.</a:t>
            </a:r>
            <a:endParaRPr lang="en-IN" sz="4400" dirty="0"/>
          </a:p>
          <a:p>
            <a:pPr algn="just"/>
            <a:endParaRPr lang="en-US" sz="4200" dirty="0">
              <a:solidFill>
                <a:srgbClr val="000000"/>
              </a:solidFill>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37</a:t>
            </a:fld>
            <a:endParaRPr lang="en-IN" dirty="0"/>
          </a:p>
        </p:txBody>
      </p:sp>
      <p:pic>
        <p:nvPicPr>
          <p:cNvPr id="6" name="Picture 2" descr="Python Lists">
            <a:extLst>
              <a:ext uri="{FF2B5EF4-FFF2-40B4-BE49-F238E27FC236}">
                <a16:creationId xmlns:a16="http://schemas.microsoft.com/office/drawing/2014/main" id="{65F9AF9B-A79D-48E6-EE20-7CFF96DDB5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5426" y="8281851"/>
            <a:ext cx="9738804" cy="2978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619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5964" y="2220687"/>
            <a:ext cx="21025723" cy="1152864"/>
          </a:xfrm>
        </p:spPr>
        <p:txBody>
          <a:bodyPr>
            <a:normAutofit fontScale="90000"/>
          </a:bodyPr>
          <a:lstStyle/>
          <a:p>
            <a:r>
              <a:rPr lang="en-IN" b="1" dirty="0">
                <a:latin typeface="Calibri" panose="020F0502020204030204" pitchFamily="34" charset="0"/>
                <a:cs typeface="Calibri" panose="020F0502020204030204" pitchFamily="34" charset="0"/>
              </a:rPr>
              <a:t>Updating List values</a:t>
            </a:r>
            <a:r>
              <a:rPr lang="en-IN" dirty="0">
                <a:solidFill>
                  <a:srgbClr val="610B38"/>
                </a:solidFill>
                <a:latin typeface="erdana"/>
              </a:rPr>
              <a:t/>
            </a:r>
            <a:br>
              <a:rPr lang="en-IN" dirty="0">
                <a:solidFill>
                  <a:srgbClr val="610B38"/>
                </a:solidFill>
                <a:latin typeface="erdana"/>
              </a:rPr>
            </a:br>
            <a:endParaRPr lang="en-IN" dirty="0"/>
          </a:p>
        </p:txBody>
      </p:sp>
      <p:sp>
        <p:nvSpPr>
          <p:cNvPr id="3" name="Content Placeholder 2"/>
          <p:cNvSpPr>
            <a:spLocks noGrp="1"/>
          </p:cNvSpPr>
          <p:nvPr>
            <p:ph idx="1"/>
          </p:nvPr>
        </p:nvSpPr>
        <p:spPr>
          <a:xfrm>
            <a:off x="1675964" y="3187338"/>
            <a:ext cx="21025723" cy="9714134"/>
          </a:xfrm>
        </p:spPr>
        <p:txBody>
          <a:bodyPr>
            <a:noAutofit/>
          </a:bodyPr>
          <a:lstStyle/>
          <a:p>
            <a:pPr algn="just"/>
            <a:r>
              <a:rPr lang="en-US" sz="3200" dirty="0">
                <a:cs typeface="Calibri" panose="020F0502020204030204" pitchFamily="34" charset="0"/>
              </a:rPr>
              <a:t>Lists are the most versatile data structures in Python since they are mutable, and their values can be updated by using the slice and assignment operator.</a:t>
            </a:r>
          </a:p>
          <a:p>
            <a:pPr algn="just"/>
            <a:r>
              <a:rPr lang="en-US" sz="3200" dirty="0">
                <a:cs typeface="Calibri" panose="020F0502020204030204" pitchFamily="34" charset="0"/>
              </a:rPr>
              <a:t>Python also provides append() and insert() methods, which can be used to add values to the list.</a:t>
            </a:r>
          </a:p>
          <a:p>
            <a:pPr marL="0" indent="0" algn="just">
              <a:buNone/>
            </a:pPr>
            <a:r>
              <a:rPr lang="en-US" sz="3200" dirty="0">
                <a:solidFill>
                  <a:srgbClr val="000000"/>
                </a:solidFill>
                <a:cs typeface="Calibri" panose="020F0502020204030204" pitchFamily="34" charset="0"/>
              </a:rPr>
              <a:t>list = [1, 2, 3, 4, 5, 6]     </a:t>
            </a:r>
          </a:p>
          <a:p>
            <a:pPr marL="0" indent="0" algn="just">
              <a:buNone/>
            </a:pPr>
            <a:r>
              <a:rPr lang="en-US" sz="3200" b="1" dirty="0">
                <a:cs typeface="Calibri" panose="020F0502020204030204" pitchFamily="34" charset="0"/>
              </a:rPr>
              <a:t>print</a:t>
            </a:r>
            <a:r>
              <a:rPr lang="en-US" sz="3200" dirty="0">
                <a:cs typeface="Calibri" panose="020F0502020204030204" pitchFamily="34" charset="0"/>
              </a:rPr>
              <a:t>(list)</a:t>
            </a:r>
            <a:r>
              <a:rPr lang="en-US" sz="3200" dirty="0">
                <a:solidFill>
                  <a:srgbClr val="000000"/>
                </a:solidFill>
                <a:cs typeface="Calibri" panose="020F0502020204030204" pitchFamily="34" charset="0"/>
              </a:rPr>
              <a:t>     </a:t>
            </a:r>
          </a:p>
          <a:p>
            <a:pPr marL="0" indent="0" algn="just">
              <a:buNone/>
            </a:pPr>
            <a:r>
              <a:rPr lang="en-US" sz="3200" dirty="0">
                <a:solidFill>
                  <a:srgbClr val="008200"/>
                </a:solidFill>
                <a:cs typeface="Calibri" panose="020F0502020204030204" pitchFamily="34" charset="0"/>
              </a:rPr>
              <a:t># It will assign value to the value to the second index </a:t>
            </a:r>
            <a:r>
              <a:rPr lang="en-US" sz="3200" dirty="0">
                <a:solidFill>
                  <a:srgbClr val="000000"/>
                </a:solidFill>
                <a:cs typeface="Calibri" panose="020F0502020204030204" pitchFamily="34" charset="0"/>
              </a:rPr>
              <a:t>  </a:t>
            </a:r>
          </a:p>
          <a:p>
            <a:pPr marL="0" indent="0" algn="just">
              <a:buNone/>
            </a:pPr>
            <a:r>
              <a:rPr lang="en-US" sz="3200" dirty="0">
                <a:solidFill>
                  <a:srgbClr val="000000"/>
                </a:solidFill>
                <a:cs typeface="Calibri" panose="020F0502020204030204" pitchFamily="34" charset="0"/>
              </a:rPr>
              <a:t>list[2] = 10   </a:t>
            </a:r>
            <a:endParaRPr lang="en-US" sz="3200" dirty="0" smtClean="0">
              <a:solidFill>
                <a:srgbClr val="000000"/>
              </a:solidFill>
              <a:cs typeface="Calibri" panose="020F0502020204030204" pitchFamily="34" charset="0"/>
            </a:endParaRPr>
          </a:p>
          <a:p>
            <a:pPr marL="0" indent="0" algn="just">
              <a:buNone/>
            </a:pPr>
            <a:r>
              <a:rPr lang="en-US" sz="3200" b="1" dirty="0" smtClean="0">
                <a:solidFill>
                  <a:srgbClr val="006699"/>
                </a:solidFill>
                <a:cs typeface="Calibri" panose="020F0502020204030204" pitchFamily="34" charset="0"/>
              </a:rPr>
              <a:t>print</a:t>
            </a:r>
            <a:r>
              <a:rPr lang="en-US" sz="3200" dirty="0" smtClean="0">
                <a:solidFill>
                  <a:srgbClr val="000000"/>
                </a:solidFill>
                <a:cs typeface="Calibri" panose="020F0502020204030204" pitchFamily="34" charset="0"/>
              </a:rPr>
              <a:t>(list</a:t>
            </a:r>
            <a:r>
              <a:rPr lang="en-US" sz="3200" dirty="0">
                <a:solidFill>
                  <a:srgbClr val="000000"/>
                </a:solidFill>
                <a:cs typeface="Calibri" panose="020F0502020204030204" pitchFamily="34" charset="0"/>
              </a:rPr>
              <a:t>)    </a:t>
            </a:r>
          </a:p>
          <a:p>
            <a:pPr marL="0" indent="0" algn="just">
              <a:buNone/>
            </a:pPr>
            <a:r>
              <a:rPr lang="en-US" sz="3200" dirty="0">
                <a:solidFill>
                  <a:srgbClr val="008200"/>
                </a:solidFill>
                <a:cs typeface="Calibri" panose="020F0502020204030204" pitchFamily="34" charset="0"/>
              </a:rPr>
              <a:t># Adding multiple-element </a:t>
            </a:r>
            <a:r>
              <a:rPr lang="en-US" sz="3200" dirty="0">
                <a:solidFill>
                  <a:srgbClr val="000000"/>
                </a:solidFill>
                <a:cs typeface="Calibri" panose="020F0502020204030204" pitchFamily="34" charset="0"/>
              </a:rPr>
              <a:t>  </a:t>
            </a:r>
          </a:p>
          <a:p>
            <a:pPr marL="0" indent="0" algn="just">
              <a:buNone/>
            </a:pPr>
            <a:r>
              <a:rPr lang="en-US" sz="3200" dirty="0">
                <a:solidFill>
                  <a:srgbClr val="000000"/>
                </a:solidFill>
                <a:cs typeface="Calibri" panose="020F0502020204030204" pitchFamily="34" charset="0"/>
              </a:rPr>
              <a:t>list[1:3] = [89, 78]     </a:t>
            </a:r>
          </a:p>
          <a:p>
            <a:pPr marL="0" indent="0" algn="just">
              <a:buNone/>
            </a:pPr>
            <a:r>
              <a:rPr lang="en-US" sz="3200" b="1" dirty="0">
                <a:solidFill>
                  <a:srgbClr val="006699"/>
                </a:solidFill>
                <a:cs typeface="Calibri" panose="020F0502020204030204" pitchFamily="34" charset="0"/>
              </a:rPr>
              <a:t>print</a:t>
            </a:r>
            <a:r>
              <a:rPr lang="en-US" sz="3200" dirty="0">
                <a:solidFill>
                  <a:srgbClr val="000000"/>
                </a:solidFill>
                <a:cs typeface="Calibri" panose="020F0502020204030204" pitchFamily="34" charset="0"/>
              </a:rPr>
              <a:t>(list)   </a:t>
            </a:r>
          </a:p>
          <a:p>
            <a:pPr marL="0" indent="0" algn="just">
              <a:buNone/>
            </a:pPr>
            <a:r>
              <a:rPr lang="en-US" sz="3200" dirty="0">
                <a:solidFill>
                  <a:srgbClr val="008200"/>
                </a:solidFill>
                <a:cs typeface="Calibri" panose="020F0502020204030204" pitchFamily="34" charset="0"/>
              </a:rPr>
              <a:t># It will add value at the end of the list</a:t>
            </a:r>
            <a:r>
              <a:rPr lang="en-US" sz="3200" dirty="0">
                <a:solidFill>
                  <a:srgbClr val="000000"/>
                </a:solidFill>
                <a:cs typeface="Calibri" panose="020F0502020204030204" pitchFamily="34" charset="0"/>
              </a:rPr>
              <a:t>  </a:t>
            </a:r>
          </a:p>
          <a:p>
            <a:pPr marL="0" indent="0" algn="just">
              <a:buNone/>
            </a:pPr>
            <a:r>
              <a:rPr lang="en-US" sz="3200" dirty="0">
                <a:solidFill>
                  <a:srgbClr val="000000"/>
                </a:solidFill>
                <a:cs typeface="Calibri" panose="020F0502020204030204" pitchFamily="34" charset="0"/>
              </a:rPr>
              <a:t>list[-1] = 25  </a:t>
            </a:r>
          </a:p>
          <a:p>
            <a:pPr marL="0" indent="0" algn="just">
              <a:buNone/>
            </a:pPr>
            <a:r>
              <a:rPr lang="en-US" sz="3200" b="1" dirty="0">
                <a:solidFill>
                  <a:srgbClr val="006699"/>
                </a:solidFill>
                <a:cs typeface="Calibri" panose="020F0502020204030204" pitchFamily="34" charset="0"/>
              </a:rPr>
              <a:t>print</a:t>
            </a:r>
            <a:r>
              <a:rPr lang="en-US" sz="3200" dirty="0">
                <a:solidFill>
                  <a:srgbClr val="000000"/>
                </a:solidFill>
                <a:cs typeface="Calibri" panose="020F0502020204030204" pitchFamily="34" charset="0"/>
              </a:rPr>
              <a:t>(list)  </a:t>
            </a:r>
          </a:p>
          <a:p>
            <a:pPr algn="just"/>
            <a:endParaRPr lang="en-US" sz="3200" dirty="0">
              <a:solidFill>
                <a:srgbClr val="333333"/>
              </a:solidFill>
            </a:endParaRPr>
          </a:p>
          <a:p>
            <a:endParaRPr lang="en-IN" sz="3200" dirty="0"/>
          </a:p>
          <a:p>
            <a:endParaRPr lang="en-IN" sz="3200"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38</a:t>
            </a:fld>
            <a:endParaRPr lang="en-IN" dirty="0"/>
          </a:p>
        </p:txBody>
      </p:sp>
    </p:spTree>
    <p:extLst>
      <p:ext uri="{BB962C8B-B14F-4D97-AF65-F5344CB8AC3E}">
        <p14:creationId xmlns:p14="http://schemas.microsoft.com/office/powerpoint/2010/main" val="9924399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5964" y="1410790"/>
            <a:ext cx="21025723" cy="10914540"/>
          </a:xfrm>
        </p:spPr>
        <p:txBody>
          <a:bodyPr>
            <a:normAutofit fontScale="77500" lnSpcReduction="20000"/>
          </a:bodyPr>
          <a:lstStyle/>
          <a:p>
            <a:pPr algn="just">
              <a:buFont typeface="+mj-lt"/>
              <a:buAutoNum type="arabicPeriod"/>
            </a:pPr>
            <a:endParaRPr lang="en-US" dirty="0" smtClean="0">
              <a:solidFill>
                <a:srgbClr val="000000"/>
              </a:solidFill>
              <a:latin typeface="Calibri" panose="020F0502020204030204" pitchFamily="34" charset="0"/>
              <a:cs typeface="Calibri" panose="020F0502020204030204" pitchFamily="34" charset="0"/>
            </a:endParaRPr>
          </a:p>
          <a:p>
            <a:pPr algn="just">
              <a:buFont typeface="+mj-lt"/>
              <a:buAutoNum type="arabicPeriod"/>
            </a:pPr>
            <a:r>
              <a:rPr lang="en-US" sz="6000" dirty="0">
                <a:cs typeface="Calibri" panose="020F0502020204030204" pitchFamily="34" charset="0"/>
              </a:rPr>
              <a:t>The list elements can also be deleted by using the </a:t>
            </a:r>
            <a:r>
              <a:rPr lang="en-US" sz="6000" b="1" dirty="0">
                <a:cs typeface="Calibri" panose="020F0502020204030204" pitchFamily="34" charset="0"/>
              </a:rPr>
              <a:t>del</a:t>
            </a:r>
            <a:r>
              <a:rPr lang="en-US" sz="6000" dirty="0">
                <a:cs typeface="Calibri" panose="020F0502020204030204" pitchFamily="34" charset="0"/>
              </a:rPr>
              <a:t> keyword. Python also provides us the </a:t>
            </a:r>
            <a:r>
              <a:rPr lang="en-US" sz="6000" b="1" dirty="0">
                <a:cs typeface="Calibri" panose="020F0502020204030204" pitchFamily="34" charset="0"/>
              </a:rPr>
              <a:t>remove()</a:t>
            </a:r>
            <a:r>
              <a:rPr lang="en-US" sz="6000" dirty="0">
                <a:cs typeface="Calibri" panose="020F0502020204030204" pitchFamily="34" charset="0"/>
              </a:rPr>
              <a:t> method if we do not know which element is to be deleted from the list</a:t>
            </a:r>
            <a:r>
              <a:rPr lang="en-US" sz="6000" dirty="0" smtClean="0">
                <a:cs typeface="Calibri" panose="020F0502020204030204" pitchFamily="34" charset="0"/>
              </a:rPr>
              <a:t>.</a:t>
            </a:r>
            <a:r>
              <a:rPr lang="en-US" sz="6000" dirty="0">
                <a:cs typeface="Calibri" panose="020F0502020204030204" pitchFamily="34" charset="0"/>
              </a:rPr>
              <a:t> Consider the following example to delete the list </a:t>
            </a:r>
            <a:r>
              <a:rPr lang="en-US" sz="6000" dirty="0" smtClean="0">
                <a:cs typeface="Calibri" panose="020F0502020204030204" pitchFamily="34" charset="0"/>
              </a:rPr>
              <a:t>elements.</a:t>
            </a:r>
            <a:endParaRPr lang="en-US" sz="6000" dirty="0" smtClean="0">
              <a:solidFill>
                <a:srgbClr val="333333"/>
              </a:solidFill>
            </a:endParaRPr>
          </a:p>
          <a:p>
            <a:pPr marL="0" indent="0" algn="just">
              <a:buNone/>
            </a:pPr>
            <a:r>
              <a:rPr lang="en-US" sz="6000" dirty="0" smtClean="0">
                <a:solidFill>
                  <a:srgbClr val="000000"/>
                </a:solidFill>
                <a:cs typeface="Calibri" panose="020F0502020204030204" pitchFamily="34" charset="0"/>
              </a:rPr>
              <a:t>list = [1, 2, 3, 4, 5, 6]     </a:t>
            </a:r>
          </a:p>
          <a:p>
            <a:pPr algn="just">
              <a:buFont typeface="+mj-lt"/>
              <a:buAutoNum type="arabicPeriod"/>
            </a:pPr>
            <a:r>
              <a:rPr lang="en-US" sz="6000" b="1" dirty="0" smtClean="0">
                <a:solidFill>
                  <a:srgbClr val="006699"/>
                </a:solidFill>
                <a:cs typeface="Calibri" panose="020F0502020204030204" pitchFamily="34" charset="0"/>
              </a:rPr>
              <a:t>print</a:t>
            </a:r>
            <a:r>
              <a:rPr lang="en-US" sz="6000" dirty="0" smtClean="0">
                <a:solidFill>
                  <a:srgbClr val="000000"/>
                </a:solidFill>
                <a:cs typeface="Calibri" panose="020F0502020204030204" pitchFamily="34" charset="0"/>
              </a:rPr>
              <a:t>(list</a:t>
            </a:r>
            <a:r>
              <a:rPr lang="en-US" sz="6000" dirty="0">
                <a:solidFill>
                  <a:srgbClr val="000000"/>
                </a:solidFill>
                <a:cs typeface="Calibri" panose="020F0502020204030204" pitchFamily="34" charset="0"/>
              </a:rPr>
              <a:t>)     </a:t>
            </a:r>
          </a:p>
          <a:p>
            <a:pPr algn="just">
              <a:buFont typeface="+mj-lt"/>
              <a:buAutoNum type="arabicPeriod"/>
            </a:pPr>
            <a:r>
              <a:rPr lang="en-US" sz="6000" dirty="0">
                <a:solidFill>
                  <a:srgbClr val="008200"/>
                </a:solidFill>
                <a:cs typeface="Calibri" panose="020F0502020204030204" pitchFamily="34" charset="0"/>
              </a:rPr>
              <a:t># It will assign value to the value to second index </a:t>
            </a:r>
            <a:r>
              <a:rPr lang="en-US" sz="6000" dirty="0">
                <a:solidFill>
                  <a:srgbClr val="000000"/>
                </a:solidFill>
                <a:cs typeface="Calibri" panose="020F0502020204030204" pitchFamily="34" charset="0"/>
              </a:rPr>
              <a:t>  </a:t>
            </a:r>
          </a:p>
          <a:p>
            <a:pPr algn="just">
              <a:buFont typeface="+mj-lt"/>
              <a:buAutoNum type="arabicPeriod"/>
            </a:pPr>
            <a:r>
              <a:rPr lang="en-US" sz="6000" dirty="0">
                <a:solidFill>
                  <a:srgbClr val="000000"/>
                </a:solidFill>
                <a:cs typeface="Calibri" panose="020F0502020204030204" pitchFamily="34" charset="0"/>
              </a:rPr>
              <a:t>list[2] = 10   </a:t>
            </a:r>
          </a:p>
          <a:p>
            <a:pPr algn="just">
              <a:buFont typeface="+mj-lt"/>
              <a:buAutoNum type="arabicPeriod"/>
            </a:pPr>
            <a:r>
              <a:rPr lang="en-US" sz="6000" b="1" dirty="0">
                <a:solidFill>
                  <a:srgbClr val="006699"/>
                </a:solidFill>
                <a:cs typeface="Calibri" panose="020F0502020204030204" pitchFamily="34" charset="0"/>
              </a:rPr>
              <a:t>print</a:t>
            </a:r>
            <a:r>
              <a:rPr lang="en-US" sz="6000" dirty="0">
                <a:solidFill>
                  <a:srgbClr val="000000"/>
                </a:solidFill>
                <a:cs typeface="Calibri" panose="020F0502020204030204" pitchFamily="34" charset="0"/>
              </a:rPr>
              <a:t>(list)    </a:t>
            </a:r>
          </a:p>
          <a:p>
            <a:pPr algn="just">
              <a:buFont typeface="+mj-lt"/>
              <a:buAutoNum type="arabicPeriod"/>
            </a:pPr>
            <a:r>
              <a:rPr lang="en-US" sz="6000" dirty="0">
                <a:solidFill>
                  <a:srgbClr val="008200"/>
                </a:solidFill>
                <a:cs typeface="Calibri" panose="020F0502020204030204" pitchFamily="34" charset="0"/>
              </a:rPr>
              <a:t># Adding multiple element </a:t>
            </a:r>
            <a:r>
              <a:rPr lang="en-US" sz="6000" dirty="0">
                <a:solidFill>
                  <a:srgbClr val="000000"/>
                </a:solidFill>
                <a:cs typeface="Calibri" panose="020F0502020204030204" pitchFamily="34" charset="0"/>
              </a:rPr>
              <a:t>  </a:t>
            </a:r>
          </a:p>
          <a:p>
            <a:pPr algn="just">
              <a:buFont typeface="+mj-lt"/>
              <a:buAutoNum type="arabicPeriod"/>
            </a:pPr>
            <a:r>
              <a:rPr lang="en-US" sz="6000" dirty="0">
                <a:solidFill>
                  <a:srgbClr val="000000"/>
                </a:solidFill>
                <a:cs typeface="Calibri" panose="020F0502020204030204" pitchFamily="34" charset="0"/>
              </a:rPr>
              <a:t>list[1:3] = [89, 78]     </a:t>
            </a:r>
          </a:p>
          <a:p>
            <a:pPr algn="just">
              <a:buFont typeface="+mj-lt"/>
              <a:buAutoNum type="arabicPeriod"/>
            </a:pPr>
            <a:r>
              <a:rPr lang="en-US" sz="6000" b="1" dirty="0">
                <a:solidFill>
                  <a:srgbClr val="006699"/>
                </a:solidFill>
                <a:cs typeface="Calibri" panose="020F0502020204030204" pitchFamily="34" charset="0"/>
              </a:rPr>
              <a:t>print</a:t>
            </a:r>
            <a:r>
              <a:rPr lang="en-US" sz="6000" dirty="0">
                <a:solidFill>
                  <a:srgbClr val="000000"/>
                </a:solidFill>
                <a:cs typeface="Calibri" panose="020F0502020204030204" pitchFamily="34" charset="0"/>
              </a:rPr>
              <a:t>(list)   </a:t>
            </a:r>
          </a:p>
          <a:p>
            <a:pPr algn="just">
              <a:buFont typeface="+mj-lt"/>
              <a:buAutoNum type="arabicPeriod"/>
            </a:pPr>
            <a:r>
              <a:rPr lang="en-US" sz="6000" dirty="0">
                <a:solidFill>
                  <a:srgbClr val="008200"/>
                </a:solidFill>
                <a:cs typeface="Calibri" panose="020F0502020204030204" pitchFamily="34" charset="0"/>
              </a:rPr>
              <a:t># It will add value at the end of the list</a:t>
            </a:r>
            <a:r>
              <a:rPr lang="en-US" sz="6000" dirty="0">
                <a:solidFill>
                  <a:srgbClr val="000000"/>
                </a:solidFill>
                <a:cs typeface="Calibri" panose="020F0502020204030204" pitchFamily="34" charset="0"/>
              </a:rPr>
              <a:t>  </a:t>
            </a:r>
          </a:p>
          <a:p>
            <a:pPr algn="just">
              <a:buFont typeface="+mj-lt"/>
              <a:buAutoNum type="arabicPeriod"/>
            </a:pPr>
            <a:r>
              <a:rPr lang="en-US" sz="6000" dirty="0">
                <a:solidFill>
                  <a:srgbClr val="000000"/>
                </a:solidFill>
                <a:cs typeface="Calibri" panose="020F0502020204030204" pitchFamily="34" charset="0"/>
              </a:rPr>
              <a:t>list[-1] = 25  </a:t>
            </a:r>
          </a:p>
          <a:p>
            <a:pPr algn="just">
              <a:buFont typeface="+mj-lt"/>
              <a:buAutoNum type="arabicPeriod"/>
            </a:pPr>
            <a:r>
              <a:rPr lang="en-US" sz="6000" b="1" dirty="0">
                <a:solidFill>
                  <a:srgbClr val="006699"/>
                </a:solidFill>
                <a:cs typeface="Calibri" panose="020F0502020204030204" pitchFamily="34" charset="0"/>
              </a:rPr>
              <a:t>print</a:t>
            </a:r>
            <a:r>
              <a:rPr lang="en-US" sz="6000" dirty="0">
                <a:solidFill>
                  <a:srgbClr val="000000"/>
                </a:solidFill>
                <a:cs typeface="Calibri" panose="020F0502020204030204" pitchFamily="34" charset="0"/>
              </a:rPr>
              <a:t>(list)  </a:t>
            </a:r>
          </a:p>
          <a:p>
            <a:endParaRPr lang="en-IN" dirty="0"/>
          </a:p>
          <a:p>
            <a:endParaRPr lang="en-IN"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39</a:t>
            </a:fld>
            <a:endParaRPr lang="en-IN" dirty="0"/>
          </a:p>
        </p:txBody>
      </p:sp>
    </p:spTree>
    <p:extLst>
      <p:ext uri="{BB962C8B-B14F-4D97-AF65-F5344CB8AC3E}">
        <p14:creationId xmlns:p14="http://schemas.microsoft.com/office/powerpoint/2010/main" val="22033155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5961" y="1280159"/>
            <a:ext cx="21025723" cy="1018903"/>
          </a:xfrm>
        </p:spPr>
        <p:txBody>
          <a:bodyPr>
            <a:normAutofit fontScale="90000"/>
          </a:bodyPr>
          <a:lstStyle/>
          <a:p>
            <a:r>
              <a:rPr lang="en-IN" sz="8800" b="1" dirty="0"/>
              <a:t>Indentation</a:t>
            </a:r>
            <a:r>
              <a:rPr lang="en-IN" b="1" dirty="0"/>
              <a:t> </a:t>
            </a:r>
            <a:r>
              <a:rPr lang="en-IN" sz="8800" b="1" dirty="0"/>
              <a:t>in</a:t>
            </a:r>
            <a:r>
              <a:rPr lang="en-IN" b="1" dirty="0"/>
              <a:t> </a:t>
            </a:r>
            <a:r>
              <a:rPr lang="en-IN" sz="8800" b="1" dirty="0"/>
              <a:t>Python</a:t>
            </a:r>
            <a:br>
              <a:rPr lang="en-IN" sz="8800" b="1" dirty="0"/>
            </a:br>
            <a:endParaRPr lang="en-IN" dirty="0"/>
          </a:p>
        </p:txBody>
      </p:sp>
      <p:sp>
        <p:nvSpPr>
          <p:cNvPr id="3" name="Content Placeholder 2"/>
          <p:cNvSpPr>
            <a:spLocks noGrp="1"/>
          </p:cNvSpPr>
          <p:nvPr>
            <p:ph idx="1"/>
          </p:nvPr>
        </p:nvSpPr>
        <p:spPr>
          <a:xfrm>
            <a:off x="1675961" y="2299062"/>
            <a:ext cx="21025723" cy="10162904"/>
          </a:xfrm>
        </p:spPr>
        <p:txBody>
          <a:bodyPr>
            <a:normAutofit fontScale="70000" lnSpcReduction="20000"/>
          </a:bodyPr>
          <a:lstStyle/>
          <a:p>
            <a:pPr algn="just"/>
            <a:r>
              <a:rPr lang="en-US" sz="6000" dirty="0"/>
              <a:t>Whenever we write any piece of code in python, say, functions or loops, we specify blocks of code for them. How will we identify which block is for what? It is done by “indenting” statements of that block.</a:t>
            </a:r>
          </a:p>
          <a:p>
            <a:pPr marL="0" indent="0" algn="just">
              <a:buNone/>
            </a:pPr>
            <a:r>
              <a:rPr lang="en-US" sz="6000" b="1" dirty="0"/>
              <a:t>Syntax</a:t>
            </a:r>
            <a:r>
              <a:rPr lang="en-US" sz="6000" dirty="0"/>
              <a:t>:</a:t>
            </a:r>
          </a:p>
          <a:p>
            <a:pPr marL="0" indent="0" algn="just">
              <a:buNone/>
            </a:pPr>
            <a:r>
              <a:rPr lang="en-US" sz="6000" dirty="0"/>
              <a:t>def fun_name():</a:t>
            </a:r>
          </a:p>
          <a:p>
            <a:pPr marL="0" indent="0" algn="just">
              <a:buNone/>
            </a:pPr>
            <a:r>
              <a:rPr lang="en-US" sz="6000" dirty="0"/>
              <a:t>	statement</a:t>
            </a:r>
          </a:p>
          <a:p>
            <a:pPr marL="0" indent="0" algn="just">
              <a:buNone/>
            </a:pPr>
            <a:r>
              <a:rPr lang="en-US" sz="6000" b="1" dirty="0"/>
              <a:t>Rules:</a:t>
            </a:r>
          </a:p>
          <a:p>
            <a:pPr algn="just"/>
            <a:r>
              <a:rPr lang="en-US" sz="6000" dirty="0"/>
              <a:t>Indentation cannot be split into multiple lines with the use of the backslash (‘\’) character</a:t>
            </a:r>
          </a:p>
          <a:p>
            <a:pPr algn="just"/>
            <a:r>
              <a:rPr lang="en-US" sz="6000" dirty="0"/>
              <a:t>An </a:t>
            </a:r>
            <a:r>
              <a:rPr lang="en-US" sz="6000" b="1" dirty="0"/>
              <a:t>IndentationError</a:t>
            </a:r>
            <a:r>
              <a:rPr lang="en-US" sz="6000" dirty="0"/>
              <a:t> will be thrown if you try to indent the first line of code in python. You cannot indent the first line of code.</a:t>
            </a:r>
          </a:p>
          <a:p>
            <a:pPr algn="just"/>
            <a:r>
              <a:rPr lang="en-US" sz="6000" dirty="0"/>
              <a:t>If you have indented your code either by using a tab or space, it’s recommended to continue with the same spacing preference throughout your code. </a:t>
            </a:r>
          </a:p>
          <a:p>
            <a:pPr algn="just"/>
            <a:r>
              <a:rPr lang="en-US" sz="6000" b="1" dirty="0"/>
              <a:t>Do not use a mix of tabs and whitespaces</a:t>
            </a:r>
            <a:r>
              <a:rPr lang="en-US" sz="6000" dirty="0"/>
              <a:t> to do so, as it may cause the wrong indentation.</a:t>
            </a:r>
          </a:p>
          <a:p>
            <a:pPr algn="just"/>
            <a:r>
              <a:rPr lang="en-US" sz="6000" dirty="0"/>
              <a:t>It is best to use </a:t>
            </a:r>
            <a:r>
              <a:rPr lang="en-US" sz="6000" b="1" dirty="0"/>
              <a:t>1 tab</a:t>
            </a:r>
            <a:r>
              <a:rPr lang="en-US" sz="6000" dirty="0"/>
              <a:t> (or 4 whitespaces) for the first level of indentation and continue adding 4 more whitespaces (or 1 more tab) for higher indentation levels.</a:t>
            </a:r>
          </a:p>
          <a:p>
            <a:pPr marL="0" indent="0">
              <a:buNone/>
            </a:pPr>
            <a:endParaRPr lang="en-IN" sz="6000" b="1" dirty="0"/>
          </a:p>
          <a:p>
            <a:endParaRPr lang="en-IN"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4</a:t>
            </a:fld>
            <a:endParaRPr lang="en-IN" dirty="0"/>
          </a:p>
        </p:txBody>
      </p:sp>
    </p:spTree>
    <p:extLst>
      <p:ext uri="{BB962C8B-B14F-4D97-AF65-F5344CB8AC3E}">
        <p14:creationId xmlns:p14="http://schemas.microsoft.com/office/powerpoint/2010/main" val="19992555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5962" y="2205884"/>
            <a:ext cx="21025723" cy="8682531"/>
          </a:xfrm>
        </p:spPr>
        <p:txBody>
          <a:bodyPr>
            <a:normAutofit/>
          </a:bodyPr>
          <a:lstStyle/>
          <a:p>
            <a:pPr marL="0" indent="0" algn="just">
              <a:buNone/>
            </a:pPr>
            <a:r>
              <a:rPr lang="en-IN" sz="4200" b="1" dirty="0" smtClean="0">
                <a:cs typeface="Calibri" panose="020F0502020204030204" pitchFamily="34" charset="0"/>
              </a:rPr>
              <a:t>Iterate a list:</a:t>
            </a:r>
          </a:p>
          <a:p>
            <a:pPr marL="0" indent="0" algn="just">
              <a:buNone/>
            </a:pPr>
            <a:r>
              <a:rPr lang="en-US" sz="4200" dirty="0" smtClean="0">
                <a:cs typeface="Calibri" panose="020F0502020204030204" pitchFamily="34" charset="0"/>
              </a:rPr>
              <a:t>A </a:t>
            </a:r>
            <a:r>
              <a:rPr lang="en-US" sz="4200" dirty="0">
                <a:cs typeface="Calibri" panose="020F0502020204030204" pitchFamily="34" charset="0"/>
              </a:rPr>
              <a:t>list can be iterated by using a for - in loop. A simple list containing four strings, which can be iterated as follows</a:t>
            </a:r>
            <a:r>
              <a:rPr lang="en-IN" sz="4200" dirty="0">
                <a:solidFill>
                  <a:srgbClr val="610B38"/>
                </a:solidFill>
              </a:rPr>
              <a:t/>
            </a:r>
            <a:br>
              <a:rPr lang="en-IN" sz="4200" dirty="0">
                <a:solidFill>
                  <a:srgbClr val="610B38"/>
                </a:solidFill>
              </a:rPr>
            </a:br>
            <a:r>
              <a:rPr lang="en-US" sz="4200" dirty="0">
                <a:solidFill>
                  <a:srgbClr val="000000"/>
                </a:solidFill>
              </a:rPr>
              <a:t>list = [</a:t>
            </a:r>
            <a:r>
              <a:rPr lang="en-US" sz="4200" dirty="0">
                <a:solidFill>
                  <a:srgbClr val="0000FF"/>
                </a:solidFill>
              </a:rPr>
              <a:t>"John"</a:t>
            </a:r>
            <a:r>
              <a:rPr lang="en-US" sz="4200" dirty="0">
                <a:solidFill>
                  <a:srgbClr val="000000"/>
                </a:solidFill>
              </a:rPr>
              <a:t>, </a:t>
            </a:r>
            <a:r>
              <a:rPr lang="en-US" sz="4200" dirty="0">
                <a:solidFill>
                  <a:srgbClr val="0000FF"/>
                </a:solidFill>
              </a:rPr>
              <a:t>"David"</a:t>
            </a:r>
            <a:r>
              <a:rPr lang="en-US" sz="4200" dirty="0">
                <a:solidFill>
                  <a:srgbClr val="000000"/>
                </a:solidFill>
              </a:rPr>
              <a:t>, </a:t>
            </a:r>
            <a:r>
              <a:rPr lang="en-US" sz="4200" dirty="0">
                <a:solidFill>
                  <a:srgbClr val="0000FF"/>
                </a:solidFill>
              </a:rPr>
              <a:t>"James"</a:t>
            </a:r>
            <a:r>
              <a:rPr lang="en-US" sz="4200" dirty="0">
                <a:solidFill>
                  <a:srgbClr val="000000"/>
                </a:solidFill>
              </a:rPr>
              <a:t>, </a:t>
            </a:r>
            <a:r>
              <a:rPr lang="en-US" sz="4200" dirty="0">
                <a:solidFill>
                  <a:srgbClr val="0000FF"/>
                </a:solidFill>
              </a:rPr>
              <a:t>"Jonathan"</a:t>
            </a:r>
            <a:r>
              <a:rPr lang="en-US" sz="4200" dirty="0">
                <a:solidFill>
                  <a:srgbClr val="000000"/>
                </a:solidFill>
              </a:rPr>
              <a:t>]    </a:t>
            </a:r>
          </a:p>
          <a:p>
            <a:pPr algn="just">
              <a:buFont typeface="+mj-lt"/>
              <a:buAutoNum type="arabicPeriod"/>
            </a:pPr>
            <a:r>
              <a:rPr lang="en-US" sz="4200" b="1" dirty="0">
                <a:solidFill>
                  <a:srgbClr val="006699"/>
                </a:solidFill>
              </a:rPr>
              <a:t>for</a:t>
            </a:r>
            <a:r>
              <a:rPr lang="en-US" sz="4200" dirty="0">
                <a:solidFill>
                  <a:srgbClr val="000000"/>
                </a:solidFill>
              </a:rPr>
              <a:t> i </a:t>
            </a:r>
            <a:r>
              <a:rPr lang="en-US" sz="4200" b="1" dirty="0">
                <a:solidFill>
                  <a:srgbClr val="006699"/>
                </a:solidFill>
              </a:rPr>
              <a:t>in</a:t>
            </a:r>
            <a:r>
              <a:rPr lang="en-US" sz="4200" dirty="0">
                <a:solidFill>
                  <a:srgbClr val="000000"/>
                </a:solidFill>
              </a:rPr>
              <a:t> list:   </a:t>
            </a:r>
          </a:p>
          <a:p>
            <a:pPr algn="just">
              <a:buFont typeface="+mj-lt"/>
              <a:buAutoNum type="arabicPeriod"/>
            </a:pPr>
            <a:r>
              <a:rPr lang="en-US" sz="4200" dirty="0">
                <a:solidFill>
                  <a:srgbClr val="000000"/>
                </a:solidFill>
              </a:rPr>
              <a:t>    </a:t>
            </a:r>
            <a:r>
              <a:rPr lang="en-US" sz="4200" dirty="0">
                <a:solidFill>
                  <a:srgbClr val="008200"/>
                </a:solidFill>
              </a:rPr>
              <a:t># The i variable will iterate over the elements of the List and contains each element in each iteration.   </a:t>
            </a:r>
            <a:r>
              <a:rPr lang="en-US" sz="4200" dirty="0">
                <a:solidFill>
                  <a:srgbClr val="000000"/>
                </a:solidFill>
              </a:rPr>
              <a:t>  </a:t>
            </a:r>
          </a:p>
          <a:p>
            <a:pPr algn="just">
              <a:buFont typeface="+mj-lt"/>
              <a:buAutoNum type="arabicPeriod"/>
            </a:pPr>
            <a:r>
              <a:rPr lang="en-US" sz="4200" dirty="0">
                <a:solidFill>
                  <a:srgbClr val="000000"/>
                </a:solidFill>
              </a:rPr>
              <a:t>    </a:t>
            </a:r>
            <a:r>
              <a:rPr lang="en-US" sz="4200" b="1" dirty="0">
                <a:solidFill>
                  <a:srgbClr val="006699"/>
                </a:solidFill>
              </a:rPr>
              <a:t>print</a:t>
            </a:r>
            <a:r>
              <a:rPr lang="en-US" sz="4200" dirty="0">
                <a:solidFill>
                  <a:srgbClr val="000000"/>
                </a:solidFill>
              </a:rPr>
              <a:t>(i)  </a:t>
            </a:r>
          </a:p>
          <a:p>
            <a:endParaRPr lang="en-IN" sz="4200" dirty="0"/>
          </a:p>
          <a:p>
            <a:endParaRPr lang="en-IN" sz="4200"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40</a:t>
            </a:fld>
            <a:endParaRPr lang="en-IN" dirty="0"/>
          </a:p>
        </p:txBody>
      </p:sp>
    </p:spTree>
    <p:extLst>
      <p:ext uri="{BB962C8B-B14F-4D97-AF65-F5344CB8AC3E}">
        <p14:creationId xmlns:p14="http://schemas.microsoft.com/office/powerpoint/2010/main" val="24069663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5962" y="2075256"/>
            <a:ext cx="21025723" cy="10203830"/>
          </a:xfrm>
        </p:spPr>
        <p:txBody>
          <a:bodyPr>
            <a:noAutofit/>
          </a:bodyPr>
          <a:lstStyle/>
          <a:p>
            <a:pPr marL="0" indent="0" algn="just">
              <a:buNone/>
            </a:pPr>
            <a:r>
              <a:rPr lang="en-US" sz="4200" b="1" dirty="0" smtClean="0">
                <a:cs typeface="Calibri" panose="020F0502020204030204" pitchFamily="34" charset="0"/>
              </a:rPr>
              <a:t>Adding elements to the list:</a:t>
            </a:r>
          </a:p>
          <a:p>
            <a:pPr marL="0" indent="0" algn="just">
              <a:buNone/>
            </a:pPr>
            <a:r>
              <a:rPr lang="en-US" sz="3200" dirty="0" smtClean="0">
                <a:cs typeface="Calibri" panose="020F0502020204030204" pitchFamily="34" charset="0"/>
              </a:rPr>
              <a:t>Python </a:t>
            </a:r>
            <a:r>
              <a:rPr lang="en-US" sz="3200" dirty="0">
                <a:cs typeface="Calibri" panose="020F0502020204030204" pitchFamily="34" charset="0"/>
              </a:rPr>
              <a:t>provides append() function which is used to add an element to the list. However, the append() function can only add value to the end of the list</a:t>
            </a:r>
            <a:r>
              <a:rPr lang="en-US" sz="3200" dirty="0" smtClean="0">
                <a:cs typeface="Calibri" panose="020F0502020204030204" pitchFamily="34" charset="0"/>
              </a:rPr>
              <a:t>.</a:t>
            </a:r>
            <a:endParaRPr lang="en-US" sz="3200" dirty="0">
              <a:solidFill>
                <a:srgbClr val="008200"/>
              </a:solidFill>
            </a:endParaRPr>
          </a:p>
          <a:p>
            <a:pPr algn="just">
              <a:buFont typeface="+mj-lt"/>
              <a:buAutoNum type="arabicPeriod"/>
            </a:pPr>
            <a:r>
              <a:rPr lang="en-US" sz="3200" dirty="0" smtClean="0">
                <a:solidFill>
                  <a:srgbClr val="008200"/>
                </a:solidFill>
              </a:rPr>
              <a:t>#</a:t>
            </a:r>
            <a:r>
              <a:rPr lang="en-US" sz="3200" dirty="0">
                <a:solidFill>
                  <a:srgbClr val="008200"/>
                </a:solidFill>
              </a:rPr>
              <a:t>Declaring the empty list</a:t>
            </a:r>
            <a:r>
              <a:rPr lang="en-US" sz="3200" dirty="0">
                <a:solidFill>
                  <a:srgbClr val="000000"/>
                </a:solidFill>
              </a:rPr>
              <a:t>  </a:t>
            </a:r>
          </a:p>
          <a:p>
            <a:pPr algn="just">
              <a:buFont typeface="+mj-lt"/>
              <a:buAutoNum type="arabicPeriod"/>
            </a:pPr>
            <a:r>
              <a:rPr lang="en-US" sz="3200" dirty="0">
                <a:solidFill>
                  <a:srgbClr val="000000"/>
                </a:solidFill>
              </a:rPr>
              <a:t>l =[]  </a:t>
            </a:r>
          </a:p>
          <a:p>
            <a:pPr algn="just">
              <a:buFont typeface="+mj-lt"/>
              <a:buAutoNum type="arabicPeriod"/>
            </a:pPr>
            <a:r>
              <a:rPr lang="en-US" sz="3200" dirty="0">
                <a:solidFill>
                  <a:srgbClr val="008200"/>
                </a:solidFill>
              </a:rPr>
              <a:t>#Number of elements will be entered by the user  </a:t>
            </a:r>
            <a:r>
              <a:rPr lang="en-US" sz="3200" dirty="0">
                <a:solidFill>
                  <a:srgbClr val="000000"/>
                </a:solidFill>
              </a:rPr>
              <a:t>  </a:t>
            </a:r>
          </a:p>
          <a:p>
            <a:pPr algn="just">
              <a:buFont typeface="+mj-lt"/>
              <a:buAutoNum type="arabicPeriod"/>
            </a:pPr>
            <a:r>
              <a:rPr lang="en-US" sz="3200" dirty="0">
                <a:solidFill>
                  <a:srgbClr val="000000"/>
                </a:solidFill>
              </a:rPr>
              <a:t>n = int(input(</a:t>
            </a:r>
            <a:r>
              <a:rPr lang="en-US" sz="3200" dirty="0">
                <a:solidFill>
                  <a:srgbClr val="0000FF"/>
                </a:solidFill>
              </a:rPr>
              <a:t>"Enter the number of elements in the list:"</a:t>
            </a:r>
            <a:r>
              <a:rPr lang="en-US" sz="3200" dirty="0">
                <a:solidFill>
                  <a:srgbClr val="000000"/>
                </a:solidFill>
              </a:rPr>
              <a:t>))  </a:t>
            </a:r>
          </a:p>
          <a:p>
            <a:pPr algn="just">
              <a:buFont typeface="+mj-lt"/>
              <a:buAutoNum type="arabicPeriod"/>
            </a:pPr>
            <a:r>
              <a:rPr lang="en-US" sz="3200" dirty="0">
                <a:solidFill>
                  <a:srgbClr val="008200"/>
                </a:solidFill>
              </a:rPr>
              <a:t># for loop to take the input</a:t>
            </a:r>
            <a:r>
              <a:rPr lang="en-US" sz="3200" dirty="0">
                <a:solidFill>
                  <a:srgbClr val="000000"/>
                </a:solidFill>
              </a:rPr>
              <a:t>  </a:t>
            </a:r>
          </a:p>
          <a:p>
            <a:pPr algn="just">
              <a:buFont typeface="+mj-lt"/>
              <a:buAutoNum type="arabicPeriod"/>
            </a:pPr>
            <a:r>
              <a:rPr lang="en-US" sz="3200" b="1" dirty="0">
                <a:solidFill>
                  <a:srgbClr val="006699"/>
                </a:solidFill>
              </a:rPr>
              <a:t>for</a:t>
            </a:r>
            <a:r>
              <a:rPr lang="en-US" sz="3200" dirty="0">
                <a:solidFill>
                  <a:srgbClr val="000000"/>
                </a:solidFill>
              </a:rPr>
              <a:t> i </a:t>
            </a:r>
            <a:r>
              <a:rPr lang="en-US" sz="3200" b="1" dirty="0">
                <a:solidFill>
                  <a:srgbClr val="006699"/>
                </a:solidFill>
              </a:rPr>
              <a:t>in</a:t>
            </a:r>
            <a:r>
              <a:rPr lang="en-US" sz="3200" dirty="0">
                <a:solidFill>
                  <a:srgbClr val="000000"/>
                </a:solidFill>
              </a:rPr>
              <a:t> range(0,n):     </a:t>
            </a:r>
          </a:p>
          <a:p>
            <a:pPr algn="just">
              <a:buFont typeface="+mj-lt"/>
              <a:buAutoNum type="arabicPeriod"/>
            </a:pPr>
            <a:r>
              <a:rPr lang="en-US" sz="3200" dirty="0">
                <a:solidFill>
                  <a:srgbClr val="000000"/>
                </a:solidFill>
              </a:rPr>
              <a:t>    </a:t>
            </a:r>
            <a:r>
              <a:rPr lang="en-US" sz="3200" dirty="0">
                <a:solidFill>
                  <a:srgbClr val="008200"/>
                </a:solidFill>
              </a:rPr>
              <a:t># The input is taken from the user and added to the list as the item</a:t>
            </a:r>
            <a:r>
              <a:rPr lang="en-US" sz="3200" dirty="0">
                <a:solidFill>
                  <a:srgbClr val="000000"/>
                </a:solidFill>
              </a:rPr>
              <a:t>  </a:t>
            </a:r>
          </a:p>
          <a:p>
            <a:pPr algn="just">
              <a:buFont typeface="+mj-lt"/>
              <a:buAutoNum type="arabicPeriod"/>
            </a:pPr>
            <a:r>
              <a:rPr lang="en-US" sz="3200" dirty="0">
                <a:solidFill>
                  <a:srgbClr val="000000"/>
                </a:solidFill>
              </a:rPr>
              <a:t>    l.append(input(</a:t>
            </a:r>
            <a:r>
              <a:rPr lang="en-US" sz="3200" dirty="0">
                <a:solidFill>
                  <a:srgbClr val="0000FF"/>
                </a:solidFill>
              </a:rPr>
              <a:t>"Enter the item:"</a:t>
            </a:r>
            <a:r>
              <a:rPr lang="en-US" sz="3200" dirty="0">
                <a:solidFill>
                  <a:srgbClr val="000000"/>
                </a:solidFill>
              </a:rPr>
              <a:t>))     </a:t>
            </a:r>
          </a:p>
          <a:p>
            <a:pPr algn="just">
              <a:buFont typeface="+mj-lt"/>
              <a:buAutoNum type="arabicPeriod"/>
            </a:pPr>
            <a:r>
              <a:rPr lang="en-US" sz="3200" b="1" dirty="0">
                <a:solidFill>
                  <a:srgbClr val="006699"/>
                </a:solidFill>
              </a:rPr>
              <a:t>print</a:t>
            </a:r>
            <a:r>
              <a:rPr lang="en-US" sz="3200" dirty="0">
                <a:solidFill>
                  <a:srgbClr val="000000"/>
                </a:solidFill>
              </a:rPr>
              <a:t>(</a:t>
            </a:r>
            <a:r>
              <a:rPr lang="en-US" sz="3200" dirty="0">
                <a:solidFill>
                  <a:srgbClr val="0000FF"/>
                </a:solidFill>
              </a:rPr>
              <a:t>"printing the list items.."</a:t>
            </a:r>
            <a:r>
              <a:rPr lang="en-US" sz="3200" dirty="0">
                <a:solidFill>
                  <a:srgbClr val="000000"/>
                </a:solidFill>
              </a:rPr>
              <a:t>)   </a:t>
            </a:r>
          </a:p>
          <a:p>
            <a:pPr algn="just">
              <a:buFont typeface="+mj-lt"/>
              <a:buAutoNum type="arabicPeriod"/>
            </a:pPr>
            <a:r>
              <a:rPr lang="en-US" sz="3200" dirty="0">
                <a:solidFill>
                  <a:srgbClr val="008200"/>
                </a:solidFill>
              </a:rPr>
              <a:t># traversal loop to print the list items  </a:t>
            </a:r>
            <a:r>
              <a:rPr lang="en-US" sz="3200" dirty="0">
                <a:solidFill>
                  <a:srgbClr val="000000"/>
                </a:solidFill>
              </a:rPr>
              <a:t>  </a:t>
            </a:r>
          </a:p>
          <a:p>
            <a:pPr algn="just">
              <a:buFont typeface="+mj-lt"/>
              <a:buAutoNum type="arabicPeriod"/>
            </a:pPr>
            <a:r>
              <a:rPr lang="en-US" sz="3200" b="1" dirty="0">
                <a:solidFill>
                  <a:srgbClr val="006699"/>
                </a:solidFill>
              </a:rPr>
              <a:t>for</a:t>
            </a:r>
            <a:r>
              <a:rPr lang="en-US" sz="3200" dirty="0">
                <a:solidFill>
                  <a:srgbClr val="000000"/>
                </a:solidFill>
              </a:rPr>
              <a:t> i </a:t>
            </a:r>
            <a:r>
              <a:rPr lang="en-US" sz="3200" b="1" dirty="0">
                <a:solidFill>
                  <a:srgbClr val="006699"/>
                </a:solidFill>
              </a:rPr>
              <a:t>in</a:t>
            </a:r>
            <a:r>
              <a:rPr lang="en-US" sz="3200" dirty="0">
                <a:solidFill>
                  <a:srgbClr val="000000"/>
                </a:solidFill>
              </a:rPr>
              <a:t> l:   </a:t>
            </a:r>
          </a:p>
          <a:p>
            <a:pPr algn="just">
              <a:buFont typeface="+mj-lt"/>
              <a:buAutoNum type="arabicPeriod"/>
            </a:pPr>
            <a:r>
              <a:rPr lang="en-US" sz="3200" dirty="0">
                <a:solidFill>
                  <a:srgbClr val="000000"/>
                </a:solidFill>
              </a:rPr>
              <a:t>    </a:t>
            </a:r>
            <a:r>
              <a:rPr lang="en-US" sz="3200" b="1" dirty="0">
                <a:solidFill>
                  <a:srgbClr val="006699"/>
                </a:solidFill>
              </a:rPr>
              <a:t>print</a:t>
            </a:r>
            <a:r>
              <a:rPr lang="en-US" sz="3200" dirty="0">
                <a:solidFill>
                  <a:srgbClr val="000000"/>
                </a:solidFill>
              </a:rPr>
              <a:t>(i, end = </a:t>
            </a:r>
            <a:r>
              <a:rPr lang="en-US" sz="3200" dirty="0">
                <a:solidFill>
                  <a:srgbClr val="0000FF"/>
                </a:solidFill>
              </a:rPr>
              <a:t>"  "</a:t>
            </a:r>
            <a:r>
              <a:rPr lang="en-US" sz="3200" dirty="0">
                <a:solidFill>
                  <a:srgbClr val="000000"/>
                </a:solidFill>
              </a:rPr>
              <a:t>)     </a:t>
            </a:r>
          </a:p>
          <a:p>
            <a:endParaRPr lang="en-IN" sz="3200" dirty="0"/>
          </a:p>
          <a:p>
            <a:endParaRPr lang="en-IN" sz="3200"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41</a:t>
            </a:fld>
            <a:endParaRPr lang="en-IN" dirty="0"/>
          </a:p>
        </p:txBody>
      </p:sp>
    </p:spTree>
    <p:extLst>
      <p:ext uri="{BB962C8B-B14F-4D97-AF65-F5344CB8AC3E}">
        <p14:creationId xmlns:p14="http://schemas.microsoft.com/office/powerpoint/2010/main" val="1060917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5962" y="2284260"/>
            <a:ext cx="21025723" cy="8682531"/>
          </a:xfrm>
        </p:spPr>
        <p:txBody>
          <a:bodyPr>
            <a:noAutofit/>
          </a:bodyPr>
          <a:lstStyle/>
          <a:p>
            <a:pPr marL="0" indent="0" algn="just">
              <a:buNone/>
            </a:pPr>
            <a:r>
              <a:rPr lang="en-US" sz="4200" b="1" dirty="0" smtClean="0">
                <a:cs typeface="Calibri" panose="020F0502020204030204" pitchFamily="34" charset="0"/>
              </a:rPr>
              <a:t>Removing elements from list:</a:t>
            </a:r>
          </a:p>
          <a:p>
            <a:pPr marL="0" indent="0" algn="just">
              <a:buNone/>
            </a:pPr>
            <a:r>
              <a:rPr lang="en-US" sz="4000" dirty="0" smtClean="0">
                <a:cs typeface="Calibri" panose="020F0502020204030204" pitchFamily="34" charset="0"/>
              </a:rPr>
              <a:t>Python </a:t>
            </a:r>
            <a:r>
              <a:rPr lang="en-US" sz="4000" dirty="0">
                <a:cs typeface="Calibri" panose="020F0502020204030204" pitchFamily="34" charset="0"/>
              </a:rPr>
              <a:t>provides the </a:t>
            </a:r>
            <a:r>
              <a:rPr lang="en-US" sz="4000" b="1" dirty="0">
                <a:cs typeface="Calibri" panose="020F0502020204030204" pitchFamily="34" charset="0"/>
              </a:rPr>
              <a:t>remove()</a:t>
            </a:r>
            <a:r>
              <a:rPr lang="en-US" sz="4000" dirty="0">
                <a:cs typeface="Calibri" panose="020F0502020204030204" pitchFamily="34" charset="0"/>
              </a:rPr>
              <a:t> function which is used to remove the element from the list</a:t>
            </a:r>
            <a:r>
              <a:rPr lang="en-US" sz="4000" dirty="0" smtClean="0">
                <a:cs typeface="Calibri" panose="020F0502020204030204" pitchFamily="34" charset="0"/>
              </a:rPr>
              <a:t>.</a:t>
            </a:r>
            <a:r>
              <a:rPr lang="en-US" sz="4000" dirty="0"/>
              <a:t/>
            </a:r>
            <a:br>
              <a:rPr lang="en-US" sz="4000" dirty="0"/>
            </a:br>
            <a:r>
              <a:rPr lang="en-US" sz="4000" dirty="0"/>
              <a:t>list = [0,1,2,3,4]     </a:t>
            </a:r>
          </a:p>
          <a:p>
            <a:pPr algn="just">
              <a:buFont typeface="+mj-lt"/>
              <a:buAutoNum type="arabicPeriod"/>
            </a:pPr>
            <a:r>
              <a:rPr lang="en-US" sz="4000" b="1" dirty="0"/>
              <a:t>print</a:t>
            </a:r>
            <a:r>
              <a:rPr lang="en-US" sz="4000" dirty="0"/>
              <a:t>("printing original list: ");    </a:t>
            </a:r>
          </a:p>
          <a:p>
            <a:pPr algn="just">
              <a:buFont typeface="+mj-lt"/>
              <a:buAutoNum type="arabicPeriod"/>
            </a:pPr>
            <a:r>
              <a:rPr lang="en-US" sz="4000" b="1" dirty="0"/>
              <a:t>for</a:t>
            </a:r>
            <a:r>
              <a:rPr lang="en-US" sz="4000" dirty="0"/>
              <a:t> i </a:t>
            </a:r>
            <a:r>
              <a:rPr lang="en-US" sz="4000" b="1" dirty="0"/>
              <a:t>in</a:t>
            </a:r>
            <a:r>
              <a:rPr lang="en-US" sz="4000" dirty="0"/>
              <a:t> list:    </a:t>
            </a:r>
          </a:p>
          <a:p>
            <a:pPr algn="just">
              <a:buFont typeface="+mj-lt"/>
              <a:buAutoNum type="arabicPeriod"/>
            </a:pPr>
            <a:r>
              <a:rPr lang="en-US" sz="4000" dirty="0"/>
              <a:t>    </a:t>
            </a:r>
            <a:r>
              <a:rPr lang="en-US" sz="4000" b="1" dirty="0"/>
              <a:t>print</a:t>
            </a:r>
            <a:r>
              <a:rPr lang="en-US" sz="4000" dirty="0"/>
              <a:t>(i,end=" ")    </a:t>
            </a:r>
          </a:p>
          <a:p>
            <a:pPr algn="just">
              <a:buFont typeface="+mj-lt"/>
              <a:buAutoNum type="arabicPeriod"/>
            </a:pPr>
            <a:r>
              <a:rPr lang="en-US" sz="4000" dirty="0"/>
              <a:t>list.remove(2)    </a:t>
            </a:r>
          </a:p>
          <a:p>
            <a:pPr algn="just">
              <a:buFont typeface="+mj-lt"/>
              <a:buAutoNum type="arabicPeriod"/>
            </a:pPr>
            <a:r>
              <a:rPr lang="en-US" sz="4000" b="1" dirty="0"/>
              <a:t>print</a:t>
            </a:r>
            <a:r>
              <a:rPr lang="en-US" sz="4000" dirty="0"/>
              <a:t>("\nprinting the list after the removal of first element...")    </a:t>
            </a:r>
          </a:p>
          <a:p>
            <a:pPr algn="just">
              <a:buFont typeface="+mj-lt"/>
              <a:buAutoNum type="arabicPeriod"/>
            </a:pPr>
            <a:r>
              <a:rPr lang="en-US" sz="4000" b="1" dirty="0"/>
              <a:t>for</a:t>
            </a:r>
            <a:r>
              <a:rPr lang="en-US" sz="4000" dirty="0"/>
              <a:t> i </a:t>
            </a:r>
            <a:r>
              <a:rPr lang="en-US" sz="4000" b="1" dirty="0"/>
              <a:t>in</a:t>
            </a:r>
            <a:r>
              <a:rPr lang="en-US" sz="4000" dirty="0"/>
              <a:t> list:    </a:t>
            </a:r>
          </a:p>
          <a:p>
            <a:pPr algn="just">
              <a:buFont typeface="+mj-lt"/>
              <a:buAutoNum type="arabicPeriod"/>
            </a:pPr>
            <a:r>
              <a:rPr lang="en-US" sz="4000" dirty="0"/>
              <a:t>    </a:t>
            </a:r>
            <a:r>
              <a:rPr lang="en-US" sz="4000" b="1" dirty="0"/>
              <a:t>print</a:t>
            </a:r>
            <a:r>
              <a:rPr lang="en-US" sz="4000" dirty="0"/>
              <a:t>(i,end=" ")  </a:t>
            </a:r>
          </a:p>
          <a:p>
            <a:endParaRPr lang="en-IN" sz="4200" dirty="0"/>
          </a:p>
          <a:p>
            <a:endParaRPr lang="en-IN" sz="4200"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42</a:t>
            </a:fld>
            <a:endParaRPr lang="en-IN" dirty="0"/>
          </a:p>
        </p:txBody>
      </p:sp>
    </p:spTree>
    <p:extLst>
      <p:ext uri="{BB962C8B-B14F-4D97-AF65-F5344CB8AC3E}">
        <p14:creationId xmlns:p14="http://schemas.microsoft.com/office/powerpoint/2010/main" val="23451570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487933" y="1899152"/>
            <a:ext cx="20901805" cy="11039501"/>
          </a:xfrm>
          <a:prstGeom prst="rect">
            <a:avLst/>
          </a:prstGeom>
        </p:spPr>
      </p:pic>
      <p:sp>
        <p:nvSpPr>
          <p:cNvPr id="4" name="Footer Placeholder 3"/>
          <p:cNvSpPr>
            <a:spLocks noGrp="1"/>
          </p:cNvSpPr>
          <p:nvPr>
            <p:ph type="ftr" sz="quarter" idx="11"/>
          </p:nvPr>
        </p:nvSpPr>
        <p:spPr/>
        <p:txBody>
          <a:bodyPr/>
          <a:lstStyle/>
          <a:p>
            <a:r>
              <a:rPr lang="en-US"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43</a:t>
            </a:fld>
            <a:endParaRPr lang="en-IN" dirty="0"/>
          </a:p>
        </p:txBody>
      </p:sp>
    </p:spTree>
    <p:extLst>
      <p:ext uri="{BB962C8B-B14F-4D97-AF65-F5344CB8AC3E}">
        <p14:creationId xmlns:p14="http://schemas.microsoft.com/office/powerpoint/2010/main" val="23705796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5277" y="4340441"/>
            <a:ext cx="21025723" cy="2644989"/>
          </a:xfrm>
        </p:spPr>
        <p:txBody>
          <a:bodyPr>
            <a:normAutofit fontScale="90000"/>
          </a:bodyPr>
          <a:lstStyle/>
          <a:p>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sz="7500" b="1" dirty="0">
                <a:latin typeface="Times New Roman" panose="02020603050405020304" pitchFamily="18" charset="0"/>
                <a:cs typeface="Times New Roman" panose="02020603050405020304" pitchFamily="18" charset="0"/>
              </a:rPr>
              <a:t>Manage Dependencies in Python</a:t>
            </a:r>
            <a:endParaRPr lang="en-IN"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44</a:t>
            </a:fld>
            <a:endParaRPr lang="en-IN" dirty="0"/>
          </a:p>
        </p:txBody>
      </p:sp>
    </p:spTree>
    <p:extLst>
      <p:ext uri="{BB962C8B-B14F-4D97-AF65-F5344CB8AC3E}">
        <p14:creationId xmlns:p14="http://schemas.microsoft.com/office/powerpoint/2010/main" val="712471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45</a:t>
            </a:fld>
            <a:endParaRPr lang="en-IN" dirty="0"/>
          </a:p>
        </p:txBody>
      </p:sp>
      <p:sp>
        <p:nvSpPr>
          <p:cNvPr id="6" name="Content Placeholder 5"/>
          <p:cNvSpPr>
            <a:spLocks noGrp="1"/>
          </p:cNvSpPr>
          <p:nvPr>
            <p:ph idx="1"/>
          </p:nvPr>
        </p:nvSpPr>
        <p:spPr>
          <a:xfrm>
            <a:off x="9168064" y="2499799"/>
            <a:ext cx="6063228" cy="2476633"/>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5200" b="0" i="0" u="none" strike="noStrike" kern="0" cap="none" spc="0" normalizeH="0" baseline="0" noProof="0" dirty="0" smtClean="0">
                <a:ln>
                  <a:noFill/>
                </a:ln>
                <a:solidFill>
                  <a:prstClr val="white"/>
                </a:solidFill>
                <a:effectLst/>
                <a:uLnTx/>
                <a:uFillTx/>
                <a:latin typeface="Calibri" panose="020F0502020204030204"/>
              </a:rPr>
              <a:t>Python</a:t>
            </a:r>
          </a:p>
        </p:txBody>
      </p:sp>
      <p:sp>
        <p:nvSpPr>
          <p:cNvPr id="7" name="Oval 6"/>
          <p:cNvSpPr/>
          <p:nvPr/>
        </p:nvSpPr>
        <p:spPr>
          <a:xfrm>
            <a:off x="4063667" y="7503064"/>
            <a:ext cx="3922295" cy="2261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500" dirty="0" smtClean="0"/>
              <a:t>Python Interpreter</a:t>
            </a:r>
            <a:endParaRPr lang="en-IN" sz="4500" dirty="0"/>
          </a:p>
        </p:txBody>
      </p:sp>
      <p:cxnSp>
        <p:nvCxnSpPr>
          <p:cNvPr id="8" name="Straight Connector 7"/>
          <p:cNvCxnSpPr/>
          <p:nvPr/>
        </p:nvCxnSpPr>
        <p:spPr>
          <a:xfrm flipH="1">
            <a:off x="6286501" y="4976432"/>
            <a:ext cx="5763126" cy="2526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2102908" y="4948071"/>
            <a:ext cx="360947" cy="3681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2102908" y="4944552"/>
            <a:ext cx="6767288" cy="2014264"/>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7112423" y="6958816"/>
            <a:ext cx="4079657" cy="2671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500" dirty="0" smtClean="0"/>
              <a:t>pip</a:t>
            </a:r>
            <a:endParaRPr lang="en-IN" sz="4500" dirty="0"/>
          </a:p>
        </p:txBody>
      </p:sp>
      <p:sp>
        <p:nvSpPr>
          <p:cNvPr id="13" name="Oval 12"/>
          <p:cNvSpPr/>
          <p:nvPr/>
        </p:nvSpPr>
        <p:spPr>
          <a:xfrm>
            <a:off x="10020154" y="8633253"/>
            <a:ext cx="5606716" cy="2646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500" dirty="0" smtClean="0"/>
              <a:t>Python Virtual</a:t>
            </a:r>
          </a:p>
          <a:p>
            <a:pPr algn="ctr"/>
            <a:r>
              <a:rPr lang="en-IN" sz="4500" dirty="0" smtClean="0"/>
              <a:t>Environment</a:t>
            </a:r>
            <a:endParaRPr lang="en-IN" sz="4500" dirty="0"/>
          </a:p>
        </p:txBody>
      </p:sp>
    </p:spTree>
    <p:extLst>
      <p:ext uri="{BB962C8B-B14F-4D97-AF65-F5344CB8AC3E}">
        <p14:creationId xmlns:p14="http://schemas.microsoft.com/office/powerpoint/2010/main" val="40288731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5962" y="2441015"/>
            <a:ext cx="21025723" cy="8682531"/>
          </a:xfrm>
        </p:spPr>
        <p:txBody>
          <a:bodyPr>
            <a:normAutofit/>
          </a:bodyPr>
          <a:lstStyle/>
          <a:p>
            <a:pPr marL="0" indent="0">
              <a:buNone/>
            </a:pPr>
            <a:r>
              <a:rPr lang="en-IN" sz="4200" b="1" dirty="0">
                <a:cs typeface="Times New Roman" panose="02020603050405020304" pitchFamily="18" charset="0"/>
              </a:rPr>
              <a:t>Python Interpreter:</a:t>
            </a:r>
          </a:p>
          <a:p>
            <a:pPr marL="0" indent="0">
              <a:buNone/>
            </a:pPr>
            <a:endParaRPr lang="en-IN" sz="4200" dirty="0">
              <a:cs typeface="Times New Roman" panose="02020603050405020304" pitchFamily="18" charset="0"/>
            </a:endParaRPr>
          </a:p>
          <a:p>
            <a:r>
              <a:rPr lang="en-IN" sz="4200" dirty="0">
                <a:cs typeface="Times New Roman" panose="02020603050405020304" pitchFamily="18" charset="0"/>
              </a:rPr>
              <a:t>Python is an interpreter language. </a:t>
            </a:r>
          </a:p>
          <a:p>
            <a:r>
              <a:rPr lang="en-IN" sz="4200" dirty="0">
                <a:cs typeface="Times New Roman" panose="02020603050405020304" pitchFamily="18" charset="0"/>
              </a:rPr>
              <a:t>It means it executes the code line by line. </a:t>
            </a:r>
          </a:p>
          <a:p>
            <a:r>
              <a:rPr lang="en-IN" sz="4200" dirty="0">
                <a:cs typeface="Times New Roman" panose="02020603050405020304" pitchFamily="18" charset="0"/>
              </a:rPr>
              <a:t>Python provides a Python Shell, which is used to execute a single Python command and display the result.</a:t>
            </a:r>
          </a:p>
          <a:p>
            <a:r>
              <a:rPr lang="en-IN" sz="4200" dirty="0">
                <a:cs typeface="Times New Roman" panose="02020603050405020304" pitchFamily="18" charset="0"/>
              </a:rPr>
              <a:t>So, the Python interpreter converts the code written in python language by the user to the language which computer hardware or system can understand. </a:t>
            </a:r>
          </a:p>
          <a:p>
            <a:r>
              <a:rPr lang="en-IN" sz="4200" dirty="0">
                <a:cs typeface="Times New Roman" panose="02020603050405020304" pitchFamily="18" charset="0"/>
              </a:rPr>
              <a:t>It does all the time whenever you run your python script</a:t>
            </a:r>
            <a:r>
              <a:rPr lang="en-IN" sz="4200" dirty="0" smtClean="0">
                <a:cs typeface="Times New Roman" panose="02020603050405020304" pitchFamily="18" charset="0"/>
              </a:rPr>
              <a:t>.</a:t>
            </a:r>
            <a:endParaRPr lang="en-IN" sz="4200" dirty="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46</a:t>
            </a:fld>
            <a:endParaRPr lang="en-IN" dirty="0"/>
          </a:p>
        </p:txBody>
      </p:sp>
    </p:spTree>
    <p:extLst>
      <p:ext uri="{BB962C8B-B14F-4D97-AF65-F5344CB8AC3E}">
        <p14:creationId xmlns:p14="http://schemas.microsoft.com/office/powerpoint/2010/main" val="38342139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5962" y="2362638"/>
            <a:ext cx="21025723" cy="8682531"/>
          </a:xfrm>
        </p:spPr>
        <p:txBody>
          <a:bodyPr>
            <a:normAutofit/>
          </a:bodyPr>
          <a:lstStyle/>
          <a:p>
            <a:pPr marL="0" indent="0">
              <a:buNone/>
            </a:pPr>
            <a:r>
              <a:rPr lang="en-IN" sz="4200" b="1" dirty="0" smtClean="0">
                <a:cs typeface="Times New Roman" panose="02020603050405020304" pitchFamily="18" charset="0"/>
              </a:rPr>
              <a:t>Dependency management</a:t>
            </a:r>
          </a:p>
          <a:p>
            <a:pPr marL="0" indent="0">
              <a:buNone/>
            </a:pPr>
            <a:endParaRPr lang="en-IN" sz="4200" dirty="0">
              <a:cs typeface="Times New Roman" panose="02020603050405020304" pitchFamily="18" charset="0"/>
            </a:endParaRPr>
          </a:p>
          <a:p>
            <a:pPr marL="0" indent="0">
              <a:buNone/>
            </a:pPr>
            <a:r>
              <a:rPr lang="en-IN" sz="4200" dirty="0">
                <a:cs typeface="Times New Roman" panose="02020603050405020304" pitchFamily="18" charset="0"/>
              </a:rPr>
              <a:t>Dependencies:</a:t>
            </a:r>
          </a:p>
          <a:p>
            <a:pPr marL="0" indent="0">
              <a:buNone/>
            </a:pPr>
            <a:r>
              <a:rPr lang="en-IN" sz="4200" dirty="0">
                <a:cs typeface="Times New Roman" panose="02020603050405020304" pitchFamily="18" charset="0"/>
              </a:rPr>
              <a:t>Most ‘real world’ python programs use 3</a:t>
            </a:r>
            <a:r>
              <a:rPr lang="en-IN" sz="4200" baseline="30000" dirty="0">
                <a:cs typeface="Times New Roman" panose="02020603050405020304" pitchFamily="18" charset="0"/>
              </a:rPr>
              <a:t>rd</a:t>
            </a:r>
            <a:r>
              <a:rPr lang="en-IN" sz="4200" dirty="0">
                <a:cs typeface="Times New Roman" panose="02020603050405020304" pitchFamily="18" charset="0"/>
              </a:rPr>
              <a:t> party libraries and frameworks. They are called dependencies.</a:t>
            </a:r>
          </a:p>
          <a:p>
            <a:pPr marL="0" indent="0">
              <a:buNone/>
            </a:pPr>
            <a:r>
              <a:rPr lang="en-IN" sz="4200" dirty="0">
                <a:cs typeface="Times New Roman" panose="02020603050405020304" pitchFamily="18" charset="0"/>
              </a:rPr>
              <a:t>Example:</a:t>
            </a:r>
          </a:p>
          <a:p>
            <a:pPr marL="0" indent="0">
              <a:buNone/>
            </a:pPr>
            <a:r>
              <a:rPr lang="en-IN" sz="4200" dirty="0">
                <a:cs typeface="Times New Roman" panose="02020603050405020304" pitchFamily="18" charset="0"/>
              </a:rPr>
              <a:t> </a:t>
            </a:r>
            <a:r>
              <a:rPr lang="en-IN" sz="4200" dirty="0" smtClean="0">
                <a:cs typeface="Times New Roman" panose="02020603050405020304" pitchFamily="18" charset="0"/>
              </a:rPr>
              <a:t>my_program</a:t>
            </a:r>
            <a:endParaRPr lang="en-IN" sz="4200" dirty="0">
              <a:cs typeface="Times New Roman" panose="02020603050405020304" pitchFamily="18" charset="0"/>
            </a:endParaRPr>
          </a:p>
          <a:p>
            <a:pPr marL="0" indent="0">
              <a:buNone/>
            </a:pPr>
            <a:r>
              <a:rPr lang="en-IN" sz="4200" dirty="0">
                <a:cs typeface="Times New Roman" panose="02020603050405020304" pitchFamily="18" charset="0"/>
              </a:rPr>
              <a:t>           super_library</a:t>
            </a:r>
          </a:p>
          <a:p>
            <a:pPr marL="0" indent="0">
              <a:buNone/>
            </a:pPr>
            <a:r>
              <a:rPr lang="en-IN" sz="4200" dirty="0">
                <a:cs typeface="Times New Roman" panose="02020603050405020304" pitchFamily="18" charset="0"/>
              </a:rPr>
              <a:t>           other_dependency</a:t>
            </a:r>
          </a:p>
          <a:p>
            <a:pPr marL="0" indent="0">
              <a:buNone/>
            </a:pPr>
            <a:endParaRPr lang="en-IN" sz="4200" dirty="0"/>
          </a:p>
          <a:p>
            <a:endParaRPr lang="en-IN" sz="4200"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47</a:t>
            </a:fld>
            <a:endParaRPr lang="en-IN" dirty="0"/>
          </a:p>
        </p:txBody>
      </p:sp>
    </p:spTree>
    <p:extLst>
      <p:ext uri="{BB962C8B-B14F-4D97-AF65-F5344CB8AC3E}">
        <p14:creationId xmlns:p14="http://schemas.microsoft.com/office/powerpoint/2010/main" val="39314081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4707" y="1108604"/>
            <a:ext cx="21025723" cy="11144356"/>
          </a:xfrm>
        </p:spPr>
        <p:txBody>
          <a:bodyPr>
            <a:noAutofit/>
          </a:bodyPr>
          <a:lstStyle/>
          <a:p>
            <a:pPr marL="0" indent="0">
              <a:buNone/>
            </a:pPr>
            <a:endParaRPr lang="en-IN" sz="4200" b="1" dirty="0">
              <a:cs typeface="Times New Roman" panose="02020603050405020304" pitchFamily="18" charset="0"/>
            </a:endParaRPr>
          </a:p>
          <a:p>
            <a:pPr marL="0" indent="0">
              <a:buNone/>
            </a:pPr>
            <a:r>
              <a:rPr lang="en-IN" sz="4200" b="1" dirty="0">
                <a:cs typeface="Times New Roman" panose="02020603050405020304" pitchFamily="18" charset="0"/>
              </a:rPr>
              <a:t>Transitive Dependencies</a:t>
            </a:r>
          </a:p>
          <a:p>
            <a:pPr marL="0" indent="0">
              <a:buNone/>
            </a:pPr>
            <a:endParaRPr lang="en-IN" sz="4200" dirty="0">
              <a:cs typeface="Times New Roman" panose="02020603050405020304" pitchFamily="18" charset="0"/>
            </a:endParaRPr>
          </a:p>
          <a:p>
            <a:pPr marL="0" indent="0">
              <a:buNone/>
            </a:pPr>
            <a:r>
              <a:rPr lang="en-IN" sz="4200" dirty="0">
                <a:cs typeface="Times New Roman" panose="02020603050405020304" pitchFamily="18" charset="0"/>
              </a:rPr>
              <a:t>“Dependencies of dependencies” : secondary dependencies</a:t>
            </a:r>
          </a:p>
          <a:p>
            <a:pPr marL="0" indent="0">
              <a:buNone/>
            </a:pPr>
            <a:endParaRPr lang="en-IN" sz="4200" dirty="0">
              <a:cs typeface="Times New Roman" panose="02020603050405020304" pitchFamily="18" charset="0"/>
            </a:endParaRPr>
          </a:p>
          <a:p>
            <a:pPr marL="0" indent="0">
              <a:buNone/>
            </a:pPr>
            <a:r>
              <a:rPr lang="en-IN" sz="4200" dirty="0" smtClean="0">
                <a:cs typeface="Times New Roman" panose="02020603050405020304" pitchFamily="18" charset="0"/>
              </a:rPr>
              <a:t>My_program</a:t>
            </a:r>
            <a:endParaRPr lang="en-IN" sz="4200" dirty="0">
              <a:cs typeface="Times New Roman" panose="02020603050405020304" pitchFamily="18" charset="0"/>
            </a:endParaRPr>
          </a:p>
          <a:p>
            <a:pPr marL="0" indent="0">
              <a:buNone/>
            </a:pPr>
            <a:r>
              <a:rPr lang="en-IN" sz="4200" dirty="0">
                <a:cs typeface="Times New Roman" panose="02020603050405020304" pitchFamily="18" charset="0"/>
              </a:rPr>
              <a:t>     super_library</a:t>
            </a:r>
          </a:p>
          <a:p>
            <a:pPr marL="0" indent="0">
              <a:buNone/>
            </a:pPr>
            <a:r>
              <a:rPr lang="en-IN" sz="4200" dirty="0">
                <a:cs typeface="Times New Roman" panose="02020603050405020304" pitchFamily="18" charset="0"/>
              </a:rPr>
              <a:t>          decent_library</a:t>
            </a:r>
          </a:p>
          <a:p>
            <a:pPr marL="0" indent="0">
              <a:buNone/>
            </a:pPr>
            <a:r>
              <a:rPr lang="en-IN" sz="4200" dirty="0">
                <a:cs typeface="Times New Roman" panose="02020603050405020304" pitchFamily="18" charset="0"/>
              </a:rPr>
              <a:t>          tool_v2.</a:t>
            </a:r>
          </a:p>
          <a:p>
            <a:pPr marL="0" indent="0">
              <a:buNone/>
            </a:pPr>
            <a:r>
              <a:rPr lang="en-IN" sz="4200" dirty="0">
                <a:cs typeface="Times New Roman" panose="02020603050405020304" pitchFamily="18" charset="0"/>
              </a:rPr>
              <a:t>                awesome_framework</a:t>
            </a:r>
          </a:p>
          <a:p>
            <a:pPr marL="0" indent="0">
              <a:buNone/>
            </a:pPr>
            <a:r>
              <a:rPr lang="en-IN" sz="4200" dirty="0">
                <a:cs typeface="Times New Roman" panose="02020603050405020304" pitchFamily="18" charset="0"/>
              </a:rPr>
              <a:t>      other_dependency</a:t>
            </a:r>
          </a:p>
          <a:p>
            <a:pPr marL="0" indent="0">
              <a:buNone/>
            </a:pPr>
            <a:r>
              <a:rPr lang="en-IN" sz="4200" dirty="0">
                <a:cs typeface="Times New Roman" panose="02020603050405020304" pitchFamily="18" charset="0"/>
              </a:rPr>
              <a:t>          mega_module</a:t>
            </a:r>
          </a:p>
          <a:p>
            <a:endParaRPr lang="en-IN" sz="4200" dirty="0"/>
          </a:p>
          <a:p>
            <a:endParaRPr lang="en-IN" sz="4200"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48</a:t>
            </a:fld>
            <a:endParaRPr lang="en-IN" dirty="0"/>
          </a:p>
        </p:txBody>
      </p:sp>
    </p:spTree>
    <p:extLst>
      <p:ext uri="{BB962C8B-B14F-4D97-AF65-F5344CB8AC3E}">
        <p14:creationId xmlns:p14="http://schemas.microsoft.com/office/powerpoint/2010/main" val="18939414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5962" y="2388764"/>
            <a:ext cx="21025723" cy="8682531"/>
          </a:xfrm>
        </p:spPr>
        <p:txBody>
          <a:bodyPr>
            <a:normAutofit/>
          </a:bodyPr>
          <a:lstStyle/>
          <a:p>
            <a:pPr marL="0" indent="0">
              <a:buNone/>
            </a:pPr>
            <a:endParaRPr lang="en-IN" sz="4200" dirty="0"/>
          </a:p>
          <a:p>
            <a:pPr marL="0" indent="0">
              <a:buNone/>
            </a:pPr>
            <a:r>
              <a:rPr lang="en-IN" sz="4200" b="1" dirty="0">
                <a:latin typeface="Times New Roman" panose="02020603050405020304" pitchFamily="18" charset="0"/>
                <a:cs typeface="Times New Roman" panose="02020603050405020304" pitchFamily="18" charset="0"/>
              </a:rPr>
              <a:t>Managing dependencies is manually difficult</a:t>
            </a:r>
          </a:p>
          <a:p>
            <a:pPr marL="0" indent="0">
              <a:buNone/>
            </a:pPr>
            <a:endParaRPr lang="en-IN" sz="4200" dirty="0">
              <a:latin typeface="Times New Roman" panose="02020603050405020304" pitchFamily="18" charset="0"/>
              <a:cs typeface="Times New Roman" panose="02020603050405020304" pitchFamily="18" charset="0"/>
            </a:endParaRPr>
          </a:p>
          <a:p>
            <a:r>
              <a:rPr lang="en-IN" sz="4200" dirty="0">
                <a:latin typeface="Times New Roman" panose="02020603050405020304" pitchFamily="18" charset="0"/>
                <a:cs typeface="Times New Roman" panose="02020603050405020304" pitchFamily="18" charset="0"/>
              </a:rPr>
              <a:t>Time consuming</a:t>
            </a:r>
          </a:p>
          <a:p>
            <a:r>
              <a:rPr lang="en-IN" sz="4200" dirty="0">
                <a:latin typeface="Times New Roman" panose="02020603050405020304" pitchFamily="18" charset="0"/>
                <a:cs typeface="Times New Roman" panose="02020603050405020304" pitchFamily="18" charset="0"/>
              </a:rPr>
              <a:t>Copying/pasting source code makes update tedious</a:t>
            </a:r>
          </a:p>
          <a:p>
            <a:r>
              <a:rPr lang="en-IN" sz="4200" dirty="0">
                <a:latin typeface="Times New Roman" panose="02020603050405020304" pitchFamily="18" charset="0"/>
                <a:cs typeface="Times New Roman" panose="02020603050405020304" pitchFamily="18" charset="0"/>
              </a:rPr>
              <a:t>Easy to make mistakes</a:t>
            </a:r>
          </a:p>
          <a:p>
            <a:pPr marL="0" indent="0">
              <a:buNone/>
            </a:pPr>
            <a:endParaRPr lang="en-IN" sz="4200" dirty="0">
              <a:latin typeface="Times New Roman" panose="02020603050405020304" pitchFamily="18" charset="0"/>
              <a:cs typeface="Times New Roman" panose="02020603050405020304" pitchFamily="18" charset="0"/>
            </a:endParaRPr>
          </a:p>
          <a:p>
            <a:pPr marL="0" indent="0">
              <a:buNone/>
            </a:pPr>
            <a:r>
              <a:rPr lang="en-IN" sz="4200" b="1" dirty="0">
                <a:latin typeface="Times New Roman" panose="02020603050405020304" pitchFamily="18" charset="0"/>
                <a:cs typeface="Times New Roman" panose="02020603050405020304" pitchFamily="18" charset="0"/>
              </a:rPr>
              <a:t>The solution: Package managers</a:t>
            </a:r>
          </a:p>
          <a:p>
            <a:pPr marL="0" indent="0">
              <a:buNone/>
            </a:pPr>
            <a:endParaRPr lang="en-IN" sz="4200" dirty="0"/>
          </a:p>
          <a:p>
            <a:endParaRPr lang="en-IN" sz="4200"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49</a:t>
            </a:fld>
            <a:endParaRPr lang="en-IN" dirty="0"/>
          </a:p>
        </p:txBody>
      </p:sp>
    </p:spTree>
    <p:extLst>
      <p:ext uri="{BB962C8B-B14F-4D97-AF65-F5344CB8AC3E}">
        <p14:creationId xmlns:p14="http://schemas.microsoft.com/office/powerpoint/2010/main" val="18757459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5964" y="728561"/>
            <a:ext cx="21025723" cy="2197519"/>
          </a:xfrm>
        </p:spPr>
        <p:txBody>
          <a:bodyPr>
            <a:normAutofit fontScale="90000"/>
          </a:bodyPr>
          <a:lstStyle/>
          <a:p>
            <a:r>
              <a:rPr lang="en-IN" sz="8800" b="1" dirty="0"/>
              <a:t>Python</a:t>
            </a:r>
            <a:r>
              <a:rPr lang="en-IN" b="1" dirty="0"/>
              <a:t> </a:t>
            </a:r>
            <a:r>
              <a:rPr lang="en-IN" sz="8800" b="1" dirty="0"/>
              <a:t>Syntax</a:t>
            </a:r>
            <a:r>
              <a:rPr lang="en-IN" b="1" dirty="0"/>
              <a:t> </a:t>
            </a:r>
            <a:r>
              <a:rPr lang="en-IN" sz="8800" b="1" dirty="0"/>
              <a:t>Identifiers</a:t>
            </a:r>
            <a:br>
              <a:rPr lang="en-IN" sz="8800" b="1" dirty="0"/>
            </a:br>
            <a:endParaRPr lang="en-IN" dirty="0"/>
          </a:p>
        </p:txBody>
      </p:sp>
      <p:sp>
        <p:nvSpPr>
          <p:cNvPr id="3" name="Content Placeholder 2"/>
          <p:cNvSpPr>
            <a:spLocks noGrp="1"/>
          </p:cNvSpPr>
          <p:nvPr>
            <p:ph idx="1"/>
          </p:nvPr>
        </p:nvSpPr>
        <p:spPr>
          <a:xfrm>
            <a:off x="1675962" y="2258135"/>
            <a:ext cx="21025723" cy="10177705"/>
          </a:xfrm>
        </p:spPr>
        <p:txBody>
          <a:bodyPr>
            <a:normAutofit fontScale="70000" lnSpcReduction="20000"/>
          </a:bodyPr>
          <a:lstStyle/>
          <a:p>
            <a:pPr marL="0" indent="0">
              <a:buNone/>
            </a:pPr>
            <a:r>
              <a:rPr lang="en-US" sz="6000" b="1" dirty="0"/>
              <a:t>What are identifiers?</a:t>
            </a:r>
          </a:p>
          <a:p>
            <a:r>
              <a:rPr lang="en-US" sz="6000" dirty="0"/>
              <a:t> It is a name given to something to differentiate it from other code entities.</a:t>
            </a:r>
          </a:p>
          <a:p>
            <a:pPr marL="0" indent="0">
              <a:buNone/>
            </a:pPr>
            <a:r>
              <a:rPr lang="en-US" sz="6000" b="1" dirty="0"/>
              <a:t>Rules of identifiers:</a:t>
            </a:r>
          </a:p>
          <a:p>
            <a:r>
              <a:rPr lang="en-US" sz="6000" dirty="0"/>
              <a:t>The identifier will contain a combination of lowercase (a-z) or uppercase(A-Z) alphabets or numbers (0-9) or underscore (_)</a:t>
            </a:r>
          </a:p>
          <a:p>
            <a:r>
              <a:rPr lang="en-US" sz="6000" dirty="0"/>
              <a:t>The Identifier cannot start with a digit</a:t>
            </a:r>
          </a:p>
          <a:p>
            <a:r>
              <a:rPr lang="en-US" sz="6000" dirty="0"/>
              <a:t>Any reserved words or keywords cannot be used as identifier names (you’ll read more about keywords in the article soon)</a:t>
            </a:r>
          </a:p>
          <a:p>
            <a:r>
              <a:rPr lang="en-US" sz="6000" dirty="0"/>
              <a:t>Symbols or Special characters cannot be used in the identifier</a:t>
            </a:r>
          </a:p>
          <a:p>
            <a:r>
              <a:rPr lang="en-US" sz="6000" dirty="0"/>
              <a:t>Length of the identifier can be variable; there is no restriction</a:t>
            </a:r>
          </a:p>
          <a:p>
            <a:r>
              <a:rPr lang="en-US" sz="6000" dirty="0"/>
              <a:t>Remember that python is a case sensitive language, so var and VAR are two different identifiers</a:t>
            </a:r>
          </a:p>
          <a:p>
            <a:r>
              <a:rPr lang="en-US" sz="6000" dirty="0"/>
              <a:t>Examples of correct naming: var, Robot, python_007</a:t>
            </a:r>
          </a:p>
          <a:p>
            <a:r>
              <a:rPr lang="en-US" sz="6000" dirty="0"/>
              <a:t>Examples of incorrect naming: 97learning, hel!o</a:t>
            </a:r>
          </a:p>
          <a:p>
            <a:r>
              <a:rPr lang="en-US" sz="6000" dirty="0"/>
              <a:t>To check if your name is a valid identifier or not, you can use the inbuilt function “isidentifier()”.</a:t>
            </a:r>
            <a:endParaRPr lang="en-IN" sz="6000" dirty="0"/>
          </a:p>
          <a:p>
            <a:endParaRPr lang="en-IN"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5</a:t>
            </a:fld>
            <a:endParaRPr lang="en-IN" dirty="0"/>
          </a:p>
        </p:txBody>
      </p:sp>
    </p:spTree>
    <p:extLst>
      <p:ext uri="{BB962C8B-B14F-4D97-AF65-F5344CB8AC3E}">
        <p14:creationId xmlns:p14="http://schemas.microsoft.com/office/powerpoint/2010/main" val="11811840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5962" y="2441016"/>
            <a:ext cx="21025723" cy="8682531"/>
          </a:xfrm>
        </p:spPr>
        <p:txBody>
          <a:bodyPr>
            <a:noAutofit/>
          </a:bodyPr>
          <a:lstStyle/>
          <a:p>
            <a:pPr marL="0" indent="0">
              <a:buNone/>
            </a:pPr>
            <a:endParaRPr lang="en-IN" sz="4200" dirty="0"/>
          </a:p>
          <a:p>
            <a:pPr marL="0" indent="0">
              <a:buNone/>
            </a:pPr>
            <a:r>
              <a:rPr lang="en-IN" sz="4200" b="1" dirty="0" smtClean="0">
                <a:latin typeface="Times New Roman" panose="02020603050405020304" pitchFamily="18" charset="0"/>
                <a:cs typeface="Times New Roman" panose="02020603050405020304" pitchFamily="18" charset="0"/>
              </a:rPr>
              <a:t>Package</a:t>
            </a:r>
            <a:endParaRPr lang="en-IN" sz="4200" dirty="0">
              <a:latin typeface="Times New Roman" panose="02020603050405020304" pitchFamily="18" charset="0"/>
              <a:cs typeface="Times New Roman" panose="02020603050405020304" pitchFamily="18" charset="0"/>
            </a:endParaRPr>
          </a:p>
          <a:p>
            <a:pPr marL="0" indent="0">
              <a:buNone/>
            </a:pPr>
            <a:r>
              <a:rPr lang="en-IN" sz="4200" dirty="0">
                <a:latin typeface="Times New Roman" panose="02020603050405020304" pitchFamily="18" charset="0"/>
                <a:cs typeface="Times New Roman" panose="02020603050405020304" pitchFamily="18" charset="0"/>
              </a:rPr>
              <a:t>A package is a bundle of software to be installed into a python environment. Typically third party library and frameworks.</a:t>
            </a:r>
          </a:p>
          <a:p>
            <a:pPr marL="0" indent="0">
              <a:buNone/>
            </a:pPr>
            <a:endParaRPr lang="en-IN" sz="4200" dirty="0" smtClean="0">
              <a:latin typeface="Times New Roman" panose="02020603050405020304" pitchFamily="18" charset="0"/>
              <a:cs typeface="Times New Roman" panose="02020603050405020304" pitchFamily="18" charset="0"/>
            </a:endParaRPr>
          </a:p>
          <a:p>
            <a:pPr marL="0" indent="0">
              <a:buNone/>
            </a:pPr>
            <a:r>
              <a:rPr lang="en-IN" sz="4200" dirty="0" smtClean="0">
                <a:latin typeface="Times New Roman" panose="02020603050405020304" pitchFamily="18" charset="0"/>
                <a:cs typeface="Times New Roman" panose="02020603050405020304" pitchFamily="18" charset="0"/>
              </a:rPr>
              <a:t>Eg</a:t>
            </a:r>
            <a:r>
              <a:rPr lang="en-IN" sz="4200" dirty="0">
                <a:latin typeface="Times New Roman" panose="02020603050405020304" pitchFamily="18" charset="0"/>
                <a:cs typeface="Times New Roman" panose="02020603050405020304" pitchFamily="18" charset="0"/>
              </a:rPr>
              <a:t>:</a:t>
            </a:r>
          </a:p>
          <a:p>
            <a:r>
              <a:rPr lang="en-IN" sz="4200" dirty="0">
                <a:latin typeface="Times New Roman" panose="02020603050405020304" pitchFamily="18" charset="0"/>
                <a:cs typeface="Times New Roman" panose="02020603050405020304" pitchFamily="18" charset="0"/>
              </a:rPr>
              <a:t>Django</a:t>
            </a:r>
          </a:p>
          <a:p>
            <a:r>
              <a:rPr lang="en-IN" sz="4200" dirty="0">
                <a:latin typeface="Times New Roman" panose="02020603050405020304" pitchFamily="18" charset="0"/>
                <a:cs typeface="Times New Roman" panose="02020603050405020304" pitchFamily="18" charset="0"/>
              </a:rPr>
              <a:t>Numpy</a:t>
            </a:r>
          </a:p>
          <a:p>
            <a:r>
              <a:rPr lang="en-IN" sz="4200" dirty="0" smtClean="0">
                <a:latin typeface="Times New Roman" panose="02020603050405020304" pitchFamily="18" charset="0"/>
                <a:cs typeface="Times New Roman" panose="02020603050405020304" pitchFamily="18" charset="0"/>
              </a:rPr>
              <a:t>Seaborn</a:t>
            </a:r>
            <a:endParaRPr lang="en-IN" sz="42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50</a:t>
            </a:fld>
            <a:endParaRPr lang="en-IN" dirty="0"/>
          </a:p>
        </p:txBody>
      </p:sp>
    </p:spTree>
    <p:extLst>
      <p:ext uri="{BB962C8B-B14F-4D97-AF65-F5344CB8AC3E}">
        <p14:creationId xmlns:p14="http://schemas.microsoft.com/office/powerpoint/2010/main" val="33271821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5962" y="2441015"/>
            <a:ext cx="21025723" cy="8682531"/>
          </a:xfrm>
        </p:spPr>
        <p:txBody>
          <a:bodyPr>
            <a:noAutofit/>
          </a:bodyPr>
          <a:lstStyle/>
          <a:p>
            <a:pPr marL="0" indent="0">
              <a:buNone/>
            </a:pPr>
            <a:endParaRPr lang="en-IN" sz="4200" b="1" dirty="0">
              <a:latin typeface="Times New Roman" panose="02020603050405020304" pitchFamily="18" charset="0"/>
              <a:cs typeface="Times New Roman" panose="02020603050405020304" pitchFamily="18" charset="0"/>
            </a:endParaRPr>
          </a:p>
          <a:p>
            <a:pPr marL="0" indent="0">
              <a:buNone/>
            </a:pPr>
            <a:r>
              <a:rPr lang="en-IN" sz="4200" b="1" dirty="0">
                <a:latin typeface="Times New Roman" panose="02020603050405020304" pitchFamily="18" charset="0"/>
                <a:cs typeface="Times New Roman" panose="02020603050405020304" pitchFamily="18" charset="0"/>
              </a:rPr>
              <a:t>Pip – Python Package Manager</a:t>
            </a:r>
          </a:p>
          <a:p>
            <a:pPr marL="0" indent="0">
              <a:buNone/>
            </a:pPr>
            <a:endParaRPr lang="en-IN" sz="4200" dirty="0">
              <a:latin typeface="Times New Roman" panose="02020603050405020304" pitchFamily="18" charset="0"/>
              <a:cs typeface="Times New Roman" panose="02020603050405020304" pitchFamily="18" charset="0"/>
            </a:endParaRPr>
          </a:p>
          <a:p>
            <a:pPr marL="0" indent="0">
              <a:buNone/>
            </a:pPr>
            <a:r>
              <a:rPr lang="en-IN" sz="4200" dirty="0">
                <a:latin typeface="Times New Roman" panose="02020603050405020304" pitchFamily="18" charset="0"/>
                <a:cs typeface="Times New Roman" panose="02020603050405020304" pitchFamily="18" charset="0"/>
              </a:rPr>
              <a:t>Pip comes with modern python install</a:t>
            </a:r>
          </a:p>
          <a:p>
            <a:pPr marL="0" indent="0">
              <a:buNone/>
            </a:pPr>
            <a:endParaRPr lang="en-IN" sz="4200" b="1" dirty="0">
              <a:latin typeface="Times New Roman" panose="02020603050405020304" pitchFamily="18" charset="0"/>
              <a:cs typeface="Times New Roman" panose="02020603050405020304" pitchFamily="18" charset="0"/>
            </a:endParaRPr>
          </a:p>
          <a:p>
            <a:pPr marL="0" indent="0">
              <a:buNone/>
            </a:pPr>
            <a:r>
              <a:rPr lang="en-IN" sz="4200" b="1" dirty="0">
                <a:latin typeface="Times New Roman" panose="02020603050405020304" pitchFamily="18" charset="0"/>
                <a:cs typeface="Times New Roman" panose="02020603050405020304" pitchFamily="18" charset="0"/>
              </a:rPr>
              <a:t>Virtual environment:</a:t>
            </a:r>
          </a:p>
          <a:p>
            <a:pPr marL="0" indent="0">
              <a:buNone/>
            </a:pPr>
            <a:endParaRPr lang="en-IN" sz="4200" dirty="0">
              <a:latin typeface="Times New Roman" panose="02020603050405020304" pitchFamily="18" charset="0"/>
              <a:cs typeface="Times New Roman" panose="02020603050405020304" pitchFamily="18" charset="0"/>
            </a:endParaRPr>
          </a:p>
          <a:p>
            <a:pPr marL="0" indent="0">
              <a:buNone/>
            </a:pPr>
            <a:r>
              <a:rPr lang="en-IN" sz="4200" dirty="0">
                <a:latin typeface="Times New Roman" panose="02020603050405020304" pitchFamily="18" charset="0"/>
                <a:cs typeface="Times New Roman" panose="02020603050405020304" pitchFamily="18" charset="0"/>
              </a:rPr>
              <a:t>Will provide us a standalone version particularly for the project we are using. </a:t>
            </a:r>
          </a:p>
          <a:p>
            <a:pPr marL="0" indent="0">
              <a:buNone/>
            </a:pPr>
            <a:r>
              <a:rPr lang="en-IN" sz="4200" dirty="0">
                <a:latin typeface="Times New Roman" panose="02020603050405020304" pitchFamily="18" charset="0"/>
                <a:cs typeface="Times New Roman" panose="02020603050405020304" pitchFamily="18" charset="0"/>
              </a:rPr>
              <a:t>So we can install the corresponding dependencies without affecting other projects. That’s how we manage dependencies in python</a:t>
            </a:r>
          </a:p>
          <a:p>
            <a:pPr marL="0" indent="0">
              <a:buNone/>
            </a:pPr>
            <a:endParaRPr lang="en-IN" sz="4200" dirty="0"/>
          </a:p>
          <a:p>
            <a:endParaRPr lang="en-IN" sz="4200"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51</a:t>
            </a:fld>
            <a:endParaRPr lang="en-IN" dirty="0"/>
          </a:p>
        </p:txBody>
      </p:sp>
    </p:spTree>
    <p:extLst>
      <p:ext uri="{BB962C8B-B14F-4D97-AF65-F5344CB8AC3E}">
        <p14:creationId xmlns:p14="http://schemas.microsoft.com/office/powerpoint/2010/main" val="4617914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E85CC54F-F262-49B1-B30A-A388156A76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50094" y="-58281"/>
            <a:ext cx="24327556" cy="12955688"/>
          </a:xfrm>
          <a:prstGeom prst="rect">
            <a:avLst/>
          </a:prstGeom>
        </p:spPr>
      </p:pic>
      <p:sp>
        <p:nvSpPr>
          <p:cNvPr id="6" name="Google Shape;54;p13">
            <a:extLst>
              <a:ext uri="{FF2B5EF4-FFF2-40B4-BE49-F238E27FC236}">
                <a16:creationId xmlns:a16="http://schemas.microsoft.com/office/drawing/2014/main" id="{BB1D25D6-29AE-485A-AB4C-D0B38FD13D0B}"/>
              </a:ext>
            </a:extLst>
          </p:cNvPr>
          <p:cNvSpPr txBox="1">
            <a:spLocks/>
          </p:cNvSpPr>
          <p:nvPr/>
        </p:nvSpPr>
        <p:spPr>
          <a:xfrm>
            <a:off x="608227" y="461663"/>
            <a:ext cx="14906632" cy="1521338"/>
          </a:xfrm>
          <a:prstGeom prst="rect">
            <a:avLst/>
          </a:prstGeom>
        </p:spPr>
        <p:txBody>
          <a:bodyPr spcFirstLastPara="1" vert="horz" wrap="square" lIns="243236" tIns="243236" rIns="243236" bIns="243236" rtlCol="0" anchor="t" anchorCtr="0">
            <a:noAutofit/>
          </a:bodyPr>
          <a:lstStyle>
            <a:lvl1pPr algn="l" defTabSz="914400" rtl="0" eaLnBrk="1" latinLnBrk="0" hangingPunct="1">
              <a:lnSpc>
                <a:spcPct val="90000"/>
              </a:lnSpc>
              <a:spcBef>
                <a:spcPct val="0"/>
              </a:spcBef>
              <a:buNone/>
              <a:defRPr sz="3200" kern="1200">
                <a:solidFill>
                  <a:schemeClr val="tx1">
                    <a:lumMod val="65000"/>
                    <a:lumOff val="35000"/>
                  </a:schemeClr>
                </a:solidFill>
                <a:latin typeface="Segoe UI Semibold" panose="020B0702040204020203" pitchFamily="34" charset="0"/>
                <a:ea typeface="+mj-ea"/>
                <a:cs typeface="Segoe UI Semibold" panose="020B0702040204020203" pitchFamily="34" charset="0"/>
              </a:defRPr>
            </a:lvl1pPr>
          </a:lstStyle>
          <a:p>
            <a:r>
              <a:rPr lang="en-US" sz="7982" b="1" dirty="0">
                <a:solidFill>
                  <a:schemeClr val="bg1"/>
                </a:solidFill>
                <a:latin typeface="Open Sans" panose="020B0606030504020204" pitchFamily="34" charset="0"/>
                <a:ea typeface="Open Sans" panose="020B0606030504020204" pitchFamily="34" charset="0"/>
                <a:cs typeface="Open Sans" panose="020B0606030504020204" pitchFamily="34" charset="0"/>
              </a:rPr>
              <a:t>LET’S CONNECT</a:t>
            </a:r>
          </a:p>
        </p:txBody>
      </p:sp>
      <p:pic>
        <p:nvPicPr>
          <p:cNvPr id="11" name="Graphic 10">
            <a:extLst>
              <a:ext uri="{FF2B5EF4-FFF2-40B4-BE49-F238E27FC236}">
                <a16:creationId xmlns:a16="http://schemas.microsoft.com/office/drawing/2014/main" id="{7AEC7597-1D22-49F6-AFBE-878A669DB20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087300" y="4669066"/>
            <a:ext cx="909155" cy="877430"/>
          </a:xfrm>
          <a:prstGeom prst="rect">
            <a:avLst/>
          </a:prstGeom>
        </p:spPr>
      </p:pic>
      <p:sp>
        <p:nvSpPr>
          <p:cNvPr id="12" name="TextBox 11">
            <a:extLst>
              <a:ext uri="{FF2B5EF4-FFF2-40B4-BE49-F238E27FC236}">
                <a16:creationId xmlns:a16="http://schemas.microsoft.com/office/drawing/2014/main" id="{467D4E2F-349C-4B6F-9C3C-9F8BFBF55F8E}"/>
              </a:ext>
            </a:extLst>
          </p:cNvPr>
          <p:cNvSpPr txBox="1"/>
          <p:nvPr/>
        </p:nvSpPr>
        <p:spPr>
          <a:xfrm>
            <a:off x="2383720" y="4642477"/>
            <a:ext cx="6179552" cy="706475"/>
          </a:xfrm>
          <a:prstGeom prst="rect">
            <a:avLst/>
          </a:prstGeom>
          <a:noFill/>
        </p:spPr>
        <p:txBody>
          <a:bodyPr wrap="square" rtlCol="0">
            <a:spAutoFit/>
          </a:bodyPr>
          <a:lstStyle/>
          <a:p>
            <a:r>
              <a:rPr lang="en-IN" sz="3991" dirty="0">
                <a:solidFill>
                  <a:schemeClr val="bg1"/>
                </a:solidFill>
                <a:latin typeface="Open Sans" panose="020B0606030504020204" pitchFamily="34" charset="0"/>
                <a:ea typeface="Open Sans" panose="020B0606030504020204" pitchFamily="34" charset="0"/>
                <a:cs typeface="Open Sans" panose="020B0606030504020204" pitchFamily="34" charset="0"/>
                <a:hlinkClick r:id="rId5">
                  <a:extLst>
                    <a:ext uri="{A12FA001-AC4F-418D-AE19-62706E023703}">
                      <ahyp:hlinkClr xmlns="" xmlns:ahyp="http://schemas.microsoft.com/office/drawing/2018/hyperlinkcolor" val="tx"/>
                    </a:ext>
                  </a:extLst>
                </a:hlinkClick>
              </a:rPr>
              <a:t>info@diggibyte.com</a:t>
            </a:r>
            <a:endParaRPr lang="en-IN" sz="399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descr="Shape&#10;&#10;Description automatically generated">
            <a:extLst>
              <a:ext uri="{FF2B5EF4-FFF2-40B4-BE49-F238E27FC236}">
                <a16:creationId xmlns:a16="http://schemas.microsoft.com/office/drawing/2014/main" id="{62BB986D-6A0C-48E0-A0ED-B4049CFBBF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2841" y="5943563"/>
            <a:ext cx="1153154" cy="1054312"/>
          </a:xfrm>
          <a:prstGeom prst="rect">
            <a:avLst/>
          </a:prstGeom>
          <a:noFill/>
        </p:spPr>
      </p:pic>
      <p:sp>
        <p:nvSpPr>
          <p:cNvPr id="14" name="TextBox 13">
            <a:extLst>
              <a:ext uri="{FF2B5EF4-FFF2-40B4-BE49-F238E27FC236}">
                <a16:creationId xmlns:a16="http://schemas.microsoft.com/office/drawing/2014/main" id="{B1A3344A-F4D1-44FF-B7EF-00DDAD229FCC}"/>
              </a:ext>
            </a:extLst>
          </p:cNvPr>
          <p:cNvSpPr txBox="1"/>
          <p:nvPr/>
        </p:nvSpPr>
        <p:spPr>
          <a:xfrm>
            <a:off x="2383720" y="5986939"/>
            <a:ext cx="5313536" cy="706475"/>
          </a:xfrm>
          <a:prstGeom prst="rect">
            <a:avLst/>
          </a:prstGeom>
          <a:noFill/>
        </p:spPr>
        <p:txBody>
          <a:bodyPr wrap="square" rtlCol="0">
            <a:spAutoFit/>
          </a:bodyPr>
          <a:lstStyle/>
          <a:p>
            <a:r>
              <a:rPr lang="en-IN" sz="3991" u="sng" dirty="0">
                <a:solidFill>
                  <a:schemeClr val="bg1"/>
                </a:solidFill>
                <a:latin typeface="Open Sans" panose="020B0606030504020204" pitchFamily="34" charset="0"/>
                <a:ea typeface="Open Sans" panose="020B0606030504020204" pitchFamily="34" charset="0"/>
                <a:cs typeface="Open Sans" panose="020B0606030504020204" pitchFamily="34" charset="0"/>
              </a:rPr>
              <a:t>www.</a:t>
            </a:r>
            <a:r>
              <a:rPr lang="en-IN" sz="3991" u="sng" dirty="0">
                <a:solidFill>
                  <a:schemeClr val="bg1"/>
                </a:solidFill>
                <a:latin typeface="Open Sans" panose="020B0606030504020204" pitchFamily="34" charset="0"/>
                <a:ea typeface="Open Sans" panose="020B0606030504020204" pitchFamily="34" charset="0"/>
                <a:cs typeface="Open Sans" panose="020B0606030504020204" pitchFamily="34" charset="0"/>
                <a:hlinkClick r:id="rId7">
                  <a:extLst>
                    <a:ext uri="{A12FA001-AC4F-418D-AE19-62706E023703}">
                      <ahyp:hlinkClr xmlns="" xmlns:ahyp="http://schemas.microsoft.com/office/drawing/2018/hyperlinkcolor" val="tx"/>
                    </a:ext>
                  </a:extLst>
                </a:hlinkClick>
              </a:rPr>
              <a:t>diggibyte</a:t>
            </a:r>
            <a:r>
              <a:rPr lang="en-IN" sz="3991" u="sng" dirty="0">
                <a:solidFill>
                  <a:schemeClr val="bg1"/>
                </a:solidFill>
                <a:latin typeface="Open Sans" panose="020B0606030504020204" pitchFamily="34" charset="0"/>
                <a:ea typeface="Open Sans" panose="020B0606030504020204" pitchFamily="34" charset="0"/>
                <a:cs typeface="Open Sans" panose="020B0606030504020204" pitchFamily="34" charset="0"/>
              </a:rPr>
              <a:t>.com</a:t>
            </a:r>
          </a:p>
        </p:txBody>
      </p:sp>
      <p:pic>
        <p:nvPicPr>
          <p:cNvPr id="15" name="Picture 14" descr="Logo, icon&#10;&#10;Description automatically generated">
            <a:extLst>
              <a:ext uri="{FF2B5EF4-FFF2-40B4-BE49-F238E27FC236}">
                <a16:creationId xmlns:a16="http://schemas.microsoft.com/office/drawing/2014/main" id="{BB93887A-E556-481B-90CB-E2A444FA5852}"/>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087300" y="7145063"/>
            <a:ext cx="1004236" cy="953332"/>
          </a:xfrm>
          <a:prstGeom prst="rect">
            <a:avLst/>
          </a:prstGeom>
          <a:noFill/>
        </p:spPr>
      </p:pic>
      <p:sp>
        <p:nvSpPr>
          <p:cNvPr id="16" name="TextBox 15">
            <a:extLst>
              <a:ext uri="{FF2B5EF4-FFF2-40B4-BE49-F238E27FC236}">
                <a16:creationId xmlns:a16="http://schemas.microsoft.com/office/drawing/2014/main" id="{8EB14576-BF76-4B60-B167-F0398A9FC399}"/>
              </a:ext>
            </a:extLst>
          </p:cNvPr>
          <p:cNvSpPr txBox="1"/>
          <p:nvPr/>
        </p:nvSpPr>
        <p:spPr>
          <a:xfrm>
            <a:off x="2361064" y="7268491"/>
            <a:ext cx="6179552" cy="706475"/>
          </a:xfrm>
          <a:prstGeom prst="rect">
            <a:avLst/>
          </a:prstGeom>
          <a:noFill/>
        </p:spPr>
        <p:txBody>
          <a:bodyPr wrap="square" rtlCol="0">
            <a:spAutoFit/>
          </a:bodyPr>
          <a:lstStyle/>
          <a:p>
            <a:r>
              <a:rPr lang="en-IN" sz="3991" dirty="0">
                <a:solidFill>
                  <a:srgbClr val="FFFFFF"/>
                </a:solidFill>
                <a:latin typeface="Open Sans" panose="020B0606030504020204" pitchFamily="34" charset="0"/>
              </a:rPr>
              <a:t>+91 81108 89199</a:t>
            </a:r>
            <a:endParaRPr lang="en-IN" sz="399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Footer Placeholder 3">
            <a:extLst>
              <a:ext uri="{FF2B5EF4-FFF2-40B4-BE49-F238E27FC236}">
                <a16:creationId xmlns:a16="http://schemas.microsoft.com/office/drawing/2014/main" id="{16F45840-E428-47C5-BBFC-C843FAB018A3}"/>
              </a:ext>
            </a:extLst>
          </p:cNvPr>
          <p:cNvSpPr>
            <a:spLocks noGrp="1"/>
          </p:cNvSpPr>
          <p:nvPr>
            <p:ph type="ftr" sz="quarter" idx="11"/>
          </p:nvPr>
        </p:nvSpPr>
        <p:spPr/>
        <p:txBody>
          <a:bodyPr/>
          <a:lstStyle/>
          <a:p>
            <a:r>
              <a:rPr lang="en-US" dirty="0"/>
              <a:t>Diggibyte Technologies  |   www.Diggibyte.com</a:t>
            </a:r>
            <a:endParaRPr lang="en-IN" dirty="0"/>
          </a:p>
        </p:txBody>
      </p:sp>
      <p:pic>
        <p:nvPicPr>
          <p:cNvPr id="23" name="Graphic 22" descr="Map with pin with solid fill">
            <a:extLst>
              <a:ext uri="{FF2B5EF4-FFF2-40B4-BE49-F238E27FC236}">
                <a16:creationId xmlns:a16="http://schemas.microsoft.com/office/drawing/2014/main" id="{9C4AED90-BC6A-4204-BE6C-F24D743F34DB}"/>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p:blipFill>
        <p:spPr>
          <a:xfrm>
            <a:off x="1087300" y="8209049"/>
            <a:ext cx="954000" cy="954000"/>
          </a:xfrm>
          <a:prstGeom prst="rect">
            <a:avLst/>
          </a:prstGeom>
        </p:spPr>
      </p:pic>
      <p:sp>
        <p:nvSpPr>
          <p:cNvPr id="24" name="TextBox 23">
            <a:extLst>
              <a:ext uri="{FF2B5EF4-FFF2-40B4-BE49-F238E27FC236}">
                <a16:creationId xmlns:a16="http://schemas.microsoft.com/office/drawing/2014/main" id="{A279D8F6-0E74-4EE1-99BB-ACFD8BC5AD0F}"/>
              </a:ext>
            </a:extLst>
          </p:cNvPr>
          <p:cNvSpPr txBox="1"/>
          <p:nvPr/>
        </p:nvSpPr>
        <p:spPr>
          <a:xfrm>
            <a:off x="2383719" y="8376613"/>
            <a:ext cx="10020653" cy="1934760"/>
          </a:xfrm>
          <a:prstGeom prst="rect">
            <a:avLst/>
          </a:prstGeom>
          <a:noFill/>
        </p:spPr>
        <p:txBody>
          <a:bodyPr wrap="square" rtlCol="0">
            <a:spAutoFit/>
          </a:bodyPr>
          <a:lstStyle/>
          <a:p>
            <a:r>
              <a:rPr lang="en-IN" sz="3991" dirty="0">
                <a:solidFill>
                  <a:srgbClr val="FFFFFF"/>
                </a:solidFill>
                <a:latin typeface="Open Sans" panose="020B0606030504020204" pitchFamily="34" charset="0"/>
              </a:rPr>
              <a:t>Novel Tech Park, Ground Floor, Kudlu Gate, Bengaluru, Karnataka.</a:t>
            </a:r>
          </a:p>
          <a:p>
            <a:r>
              <a:rPr lang="en-IN" sz="3991" dirty="0">
                <a:solidFill>
                  <a:srgbClr val="FFFFFF"/>
                </a:solidFill>
                <a:latin typeface="Open Sans" panose="020B0606030504020204" pitchFamily="34" charset="0"/>
              </a:rPr>
              <a:t>Pin Code: 560068</a:t>
            </a:r>
            <a:endParaRPr lang="en-IN" sz="399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Slide Number Placeholder 2">
            <a:extLst>
              <a:ext uri="{FF2B5EF4-FFF2-40B4-BE49-F238E27FC236}">
                <a16:creationId xmlns:a16="http://schemas.microsoft.com/office/drawing/2014/main" id="{A6212F7B-156F-4DF8-AF73-E999F3D182A7}"/>
              </a:ext>
            </a:extLst>
          </p:cNvPr>
          <p:cNvSpPr>
            <a:spLocks noGrp="1"/>
          </p:cNvSpPr>
          <p:nvPr>
            <p:ph type="sldNum" sz="quarter" idx="4"/>
          </p:nvPr>
        </p:nvSpPr>
        <p:spPr>
          <a:xfrm>
            <a:off x="23241000" y="12938653"/>
            <a:ext cx="685800" cy="728560"/>
          </a:xfrm>
        </p:spPr>
        <p:txBody>
          <a:bodyPr/>
          <a:lstStyle/>
          <a:p>
            <a:fld id="{2D550C56-9F87-4A04-B28F-B5A8DB7FC23F}" type="slidenum">
              <a:rPr lang="en-IN" smtClean="0"/>
              <a:pPr/>
              <a:t>52</a:t>
            </a:fld>
            <a:endParaRPr lang="en-IN" dirty="0"/>
          </a:p>
        </p:txBody>
      </p:sp>
      <p:pic>
        <p:nvPicPr>
          <p:cNvPr id="26" name="Picture 25" descr="Logo&#10;&#10;Description automatically generated">
            <a:extLst>
              <a:ext uri="{FF2B5EF4-FFF2-40B4-BE49-F238E27FC236}">
                <a16:creationId xmlns:a16="http://schemas.microsoft.com/office/drawing/2014/main" id="{D286D4FF-9382-42B5-8379-EE9BCD4C4F36}"/>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2361064" y="2233367"/>
            <a:ext cx="3620873" cy="2007463"/>
          </a:xfrm>
          <a:prstGeom prst="rect">
            <a:avLst/>
          </a:prstGeom>
          <a:solidFill>
            <a:schemeClr val="bg1"/>
          </a:solidFill>
        </p:spPr>
      </p:pic>
    </p:spTree>
    <p:extLst>
      <p:ext uri="{BB962C8B-B14F-4D97-AF65-F5344CB8AC3E}">
        <p14:creationId xmlns:p14="http://schemas.microsoft.com/office/powerpoint/2010/main" val="1567123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5962" y="2090057"/>
            <a:ext cx="21025723" cy="10848596"/>
          </a:xfrm>
        </p:spPr>
        <p:txBody>
          <a:bodyPr>
            <a:noAutofit/>
          </a:bodyPr>
          <a:lstStyle/>
          <a:p>
            <a:pPr marL="0" indent="0" algn="just">
              <a:buNone/>
            </a:pPr>
            <a:r>
              <a:rPr lang="en-IN" sz="4200" b="1" dirty="0"/>
              <a:t>Python Keywords</a:t>
            </a:r>
            <a:endParaRPr lang="en-US" sz="4200" dirty="0"/>
          </a:p>
          <a:p>
            <a:pPr algn="just"/>
            <a:r>
              <a:rPr lang="en-US" sz="4200" dirty="0"/>
              <a:t>They are some unique purpose words that can be used only for specific cases and not as identifiers is called keywords in python.</a:t>
            </a:r>
          </a:p>
          <a:p>
            <a:pPr algn="just"/>
            <a:r>
              <a:rPr lang="en-US" sz="4200" dirty="0"/>
              <a:t>To view all the keywords your version of python supports, you can open your script editor or IDE or write the following two commands on your terminal to list all the keywords.</a:t>
            </a:r>
          </a:p>
          <a:p>
            <a:pPr marL="0" indent="0" algn="just">
              <a:buNone/>
            </a:pPr>
            <a:r>
              <a:rPr lang="en-IN" sz="4200" b="1" dirty="0"/>
              <a:t>Syntax:</a:t>
            </a:r>
          </a:p>
          <a:p>
            <a:pPr marL="0" indent="0" algn="just">
              <a:buNone/>
            </a:pPr>
            <a:r>
              <a:rPr lang="en-IN" sz="4200" dirty="0"/>
              <a:t>import keyword</a:t>
            </a:r>
          </a:p>
          <a:p>
            <a:pPr marL="0" indent="0" algn="just">
              <a:buNone/>
            </a:pPr>
            <a:r>
              <a:rPr lang="en-IN" sz="4200" dirty="0"/>
              <a:t>print(keyword.kwlist)</a:t>
            </a:r>
          </a:p>
          <a:p>
            <a:pPr marL="0" indent="0" algn="just">
              <a:buNone/>
            </a:pPr>
            <a:r>
              <a:rPr lang="en-US" sz="4200" b="1" dirty="0"/>
              <a:t>Python variables</a:t>
            </a:r>
          </a:p>
          <a:p>
            <a:pPr marL="0" indent="0">
              <a:buNone/>
            </a:pPr>
            <a:r>
              <a:rPr lang="en-US" sz="4200" b="1" dirty="0"/>
              <a:t>What are variables?</a:t>
            </a:r>
          </a:p>
          <a:p>
            <a:r>
              <a:rPr lang="en-US" sz="4200" dirty="0"/>
              <a:t> To store any data values, we use containers called variables. There is no specific command in python to declare a variable. A variable is created the moment a value is assigned to it.</a:t>
            </a:r>
          </a:p>
          <a:p>
            <a:pPr marL="0" indent="0">
              <a:buNone/>
            </a:pPr>
            <a:r>
              <a:rPr lang="en-US" sz="4200" dirty="0"/>
              <a:t>Example:</a:t>
            </a:r>
          </a:p>
          <a:p>
            <a:pPr marL="0" indent="0">
              <a:buNone/>
            </a:pPr>
            <a:r>
              <a:rPr lang="en-US" sz="4200" dirty="0"/>
              <a:t>Var_1 = “variable”</a:t>
            </a:r>
          </a:p>
          <a:p>
            <a:pPr marL="0" indent="0">
              <a:buNone/>
            </a:pPr>
            <a:r>
              <a:rPr lang="en-US" sz="4200" dirty="0"/>
              <a:t>X = 0</a:t>
            </a:r>
          </a:p>
          <a:p>
            <a:pPr marL="0" indent="0" algn="just">
              <a:buNone/>
            </a:pPr>
            <a:endParaRPr lang="en-IN" sz="4200" b="1" dirty="0"/>
          </a:p>
          <a:p>
            <a:endParaRPr lang="en-IN" sz="4200"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6</a:t>
            </a:fld>
            <a:endParaRPr lang="en-IN" dirty="0"/>
          </a:p>
        </p:txBody>
      </p:sp>
    </p:spTree>
    <p:extLst>
      <p:ext uri="{BB962C8B-B14F-4D97-AF65-F5344CB8AC3E}">
        <p14:creationId xmlns:p14="http://schemas.microsoft.com/office/powerpoint/2010/main" val="39297376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5962" y="2153632"/>
            <a:ext cx="21025723" cy="10177705"/>
          </a:xfrm>
        </p:spPr>
        <p:txBody>
          <a:bodyPr>
            <a:noAutofit/>
          </a:bodyPr>
          <a:lstStyle/>
          <a:p>
            <a:pPr marL="0" indent="0">
              <a:buNone/>
            </a:pPr>
            <a:r>
              <a:rPr lang="en-IN" sz="4200" b="1" dirty="0"/>
              <a:t>Comments in Python</a:t>
            </a:r>
          </a:p>
          <a:p>
            <a:r>
              <a:rPr lang="en-US" sz="4200" dirty="0"/>
              <a:t>comments are an integral part. We can make multiple line comments as docstrings or single-line comments.</a:t>
            </a:r>
          </a:p>
          <a:p>
            <a:r>
              <a:rPr lang="en-US" sz="4200" dirty="0"/>
              <a:t>Single line comment is denoted by # symbol</a:t>
            </a:r>
          </a:p>
          <a:p>
            <a:pPr marL="0" indent="0">
              <a:buNone/>
            </a:pPr>
            <a:r>
              <a:rPr lang="en-US" sz="4200" dirty="0"/>
              <a:t>Example;</a:t>
            </a:r>
          </a:p>
          <a:p>
            <a:pPr marL="0" indent="0">
              <a:buNone/>
            </a:pPr>
            <a:r>
              <a:rPr lang="en-US" sz="4200" dirty="0"/>
              <a:t># this is a comment</a:t>
            </a:r>
          </a:p>
          <a:p>
            <a:r>
              <a:rPr lang="en-US" sz="4200" dirty="0"/>
              <a:t>Multi line comment is denoted by “”” or # each line</a:t>
            </a:r>
          </a:p>
          <a:p>
            <a:pPr marL="0" indent="0">
              <a:buNone/>
            </a:pPr>
            <a:r>
              <a:rPr lang="en-US" sz="4200" dirty="0"/>
              <a:t>Example:</a:t>
            </a:r>
          </a:p>
          <a:p>
            <a:pPr marL="0" indent="0">
              <a:buNone/>
            </a:pPr>
            <a:r>
              <a:rPr lang="en-US" sz="4200" dirty="0"/>
              <a:t>""“</a:t>
            </a:r>
          </a:p>
          <a:p>
            <a:pPr marL="0" indent="0">
              <a:buNone/>
            </a:pPr>
            <a:r>
              <a:rPr lang="en-US" sz="4200" dirty="0"/>
              <a:t>It makes multiline</a:t>
            </a:r>
          </a:p>
          <a:p>
            <a:pPr marL="0" indent="0">
              <a:buNone/>
            </a:pPr>
            <a:r>
              <a:rPr lang="en-US" sz="4200" dirty="0"/>
              <a:t>comments in Python</a:t>
            </a:r>
          </a:p>
          <a:p>
            <a:pPr marL="0" indent="0">
              <a:buNone/>
            </a:pPr>
            <a:r>
              <a:rPr lang="en-US" sz="4200" dirty="0"/>
              <a:t>much easier</a:t>
            </a:r>
          </a:p>
          <a:p>
            <a:pPr marL="0" indent="0">
              <a:buNone/>
            </a:pPr>
            <a:r>
              <a:rPr lang="en-US" sz="4200" dirty="0"/>
              <a:t>""“</a:t>
            </a:r>
          </a:p>
          <a:p>
            <a:pPr marL="0" indent="0">
              <a:buNone/>
            </a:pPr>
            <a:endParaRPr lang="en-US" sz="4200" dirty="0"/>
          </a:p>
          <a:p>
            <a:endParaRPr lang="en-IN" sz="4200"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7</a:t>
            </a:fld>
            <a:endParaRPr lang="en-IN" dirty="0"/>
          </a:p>
        </p:txBody>
      </p:sp>
    </p:spTree>
    <p:extLst>
      <p:ext uri="{BB962C8B-B14F-4D97-AF65-F5344CB8AC3E}">
        <p14:creationId xmlns:p14="http://schemas.microsoft.com/office/powerpoint/2010/main" val="41382248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5962" y="2179757"/>
            <a:ext cx="21025723" cy="9968700"/>
          </a:xfrm>
        </p:spPr>
        <p:txBody>
          <a:bodyPr>
            <a:normAutofit/>
          </a:bodyPr>
          <a:lstStyle/>
          <a:p>
            <a:pPr marL="0" indent="0">
              <a:buNone/>
            </a:pPr>
            <a:r>
              <a:rPr lang="en-IN" sz="4200" b="1" dirty="0"/>
              <a:t>Multiple Line Statements</a:t>
            </a:r>
          </a:p>
          <a:p>
            <a:r>
              <a:rPr lang="en-US" sz="4200" dirty="0"/>
              <a:t>Before understanding multiline statements, let us take a look at statements.</a:t>
            </a:r>
          </a:p>
          <a:p>
            <a:r>
              <a:rPr lang="en-US" sz="4200" dirty="0"/>
              <a:t>Each of these lines is a statement. What if some statements are lengthy and you cannot fit them properly in one line? That’s when multiline comments come in handy.</a:t>
            </a:r>
          </a:p>
          <a:p>
            <a:r>
              <a:rPr lang="en-US" sz="4200" dirty="0"/>
              <a:t>Using the continuation character backslash, you can explicitly divide a statement into multiple lines (“\”).</a:t>
            </a:r>
          </a:p>
          <a:p>
            <a:pPr marL="0" indent="0">
              <a:buNone/>
            </a:pPr>
            <a:r>
              <a:rPr lang="en-US" sz="4200" dirty="0"/>
              <a:t>Example:</a:t>
            </a:r>
          </a:p>
          <a:p>
            <a:pPr marL="0" indent="0">
              <a:buNone/>
            </a:pPr>
            <a:r>
              <a:rPr lang="en-US" sz="4200" dirty="0"/>
              <a:t>message = "This is a long statement that I want to write, but the " \</a:t>
            </a:r>
          </a:p>
          <a:p>
            <a:pPr marL="0" indent="0">
              <a:buNone/>
            </a:pPr>
            <a:r>
              <a:rPr lang="en-US" sz="4200" dirty="0"/>
              <a:t>          "problem is that it doesn't fit in one single line. So this is how " \</a:t>
            </a:r>
          </a:p>
          <a:p>
            <a:pPr marL="0" indent="0">
              <a:buNone/>
            </a:pPr>
            <a:r>
              <a:rPr lang="en-US" sz="4200" dirty="0"/>
              <a:t>          "I've written it for readability."</a:t>
            </a:r>
          </a:p>
          <a:p>
            <a:r>
              <a:rPr lang="en-US" sz="4200" dirty="0"/>
              <a:t>We can also write multiple statements in one line.</a:t>
            </a:r>
          </a:p>
          <a:p>
            <a:pPr marL="0" indent="0">
              <a:buNone/>
            </a:pPr>
            <a:r>
              <a:rPr lang="en-US" sz="4200" dirty="0"/>
              <a:t>Example: </a:t>
            </a:r>
            <a:r>
              <a:rPr lang="pt-BR" sz="4200" dirty="0"/>
              <a:t>a = 1; b = 2; c = 3</a:t>
            </a:r>
          </a:p>
          <a:p>
            <a:endParaRPr lang="en-IN" sz="4200"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8</a:t>
            </a:fld>
            <a:endParaRPr lang="en-IN" dirty="0"/>
          </a:p>
        </p:txBody>
      </p:sp>
    </p:spTree>
    <p:extLst>
      <p:ext uri="{BB962C8B-B14F-4D97-AF65-F5344CB8AC3E}">
        <p14:creationId xmlns:p14="http://schemas.microsoft.com/office/powerpoint/2010/main" val="8052537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3084" y="571806"/>
            <a:ext cx="21025723" cy="1309245"/>
          </a:xfrm>
        </p:spPr>
        <p:txBody>
          <a:bodyPr/>
          <a:lstStyle/>
          <a:p>
            <a:r>
              <a:rPr lang="en-US" sz="8800" b="1" dirty="0"/>
              <a:t>Quotations in python</a:t>
            </a:r>
            <a:endParaRPr lang="en-IN" dirty="0"/>
          </a:p>
        </p:txBody>
      </p:sp>
      <p:sp>
        <p:nvSpPr>
          <p:cNvPr id="3" name="Content Placeholder 2"/>
          <p:cNvSpPr>
            <a:spLocks noGrp="1"/>
          </p:cNvSpPr>
          <p:nvPr>
            <p:ph idx="1"/>
          </p:nvPr>
        </p:nvSpPr>
        <p:spPr>
          <a:xfrm>
            <a:off x="1675962" y="2179758"/>
            <a:ext cx="21025723" cy="8682531"/>
          </a:xfrm>
        </p:spPr>
        <p:txBody>
          <a:bodyPr>
            <a:normAutofit fontScale="92500" lnSpcReduction="10000"/>
          </a:bodyPr>
          <a:lstStyle/>
          <a:p>
            <a:pPr marL="0" indent="0">
              <a:buNone/>
            </a:pPr>
            <a:r>
              <a:rPr lang="en-US" sz="4900" dirty="0"/>
              <a:t>Three types are used when it comes to quotation marks accepted by Python.</a:t>
            </a:r>
          </a:p>
          <a:p>
            <a:r>
              <a:rPr lang="en-US" sz="4900" dirty="0"/>
              <a:t>Single – ' ' Double – " " And Triple – " " " … " " "</a:t>
            </a:r>
          </a:p>
          <a:p>
            <a:r>
              <a:rPr lang="en-US" sz="4900" dirty="0"/>
              <a:t>We have already seen the usage of the triple quotation marks in the comments section. The single and double quotations are used to declare strings in Python</a:t>
            </a:r>
          </a:p>
          <a:p>
            <a:pPr marL="0" indent="0">
              <a:buNone/>
            </a:pPr>
            <a:r>
              <a:rPr lang="en-IN" sz="4900" b="1" dirty="0"/>
              <a:t>Blank Lines in Python</a:t>
            </a:r>
          </a:p>
          <a:p>
            <a:r>
              <a:rPr lang="en-US" sz="4900" dirty="0"/>
              <a:t>There are three ways to print blank lines in python.</a:t>
            </a:r>
          </a:p>
          <a:p>
            <a:r>
              <a:rPr lang="en-US" sz="4900" dirty="0"/>
              <a:t>The first and simplest way is to use a blank print statement:</a:t>
            </a:r>
          </a:p>
          <a:p>
            <a:pPr marL="0" indent="0">
              <a:buNone/>
            </a:pPr>
            <a:r>
              <a:rPr lang="en-US" sz="4900" dirty="0"/>
              <a:t>Example:</a:t>
            </a:r>
          </a:p>
          <a:p>
            <a:pPr marL="0" indent="0">
              <a:buNone/>
            </a:pPr>
            <a:r>
              <a:rPr lang="en-US" sz="4900" dirty="0"/>
              <a:t>Using single or double quotation marks</a:t>
            </a:r>
          </a:p>
          <a:p>
            <a:pPr marL="0" indent="0">
              <a:buNone/>
            </a:pPr>
            <a:r>
              <a:rPr lang="en-US" sz="4900" dirty="0"/>
              <a:t>print('')</a:t>
            </a:r>
          </a:p>
          <a:p>
            <a:pPr marL="0" indent="0">
              <a:buNone/>
            </a:pPr>
            <a:r>
              <a:rPr lang="en-US" sz="4900" dirty="0"/>
              <a:t>print("")</a:t>
            </a:r>
          </a:p>
          <a:p>
            <a:endParaRPr lang="en-IN" dirty="0"/>
          </a:p>
          <a:p>
            <a:endParaRPr lang="en-IN" dirty="0"/>
          </a:p>
        </p:txBody>
      </p:sp>
      <p:sp>
        <p:nvSpPr>
          <p:cNvPr id="4" name="Footer Placeholder 3"/>
          <p:cNvSpPr>
            <a:spLocks noGrp="1"/>
          </p:cNvSpPr>
          <p:nvPr>
            <p:ph type="ftr" sz="quarter" idx="11"/>
          </p:nvPr>
        </p:nvSpPr>
        <p:spPr/>
        <p:txBody>
          <a:bodyPr/>
          <a:lstStyle/>
          <a:p>
            <a:r>
              <a:rPr lang="en-US" dirty="0" smtClean="0"/>
              <a:t>Diggibyte Technologies  |   www.Diggibyte.com</a:t>
            </a:r>
            <a:endParaRPr lang="en-IN" dirty="0"/>
          </a:p>
        </p:txBody>
      </p:sp>
      <p:sp>
        <p:nvSpPr>
          <p:cNvPr id="5" name="Slide Number Placeholder 4"/>
          <p:cNvSpPr>
            <a:spLocks noGrp="1"/>
          </p:cNvSpPr>
          <p:nvPr>
            <p:ph type="sldNum" sz="quarter" idx="4"/>
          </p:nvPr>
        </p:nvSpPr>
        <p:spPr/>
        <p:txBody>
          <a:bodyPr/>
          <a:lstStyle/>
          <a:p>
            <a:fld id="{2D550C56-9F87-4A04-B28F-B5A8DB7FC23F}" type="slidenum">
              <a:rPr lang="en-IN" smtClean="0"/>
              <a:pPr/>
              <a:t>9</a:t>
            </a:fld>
            <a:endParaRPr lang="en-IN" dirty="0"/>
          </a:p>
        </p:txBody>
      </p:sp>
    </p:spTree>
    <p:extLst>
      <p:ext uri="{BB962C8B-B14F-4D97-AF65-F5344CB8AC3E}">
        <p14:creationId xmlns:p14="http://schemas.microsoft.com/office/powerpoint/2010/main" val="17612543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0909E67F6EDA84F9B45F8A232CC0002" ma:contentTypeVersion="6" ma:contentTypeDescription="Create a new document." ma:contentTypeScope="" ma:versionID="3fa6fe9138c54089983c4c9412565918">
  <xsd:schema xmlns:xsd="http://www.w3.org/2001/XMLSchema" xmlns:xs="http://www.w3.org/2001/XMLSchema" xmlns:p="http://schemas.microsoft.com/office/2006/metadata/properties" xmlns:ns2="1d95ae64-cc50-4cb3-9c24-5bff79a51889" targetNamespace="http://schemas.microsoft.com/office/2006/metadata/properties" ma:root="true" ma:fieldsID="54c67311a025f28b838e286161c58320" ns2:_="">
    <xsd:import namespace="1d95ae64-cc50-4cb3-9c24-5bff79a5188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95ae64-cc50-4cb3-9c24-5bff79a518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BAAF79-1EE2-49B4-935D-11D06D1223F2}">
  <ds:schemaRefs>
    <ds:schemaRef ds:uri="1d95ae64-cc50-4cb3-9c24-5bff79a51889"/>
    <ds:schemaRef ds:uri="http://purl.org/dc/terms/"/>
    <ds:schemaRef ds:uri="http://schemas.microsoft.com/office/2006/documentManagement/types"/>
    <ds:schemaRef ds:uri="http://schemas.microsoft.com/office/2006/metadata/properties"/>
    <ds:schemaRef ds:uri="http://purl.org/dc/dcmitype/"/>
    <ds:schemaRef ds:uri="http://www.w3.org/XML/1998/namespace"/>
    <ds:schemaRef ds:uri="http://purl.org/dc/elements/1.1/"/>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2C9CAE47-2FB3-46F4-9EDE-EE0CD634BA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95ae64-cc50-4cb3-9c24-5bff79a518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8200A2C-2C42-4A5A-B19F-5C50636C3CF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13421</TotalTime>
  <Words>4400</Words>
  <Application>Microsoft Office PowerPoint</Application>
  <PresentationFormat>Custom</PresentationFormat>
  <Paragraphs>446</Paragraphs>
  <Slides>52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Arial</vt:lpstr>
      <vt:lpstr>Calibri</vt:lpstr>
      <vt:lpstr>Calibri Light</vt:lpstr>
      <vt:lpstr>erdana</vt:lpstr>
      <vt:lpstr>inter-regular</vt:lpstr>
      <vt:lpstr>Open Sans</vt:lpstr>
      <vt:lpstr>Segoe UI</vt:lpstr>
      <vt:lpstr>Times New Roman</vt:lpstr>
      <vt:lpstr>Office Theme</vt:lpstr>
      <vt:lpstr>Diggibyte</vt:lpstr>
      <vt:lpstr>Python basic syntax and Built-in operators</vt:lpstr>
      <vt:lpstr>Python basic syntax</vt:lpstr>
      <vt:lpstr>Indentation in Python </vt:lpstr>
      <vt:lpstr>Python Syntax Identifiers </vt:lpstr>
      <vt:lpstr>PowerPoint Presentation</vt:lpstr>
      <vt:lpstr>PowerPoint Presentation</vt:lpstr>
      <vt:lpstr>PowerPoint Presentation</vt:lpstr>
      <vt:lpstr>Quotations in python</vt:lpstr>
      <vt:lpstr>Waiting for user</vt:lpstr>
      <vt:lpstr>Python operators</vt:lpstr>
      <vt:lpstr>Python Operators</vt:lpstr>
      <vt:lpstr>  Python Arithmetic Operators </vt:lpstr>
      <vt:lpstr>Comparison operators</vt:lpstr>
      <vt:lpstr>Logical operators</vt:lpstr>
      <vt:lpstr>Bitwise operators</vt:lpstr>
      <vt:lpstr>Assignment operator</vt:lpstr>
      <vt:lpstr>Special operator</vt:lpstr>
      <vt:lpstr>Membership operator</vt:lpstr>
      <vt:lpstr>STRINGS</vt:lpstr>
      <vt:lpstr>Strings in Python </vt:lpstr>
      <vt:lpstr>Syntax</vt:lpstr>
      <vt:lpstr>Creating String in Python </vt:lpstr>
      <vt:lpstr>Strings indexing and splitting</vt:lpstr>
      <vt:lpstr>Slicing</vt:lpstr>
      <vt:lpstr>Reverse slicing</vt:lpstr>
      <vt:lpstr>Reassigning Strings </vt:lpstr>
      <vt:lpstr>Deleting the String </vt:lpstr>
      <vt:lpstr>String Operators </vt:lpstr>
      <vt:lpstr>PowerPoint Presentation</vt:lpstr>
      <vt:lpstr>The format() method</vt:lpstr>
      <vt:lpstr>Python String Formatting Using % Operator</vt:lpstr>
      <vt:lpstr>PYTHON LISTS</vt:lpstr>
      <vt:lpstr>Lists in Python </vt:lpstr>
      <vt:lpstr>Characteristics of Lists </vt:lpstr>
      <vt:lpstr>LIST INDEXING AND SLICING</vt:lpstr>
      <vt:lpstr>PowerPoint Presentation</vt:lpstr>
      <vt:lpstr>Updating List values </vt:lpstr>
      <vt:lpstr>PowerPoint Presentation</vt:lpstr>
      <vt:lpstr>PowerPoint Presentation</vt:lpstr>
      <vt:lpstr>PowerPoint Presentation</vt:lpstr>
      <vt:lpstr>PowerPoint Presentation</vt:lpstr>
      <vt:lpstr>PowerPoint Presentation</vt:lpstr>
      <vt:lpstr>                                Manage Dependencies in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Lawrance Amburose</dc:creator>
  <cp:lastModifiedBy>Dineshreddy</cp:lastModifiedBy>
  <cp:revision>101</cp:revision>
  <dcterms:created xsi:type="dcterms:W3CDTF">2021-05-29T18:43:48Z</dcterms:created>
  <dcterms:modified xsi:type="dcterms:W3CDTF">2022-08-17T18:18:13Z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77eab6e-04c6-4822-9252-98ab9f25736b_Enabled">
    <vt:lpwstr>true</vt:lpwstr>
  </property>
  <property fmtid="{D5CDD505-2E9C-101B-9397-08002B2CF9AE}" pid="3" name="MSIP_Label_477eab6e-04c6-4822-9252-98ab9f25736b_SetDate">
    <vt:lpwstr>2021-05-29T18:43:48Z</vt:lpwstr>
  </property>
  <property fmtid="{D5CDD505-2E9C-101B-9397-08002B2CF9AE}" pid="4" name="MSIP_Label_477eab6e-04c6-4822-9252-98ab9f25736b_Method">
    <vt:lpwstr>Standard</vt:lpwstr>
  </property>
  <property fmtid="{D5CDD505-2E9C-101B-9397-08002B2CF9AE}" pid="5" name="MSIP_Label_477eab6e-04c6-4822-9252-98ab9f25736b_Name">
    <vt:lpwstr>477eab6e-04c6-4822-9252-98ab9f25736b</vt:lpwstr>
  </property>
  <property fmtid="{D5CDD505-2E9C-101B-9397-08002B2CF9AE}" pid="6" name="MSIP_Label_477eab6e-04c6-4822-9252-98ab9f25736b_SiteId">
    <vt:lpwstr>d2007bef-127d-4591-97ac-10d72fe28031</vt:lpwstr>
  </property>
  <property fmtid="{D5CDD505-2E9C-101B-9397-08002B2CF9AE}" pid="7" name="MSIP_Label_477eab6e-04c6-4822-9252-98ab9f25736b_ActionId">
    <vt:lpwstr>5a92161c-dcc1-4967-bf4a-4c954a05fc3b</vt:lpwstr>
  </property>
  <property fmtid="{D5CDD505-2E9C-101B-9397-08002B2CF9AE}" pid="8" name="MSIP_Label_477eab6e-04c6-4822-9252-98ab9f25736b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Classified as Internal</vt:lpwstr>
  </property>
  <property fmtid="{D5CDD505-2E9C-101B-9397-08002B2CF9AE}" pid="11" name="ContentTypeId">
    <vt:lpwstr>0x01010000909E67F6EDA84F9B45F8A232CC0002</vt:lpwstr>
  </property>
</Properties>
</file>