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CA1FCA-A815-0A23-E395-07E12344EB90}" name="Himanshu Rathod" initials="HR" userId="3bf4207c987304b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1e203a712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1e203a71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1e203a712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1e203a71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1e203a71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1e203a71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1e203a71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1e203a71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17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779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1e203a71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1e203a71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1e203a71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1e203a71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1e203a71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1e203a71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e203a71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1e203a71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1e203a71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1e203a71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1e203a71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1e203a71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1e203a71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1e203a71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1e203a71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1e203a71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Bike Share Prediction Analysis</a:t>
            </a:r>
            <a:endParaRPr dirty="0"/>
          </a:p>
          <a:p>
            <a:pPr marL="0" lvl="0" indent="0" algn="l" rtl="0">
              <a:spcBef>
                <a:spcPts val="0"/>
              </a:spcBef>
              <a:spcAft>
                <a:spcPts val="0"/>
              </a:spcAft>
              <a:buNone/>
            </a:pPr>
            <a:endParaRPr dirty="0"/>
          </a:p>
        </p:txBody>
      </p:sp>
      <p:sp>
        <p:nvSpPr>
          <p:cNvPr id="135" name="Google Shape;135;p13"/>
          <p:cNvSpPr txBox="1">
            <a:spLocks noGrp="1"/>
          </p:cNvSpPr>
          <p:nvPr>
            <p:ph type="subTitle" idx="1"/>
          </p:nvPr>
        </p:nvSpPr>
        <p:spPr>
          <a:xfrm>
            <a:off x="5083950" y="3816437"/>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2600" dirty="0"/>
              <a:t>Presented by</a:t>
            </a:r>
            <a:endParaRPr sz="2600" dirty="0"/>
          </a:p>
          <a:p>
            <a:pPr marL="0" lvl="0" indent="0" algn="l" rtl="0">
              <a:lnSpc>
                <a:spcPct val="80000"/>
              </a:lnSpc>
              <a:spcBef>
                <a:spcPts val="0"/>
              </a:spcBef>
              <a:spcAft>
                <a:spcPts val="0"/>
              </a:spcAft>
              <a:buNone/>
            </a:pPr>
            <a:r>
              <a:rPr lang="en" sz="2600" dirty="0"/>
              <a:t>Himanshu Rathod</a:t>
            </a:r>
            <a:endParaRPr sz="3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a:spLocks noGrp="1"/>
          </p:cNvSpPr>
          <p:nvPr>
            <p:ph type="body" idx="1"/>
          </p:nvPr>
        </p:nvSpPr>
        <p:spPr>
          <a:xfrm>
            <a:off x="0" y="3981449"/>
            <a:ext cx="9144001" cy="109855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0" i="0" dirty="0">
                <a:solidFill>
                  <a:schemeClr val="bg1"/>
                </a:solidFill>
                <a:effectLst/>
                <a:latin typeface="Roboto" panose="02000000000000000000" pitchFamily="2" charset="0"/>
              </a:rPr>
              <a:t>From the above analysis we can say that demand of rented bike increases rapidly as per time. And high demand of bike in between June to Sept month.</a:t>
            </a:r>
            <a:endParaRPr sz="1600" dirty="0">
              <a:solidFill>
                <a:schemeClr val="bg1"/>
              </a:solidFill>
              <a:highlight>
                <a:schemeClr val="dk1"/>
              </a:highlight>
              <a:latin typeface="Arial"/>
              <a:ea typeface="Arial"/>
              <a:cs typeface="Arial"/>
              <a:sym typeface="Arial"/>
            </a:endParaRPr>
          </a:p>
        </p:txBody>
      </p:sp>
      <p:pic>
        <p:nvPicPr>
          <p:cNvPr id="2" name="Picture 1">
            <a:extLst>
              <a:ext uri="{FF2B5EF4-FFF2-40B4-BE49-F238E27FC236}">
                <a16:creationId xmlns:a16="http://schemas.microsoft.com/office/drawing/2014/main" id="{BDCF6E17-5E04-B713-76FF-F91C0C1BF160}"/>
              </a:ext>
            </a:extLst>
          </p:cNvPr>
          <p:cNvPicPr>
            <a:picLocks noChangeAspect="1"/>
          </p:cNvPicPr>
          <p:nvPr/>
        </p:nvPicPr>
        <p:blipFill>
          <a:blip r:embed="rId3"/>
          <a:stretch>
            <a:fillRect/>
          </a:stretch>
        </p:blipFill>
        <p:spPr>
          <a:xfrm>
            <a:off x="0" y="0"/>
            <a:ext cx="9144000" cy="39814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3"/>
          <p:cNvSpPr txBox="1">
            <a:spLocks noGrp="1"/>
          </p:cNvSpPr>
          <p:nvPr>
            <p:ph type="body" idx="1"/>
          </p:nvPr>
        </p:nvSpPr>
        <p:spPr>
          <a:xfrm>
            <a:off x="0" y="3917112"/>
            <a:ext cx="9144000" cy="102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b="0" i="0" dirty="0">
                <a:solidFill>
                  <a:schemeClr val="bg1"/>
                </a:solidFill>
                <a:effectLst/>
                <a:latin typeface="Roboto" panose="02000000000000000000" pitchFamily="2" charset="0"/>
              </a:rPr>
              <a:t>From the above analysis we can say that temp and user has positive correlation between them and humidity and user has negative correlation between each other. And hence we can say that when temp increases total count also increases and when humidity increases total count of rented bike will decrease.</a:t>
            </a:r>
            <a:endParaRPr lang="en-US" sz="1400" b="1" dirty="0">
              <a:solidFill>
                <a:schemeClr val="bg1"/>
              </a:solidFill>
              <a:highlight>
                <a:schemeClr val="dk1"/>
              </a:highlight>
              <a:latin typeface="Arial"/>
              <a:ea typeface="Arial"/>
              <a:cs typeface="Arial"/>
              <a:sym typeface="Arial"/>
            </a:endParaRPr>
          </a:p>
        </p:txBody>
      </p:sp>
      <p:pic>
        <p:nvPicPr>
          <p:cNvPr id="2" name="Picture 1">
            <a:extLst>
              <a:ext uri="{FF2B5EF4-FFF2-40B4-BE49-F238E27FC236}">
                <a16:creationId xmlns:a16="http://schemas.microsoft.com/office/drawing/2014/main" id="{FE1B8E9E-6547-F628-0599-C1AA4E302305}"/>
              </a:ext>
            </a:extLst>
          </p:cNvPr>
          <p:cNvPicPr>
            <a:picLocks noChangeAspect="1"/>
          </p:cNvPicPr>
          <p:nvPr/>
        </p:nvPicPr>
        <p:blipFill>
          <a:blip r:embed="rId3"/>
          <a:stretch>
            <a:fillRect/>
          </a:stretch>
        </p:blipFill>
        <p:spPr>
          <a:xfrm>
            <a:off x="0" y="0"/>
            <a:ext cx="9144000" cy="39171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 name="Picture 1">
            <a:extLst>
              <a:ext uri="{FF2B5EF4-FFF2-40B4-BE49-F238E27FC236}">
                <a16:creationId xmlns:a16="http://schemas.microsoft.com/office/drawing/2014/main" id="{1BE1566A-12FE-C6E7-EE55-AB69812BCEE3}"/>
              </a:ext>
            </a:extLst>
          </p:cNvPr>
          <p:cNvPicPr>
            <a:picLocks noChangeAspect="1"/>
          </p:cNvPicPr>
          <p:nvPr/>
        </p:nvPicPr>
        <p:blipFill>
          <a:blip r:embed="rId3"/>
          <a:stretch>
            <a:fillRect/>
          </a:stretch>
        </p:blipFill>
        <p:spPr>
          <a:xfrm>
            <a:off x="-1" y="0"/>
            <a:ext cx="6727371" cy="4180114"/>
          </a:xfrm>
          <a:prstGeom prst="rect">
            <a:avLst/>
          </a:prstGeom>
        </p:spPr>
      </p:pic>
      <p:sp>
        <p:nvSpPr>
          <p:cNvPr id="3" name="Rectangle 1">
            <a:extLst>
              <a:ext uri="{FF2B5EF4-FFF2-40B4-BE49-F238E27FC236}">
                <a16:creationId xmlns:a16="http://schemas.microsoft.com/office/drawing/2014/main" id="{EA476D59-E816-64AE-AFE2-2CD4AF3A1CFA}"/>
              </a:ext>
            </a:extLst>
          </p:cNvPr>
          <p:cNvSpPr>
            <a:spLocks noChangeArrowheads="1"/>
          </p:cNvSpPr>
          <p:nvPr/>
        </p:nvSpPr>
        <p:spPr bwMode="auto">
          <a:xfrm>
            <a:off x="0" y="4206408"/>
            <a:ext cx="71482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Roboto" panose="02000000000000000000" pitchFamily="2" charset="0"/>
              </a:rPr>
              <a:t>From the above analysis we can say that </a:t>
            </a:r>
            <a:r>
              <a:rPr kumimoji="0" lang="en-US" altLang="en-US" sz="1200" b="0" i="0" u="none" strike="noStrike" cap="none" normalizeH="0" baseline="0" dirty="0" err="1">
                <a:ln>
                  <a:noFill/>
                </a:ln>
                <a:solidFill>
                  <a:schemeClr val="bg1"/>
                </a:solidFill>
                <a:effectLst/>
                <a:latin typeface="Roboto" panose="02000000000000000000" pitchFamily="2" charset="0"/>
              </a:rPr>
              <a:t>atemp</a:t>
            </a:r>
            <a:r>
              <a:rPr kumimoji="0" lang="en-US" altLang="en-US" sz="1200" b="0" i="0" u="none" strike="noStrike" cap="none" normalizeH="0" baseline="0" dirty="0">
                <a:ln>
                  <a:noFill/>
                </a:ln>
                <a:solidFill>
                  <a:schemeClr val="bg1"/>
                </a:solidFill>
                <a:effectLst/>
                <a:latin typeface="Roboto" panose="02000000000000000000" pitchFamily="2" charset="0"/>
              </a:rPr>
              <a:t> and temp features are highly correlated to each other.</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Roboto" panose="02000000000000000000" pitchFamily="2" charset="0"/>
              </a:rPr>
              <a:t>(</a:t>
            </a:r>
            <a:r>
              <a:rPr kumimoji="0" lang="en-US" altLang="en-US" sz="1200" b="0" i="0" u="none" strike="noStrike" cap="none" normalizeH="0" baseline="0" dirty="0" err="1">
                <a:ln>
                  <a:noFill/>
                </a:ln>
                <a:solidFill>
                  <a:schemeClr val="bg1"/>
                </a:solidFill>
                <a:effectLst/>
                <a:latin typeface="Roboto" panose="02000000000000000000" pitchFamily="2" charset="0"/>
              </a:rPr>
              <a:t>i</a:t>
            </a:r>
            <a:r>
              <a:rPr kumimoji="0" lang="en-US" altLang="en-US" sz="1200" b="0" i="0" u="none" strike="noStrike" cap="none" normalizeH="0" baseline="0" dirty="0">
                <a:ln>
                  <a:noFill/>
                </a:ln>
                <a:solidFill>
                  <a:schemeClr val="bg1"/>
                </a:solidFill>
                <a:effectLst/>
                <a:latin typeface="Roboto" panose="02000000000000000000" pitchFamily="2" charset="0"/>
              </a:rPr>
              <a:t>) temp and </a:t>
            </a:r>
            <a:r>
              <a:rPr kumimoji="0" lang="en-US" altLang="en-US" sz="1200" b="0" i="0" u="none" strike="noStrike" cap="none" normalizeH="0" baseline="0" dirty="0" err="1">
                <a:ln>
                  <a:noFill/>
                </a:ln>
                <a:solidFill>
                  <a:schemeClr val="bg1"/>
                </a:solidFill>
                <a:effectLst/>
                <a:latin typeface="Roboto" panose="02000000000000000000" pitchFamily="2" charset="0"/>
              </a:rPr>
              <a:t>atemp</a:t>
            </a:r>
            <a:r>
              <a:rPr kumimoji="0" lang="en-US" altLang="en-US" sz="1200" b="0" i="0" u="none" strike="noStrike" cap="none" normalizeH="0" baseline="0" dirty="0">
                <a:ln>
                  <a:noFill/>
                </a:ln>
                <a:solidFill>
                  <a:schemeClr val="bg1"/>
                </a:solidFill>
                <a:effectLst/>
                <a:latin typeface="Roboto" panose="02000000000000000000" pitchFamily="2" charset="0"/>
              </a:rPr>
              <a:t> (99%)</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Roboto" panose="02000000000000000000" pitchFamily="2" charset="0"/>
              </a:rPr>
              <a:t>(ii) </a:t>
            </a:r>
            <a:r>
              <a:rPr kumimoji="0" lang="en-US" altLang="en-US" sz="1200" b="0" i="1" u="none" strike="noStrike" cap="none" normalizeH="0" baseline="0" dirty="0">
                <a:ln>
                  <a:noFill/>
                </a:ln>
                <a:solidFill>
                  <a:schemeClr val="bg1"/>
                </a:solidFill>
                <a:effectLst/>
                <a:latin typeface="Roboto" panose="02000000000000000000" pitchFamily="2" charset="0"/>
              </a:rPr>
              <a:t>casual + registered = </a:t>
            </a:r>
            <a:r>
              <a:rPr kumimoji="0" lang="en-US" altLang="en-US" sz="1200" b="0" i="1" u="none" strike="noStrike" cap="none" normalizeH="0" baseline="0" dirty="0" err="1">
                <a:ln>
                  <a:noFill/>
                </a:ln>
                <a:solidFill>
                  <a:schemeClr val="bg1"/>
                </a:solidFill>
                <a:effectLst/>
                <a:latin typeface="Roboto" panose="02000000000000000000" pitchFamily="2" charset="0"/>
              </a:rPr>
              <a:t>total_count</a:t>
            </a:r>
            <a:endParaRPr kumimoji="0" lang="en-US" altLang="en-US" sz="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rPr>
              <a:t>causal and registered columns cause Multicollinearity.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24"/>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2000" b="1" dirty="0" err="1">
                <a:highlight>
                  <a:schemeClr val="dk1"/>
                </a:highlight>
                <a:latin typeface="Arial"/>
                <a:ea typeface="Arial"/>
                <a:cs typeface="Arial"/>
                <a:sym typeface="Arial"/>
              </a:rPr>
              <a:t>Pairplot</a:t>
            </a:r>
            <a:r>
              <a:rPr lang="en-US" sz="2000" b="1" dirty="0">
                <a:highlight>
                  <a:schemeClr val="dk1"/>
                </a:highlight>
                <a:latin typeface="Arial"/>
                <a:ea typeface="Arial"/>
                <a:cs typeface="Arial"/>
                <a:sym typeface="Arial"/>
              </a:rPr>
              <a:t> representation of numerical to see there relation with each other about how they relate each columns.</a:t>
            </a:r>
            <a:endParaRPr sz="2000" b="1" dirty="0">
              <a:highlight>
                <a:schemeClr val="dk1"/>
              </a:highlight>
              <a:latin typeface="Arial"/>
              <a:ea typeface="Arial"/>
              <a:cs typeface="Arial"/>
              <a:sym typeface="Arial"/>
            </a:endParaRPr>
          </a:p>
        </p:txBody>
      </p:sp>
      <p:pic>
        <p:nvPicPr>
          <p:cNvPr id="3" name="Picture 2">
            <a:extLst>
              <a:ext uri="{FF2B5EF4-FFF2-40B4-BE49-F238E27FC236}">
                <a16:creationId xmlns:a16="http://schemas.microsoft.com/office/drawing/2014/main" id="{B6C18338-D8D5-5758-D8A3-60CAC51611E6}"/>
              </a:ext>
            </a:extLst>
          </p:cNvPr>
          <p:cNvPicPr>
            <a:picLocks noChangeAspect="1"/>
          </p:cNvPicPr>
          <p:nvPr/>
        </p:nvPicPr>
        <p:blipFill>
          <a:blip r:embed="rId3"/>
          <a:stretch>
            <a:fillRect/>
          </a:stretch>
        </p:blipFill>
        <p:spPr>
          <a:xfrm>
            <a:off x="-1" y="0"/>
            <a:ext cx="9143999" cy="4140252"/>
          </a:xfrm>
          <a:prstGeom prst="rect">
            <a:avLst/>
          </a:prstGeom>
        </p:spPr>
      </p:pic>
    </p:spTree>
    <p:extLst>
      <p:ext uri="{BB962C8B-B14F-4D97-AF65-F5344CB8AC3E}">
        <p14:creationId xmlns:p14="http://schemas.microsoft.com/office/powerpoint/2010/main" val="167710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AC88-FA02-209F-2065-B8C55D3B6FDA}"/>
              </a:ext>
            </a:extLst>
          </p:cNvPr>
          <p:cNvSpPr>
            <a:spLocks noGrp="1"/>
          </p:cNvSpPr>
          <p:nvPr>
            <p:ph type="title"/>
          </p:nvPr>
        </p:nvSpPr>
        <p:spPr>
          <a:xfrm>
            <a:off x="58058" y="4455885"/>
            <a:ext cx="7197028" cy="671769"/>
          </a:xfrm>
        </p:spPr>
        <p:txBody>
          <a:bodyPr>
            <a:normAutofit/>
          </a:bodyPr>
          <a:lstStyle/>
          <a:p>
            <a:r>
              <a:rPr lang="en-US" dirty="0"/>
              <a:t>Actual Vs Predicted Points.</a:t>
            </a:r>
            <a:endParaRPr lang="en-IN" dirty="0"/>
          </a:p>
        </p:txBody>
      </p:sp>
      <p:pic>
        <p:nvPicPr>
          <p:cNvPr id="5" name="Picture 4">
            <a:extLst>
              <a:ext uri="{FF2B5EF4-FFF2-40B4-BE49-F238E27FC236}">
                <a16:creationId xmlns:a16="http://schemas.microsoft.com/office/drawing/2014/main" id="{3D982831-F368-134D-3123-1595C5026724}"/>
              </a:ext>
            </a:extLst>
          </p:cNvPr>
          <p:cNvPicPr>
            <a:picLocks noChangeAspect="1"/>
          </p:cNvPicPr>
          <p:nvPr/>
        </p:nvPicPr>
        <p:blipFill>
          <a:blip r:embed="rId3"/>
          <a:stretch>
            <a:fillRect/>
          </a:stretch>
        </p:blipFill>
        <p:spPr>
          <a:xfrm>
            <a:off x="0" y="15846"/>
            <a:ext cx="9144000" cy="4383697"/>
          </a:xfrm>
          <a:prstGeom prst="rect">
            <a:avLst/>
          </a:prstGeom>
        </p:spPr>
      </p:pic>
    </p:spTree>
    <p:extLst>
      <p:ext uri="{BB962C8B-B14F-4D97-AF65-F5344CB8AC3E}">
        <p14:creationId xmlns:p14="http://schemas.microsoft.com/office/powerpoint/2010/main" val="317693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02B6BB-59BE-44A1-83B5-420E0D644505}"/>
              </a:ext>
            </a:extLst>
          </p:cNvPr>
          <p:cNvSpPr>
            <a:spLocks noGrp="1"/>
          </p:cNvSpPr>
          <p:nvPr>
            <p:ph type="body" idx="1"/>
          </p:nvPr>
        </p:nvSpPr>
        <p:spPr>
          <a:xfrm>
            <a:off x="1074738" y="0"/>
            <a:ext cx="8018462" cy="4833030"/>
          </a:xfrm>
        </p:spPr>
        <p:txBody>
          <a:bodyPr>
            <a:normAutofit/>
          </a:bodyPr>
          <a:lstStyle/>
          <a:p>
            <a:pPr marL="146050" indent="0" algn="l">
              <a:buNone/>
            </a:pPr>
            <a:endParaRPr lang="en-US" sz="2400" b="0" i="0" dirty="0">
              <a:solidFill>
                <a:schemeClr val="bg1"/>
              </a:solidFill>
              <a:effectLst/>
              <a:latin typeface="Roboto" panose="02000000000000000000" pitchFamily="2" charset="0"/>
            </a:endParaRPr>
          </a:p>
          <a:p>
            <a:pPr algn="l"/>
            <a:endParaRPr lang="en-US" sz="1600" dirty="0">
              <a:solidFill>
                <a:schemeClr val="bg1"/>
              </a:solidFill>
              <a:latin typeface="Roboto" panose="02000000000000000000" pitchFamily="2" charset="0"/>
            </a:endParaRPr>
          </a:p>
          <a:p>
            <a:pPr algn="l"/>
            <a:endParaRPr lang="en-US" sz="1600" b="0" i="0" dirty="0">
              <a:solidFill>
                <a:schemeClr val="bg1"/>
              </a:solidFill>
              <a:effectLst/>
              <a:latin typeface="Roboto" panose="02000000000000000000" pitchFamily="2" charset="0"/>
            </a:endParaRPr>
          </a:p>
          <a:p>
            <a:pPr algn="l"/>
            <a:r>
              <a:rPr lang="en-US" sz="1600" b="0" i="0" dirty="0">
                <a:solidFill>
                  <a:schemeClr val="bg1"/>
                </a:solidFill>
                <a:effectLst/>
                <a:latin typeface="Roboto" panose="02000000000000000000" pitchFamily="2" charset="0"/>
              </a:rPr>
              <a:t>Most of the rentals are for commuting to workshops and colleges on a daily basis. So boom bikes should launch more stations near these landmarks to reach out to their main customers.</a:t>
            </a:r>
          </a:p>
          <a:p>
            <a:pPr algn="l"/>
            <a:r>
              <a:rPr lang="en-US" sz="1600" b="0" i="0" dirty="0">
                <a:solidFill>
                  <a:schemeClr val="bg1"/>
                </a:solidFill>
                <a:effectLst/>
                <a:latin typeface="Roboto" panose="02000000000000000000" pitchFamily="2" charset="0"/>
              </a:rPr>
              <a:t> Planning for more sharing bikes to stations must consider the peak rental hours, i.e., 7-9 am and 5-6 pm.</a:t>
            </a:r>
          </a:p>
          <a:p>
            <a:pPr algn="l"/>
            <a:r>
              <a:rPr lang="en-US" sz="1600" b="0" i="0" dirty="0">
                <a:solidFill>
                  <a:schemeClr val="bg1"/>
                </a:solidFill>
                <a:effectLst/>
                <a:latin typeface="Roboto" panose="02000000000000000000" pitchFamily="2" charset="0"/>
              </a:rPr>
              <a:t>The offer should not be a fixed price. Instead, it should be based on seasonal variations to promote bike usage during the fall and winter seasons. Data about the most used routes can help build roads/lanes dedicated to bikes specifically.</a:t>
            </a:r>
          </a:p>
          <a:p>
            <a:pPr algn="l"/>
            <a:r>
              <a:rPr lang="en-US" sz="1600" b="0" i="0" dirty="0">
                <a:solidFill>
                  <a:schemeClr val="bg1"/>
                </a:solidFill>
                <a:effectLst/>
                <a:latin typeface="Roboto" panose="02000000000000000000" pitchFamily="2" charset="0"/>
              </a:rPr>
              <a:t>Due to the low usage of bikes at night, it would be better to do bike maintenance at night. Removing some bikes from the streets at night time will not cause trouble for the customers.</a:t>
            </a:r>
          </a:p>
          <a:p>
            <a:pPr algn="l"/>
            <a:r>
              <a:rPr lang="en-US" sz="1600" b="0" i="0" dirty="0">
                <a:solidFill>
                  <a:schemeClr val="bg1"/>
                </a:solidFill>
                <a:effectLst/>
                <a:latin typeface="Roboto" panose="02000000000000000000" pitchFamily="2" charset="0"/>
              </a:rPr>
              <a:t>Converting registered customers to casual customers on the weekends by providing them with discounts and coupons.</a:t>
            </a:r>
          </a:p>
          <a:p>
            <a:endParaRPr lang="en-IN" dirty="0"/>
          </a:p>
        </p:txBody>
      </p:sp>
      <p:sp>
        <p:nvSpPr>
          <p:cNvPr id="240" name="TextBox 239">
            <a:extLst>
              <a:ext uri="{FF2B5EF4-FFF2-40B4-BE49-F238E27FC236}">
                <a16:creationId xmlns:a16="http://schemas.microsoft.com/office/drawing/2014/main" id="{5CB9B7A1-F00A-15A9-CD49-74D44F78E007}"/>
              </a:ext>
            </a:extLst>
          </p:cNvPr>
          <p:cNvSpPr txBox="1"/>
          <p:nvPr/>
        </p:nvSpPr>
        <p:spPr>
          <a:xfrm>
            <a:off x="1313542" y="449943"/>
            <a:ext cx="2286001" cy="530477"/>
          </a:xfrm>
          <a:prstGeom prst="rect">
            <a:avLst/>
          </a:prstGeom>
          <a:noFill/>
        </p:spPr>
        <p:txBody>
          <a:bodyPr wrap="square" rtlCol="0">
            <a:spAutoFit/>
          </a:bodyPr>
          <a:lstStyle/>
          <a:p>
            <a:r>
              <a:rPr lang="en-US" sz="2800" dirty="0">
                <a:solidFill>
                  <a:schemeClr val="bg1"/>
                </a:solidFill>
              </a:rPr>
              <a:t>Conclusion</a:t>
            </a:r>
            <a:endParaRPr lang="en-IN" sz="2800" dirty="0">
              <a:solidFill>
                <a:schemeClr val="bg1"/>
              </a:solidFill>
            </a:endParaRPr>
          </a:p>
        </p:txBody>
      </p:sp>
    </p:spTree>
    <p:extLst>
      <p:ext uri="{BB962C8B-B14F-4D97-AF65-F5344CB8AC3E}">
        <p14:creationId xmlns:p14="http://schemas.microsoft.com/office/powerpoint/2010/main" val="18697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3500" dirty="0"/>
              <a:t>Purpose</a:t>
            </a:r>
            <a:endParaRPr sz="3500"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algn="l"/>
            <a:r>
              <a:rPr lang="en-US" sz="6400" b="0" i="0" dirty="0">
                <a:effectLst/>
                <a:latin typeface="Inter"/>
              </a:rPr>
              <a:t>The bike sharing business service where bikes are made available for shared use for individuals for a price. The bike can be picked up from a dock and returned to another dropping dock. The business thrives on volume game and seasonality impacts the revenue.</a:t>
            </a:r>
          </a:p>
          <a:p>
            <a:pPr algn="l"/>
            <a:endParaRPr lang="en-US" sz="4900" b="0" i="0" dirty="0">
              <a:effectLst/>
              <a:latin typeface="Inter"/>
            </a:endParaRPr>
          </a:p>
          <a:p>
            <a:pPr algn="l"/>
            <a:endParaRPr lang="en-US" sz="4900" dirty="0">
              <a:latin typeface="Inter"/>
            </a:endParaRPr>
          </a:p>
          <a:p>
            <a:pPr algn="l"/>
            <a:endParaRPr lang="en-US" sz="4900" b="0" i="0" dirty="0">
              <a:effectLst/>
              <a:latin typeface="Inter"/>
            </a:endParaRPr>
          </a:p>
          <a:p>
            <a:pPr algn="l"/>
            <a:r>
              <a:rPr lang="en-US" sz="6400" b="0" i="0" dirty="0">
                <a:effectLst/>
                <a:latin typeface="Inter"/>
              </a:rPr>
              <a:t>Goal / Objective: From the given data which is collected from the sales team (along the seasonal data), a model to be build to see how the count of bikes are impacted by different variables. Specifically the management want to know the factors affecting the demand for the bikes, which variable are significant in predicting the demand for shared bikes, and how well those variables describe the bike demands.</a:t>
            </a:r>
          </a:p>
          <a:p>
            <a:pPr marL="0" lvl="0" indent="0" algn="just" rtl="0">
              <a:spcBef>
                <a:spcPts val="0"/>
              </a:spcBef>
              <a:spcAft>
                <a:spcPts val="1200"/>
              </a:spcAft>
              <a:buNone/>
            </a:pPr>
            <a:r>
              <a:rPr lang="en" sz="2900" dirty="0"/>
              <a:t>     </a:t>
            </a:r>
            <a:endParaRPr sz="2900" dirty="0"/>
          </a:p>
        </p:txBody>
      </p:sp>
      <p:sp>
        <p:nvSpPr>
          <p:cNvPr id="142" name="Google Shape;142;p14"/>
          <p:cNvSpPr/>
          <p:nvPr/>
        </p:nvSpPr>
        <p:spPr>
          <a:xfrm>
            <a:off x="614258" y="1626119"/>
            <a:ext cx="495172" cy="27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Steps involved in the EDA:</a:t>
            </a:r>
            <a:endParaRPr sz="3100"/>
          </a:p>
        </p:txBody>
      </p:sp>
      <p:sp>
        <p:nvSpPr>
          <p:cNvPr id="148" name="Google Shape;148;p15"/>
          <p:cNvSpPr txBox="1">
            <a:spLocks noGrp="1"/>
          </p:cNvSpPr>
          <p:nvPr>
            <p:ph type="body" idx="1"/>
          </p:nvPr>
        </p:nvSpPr>
        <p:spPr>
          <a:xfrm>
            <a:off x="1297500" y="1052128"/>
            <a:ext cx="7133578" cy="3922828"/>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AutoNum type="arabicPeriod"/>
            </a:pPr>
            <a:r>
              <a:rPr lang="en" sz="1900" dirty="0"/>
              <a:t>Data Loading and understanding.</a:t>
            </a:r>
            <a:endParaRPr sz="1900" dirty="0"/>
          </a:p>
          <a:p>
            <a:pPr marL="457200" lvl="0" indent="-349250" algn="l" rtl="0">
              <a:spcBef>
                <a:spcPts val="0"/>
              </a:spcBef>
              <a:spcAft>
                <a:spcPts val="0"/>
              </a:spcAft>
              <a:buSzPts val="1900"/>
              <a:buAutoNum type="arabicPeriod"/>
            </a:pPr>
            <a:r>
              <a:rPr lang="en" sz="1900" dirty="0"/>
              <a:t>Checking for missing values and duplicated values.</a:t>
            </a:r>
            <a:endParaRPr sz="1900" dirty="0"/>
          </a:p>
          <a:p>
            <a:pPr marL="457200" lvl="0" indent="-349250" algn="l" rtl="0">
              <a:spcBef>
                <a:spcPts val="0"/>
              </a:spcBef>
              <a:spcAft>
                <a:spcPts val="0"/>
              </a:spcAft>
              <a:buSzPts val="1900"/>
              <a:buAutoNum type="arabicPeriod"/>
            </a:pPr>
            <a:r>
              <a:rPr lang="en" sz="1900" dirty="0"/>
              <a:t>Data Wrangling to make data analysis ready.</a:t>
            </a:r>
            <a:endParaRPr sz="1900" dirty="0"/>
          </a:p>
          <a:p>
            <a:pPr marL="457200" lvl="0" indent="-349250" algn="l" rtl="0">
              <a:spcBef>
                <a:spcPts val="0"/>
              </a:spcBef>
              <a:spcAft>
                <a:spcPts val="0"/>
              </a:spcAft>
              <a:buSzPts val="1900"/>
              <a:buAutoNum type="arabicPeriod"/>
            </a:pPr>
            <a:r>
              <a:rPr lang="en" sz="1900" dirty="0"/>
              <a:t>Data Visualization – Univariate, Bivariate, and Multivariate analysis.</a:t>
            </a:r>
            <a:endParaRPr sz="1900" dirty="0"/>
          </a:p>
          <a:p>
            <a:pPr marL="457200" lvl="0" indent="-349250" algn="l" rtl="0">
              <a:spcBef>
                <a:spcPts val="0"/>
              </a:spcBef>
              <a:spcAft>
                <a:spcPts val="0"/>
              </a:spcAft>
              <a:buSzPts val="1900"/>
              <a:buAutoNum type="arabicPeriod"/>
            </a:pPr>
            <a:r>
              <a:rPr lang="en-US" sz="1900" dirty="0"/>
              <a:t>Heat maps and Pair plot.</a:t>
            </a:r>
          </a:p>
          <a:p>
            <a:pPr marL="457200" lvl="0" indent="-349250" algn="l" rtl="0">
              <a:spcBef>
                <a:spcPts val="0"/>
              </a:spcBef>
              <a:spcAft>
                <a:spcPts val="0"/>
              </a:spcAft>
              <a:buSzPts val="1900"/>
              <a:buAutoNum type="arabicPeriod"/>
            </a:pPr>
            <a:r>
              <a:rPr lang="en" sz="1900" dirty="0"/>
              <a:t> Hot Encoding And Removing Multicolinearity.</a:t>
            </a:r>
          </a:p>
          <a:p>
            <a:pPr marL="457200" lvl="0" indent="-349250" algn="l" rtl="0">
              <a:spcBef>
                <a:spcPts val="0"/>
              </a:spcBef>
              <a:spcAft>
                <a:spcPts val="0"/>
              </a:spcAft>
              <a:buSzPts val="1900"/>
              <a:buAutoNum type="arabicPeriod"/>
            </a:pPr>
            <a:r>
              <a:rPr lang="en" sz="1900" dirty="0"/>
              <a:t>Data Scaling – Min Max Scaler.</a:t>
            </a:r>
          </a:p>
          <a:p>
            <a:pPr marL="457200" lvl="0" indent="-349250" algn="l" rtl="0">
              <a:spcBef>
                <a:spcPts val="0"/>
              </a:spcBef>
              <a:spcAft>
                <a:spcPts val="0"/>
              </a:spcAft>
              <a:buSzPts val="1900"/>
              <a:buAutoNum type="arabicPeriod"/>
            </a:pPr>
            <a:r>
              <a:rPr lang="en" sz="1900" dirty="0"/>
              <a:t>Data Splitting – Train test split.</a:t>
            </a:r>
          </a:p>
          <a:p>
            <a:pPr marL="457200" lvl="0" indent="-349250" algn="l" rtl="0">
              <a:spcBef>
                <a:spcPts val="0"/>
              </a:spcBef>
              <a:spcAft>
                <a:spcPts val="0"/>
              </a:spcAft>
              <a:buSzPts val="1900"/>
              <a:buAutoNum type="arabicPeriod"/>
            </a:pPr>
            <a:r>
              <a:rPr lang="en" sz="1900" dirty="0"/>
              <a:t>Training data – Linear Regression.</a:t>
            </a:r>
          </a:p>
          <a:p>
            <a:pPr marL="457200" lvl="0" indent="-349250" algn="l" rtl="0">
              <a:spcBef>
                <a:spcPts val="0"/>
              </a:spcBef>
              <a:spcAft>
                <a:spcPts val="0"/>
              </a:spcAft>
              <a:buSzPts val="1900"/>
              <a:buAutoNum type="arabicPeriod"/>
            </a:pPr>
            <a:r>
              <a:rPr lang="en" sz="1900" dirty="0"/>
              <a:t> Finding MSE and R-Squared Error.</a:t>
            </a:r>
          </a:p>
          <a:p>
            <a:pPr marL="457200" lvl="0" indent="-349250" algn="l" rtl="0">
              <a:spcBef>
                <a:spcPts val="0"/>
              </a:spcBef>
              <a:spcAft>
                <a:spcPts val="0"/>
              </a:spcAft>
              <a:buSzPts val="1900"/>
              <a:buAutoNum type="arabicPeriod"/>
            </a:pPr>
            <a:endParaRPr sz="1900"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2" name="Picture 1">
            <a:extLst>
              <a:ext uri="{FF2B5EF4-FFF2-40B4-BE49-F238E27FC236}">
                <a16:creationId xmlns:a16="http://schemas.microsoft.com/office/drawing/2014/main" id="{8DB4C8CD-D0CC-FF2A-DCE3-54A10D9A13E9}"/>
              </a:ext>
            </a:extLst>
          </p:cNvPr>
          <p:cNvPicPr>
            <a:picLocks noChangeAspect="1"/>
          </p:cNvPicPr>
          <p:nvPr/>
        </p:nvPicPr>
        <p:blipFill>
          <a:blip r:embed="rId3"/>
          <a:stretch>
            <a:fillRect/>
          </a:stretch>
        </p:blipFill>
        <p:spPr>
          <a:xfrm>
            <a:off x="0" y="0"/>
            <a:ext cx="7237064" cy="5143500"/>
          </a:xfrm>
          <a:prstGeom prst="rect">
            <a:avLst/>
          </a:prstGeom>
        </p:spPr>
      </p:pic>
      <p:sp>
        <p:nvSpPr>
          <p:cNvPr id="7" name="TextBox 6">
            <a:extLst>
              <a:ext uri="{FF2B5EF4-FFF2-40B4-BE49-F238E27FC236}">
                <a16:creationId xmlns:a16="http://schemas.microsoft.com/office/drawing/2014/main" id="{D51BC804-1EFE-81DA-F5B0-A2F6DCA12A26}"/>
              </a:ext>
            </a:extLst>
          </p:cNvPr>
          <p:cNvSpPr txBox="1"/>
          <p:nvPr/>
        </p:nvSpPr>
        <p:spPr>
          <a:xfrm rot="5400000">
            <a:off x="5816598" y="2308556"/>
            <a:ext cx="4586514" cy="738664"/>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Approximately data is equally distributed to all the labels that are present in four columns only weather condition has more number of count in clear weather.</a:t>
            </a:r>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3" name="Picture 2">
            <a:extLst>
              <a:ext uri="{FF2B5EF4-FFF2-40B4-BE49-F238E27FC236}">
                <a16:creationId xmlns:a16="http://schemas.microsoft.com/office/drawing/2014/main" id="{3E86E703-416E-63D0-2F5D-76CF407DE9EB}"/>
              </a:ext>
            </a:extLst>
          </p:cNvPr>
          <p:cNvPicPr>
            <a:picLocks noChangeAspect="1"/>
          </p:cNvPicPr>
          <p:nvPr/>
        </p:nvPicPr>
        <p:blipFill>
          <a:blip r:embed="rId3"/>
          <a:stretch>
            <a:fillRect/>
          </a:stretch>
        </p:blipFill>
        <p:spPr>
          <a:xfrm>
            <a:off x="0" y="11730"/>
            <a:ext cx="8940800" cy="4104845"/>
          </a:xfrm>
          <a:prstGeom prst="rect">
            <a:avLst/>
          </a:prstGeom>
        </p:spPr>
      </p:pic>
      <p:sp>
        <p:nvSpPr>
          <p:cNvPr id="161" name="Google Shape;161;p17"/>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US" sz="2800" b="0" i="0" dirty="0">
                <a:solidFill>
                  <a:schemeClr val="bg1"/>
                </a:solidFill>
                <a:effectLst/>
                <a:latin typeface="Roboto" panose="02000000000000000000" pitchFamily="2" charset="0"/>
              </a:rPr>
              <a:t>Humidity has outlier in it because humidity cannot be zero and windspeed in boxplot shows outliers but some cases, it will fluctuate with weather condition. And if talk about temp and </a:t>
            </a:r>
            <a:r>
              <a:rPr lang="en-US" sz="2800" b="0" i="0" dirty="0" err="1">
                <a:solidFill>
                  <a:schemeClr val="bg1"/>
                </a:solidFill>
                <a:effectLst/>
                <a:latin typeface="Roboto" panose="02000000000000000000" pitchFamily="2" charset="0"/>
              </a:rPr>
              <a:t>atemp</a:t>
            </a:r>
            <a:r>
              <a:rPr lang="en-US" sz="2800" b="0" i="0" dirty="0">
                <a:solidFill>
                  <a:schemeClr val="bg1"/>
                </a:solidFill>
                <a:effectLst/>
                <a:latin typeface="Roboto" panose="02000000000000000000" pitchFamily="2" charset="0"/>
              </a:rPr>
              <a:t> does not have any type of outlier in it.</a:t>
            </a:r>
            <a:endParaRPr sz="2000" dirty="0">
              <a:solidFill>
                <a:schemeClr val="bg1"/>
              </a:solidFill>
              <a:highlight>
                <a:schemeClr val="dk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18"/>
          <p:cNvSpPr txBox="1">
            <a:spLocks noGrp="1"/>
          </p:cNvSpPr>
          <p:nvPr>
            <p:ph type="body" idx="1"/>
          </p:nvPr>
        </p:nvSpPr>
        <p:spPr>
          <a:xfrm>
            <a:off x="0" y="4441371"/>
            <a:ext cx="8672286" cy="76180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i="0" dirty="0">
                <a:solidFill>
                  <a:schemeClr val="bg1"/>
                </a:solidFill>
                <a:effectLst/>
                <a:latin typeface="Roboto" panose="02000000000000000000" pitchFamily="2" charset="0"/>
              </a:rPr>
              <a:t>From the above analysis we can say that most of the bookings are in fall season due to cooler weather</a:t>
            </a:r>
            <a:endParaRPr dirty="0">
              <a:solidFill>
                <a:schemeClr val="bg1"/>
              </a:solidFill>
              <a:highlight>
                <a:schemeClr val="dk1"/>
              </a:highlight>
            </a:endParaRPr>
          </a:p>
        </p:txBody>
      </p:sp>
      <p:pic>
        <p:nvPicPr>
          <p:cNvPr id="2" name="Picture 1">
            <a:extLst>
              <a:ext uri="{FF2B5EF4-FFF2-40B4-BE49-F238E27FC236}">
                <a16:creationId xmlns:a16="http://schemas.microsoft.com/office/drawing/2014/main" id="{29585D47-43B0-842A-33BE-2867A1CFBE6B}"/>
              </a:ext>
            </a:extLst>
          </p:cNvPr>
          <p:cNvPicPr>
            <a:picLocks noChangeAspect="1"/>
          </p:cNvPicPr>
          <p:nvPr/>
        </p:nvPicPr>
        <p:blipFill>
          <a:blip r:embed="rId3"/>
          <a:stretch>
            <a:fillRect/>
          </a:stretch>
        </p:blipFill>
        <p:spPr>
          <a:xfrm>
            <a:off x="-1" y="-1"/>
            <a:ext cx="7395030" cy="44015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9"/>
          <p:cNvSpPr txBox="1">
            <a:spLocks noGrp="1"/>
          </p:cNvSpPr>
          <p:nvPr>
            <p:ph type="body" idx="1"/>
          </p:nvPr>
        </p:nvSpPr>
        <p:spPr>
          <a:xfrm>
            <a:off x="0" y="3882975"/>
            <a:ext cx="9144000" cy="1260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0" i="0" dirty="0">
                <a:solidFill>
                  <a:schemeClr val="bg1"/>
                </a:solidFill>
                <a:effectLst/>
                <a:latin typeface="Roboto" panose="02000000000000000000" pitchFamily="2" charset="0"/>
              </a:rPr>
              <a:t>From the above plot, we can observed that increasing the bike rental count in fall and summer season and then decreasing the bike rental count in spring and winter season.</a:t>
            </a:r>
            <a:endParaRPr sz="1600" b="1" dirty="0">
              <a:solidFill>
                <a:schemeClr val="bg1"/>
              </a:solidFill>
              <a:highlight>
                <a:schemeClr val="dk1"/>
              </a:highlight>
              <a:latin typeface="Arial"/>
              <a:ea typeface="Arial"/>
              <a:cs typeface="Arial"/>
              <a:sym typeface="Arial"/>
            </a:endParaRPr>
          </a:p>
        </p:txBody>
      </p:sp>
      <p:pic>
        <p:nvPicPr>
          <p:cNvPr id="2" name="Picture 1">
            <a:extLst>
              <a:ext uri="{FF2B5EF4-FFF2-40B4-BE49-F238E27FC236}">
                <a16:creationId xmlns:a16="http://schemas.microsoft.com/office/drawing/2014/main" id="{59E1618D-ED41-BC20-85AB-F112F54AA1FA}"/>
              </a:ext>
            </a:extLst>
          </p:cNvPr>
          <p:cNvPicPr>
            <a:picLocks noChangeAspect="1"/>
          </p:cNvPicPr>
          <p:nvPr/>
        </p:nvPicPr>
        <p:blipFill>
          <a:blip r:embed="rId3"/>
          <a:stretch>
            <a:fillRect/>
          </a:stretch>
        </p:blipFill>
        <p:spPr>
          <a:xfrm>
            <a:off x="-1" y="1604"/>
            <a:ext cx="9122782" cy="38813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0"/>
          <p:cNvSpPr txBox="1">
            <a:spLocks noGrp="1"/>
          </p:cNvSpPr>
          <p:nvPr>
            <p:ph type="body" idx="1"/>
          </p:nvPr>
        </p:nvSpPr>
        <p:spPr>
          <a:xfrm>
            <a:off x="0" y="3854000"/>
            <a:ext cx="9144000" cy="1289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0" i="0" dirty="0">
                <a:solidFill>
                  <a:schemeClr val="bg1"/>
                </a:solidFill>
                <a:effectLst/>
                <a:latin typeface="Roboto" panose="02000000000000000000" pitchFamily="2" charset="0"/>
              </a:rPr>
              <a:t>From the violin plot, we can observed that the bike rental count distribution is highest in year 2019 then in year 2018. Which means </a:t>
            </a:r>
            <a:r>
              <a:rPr lang="en-US" sz="2000" b="0" i="0" dirty="0" err="1">
                <a:solidFill>
                  <a:schemeClr val="bg1"/>
                </a:solidFill>
                <a:effectLst/>
                <a:latin typeface="Roboto" panose="02000000000000000000" pitchFamily="2" charset="0"/>
              </a:rPr>
              <a:t>bussiness</a:t>
            </a:r>
            <a:r>
              <a:rPr lang="en-US" sz="2000" b="0" i="0" dirty="0">
                <a:solidFill>
                  <a:schemeClr val="bg1"/>
                </a:solidFill>
                <a:effectLst/>
                <a:latin typeface="Roboto" panose="02000000000000000000" pitchFamily="2" charset="0"/>
              </a:rPr>
              <a:t> is growing day by day but due to covid face after 2019 it may affect the market scenario.</a:t>
            </a:r>
            <a:endParaRPr sz="1600" dirty="0">
              <a:solidFill>
                <a:schemeClr val="bg1"/>
              </a:solidFill>
              <a:highlight>
                <a:schemeClr val="dk1"/>
              </a:highlight>
              <a:latin typeface="Arial"/>
              <a:ea typeface="Arial"/>
              <a:cs typeface="Arial"/>
              <a:sym typeface="Arial"/>
            </a:endParaRPr>
          </a:p>
        </p:txBody>
      </p:sp>
      <p:pic>
        <p:nvPicPr>
          <p:cNvPr id="2" name="Picture 1">
            <a:extLst>
              <a:ext uri="{FF2B5EF4-FFF2-40B4-BE49-F238E27FC236}">
                <a16:creationId xmlns:a16="http://schemas.microsoft.com/office/drawing/2014/main" id="{341E8DAF-73BD-9D0A-53BC-5D1BEF4BFB16}"/>
              </a:ext>
            </a:extLst>
          </p:cNvPr>
          <p:cNvPicPr>
            <a:picLocks noChangeAspect="1"/>
          </p:cNvPicPr>
          <p:nvPr/>
        </p:nvPicPr>
        <p:blipFill>
          <a:blip r:embed="rId3"/>
          <a:stretch>
            <a:fillRect/>
          </a:stretch>
        </p:blipFill>
        <p:spPr>
          <a:xfrm>
            <a:off x="0" y="17987"/>
            <a:ext cx="8984343" cy="37576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2050" name="Picture 2">
            <a:extLst>
              <a:ext uri="{FF2B5EF4-FFF2-40B4-BE49-F238E27FC236}">
                <a16:creationId xmlns:a16="http://schemas.microsoft.com/office/drawing/2014/main" id="{ED7035C8-5F77-9C6C-43CE-DB7F9F59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4405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2E2C2A-53D3-568D-470E-F758C834473E}"/>
              </a:ext>
            </a:extLst>
          </p:cNvPr>
          <p:cNvSpPr txBox="1"/>
          <p:nvPr/>
        </p:nvSpPr>
        <p:spPr>
          <a:xfrm>
            <a:off x="58057" y="4528457"/>
            <a:ext cx="9085942" cy="523220"/>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From the above bar plot, we can observed that during no holiday the bike rental counts is highest compared to during holiday for different seasons. In fall season it mostly rented.</a:t>
            </a:r>
            <a:endParaRPr lang="en-IN" dirty="0">
              <a:solidFill>
                <a:schemeClr val="bg1"/>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725</Words>
  <Application>Microsoft Office PowerPoint</Application>
  <PresentationFormat>On-screen Show (16:9)</PresentationFormat>
  <Paragraphs>44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Arial</vt:lpstr>
      <vt:lpstr>Inter</vt:lpstr>
      <vt:lpstr>Montserrat</vt:lpstr>
      <vt:lpstr>Roboto</vt:lpstr>
      <vt:lpstr>Focus</vt:lpstr>
      <vt:lpstr>Bike Share Prediction Analysis </vt:lpstr>
      <vt:lpstr>Purpose</vt:lpstr>
      <vt:lpstr>Steps involved in the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Actual Vs Predicted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credit risk analysis</dc:title>
  <dc:creator>lenovo</dc:creator>
  <cp:lastModifiedBy>Himanshu Rathod</cp:lastModifiedBy>
  <cp:revision>6</cp:revision>
  <dcterms:modified xsi:type="dcterms:W3CDTF">2023-11-05T11:32:38Z</dcterms:modified>
</cp:coreProperties>
</file>