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9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91e203a712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91e203a712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1e203a712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1e203a712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1e203a71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1e203a71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1e203a712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1e203a712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5ce6ec986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5ce6ec986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ce6ec986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ce6ec986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1e203a71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1e203a71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1e203a71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1e203a71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1e203a71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1e203a71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1e203a71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1e203a71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1e203a712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1e203a71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1e203a71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1e203a71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1e203a712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1e203a71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1e203a712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1e203a712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for credit risk analysis</a:t>
            </a:r>
            <a:endParaRPr/>
          </a:p>
          <a:p>
            <a:pPr marL="0" lvl="0" indent="0" algn="l" rtl="0">
              <a:spcBef>
                <a:spcPts val="0"/>
              </a:spcBef>
              <a:spcAft>
                <a:spcPts val="0"/>
              </a:spcAft>
              <a:buNone/>
            </a:pPr>
            <a:endParaRPr/>
          </a:p>
        </p:txBody>
      </p:sp>
      <p:sp>
        <p:nvSpPr>
          <p:cNvPr id="135" name="Google Shape;135;p13"/>
          <p:cNvSpPr txBox="1">
            <a:spLocks noGrp="1"/>
          </p:cNvSpPr>
          <p:nvPr>
            <p:ph type="subTitle" idx="1"/>
          </p:nvPr>
        </p:nvSpPr>
        <p:spPr>
          <a:xfrm>
            <a:off x="5083950" y="3816437"/>
            <a:ext cx="3470700" cy="506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2600" dirty="0"/>
              <a:t>Presented by</a:t>
            </a:r>
            <a:endParaRPr sz="2600" dirty="0"/>
          </a:p>
          <a:p>
            <a:pPr marL="0" lvl="0" indent="0" algn="l" rtl="0">
              <a:lnSpc>
                <a:spcPct val="80000"/>
              </a:lnSpc>
              <a:spcBef>
                <a:spcPts val="0"/>
              </a:spcBef>
              <a:spcAft>
                <a:spcPts val="0"/>
              </a:spcAft>
              <a:buNone/>
            </a:pPr>
            <a:r>
              <a:rPr lang="en" sz="2600" dirty="0"/>
              <a:t>Himanshu Rathod</a:t>
            </a:r>
            <a:endParaRPr sz="3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96" name="Google Shape;196;p22"/>
          <p:cNvSpPr txBox="1">
            <a:spLocks noGrp="1"/>
          </p:cNvSpPr>
          <p:nvPr>
            <p:ph type="body" idx="1"/>
          </p:nvPr>
        </p:nvSpPr>
        <p:spPr>
          <a:xfrm>
            <a:off x="0" y="3882975"/>
            <a:ext cx="9144000" cy="102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a:highlight>
                  <a:schemeClr val="dk1"/>
                </a:highlight>
                <a:latin typeface="Arial"/>
                <a:ea typeface="Arial"/>
                <a:cs typeface="Arial"/>
                <a:sym typeface="Arial"/>
              </a:rPr>
              <a:t>Here for Housing type, office apartment is having higher credit of target_0 and co-op apartment is having higher credit of target_1. So, we can conclude that bank should avoid giving loans to the housing type of co-op apartment as they are having difficulties in payment. Bank can focus mostly on housing type with parents or House-apartment or municipal apartment for successful payments.</a:t>
            </a:r>
            <a:endParaRPr sz="1600">
              <a:highlight>
                <a:schemeClr val="dk1"/>
              </a:highlight>
              <a:latin typeface="Arial"/>
              <a:ea typeface="Arial"/>
              <a:cs typeface="Arial"/>
              <a:sym typeface="Arial"/>
            </a:endParaRPr>
          </a:p>
        </p:txBody>
      </p:sp>
      <p:pic>
        <p:nvPicPr>
          <p:cNvPr id="197" name="Google Shape;197;p22"/>
          <p:cNvPicPr preferRelativeResize="0"/>
          <p:nvPr/>
        </p:nvPicPr>
        <p:blipFill>
          <a:blip r:embed="rId3">
            <a:alphaModFix/>
          </a:blip>
          <a:stretch>
            <a:fillRect/>
          </a:stretch>
        </p:blipFill>
        <p:spPr>
          <a:xfrm>
            <a:off x="0" y="0"/>
            <a:ext cx="9144003" cy="3882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03" name="Google Shape;203;p23"/>
          <p:cNvSpPr txBox="1">
            <a:spLocks noGrp="1"/>
          </p:cNvSpPr>
          <p:nvPr>
            <p:ph type="body" idx="1"/>
          </p:nvPr>
        </p:nvSpPr>
        <p:spPr>
          <a:xfrm>
            <a:off x="0" y="4116575"/>
            <a:ext cx="9144000" cy="1026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b="1">
                <a:highlight>
                  <a:schemeClr val="dk1"/>
                </a:highlight>
                <a:latin typeface="Arial"/>
                <a:ea typeface="Arial"/>
                <a:cs typeface="Arial"/>
                <a:sym typeface="Arial"/>
              </a:rPr>
              <a:t>As per the analysis we can say that Goods Price and Credit are linearly distributed to each other or highly correlated to each other. So, if we increase goods, credit will also increase.</a:t>
            </a:r>
            <a:endParaRPr sz="1800" b="1">
              <a:highlight>
                <a:schemeClr val="dk1"/>
              </a:highlight>
              <a:latin typeface="Arial"/>
              <a:ea typeface="Arial"/>
              <a:cs typeface="Arial"/>
              <a:sym typeface="Arial"/>
            </a:endParaRPr>
          </a:p>
        </p:txBody>
      </p:sp>
      <p:pic>
        <p:nvPicPr>
          <p:cNvPr id="204" name="Google Shape;204;p23"/>
          <p:cNvPicPr preferRelativeResize="0"/>
          <p:nvPr/>
        </p:nvPicPr>
        <p:blipFill>
          <a:blip r:embed="rId3">
            <a:alphaModFix/>
          </a:blip>
          <a:stretch>
            <a:fillRect/>
          </a:stretch>
        </p:blipFill>
        <p:spPr>
          <a:xfrm>
            <a:off x="0" y="0"/>
            <a:ext cx="9144003" cy="41165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0" name="Google Shape;210;p24"/>
          <p:cNvSpPr txBox="1">
            <a:spLocks noGrp="1"/>
          </p:cNvSpPr>
          <p:nvPr>
            <p:ph type="body" idx="1"/>
          </p:nvPr>
        </p:nvSpPr>
        <p:spPr>
          <a:xfrm>
            <a:off x="0" y="4116575"/>
            <a:ext cx="9144000" cy="1026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b="1">
                <a:highlight>
                  <a:schemeClr val="dk1"/>
                </a:highlight>
                <a:latin typeface="Arial"/>
                <a:ea typeface="Arial"/>
                <a:cs typeface="Arial"/>
                <a:sym typeface="Arial"/>
              </a:rPr>
              <a:t>From the above graph we can say that defaulter income is less than non-defaulters.</a:t>
            </a:r>
            <a:endParaRPr sz="2000" b="1">
              <a:highlight>
                <a:schemeClr val="dk1"/>
              </a:highlight>
              <a:latin typeface="Arial"/>
              <a:ea typeface="Arial"/>
              <a:cs typeface="Arial"/>
              <a:sym typeface="Arial"/>
            </a:endParaRPr>
          </a:p>
        </p:txBody>
      </p:sp>
      <p:pic>
        <p:nvPicPr>
          <p:cNvPr id="211" name="Google Shape;211;p24"/>
          <p:cNvPicPr preferRelativeResize="0"/>
          <p:nvPr/>
        </p:nvPicPr>
        <p:blipFill>
          <a:blip r:embed="rId3">
            <a:alphaModFix/>
          </a:blip>
          <a:stretch>
            <a:fillRect/>
          </a:stretch>
        </p:blipFill>
        <p:spPr>
          <a:xfrm>
            <a:off x="0" y="0"/>
            <a:ext cx="9144003" cy="41165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0" y="0"/>
            <a:ext cx="9144000" cy="63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a:latin typeface="Arial"/>
                <a:ea typeface="Arial"/>
                <a:cs typeface="Arial"/>
                <a:sym typeface="Arial"/>
              </a:rPr>
              <a:t>Conclusion</a:t>
            </a:r>
            <a:endParaRPr sz="4400" b="1">
              <a:latin typeface="Arial"/>
              <a:ea typeface="Arial"/>
              <a:cs typeface="Arial"/>
              <a:sym typeface="Arial"/>
            </a:endParaRPr>
          </a:p>
        </p:txBody>
      </p:sp>
      <p:sp>
        <p:nvSpPr>
          <p:cNvPr id="217" name="Google Shape;217;p25"/>
          <p:cNvSpPr txBox="1">
            <a:spLocks noGrp="1"/>
          </p:cNvSpPr>
          <p:nvPr>
            <p:ph type="body" idx="1"/>
          </p:nvPr>
        </p:nvSpPr>
        <p:spPr>
          <a:xfrm>
            <a:off x="0" y="738925"/>
            <a:ext cx="9144000" cy="3984300"/>
          </a:xfrm>
          <a:prstGeom prst="rect">
            <a:avLst/>
          </a:prstGeom>
        </p:spPr>
        <p:txBody>
          <a:bodyPr spcFirstLastPara="1" wrap="square" lIns="91425" tIns="91425" rIns="91425" bIns="91425" anchor="t" anchorCtr="0">
            <a:normAutofit fontScale="25000" lnSpcReduction="20000"/>
          </a:bodyPr>
          <a:lstStyle/>
          <a:p>
            <a:pPr marL="279400" marR="76200" lvl="0" indent="0" algn="l" rtl="0">
              <a:lnSpc>
                <a:spcPct val="160000"/>
              </a:lnSpc>
              <a:spcBef>
                <a:spcPts val="1300"/>
              </a:spcBef>
              <a:spcAft>
                <a:spcPts val="0"/>
              </a:spcAft>
              <a:buNone/>
            </a:pPr>
            <a:r>
              <a:rPr lang="en" sz="8215" b="1">
                <a:solidFill>
                  <a:srgbClr val="00FF00"/>
                </a:solidFill>
                <a:highlight>
                  <a:schemeClr val="dk1"/>
                </a:highlight>
                <a:latin typeface="Arial"/>
                <a:ea typeface="Arial"/>
                <a:cs typeface="Arial"/>
                <a:sym typeface="Arial"/>
              </a:rPr>
              <a:t>Accept</a:t>
            </a:r>
            <a:endParaRPr sz="8215" b="1">
              <a:solidFill>
                <a:srgbClr val="00FF00"/>
              </a:solidFill>
              <a:highlight>
                <a:schemeClr val="dk1"/>
              </a:highlight>
              <a:latin typeface="Arial"/>
              <a:ea typeface="Arial"/>
              <a:cs typeface="Arial"/>
              <a:sym typeface="Arial"/>
            </a:endParaRPr>
          </a:p>
          <a:p>
            <a:pPr marL="279400" marR="76200" lvl="0" indent="0" algn="l" rtl="0">
              <a:lnSpc>
                <a:spcPct val="160000"/>
              </a:lnSpc>
              <a:spcBef>
                <a:spcPts val="1200"/>
              </a:spcBef>
              <a:spcAft>
                <a:spcPts val="0"/>
              </a:spcAft>
              <a:buNone/>
            </a:pPr>
            <a:r>
              <a:rPr lang="en" sz="7265">
                <a:highlight>
                  <a:schemeClr val="dk1"/>
                </a:highlight>
                <a:latin typeface="Arial"/>
                <a:ea typeface="Arial"/>
                <a:cs typeface="Arial"/>
                <a:sym typeface="Arial"/>
              </a:rPr>
              <a:t>1.Banks should approve loans more for Office apartment, Co-Op apartment housing type as there are less payment difficulties.</a:t>
            </a:r>
            <a:endParaRPr sz="7265">
              <a:highlight>
                <a:schemeClr val="dk1"/>
              </a:highlight>
              <a:latin typeface="Arial"/>
              <a:ea typeface="Arial"/>
              <a:cs typeface="Arial"/>
              <a:sym typeface="Arial"/>
            </a:endParaRPr>
          </a:p>
          <a:p>
            <a:pPr marL="279400" marR="76200" lvl="0" indent="0" algn="l" rtl="0">
              <a:lnSpc>
                <a:spcPct val="160000"/>
              </a:lnSpc>
              <a:spcBef>
                <a:spcPts val="1100"/>
              </a:spcBef>
              <a:spcAft>
                <a:spcPts val="0"/>
              </a:spcAft>
              <a:buNone/>
            </a:pPr>
            <a:r>
              <a:rPr lang="en" sz="7265">
                <a:highlight>
                  <a:schemeClr val="dk1"/>
                </a:highlight>
                <a:latin typeface="Arial"/>
                <a:ea typeface="Arial"/>
                <a:cs typeface="Arial"/>
                <a:sym typeface="Arial"/>
              </a:rPr>
              <a:t>2.Banks should provide loans to Repairs </a:t>
            </a:r>
            <a:r>
              <a:rPr lang="en" sz="7165">
                <a:highlight>
                  <a:schemeClr val="dk1"/>
                </a:highlight>
                <a:latin typeface="Arial"/>
                <a:ea typeface="Arial"/>
                <a:cs typeface="Arial"/>
                <a:sym typeface="Arial"/>
              </a:rPr>
              <a:t>&amp; </a:t>
            </a:r>
            <a:r>
              <a:rPr lang="en" sz="7265">
                <a:highlight>
                  <a:schemeClr val="dk1"/>
                </a:highlight>
                <a:latin typeface="Arial"/>
                <a:ea typeface="Arial"/>
                <a:cs typeface="Arial"/>
                <a:sym typeface="Arial"/>
              </a:rPr>
              <a:t>Others' purposes.</a:t>
            </a:r>
            <a:endParaRPr sz="7265">
              <a:highlight>
                <a:schemeClr val="dk1"/>
              </a:highlight>
              <a:latin typeface="Arial"/>
              <a:ea typeface="Arial"/>
              <a:cs typeface="Arial"/>
              <a:sym typeface="Arial"/>
            </a:endParaRPr>
          </a:p>
          <a:p>
            <a:pPr marL="279400" marR="76200" lvl="0" indent="0" algn="l" rtl="0">
              <a:lnSpc>
                <a:spcPct val="160000"/>
              </a:lnSpc>
              <a:spcBef>
                <a:spcPts val="1100"/>
              </a:spcBef>
              <a:spcAft>
                <a:spcPts val="0"/>
              </a:spcAft>
              <a:buNone/>
            </a:pPr>
            <a:r>
              <a:rPr lang="en" sz="7265">
                <a:highlight>
                  <a:schemeClr val="dk1"/>
                </a:highlight>
                <a:latin typeface="Arial"/>
                <a:ea typeface="Arial"/>
                <a:cs typeface="Arial"/>
                <a:sym typeface="Arial"/>
              </a:rPr>
              <a:t>3.Banks should provide loans to the 'Business Entity Type-3' and 'Self-Employed' persons.</a:t>
            </a:r>
            <a:endParaRPr sz="7265">
              <a:highlight>
                <a:schemeClr val="dk1"/>
              </a:highlight>
              <a:latin typeface="Arial"/>
              <a:ea typeface="Arial"/>
              <a:cs typeface="Arial"/>
              <a:sym typeface="Arial"/>
            </a:endParaRPr>
          </a:p>
          <a:p>
            <a:pPr marL="279400" marR="76200" lvl="0" indent="0" algn="l" rtl="0">
              <a:lnSpc>
                <a:spcPct val="160000"/>
              </a:lnSpc>
              <a:spcBef>
                <a:spcPts val="1100"/>
              </a:spcBef>
              <a:spcAft>
                <a:spcPts val="0"/>
              </a:spcAft>
              <a:buNone/>
            </a:pPr>
            <a:r>
              <a:rPr lang="en" sz="7265">
                <a:highlight>
                  <a:schemeClr val="dk1"/>
                </a:highlight>
                <a:latin typeface="Arial"/>
                <a:ea typeface="Arial"/>
                <a:cs typeface="Arial"/>
                <a:sym typeface="Arial"/>
              </a:rPr>
              <a:t>4.Working people especially female employers are the best to target for the loans.</a:t>
            </a:r>
            <a:endParaRPr sz="7265">
              <a:highlight>
                <a:schemeClr val="dk1"/>
              </a:highlight>
              <a:latin typeface="Arial"/>
              <a:ea typeface="Arial"/>
              <a:cs typeface="Arial"/>
              <a:sym typeface="Arial"/>
            </a:endParaRPr>
          </a:p>
          <a:p>
            <a:pPr marL="279400" marR="76200" lvl="0" indent="0" algn="l" rtl="0">
              <a:lnSpc>
                <a:spcPct val="160000"/>
              </a:lnSpc>
              <a:spcBef>
                <a:spcPts val="1100"/>
              </a:spcBef>
              <a:spcAft>
                <a:spcPts val="0"/>
              </a:spcAft>
              <a:buNone/>
            </a:pPr>
            <a:r>
              <a:rPr lang="en" sz="7265">
                <a:highlight>
                  <a:schemeClr val="dk1"/>
                </a:highlight>
                <a:latin typeface="Arial"/>
                <a:ea typeface="Arial"/>
                <a:cs typeface="Arial"/>
                <a:sym typeface="Arial"/>
              </a:rPr>
              <a:t>5.old Female clients and Clients with higher education can be responsible person.</a:t>
            </a:r>
            <a:endParaRPr sz="7265">
              <a:highlight>
                <a:schemeClr val="dk1"/>
              </a:highlight>
              <a:latin typeface="Arial"/>
              <a:ea typeface="Arial"/>
              <a:cs typeface="Arial"/>
              <a:sym typeface="Arial"/>
            </a:endParaRPr>
          </a:p>
          <a:p>
            <a:pPr marL="279400" marR="76200" lvl="0" indent="0" algn="l" rtl="0">
              <a:lnSpc>
                <a:spcPct val="160000"/>
              </a:lnSpc>
              <a:spcBef>
                <a:spcPts val="1100"/>
              </a:spcBef>
              <a:spcAft>
                <a:spcPts val="0"/>
              </a:spcAft>
              <a:buNone/>
            </a:pPr>
            <a:endParaRPr sz="7265">
              <a:solidFill>
                <a:srgbClr val="D5D5D5"/>
              </a:solidFill>
              <a:highlight>
                <a:srgbClr val="383838"/>
              </a:highlight>
              <a:latin typeface="Arial"/>
              <a:ea typeface="Arial"/>
              <a:cs typeface="Arial"/>
              <a:sym typeface="Arial"/>
            </a:endParaRPr>
          </a:p>
          <a:p>
            <a:pPr marL="279400" marR="76200" lvl="0" indent="0" algn="l" rtl="0">
              <a:lnSpc>
                <a:spcPct val="160000"/>
              </a:lnSpc>
              <a:spcBef>
                <a:spcPts val="900"/>
              </a:spcBef>
              <a:spcAft>
                <a:spcPts val="0"/>
              </a:spcAft>
              <a:buNone/>
            </a:pPr>
            <a:endParaRPr sz="1050">
              <a:solidFill>
                <a:srgbClr val="D5D5D5"/>
              </a:solidFill>
              <a:highlight>
                <a:srgbClr val="383838"/>
              </a:highlight>
              <a:latin typeface="Roboto"/>
              <a:ea typeface="Roboto"/>
              <a:cs typeface="Roboto"/>
              <a:sym typeface="Roboto"/>
            </a:endParaRPr>
          </a:p>
          <a:p>
            <a:pPr marL="203200" marR="38100" lvl="0" indent="0" algn="l" rtl="0">
              <a:spcBef>
                <a:spcPts val="500"/>
              </a:spcBef>
              <a:spcAft>
                <a:spcPts val="0"/>
              </a:spcAft>
              <a:buNone/>
            </a:pPr>
            <a:endParaRPr sz="1050">
              <a:solidFill>
                <a:srgbClr val="D5D5D5"/>
              </a:solidFill>
              <a:highlight>
                <a:srgbClr val="383838"/>
              </a:highlight>
              <a:latin typeface="Roboto"/>
              <a:ea typeface="Roboto"/>
              <a:cs typeface="Roboto"/>
              <a:sym typeface="Roboto"/>
            </a:endParaRPr>
          </a:p>
          <a:p>
            <a:pPr marL="279400" marR="76200" lvl="0" indent="0" algn="l" rtl="0">
              <a:lnSpc>
                <a:spcPct val="160000"/>
              </a:lnSpc>
              <a:spcBef>
                <a:spcPts val="1100"/>
              </a:spcBef>
              <a:spcAft>
                <a:spcPts val="0"/>
              </a:spcAft>
              <a:buNone/>
            </a:pPr>
            <a:endParaRPr sz="5873" b="1">
              <a:solidFill>
                <a:srgbClr val="D5D5D5"/>
              </a:solidFill>
              <a:highlight>
                <a:srgbClr val="383838"/>
              </a:highlight>
              <a:latin typeface="Arial"/>
              <a:ea typeface="Arial"/>
              <a:cs typeface="Arial"/>
              <a:sym typeface="Arial"/>
            </a:endParaRPr>
          </a:p>
          <a:p>
            <a:pPr marL="279400" marR="76200" lvl="0" indent="0" algn="l" rtl="0">
              <a:lnSpc>
                <a:spcPct val="160000"/>
              </a:lnSpc>
              <a:spcBef>
                <a:spcPts val="900"/>
              </a:spcBef>
              <a:spcAft>
                <a:spcPts val="0"/>
              </a:spcAft>
              <a:buNone/>
            </a:pPr>
            <a:endParaRPr sz="1050">
              <a:solidFill>
                <a:srgbClr val="D5D5D5"/>
              </a:solidFill>
              <a:highlight>
                <a:srgbClr val="383838"/>
              </a:highlight>
              <a:latin typeface="Roboto"/>
              <a:ea typeface="Roboto"/>
              <a:cs typeface="Roboto"/>
              <a:sym typeface="Roboto"/>
            </a:endParaRPr>
          </a:p>
          <a:p>
            <a:pPr marL="203200" marR="38100" lvl="0" indent="0" algn="l" rtl="0">
              <a:spcBef>
                <a:spcPts val="500"/>
              </a:spcBef>
              <a:spcAft>
                <a:spcPts val="0"/>
              </a:spcAft>
              <a:buNone/>
            </a:pPr>
            <a:endParaRPr sz="1050">
              <a:solidFill>
                <a:srgbClr val="D5D5D5"/>
              </a:solidFill>
              <a:highlight>
                <a:srgbClr val="383838"/>
              </a:highlight>
              <a:latin typeface="Roboto"/>
              <a:ea typeface="Roboto"/>
              <a:cs typeface="Roboto"/>
              <a:sym typeface="Roboto"/>
            </a:endParaRPr>
          </a:p>
          <a:p>
            <a:pPr marL="0" lvl="0" indent="0" algn="l" rtl="0">
              <a:spcBef>
                <a:spcPts val="4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body" idx="1"/>
          </p:nvPr>
        </p:nvSpPr>
        <p:spPr>
          <a:xfrm>
            <a:off x="0" y="1419900"/>
            <a:ext cx="9144000" cy="2318100"/>
          </a:xfrm>
          <a:prstGeom prst="rect">
            <a:avLst/>
          </a:prstGeom>
        </p:spPr>
        <p:txBody>
          <a:bodyPr spcFirstLastPara="1" wrap="square" lIns="91425" tIns="91425" rIns="91425" bIns="91425" anchor="t" anchorCtr="0">
            <a:normAutofit/>
          </a:bodyPr>
          <a:lstStyle/>
          <a:p>
            <a:pPr marL="279400" marR="76200" lvl="0" indent="0" algn="l" rtl="0">
              <a:lnSpc>
                <a:spcPct val="140000"/>
              </a:lnSpc>
              <a:spcBef>
                <a:spcPts val="1100"/>
              </a:spcBef>
              <a:spcAft>
                <a:spcPts val="0"/>
              </a:spcAft>
              <a:buSzPts val="688"/>
              <a:buNone/>
            </a:pPr>
            <a:r>
              <a:rPr lang="en" sz="1905">
                <a:highlight>
                  <a:schemeClr val="dk1"/>
                </a:highlight>
                <a:latin typeface="Arial"/>
                <a:ea typeface="Arial"/>
                <a:cs typeface="Arial"/>
                <a:sym typeface="Arial"/>
              </a:rPr>
              <a:t>6.Bank should target refreshed clients who has unused loan status previously.</a:t>
            </a:r>
            <a:endParaRPr sz="1905">
              <a:highlight>
                <a:schemeClr val="dk1"/>
              </a:highlight>
              <a:latin typeface="Arial"/>
              <a:ea typeface="Arial"/>
              <a:cs typeface="Arial"/>
              <a:sym typeface="Arial"/>
            </a:endParaRPr>
          </a:p>
          <a:p>
            <a:pPr marL="279400" marR="76200" lvl="0" indent="0" algn="l" rtl="0">
              <a:lnSpc>
                <a:spcPct val="130000"/>
              </a:lnSpc>
              <a:spcBef>
                <a:spcPts val="1100"/>
              </a:spcBef>
              <a:spcAft>
                <a:spcPts val="0"/>
              </a:spcAft>
              <a:buSzPts val="327"/>
              <a:buNone/>
            </a:pPr>
            <a:r>
              <a:rPr lang="en" sz="1856">
                <a:highlight>
                  <a:schemeClr val="dk1"/>
                </a:highlight>
                <a:latin typeface="Arial"/>
                <a:ea typeface="Arial"/>
                <a:cs typeface="Arial"/>
                <a:sym typeface="Arial"/>
              </a:rPr>
              <a:t>7.Any client who's previous loan was approved and Widow who has unused previous loan status.</a:t>
            </a:r>
            <a:endParaRPr sz="1856">
              <a:highlight>
                <a:schemeClr val="dk1"/>
              </a:highlight>
              <a:latin typeface="Arial"/>
              <a:ea typeface="Arial"/>
              <a:cs typeface="Arial"/>
              <a:sym typeface="Arial"/>
            </a:endParaRPr>
          </a:p>
          <a:p>
            <a:pPr marL="279400" marR="76200" lvl="0" indent="0" algn="l" rtl="0">
              <a:lnSpc>
                <a:spcPct val="130000"/>
              </a:lnSpc>
              <a:spcBef>
                <a:spcPts val="1100"/>
              </a:spcBef>
              <a:spcAft>
                <a:spcPts val="0"/>
              </a:spcAft>
              <a:buSzPts val="327"/>
              <a:buNone/>
            </a:pPr>
            <a:r>
              <a:rPr lang="en" sz="1856">
                <a:highlight>
                  <a:schemeClr val="dk1"/>
                </a:highlight>
                <a:latin typeface="Arial"/>
                <a:ea typeface="Arial"/>
                <a:cs typeface="Arial"/>
                <a:sym typeface="Arial"/>
              </a:rPr>
              <a:t>8.Clients with high income category specially who are working as a state servant.</a:t>
            </a:r>
            <a:endParaRPr sz="1856">
              <a:highlight>
                <a:schemeClr val="dk1"/>
              </a:highlight>
              <a:latin typeface="Arial"/>
              <a:ea typeface="Arial"/>
              <a:cs typeface="Arial"/>
              <a:sym typeface="Arial"/>
            </a:endParaRPr>
          </a:p>
          <a:p>
            <a:pPr marL="279400" marR="76200" lvl="0" indent="0" algn="l" rtl="0">
              <a:lnSpc>
                <a:spcPct val="130000"/>
              </a:lnSpc>
              <a:spcBef>
                <a:spcPts val="1100"/>
              </a:spcBef>
              <a:spcAft>
                <a:spcPts val="900"/>
              </a:spcAft>
              <a:buSzPts val="327"/>
              <a:buNone/>
            </a:pPr>
            <a:endParaRPr sz="594"/>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body" idx="1"/>
          </p:nvPr>
        </p:nvSpPr>
        <p:spPr>
          <a:xfrm>
            <a:off x="-147234" y="24"/>
            <a:ext cx="9217134" cy="5432131"/>
          </a:xfrm>
          <a:prstGeom prst="rect">
            <a:avLst/>
          </a:prstGeom>
        </p:spPr>
        <p:txBody>
          <a:bodyPr spcFirstLastPara="1" wrap="square" lIns="91425" tIns="91425" rIns="91425" bIns="91425" anchor="t" anchorCtr="0">
            <a:noAutofit/>
          </a:bodyPr>
          <a:lstStyle/>
          <a:p>
            <a:pPr marL="279400" marR="76200" lvl="0" indent="0" algn="l" rtl="0">
              <a:lnSpc>
                <a:spcPct val="160000"/>
              </a:lnSpc>
              <a:spcBef>
                <a:spcPts val="1300"/>
              </a:spcBef>
              <a:spcAft>
                <a:spcPts val="0"/>
              </a:spcAft>
              <a:buNone/>
            </a:pPr>
            <a:r>
              <a:rPr lang="en" sz="2250" b="1" dirty="0">
                <a:solidFill>
                  <a:srgbClr val="FF0000"/>
                </a:solidFill>
                <a:highlight>
                  <a:schemeClr val="dk1"/>
                </a:highlight>
                <a:latin typeface="Roboto"/>
                <a:ea typeface="Roboto"/>
                <a:cs typeface="Roboto"/>
                <a:sym typeface="Roboto"/>
              </a:rPr>
              <a:t> Reject</a:t>
            </a:r>
            <a:endParaRPr sz="2250" b="1" dirty="0">
              <a:solidFill>
                <a:srgbClr val="FF0000"/>
              </a:solidFill>
              <a:highlight>
                <a:schemeClr val="dk1"/>
              </a:highlight>
              <a:latin typeface="Roboto"/>
              <a:ea typeface="Roboto"/>
              <a:cs typeface="Roboto"/>
              <a:sym typeface="Roboto"/>
            </a:endParaRPr>
          </a:p>
          <a:p>
            <a:pPr marL="279400" marR="76200" lvl="0" indent="0" algn="l" rtl="0">
              <a:lnSpc>
                <a:spcPct val="160000"/>
              </a:lnSpc>
              <a:spcBef>
                <a:spcPts val="1200"/>
              </a:spcBef>
              <a:spcAft>
                <a:spcPts val="0"/>
              </a:spcAft>
              <a:buNone/>
            </a:pPr>
            <a:r>
              <a:rPr lang="en" sz="1700" dirty="0">
                <a:highlight>
                  <a:schemeClr val="dk1"/>
                </a:highlight>
                <a:latin typeface="Roboto"/>
                <a:ea typeface="Roboto"/>
                <a:cs typeface="Roboto"/>
                <a:sym typeface="Roboto"/>
              </a:rPr>
              <a:t>1.Lower secondary education clients are the most in number to be defaulted when their previous loans are cancelled or refused.</a:t>
            </a:r>
            <a:endParaRPr sz="1700" dirty="0">
              <a:highlight>
                <a:schemeClr val="dk1"/>
              </a:highlight>
              <a:latin typeface="Roboto"/>
              <a:ea typeface="Roboto"/>
              <a:cs typeface="Roboto"/>
              <a:sym typeface="Roboto"/>
            </a:endParaRPr>
          </a:p>
          <a:p>
            <a:pPr marL="279400" marR="76200" lvl="0" indent="0" algn="l" rtl="0">
              <a:lnSpc>
                <a:spcPct val="160000"/>
              </a:lnSpc>
              <a:spcBef>
                <a:spcPts val="1100"/>
              </a:spcBef>
              <a:spcAft>
                <a:spcPts val="0"/>
              </a:spcAft>
              <a:buNone/>
            </a:pPr>
            <a:r>
              <a:rPr lang="en" sz="1700" dirty="0">
                <a:highlight>
                  <a:schemeClr val="dk1"/>
                </a:highlight>
                <a:latin typeface="Roboto"/>
                <a:ea typeface="Roboto"/>
                <a:cs typeface="Roboto"/>
                <a:sym typeface="Roboto"/>
              </a:rPr>
              <a:t>2.Male clients with civil marriage.</a:t>
            </a:r>
            <a:endParaRPr sz="1700" dirty="0">
              <a:highlight>
                <a:schemeClr val="dk1"/>
              </a:highlight>
              <a:latin typeface="Roboto"/>
              <a:ea typeface="Roboto"/>
              <a:cs typeface="Roboto"/>
              <a:sym typeface="Roboto"/>
            </a:endParaRPr>
          </a:p>
          <a:p>
            <a:pPr marL="279400" marR="76200" lvl="0" indent="0" algn="l" rtl="0">
              <a:lnSpc>
                <a:spcPct val="160000"/>
              </a:lnSpc>
              <a:spcBef>
                <a:spcPts val="1100"/>
              </a:spcBef>
              <a:spcAft>
                <a:spcPts val="0"/>
              </a:spcAft>
              <a:buNone/>
            </a:pPr>
            <a:r>
              <a:rPr lang="en" sz="1700" dirty="0">
                <a:highlight>
                  <a:schemeClr val="dk1"/>
                </a:highlight>
                <a:latin typeface="Roboto"/>
                <a:ea typeface="Roboto"/>
                <a:cs typeface="Roboto"/>
                <a:sym typeface="Roboto"/>
              </a:rPr>
              <a:t>3.Previous refused loan status group, due to not paying in time.</a:t>
            </a:r>
            <a:endParaRPr sz="1700" dirty="0">
              <a:highlight>
                <a:schemeClr val="dk1"/>
              </a:highlight>
              <a:latin typeface="Roboto"/>
              <a:ea typeface="Roboto"/>
              <a:cs typeface="Roboto"/>
              <a:sym typeface="Roboto"/>
            </a:endParaRPr>
          </a:p>
          <a:p>
            <a:pPr marL="279400" marR="76200" lvl="0" indent="0" algn="l" rtl="0">
              <a:lnSpc>
                <a:spcPct val="160000"/>
              </a:lnSpc>
              <a:spcBef>
                <a:spcPts val="1100"/>
              </a:spcBef>
              <a:spcAft>
                <a:spcPts val="0"/>
              </a:spcAft>
              <a:buNone/>
            </a:pPr>
            <a:r>
              <a:rPr lang="en" sz="1700" dirty="0">
                <a:highlight>
                  <a:schemeClr val="dk1"/>
                </a:highlight>
                <a:latin typeface="Roboto"/>
                <a:ea typeface="Roboto"/>
                <a:cs typeface="Roboto"/>
                <a:sym typeface="Roboto"/>
              </a:rPr>
              <a:t>4.Clients working as low-skilled labourers and having high child count(6-11).</a:t>
            </a:r>
            <a:endParaRPr sz="1700" dirty="0">
              <a:highlight>
                <a:schemeClr val="dk1"/>
              </a:highlight>
              <a:latin typeface="Roboto"/>
              <a:ea typeface="Roboto"/>
              <a:cs typeface="Roboto"/>
              <a:sym typeface="Roboto"/>
            </a:endParaRPr>
          </a:p>
          <a:p>
            <a:pPr marL="279400" marR="76200" lvl="0" indent="0" algn="l" rtl="0">
              <a:lnSpc>
                <a:spcPct val="160000"/>
              </a:lnSpc>
              <a:spcBef>
                <a:spcPts val="1100"/>
              </a:spcBef>
              <a:spcAft>
                <a:spcPts val="0"/>
              </a:spcAft>
              <a:buNone/>
            </a:pPr>
            <a:r>
              <a:rPr lang="en" sz="1700" dirty="0">
                <a:highlight>
                  <a:schemeClr val="dk1"/>
                </a:highlight>
                <a:latin typeface="Roboto"/>
                <a:ea typeface="Roboto"/>
                <a:cs typeface="Roboto"/>
                <a:sym typeface="Roboto"/>
              </a:rPr>
              <a:t>5.Young clients with incomplete Higher Education. Students which are in college and school that can be default payment because of no income source.</a:t>
            </a:r>
            <a:endParaRPr sz="1700" dirty="0">
              <a:highlight>
                <a:schemeClr val="dk1"/>
              </a:highlight>
              <a:latin typeface="Roboto"/>
              <a:ea typeface="Roboto"/>
              <a:cs typeface="Roboto"/>
              <a:sym typeface="Roboto"/>
            </a:endParaRPr>
          </a:p>
          <a:p>
            <a:pPr marL="279400" marR="76200" lvl="0" indent="0" algn="l" rtl="0">
              <a:lnSpc>
                <a:spcPct val="160000"/>
              </a:lnSpc>
              <a:spcBef>
                <a:spcPts val="1100"/>
              </a:spcBef>
              <a:spcAft>
                <a:spcPts val="0"/>
              </a:spcAft>
              <a:buNone/>
            </a:pPr>
            <a:r>
              <a:rPr lang="en" sz="1700" dirty="0">
                <a:highlight>
                  <a:schemeClr val="dk1"/>
                </a:highlight>
                <a:latin typeface="Roboto"/>
                <a:ea typeface="Roboto"/>
                <a:cs typeface="Roboto"/>
                <a:sym typeface="Roboto"/>
              </a:rPr>
              <a:t>6.Clients with less income and more family member should be take a look because there family expenses are more as compared to their income.</a:t>
            </a:r>
            <a:endParaRPr sz="1900" dirty="0">
              <a:highlight>
                <a:schemeClr val="dk1"/>
              </a:highlight>
            </a:endParaRPr>
          </a:p>
          <a:p>
            <a:pPr marL="0" lvl="0" indent="0" algn="l" rtl="0">
              <a:spcBef>
                <a:spcPts val="900"/>
              </a:spcBef>
              <a:spcAft>
                <a:spcPts val="1200"/>
              </a:spcAft>
              <a:buNone/>
            </a:pPr>
            <a:endParaRPr sz="1800" dirty="0">
              <a:highlight>
                <a:schemeClr val="dk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3500"/>
              <a:t>Purpose</a:t>
            </a:r>
            <a:endParaRPr sz="3500"/>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1200"/>
              </a:spcAft>
              <a:buNone/>
            </a:pPr>
            <a:r>
              <a:rPr lang="en"/>
              <a:t>         </a:t>
            </a:r>
            <a:r>
              <a:rPr lang="en" sz="2900"/>
              <a:t>Credit risk analysis will help the company to make a decision for loan approval based on the applicant’s profile . which controls loss of business to the company and avoid financial loss for the company.     </a:t>
            </a:r>
            <a:endParaRPr sz="2900"/>
          </a:p>
        </p:txBody>
      </p:sp>
      <p:sp>
        <p:nvSpPr>
          <p:cNvPr id="142" name="Google Shape;142;p14"/>
          <p:cNvSpPr/>
          <p:nvPr/>
        </p:nvSpPr>
        <p:spPr>
          <a:xfrm>
            <a:off x="969418" y="1726858"/>
            <a:ext cx="495172" cy="275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a:t>Steps involved in the EDA:</a:t>
            </a:r>
            <a:endParaRPr sz="3100"/>
          </a:p>
        </p:txBody>
      </p:sp>
      <p:sp>
        <p:nvSpPr>
          <p:cNvPr id="148" name="Google Shape;148;p15"/>
          <p:cNvSpPr txBox="1">
            <a:spLocks noGrp="1"/>
          </p:cNvSpPr>
          <p:nvPr>
            <p:ph type="body" idx="1"/>
          </p:nvPr>
        </p:nvSpPr>
        <p:spPr>
          <a:xfrm>
            <a:off x="1297500" y="1052128"/>
            <a:ext cx="7133578" cy="3922828"/>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AutoNum type="arabicPeriod"/>
            </a:pPr>
            <a:r>
              <a:rPr lang="en" sz="1900" dirty="0"/>
              <a:t>Data Loading and understanding.</a:t>
            </a:r>
            <a:endParaRPr sz="1900" dirty="0"/>
          </a:p>
          <a:p>
            <a:pPr marL="457200" lvl="0" indent="-349250" algn="l" rtl="0">
              <a:spcBef>
                <a:spcPts val="0"/>
              </a:spcBef>
              <a:spcAft>
                <a:spcPts val="0"/>
              </a:spcAft>
              <a:buSzPts val="1900"/>
              <a:buAutoNum type="arabicPeriod"/>
            </a:pPr>
            <a:r>
              <a:rPr lang="en" sz="1900" dirty="0"/>
              <a:t>Dealing with missing values,outliers and duplicate values.Data Cleaning and Data Preprocessing by using imputation and dropping methods.</a:t>
            </a:r>
            <a:endParaRPr sz="1900" dirty="0"/>
          </a:p>
          <a:p>
            <a:pPr marL="457200" lvl="0" indent="-349250" algn="l" rtl="0">
              <a:spcBef>
                <a:spcPts val="0"/>
              </a:spcBef>
              <a:spcAft>
                <a:spcPts val="0"/>
              </a:spcAft>
              <a:buSzPts val="1900"/>
              <a:buAutoNum type="arabicPeriod"/>
            </a:pPr>
            <a:r>
              <a:rPr lang="en" sz="1900" dirty="0"/>
              <a:t>Checking the data imbalance and Handling outliers using graphs and analysis.</a:t>
            </a:r>
            <a:endParaRPr sz="1900" dirty="0"/>
          </a:p>
          <a:p>
            <a:pPr marL="457200" lvl="0" indent="-349250" algn="l" rtl="0">
              <a:spcBef>
                <a:spcPts val="0"/>
              </a:spcBef>
              <a:spcAft>
                <a:spcPts val="0"/>
              </a:spcAft>
              <a:buSzPts val="1900"/>
              <a:buAutoNum type="arabicPeriod"/>
            </a:pPr>
            <a:r>
              <a:rPr lang="en" sz="1900" dirty="0"/>
              <a:t>Merging of application data with previous application data.</a:t>
            </a:r>
            <a:endParaRPr sz="1900" dirty="0"/>
          </a:p>
          <a:p>
            <a:pPr marL="457200" lvl="0" indent="-349250" algn="l" rtl="0">
              <a:spcBef>
                <a:spcPts val="0"/>
              </a:spcBef>
              <a:spcAft>
                <a:spcPts val="0"/>
              </a:spcAft>
              <a:buSzPts val="1900"/>
              <a:buAutoNum type="arabicPeriod"/>
            </a:pPr>
            <a:r>
              <a:rPr lang="en-US" sz="1900" dirty="0"/>
              <a:t>Univariate, Bivariate and Multivariate Analysis And Correlation.</a:t>
            </a:r>
          </a:p>
          <a:p>
            <a:pPr marL="457200" lvl="0" indent="-349250" algn="l" rtl="0">
              <a:spcBef>
                <a:spcPts val="0"/>
              </a:spcBef>
              <a:spcAft>
                <a:spcPts val="0"/>
              </a:spcAft>
              <a:buSzPts val="1900"/>
              <a:buAutoNum type="arabicPeriod"/>
            </a:pPr>
            <a:r>
              <a:rPr lang="en" sz="1900" dirty="0"/>
              <a:t> Hot Encoding And Removing Multicolinearity.</a:t>
            </a:r>
          </a:p>
          <a:p>
            <a:pPr marL="457200" lvl="0" indent="-349250" algn="l" rtl="0">
              <a:spcBef>
                <a:spcPts val="0"/>
              </a:spcBef>
              <a:spcAft>
                <a:spcPts val="0"/>
              </a:spcAft>
              <a:buSzPts val="1900"/>
              <a:buAutoNum type="arabicPeriod"/>
            </a:pPr>
            <a:r>
              <a:rPr lang="en" sz="1900" dirty="0"/>
              <a:t>Conclusions.</a:t>
            </a:r>
          </a:p>
          <a:p>
            <a:pPr marL="457200" lvl="0" indent="-349250" algn="l" rtl="0">
              <a:spcBef>
                <a:spcPts val="0"/>
              </a:spcBef>
              <a:spcAft>
                <a:spcPts val="0"/>
              </a:spcAft>
              <a:buSzPts val="1900"/>
              <a:buAutoNum type="arabicPeriod"/>
            </a:pPr>
            <a:endParaRPr sz="1900"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26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54" name="Google Shape;154;p16"/>
          <p:cNvSpPr txBox="1">
            <a:spLocks noGrp="1"/>
          </p:cNvSpPr>
          <p:nvPr>
            <p:ph type="body" idx="1"/>
          </p:nvPr>
        </p:nvSpPr>
        <p:spPr>
          <a:xfrm>
            <a:off x="0" y="3677225"/>
            <a:ext cx="9144000" cy="1466400"/>
          </a:xfrm>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0"/>
              </a:spcAft>
              <a:buSzPts val="1018"/>
              <a:buNone/>
            </a:pPr>
            <a:r>
              <a:rPr lang="en" sz="1510" b="1">
                <a:highlight>
                  <a:schemeClr val="dk1"/>
                </a:highlight>
              </a:rPr>
              <a:t>We can conclude the below points from the graph:</a:t>
            </a:r>
            <a:endParaRPr sz="1510" b="1">
              <a:highlight>
                <a:schemeClr val="dk1"/>
              </a:highlight>
            </a:endParaRPr>
          </a:p>
          <a:p>
            <a:pPr marL="0" lvl="0" indent="0" algn="l" rtl="0">
              <a:lnSpc>
                <a:spcPct val="95000"/>
              </a:lnSpc>
              <a:spcBef>
                <a:spcPts val="600"/>
              </a:spcBef>
              <a:spcAft>
                <a:spcPts val="0"/>
              </a:spcAft>
              <a:buSzPts val="1018"/>
              <a:buNone/>
            </a:pPr>
            <a:r>
              <a:rPr lang="en" sz="1510" b="1">
                <a:highlight>
                  <a:schemeClr val="dk1"/>
                </a:highlight>
              </a:rPr>
              <a:t>1.Most rejection of loans came from purpose 'Repairs'.</a:t>
            </a:r>
            <a:endParaRPr sz="1510" b="1">
              <a:highlight>
                <a:schemeClr val="dk1"/>
              </a:highlight>
            </a:endParaRPr>
          </a:p>
          <a:p>
            <a:pPr marL="0" lvl="0" indent="0" algn="l" rtl="0">
              <a:lnSpc>
                <a:spcPct val="95000"/>
              </a:lnSpc>
              <a:spcBef>
                <a:spcPts val="600"/>
              </a:spcBef>
              <a:spcAft>
                <a:spcPts val="0"/>
              </a:spcAft>
              <a:buSzPts val="1018"/>
              <a:buNone/>
            </a:pPr>
            <a:r>
              <a:rPr lang="en" sz="1510" b="1">
                <a:highlight>
                  <a:schemeClr val="dk1"/>
                </a:highlight>
              </a:rPr>
              <a:t>2.We have almost equal number of approves and rejection for Medicine,Every day expenses and education purposes.</a:t>
            </a:r>
            <a:endParaRPr sz="1510" b="1">
              <a:highlight>
                <a:schemeClr val="dk1"/>
              </a:highlight>
            </a:endParaRPr>
          </a:p>
          <a:p>
            <a:pPr marL="0" lvl="0" indent="0" algn="l" rtl="0">
              <a:lnSpc>
                <a:spcPct val="95000"/>
              </a:lnSpc>
              <a:spcBef>
                <a:spcPts val="500"/>
              </a:spcBef>
              <a:spcAft>
                <a:spcPts val="1200"/>
              </a:spcAft>
              <a:buSzPts val="1018"/>
              <a:buNone/>
            </a:pPr>
            <a:endParaRPr sz="1995" b="1"/>
          </a:p>
        </p:txBody>
      </p:sp>
      <p:pic>
        <p:nvPicPr>
          <p:cNvPr id="155" name="Google Shape;155;p16"/>
          <p:cNvPicPr preferRelativeResize="0"/>
          <p:nvPr/>
        </p:nvPicPr>
        <p:blipFill>
          <a:blip r:embed="rId3">
            <a:alphaModFix/>
          </a:blip>
          <a:stretch>
            <a:fillRect/>
          </a:stretch>
        </p:blipFill>
        <p:spPr>
          <a:xfrm>
            <a:off x="0" y="0"/>
            <a:ext cx="9144003" cy="3677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1" name="Google Shape;161;p17"/>
          <p:cNvSpPr txBox="1">
            <a:spLocks noGrp="1"/>
          </p:cNvSpPr>
          <p:nvPr>
            <p:ph type="body" idx="1"/>
          </p:nvPr>
        </p:nvSpPr>
        <p:spPr>
          <a:xfrm>
            <a:off x="0" y="4116575"/>
            <a:ext cx="9144000" cy="1026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a:highlight>
                  <a:schemeClr val="dk1"/>
                </a:highlight>
                <a:latin typeface="Arial"/>
                <a:ea typeface="Arial"/>
                <a:cs typeface="Arial"/>
                <a:sym typeface="Arial"/>
              </a:rPr>
              <a:t>we can conclude from above plot that Loan purposes with 'Repairs' are facing more difficulties in payment on time.</a:t>
            </a:r>
            <a:endParaRPr sz="2000">
              <a:highlight>
                <a:schemeClr val="dk1"/>
              </a:highlight>
              <a:latin typeface="Arial"/>
              <a:ea typeface="Arial"/>
              <a:cs typeface="Arial"/>
              <a:sym typeface="Arial"/>
            </a:endParaRPr>
          </a:p>
        </p:txBody>
      </p:sp>
      <p:pic>
        <p:nvPicPr>
          <p:cNvPr id="162" name="Google Shape;162;p17"/>
          <p:cNvPicPr preferRelativeResize="0"/>
          <p:nvPr/>
        </p:nvPicPr>
        <p:blipFill>
          <a:blip r:embed="rId3">
            <a:alphaModFix/>
          </a:blip>
          <a:stretch>
            <a:fillRect/>
          </a:stretch>
        </p:blipFill>
        <p:spPr>
          <a:xfrm>
            <a:off x="0" y="0"/>
            <a:ext cx="9144003" cy="41165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68" name="Google Shape;168;p18"/>
          <p:cNvSpPr txBox="1">
            <a:spLocks noGrp="1"/>
          </p:cNvSpPr>
          <p:nvPr>
            <p:ph type="body" idx="1"/>
          </p:nvPr>
        </p:nvSpPr>
        <p:spPr>
          <a:xfrm>
            <a:off x="0" y="4116575"/>
            <a:ext cx="9144000" cy="108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dirty="0">
                <a:highlight>
                  <a:schemeClr val="dk1"/>
                </a:highlight>
                <a:latin typeface="Arial"/>
                <a:ea typeface="Arial"/>
                <a:cs typeface="Arial"/>
                <a:sym typeface="Arial"/>
              </a:rPr>
              <a:t>From the above box plot we can conclude that Family status of 'civil marriage', 'marriage' and 'separated' of Academic degree education are having higher number of credits than other. Also higher education of family status of 'marriage', 'single', and 'civil marriage' are having more outliers</a:t>
            </a:r>
            <a:r>
              <a:rPr lang="en" sz="1200" dirty="0">
                <a:highlight>
                  <a:schemeClr val="dk1"/>
                </a:highlight>
                <a:latin typeface="Roboto"/>
                <a:ea typeface="Roboto"/>
                <a:cs typeface="Roboto"/>
                <a:sym typeface="Roboto"/>
              </a:rPr>
              <a:t>. </a:t>
            </a:r>
            <a:endParaRPr dirty="0">
              <a:highlight>
                <a:schemeClr val="dk1"/>
              </a:highlight>
            </a:endParaRPr>
          </a:p>
        </p:txBody>
      </p:sp>
      <p:pic>
        <p:nvPicPr>
          <p:cNvPr id="169" name="Google Shape;169;p18"/>
          <p:cNvPicPr preferRelativeResize="0"/>
          <p:nvPr/>
        </p:nvPicPr>
        <p:blipFill>
          <a:blip r:embed="rId3">
            <a:alphaModFix/>
          </a:blip>
          <a:stretch>
            <a:fillRect/>
          </a:stretch>
        </p:blipFill>
        <p:spPr>
          <a:xfrm>
            <a:off x="-57975" y="23247"/>
            <a:ext cx="9144003" cy="41165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75" name="Google Shape;175;p19"/>
          <p:cNvSpPr txBox="1">
            <a:spLocks noGrp="1"/>
          </p:cNvSpPr>
          <p:nvPr>
            <p:ph type="body" idx="1"/>
          </p:nvPr>
        </p:nvSpPr>
        <p:spPr>
          <a:xfrm>
            <a:off x="0" y="3882975"/>
            <a:ext cx="9144000" cy="1260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b="1">
                <a:highlight>
                  <a:schemeClr val="dk1"/>
                </a:highlight>
                <a:latin typeface="Arial"/>
                <a:ea typeface="Arial"/>
                <a:cs typeface="Arial"/>
                <a:sym typeface="Arial"/>
              </a:rPr>
              <a:t>From the above boxplot for Education type 'Higher education' the income amount is mostly equal with family status. It does contain many outliers. Less outlier are having for Academic degree but there income amount is little higher that Higher education. Lower secondary of civil marriage family status are have less amount than outliers.</a:t>
            </a:r>
            <a:endParaRPr sz="1600" b="1">
              <a:highlight>
                <a:schemeClr val="dk1"/>
              </a:highlight>
              <a:latin typeface="Arial"/>
              <a:ea typeface="Arial"/>
              <a:cs typeface="Arial"/>
              <a:sym typeface="Arial"/>
            </a:endParaRPr>
          </a:p>
        </p:txBody>
      </p:sp>
      <p:pic>
        <p:nvPicPr>
          <p:cNvPr id="176" name="Google Shape;176;p19"/>
          <p:cNvPicPr preferRelativeResize="0"/>
          <p:nvPr/>
        </p:nvPicPr>
        <p:blipFill>
          <a:blip r:embed="rId3">
            <a:alphaModFix/>
          </a:blip>
          <a:stretch>
            <a:fillRect/>
          </a:stretch>
        </p:blipFill>
        <p:spPr>
          <a:xfrm>
            <a:off x="-101425" y="0"/>
            <a:ext cx="9144003" cy="388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82" name="Google Shape;182;p20"/>
          <p:cNvSpPr txBox="1">
            <a:spLocks noGrp="1"/>
          </p:cNvSpPr>
          <p:nvPr>
            <p:ph type="body" idx="1"/>
          </p:nvPr>
        </p:nvSpPr>
        <p:spPr>
          <a:xfrm>
            <a:off x="0" y="3854000"/>
            <a:ext cx="9144000" cy="1289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a:highlight>
                  <a:schemeClr val="dk1"/>
                </a:highlight>
                <a:latin typeface="Arial"/>
                <a:ea typeface="Arial"/>
                <a:cs typeface="Arial"/>
                <a:sym typeface="Arial"/>
              </a:rPr>
              <a:t>From the above analysis we can say that Family status of 'civil marriage', 'marriage', and 'saparated' of Academic degree education are having higher number of credits than others. Most of the outliers are from education type 'Higher education' and 'Secondary'. Civil marriage Academic degree is having most of the credits in the third quartile.</a:t>
            </a:r>
            <a:endParaRPr sz="1600">
              <a:highlight>
                <a:schemeClr val="dk1"/>
              </a:highlight>
              <a:latin typeface="Arial"/>
              <a:ea typeface="Arial"/>
              <a:cs typeface="Arial"/>
              <a:sym typeface="Arial"/>
            </a:endParaRPr>
          </a:p>
        </p:txBody>
      </p:sp>
      <p:pic>
        <p:nvPicPr>
          <p:cNvPr id="183" name="Google Shape;183;p20"/>
          <p:cNvPicPr preferRelativeResize="0"/>
          <p:nvPr/>
        </p:nvPicPr>
        <p:blipFill>
          <a:blip r:embed="rId3">
            <a:alphaModFix/>
          </a:blip>
          <a:stretch>
            <a:fillRect/>
          </a:stretch>
        </p:blipFill>
        <p:spPr>
          <a:xfrm>
            <a:off x="0" y="0"/>
            <a:ext cx="9144003" cy="3853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89" name="Google Shape;189;p21"/>
          <p:cNvSpPr txBox="1">
            <a:spLocks noGrp="1"/>
          </p:cNvSpPr>
          <p:nvPr>
            <p:ph type="body" idx="1"/>
          </p:nvPr>
        </p:nvSpPr>
        <p:spPr>
          <a:xfrm>
            <a:off x="0" y="4116575"/>
            <a:ext cx="9144000" cy="1026900"/>
          </a:xfrm>
          <a:prstGeom prst="rect">
            <a:avLst/>
          </a:prstGeom>
        </p:spPr>
        <p:txBody>
          <a:bodyPr spcFirstLastPara="1" wrap="square" lIns="91425" tIns="91425" rIns="91425" bIns="91425" anchor="t" anchorCtr="0">
            <a:noAutofit/>
          </a:bodyPr>
          <a:lstStyle/>
          <a:p>
            <a:pPr marL="457200" lvl="0" indent="-318770" algn="l" rtl="0">
              <a:lnSpc>
                <a:spcPct val="105000"/>
              </a:lnSpc>
              <a:spcBef>
                <a:spcPts val="600"/>
              </a:spcBef>
              <a:spcAft>
                <a:spcPts val="0"/>
              </a:spcAft>
              <a:buClr>
                <a:schemeClr val="lt1"/>
              </a:buClr>
              <a:buSzPts val="1420"/>
              <a:buFont typeface="Arial"/>
              <a:buAutoNum type="arabicPeriod"/>
            </a:pPr>
            <a:r>
              <a:rPr lang="en" sz="1420">
                <a:highlight>
                  <a:schemeClr val="dk1"/>
                </a:highlight>
                <a:latin typeface="Arial"/>
                <a:ea typeface="Arial"/>
                <a:cs typeface="Arial"/>
                <a:sym typeface="Arial"/>
              </a:rPr>
              <a:t>Loan purposes with 'Repairs' are facing more difficulty in payment on time.</a:t>
            </a:r>
            <a:endParaRPr sz="1420">
              <a:highlight>
                <a:schemeClr val="dk1"/>
              </a:highlight>
              <a:latin typeface="Arial"/>
              <a:ea typeface="Arial"/>
              <a:cs typeface="Arial"/>
              <a:sym typeface="Arial"/>
            </a:endParaRPr>
          </a:p>
          <a:p>
            <a:pPr marL="457200" lvl="0" indent="-318770" algn="l" rtl="0">
              <a:lnSpc>
                <a:spcPct val="105000"/>
              </a:lnSpc>
              <a:spcBef>
                <a:spcPts val="0"/>
              </a:spcBef>
              <a:spcAft>
                <a:spcPts val="0"/>
              </a:spcAft>
              <a:buClr>
                <a:schemeClr val="lt1"/>
              </a:buClr>
              <a:buSzPts val="1420"/>
              <a:buFont typeface="Arial"/>
              <a:buAutoNum type="arabicPeriod"/>
            </a:pPr>
            <a:r>
              <a:rPr lang="en" sz="1420">
                <a:highlight>
                  <a:schemeClr val="dk1"/>
                </a:highlight>
                <a:latin typeface="Arial"/>
                <a:ea typeface="Arial"/>
                <a:cs typeface="Arial"/>
                <a:sym typeface="Arial"/>
              </a:rPr>
              <a:t>There are few places where loan payment is significant higher than facing difficulties. They are 'Buying a garage', 'Business development'. 'Buying land','Buying a new car' and 'Education'. Hence we can focus on these purposes for which the client is having for minimal payment dificuties.</a:t>
            </a:r>
            <a:endParaRPr sz="1420">
              <a:highlight>
                <a:schemeClr val="dk1"/>
              </a:highlight>
              <a:latin typeface="Arial"/>
              <a:ea typeface="Arial"/>
              <a:cs typeface="Arial"/>
              <a:sym typeface="Arial"/>
            </a:endParaRPr>
          </a:p>
          <a:p>
            <a:pPr marL="0" lvl="0" indent="0" algn="l" rtl="0">
              <a:lnSpc>
                <a:spcPct val="105000"/>
              </a:lnSpc>
              <a:spcBef>
                <a:spcPts val="1200"/>
              </a:spcBef>
              <a:spcAft>
                <a:spcPts val="1200"/>
              </a:spcAft>
              <a:buSzPts val="935"/>
              <a:buNone/>
            </a:pPr>
            <a:endParaRPr sz="1105"/>
          </a:p>
        </p:txBody>
      </p:sp>
      <p:pic>
        <p:nvPicPr>
          <p:cNvPr id="190" name="Google Shape;190;p21"/>
          <p:cNvPicPr preferRelativeResize="0"/>
          <p:nvPr/>
        </p:nvPicPr>
        <p:blipFill>
          <a:blip r:embed="rId3">
            <a:alphaModFix/>
          </a:blip>
          <a:stretch>
            <a:fillRect/>
          </a:stretch>
        </p:blipFill>
        <p:spPr>
          <a:xfrm>
            <a:off x="0" y="0"/>
            <a:ext cx="9216425" cy="4116576"/>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793</Words>
  <Application>Microsoft Office PowerPoint</Application>
  <PresentationFormat>On-screen Show (16:9)</PresentationFormat>
  <Paragraphs>47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Montserrat</vt:lpstr>
      <vt:lpstr>Roboto</vt:lpstr>
      <vt:lpstr>Lato</vt:lpstr>
      <vt:lpstr>Focus</vt:lpstr>
      <vt:lpstr>EDA for credit risk analysis </vt:lpstr>
      <vt:lpstr>Purpose</vt:lpstr>
      <vt:lpstr>Steps involved in the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for credit risk analysis</dc:title>
  <dc:creator>lenovo</dc:creator>
  <cp:lastModifiedBy>Himanshu</cp:lastModifiedBy>
  <cp:revision>1</cp:revision>
  <dcterms:modified xsi:type="dcterms:W3CDTF">2023-10-26T12:27:26Z</dcterms:modified>
</cp:coreProperties>
</file>