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833256" y="2663890"/>
            <a:ext cx="6167535" cy="1200329"/>
          </a:xfrm>
          <a:prstGeom prst="rect">
            <a:avLst/>
          </a:prstGeom>
          <a:noFill/>
        </p:spPr>
        <p:txBody>
          <a:bodyPr wrap="square" rtlCol="0">
            <a:spAutoFit/>
          </a:bodyPr>
          <a:lstStyle/>
          <a:p>
            <a:pPr algn="r"/>
            <a:r>
              <a:rPr lang="en-US" sz="3600" b="1" dirty="0">
                <a:solidFill>
                  <a:schemeClr val="bg1"/>
                </a:solidFill>
                <a:latin typeface="Times New Roman" panose="02020603050405020304" pitchFamily="18" charset="0"/>
                <a:cs typeface="Times New Roman" panose="02020603050405020304" pitchFamily="18" charset="0"/>
              </a:rPr>
              <a:t>Name of Project: Real-Time Air Quality Prediction System  </a:t>
            </a:r>
            <a:r>
              <a:rPr lang="en-IN" sz="3600" b="1" dirty="0">
                <a:solidFill>
                  <a:schemeClr val="bg1"/>
                </a:solidFill>
                <a:latin typeface="Times New Roman" panose="02020603050405020304" pitchFamily="18" charset="0"/>
                <a:cs typeface="Times New Roman" panose="02020603050405020304" pitchFamily="18" charset="0"/>
              </a:rPr>
              <a:t> </a:t>
            </a:r>
            <a:endParaRPr lang="en-US" sz="3600" b="1" dirty="0">
              <a:solidFill>
                <a:schemeClr val="bg1"/>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334451" y="1042610"/>
            <a:ext cx="3687043" cy="461665"/>
          </a:xfrm>
          <a:prstGeom prst="rect">
            <a:avLst/>
          </a:prstGeom>
          <a:noFill/>
        </p:spPr>
        <p:txBody>
          <a:bodyPr wrap="square">
            <a:spAutoFit/>
          </a:bodyPr>
          <a:lstStyle/>
          <a:p>
            <a:r>
              <a:rPr lang="en-IN" sz="2400" b="1" dirty="0">
                <a:solidFill>
                  <a:srgbClr val="213163"/>
                </a:solidFill>
                <a:latin typeface="Times New Roman" panose="02020603050405020304" pitchFamily="18" charset="0"/>
                <a:cs typeface="Times New Roman" panose="02020603050405020304" pitchFamily="18" charset="0"/>
              </a:rPr>
              <a:t>Learning Objectives</a:t>
            </a:r>
            <a:endParaRPr lang="en-IN" sz="2400" dirty="0">
              <a:solidFill>
                <a:srgbClr val="21316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Times New Roman" panose="02020603050405020304" pitchFamily="18" charset="0"/>
                <a:cs typeface="Times New Roman" panose="02020603050405020304" pitchFamily="18" charset="0"/>
              </a:rPr>
              <a:t>GOAL</a:t>
            </a:r>
          </a:p>
        </p:txBody>
      </p:sp>
      <p:sp>
        <p:nvSpPr>
          <p:cNvPr id="8" name="TextBox 7">
            <a:extLst>
              <a:ext uri="{FF2B5EF4-FFF2-40B4-BE49-F238E27FC236}">
                <a16:creationId xmlns:a16="http://schemas.microsoft.com/office/drawing/2014/main" id="{E2FCC143-5755-9247-0086-6398F6802AC9}"/>
              </a:ext>
            </a:extLst>
          </p:cNvPr>
          <p:cNvSpPr txBox="1"/>
          <p:nvPr/>
        </p:nvSpPr>
        <p:spPr>
          <a:xfrm>
            <a:off x="345440" y="1606643"/>
            <a:ext cx="7063273" cy="4247317"/>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Understand the concept of air quality and the importance of monitoring pollutants like PM2.5, PM10, CO, NO₂, SO₂, and O₃.</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Learn how to collect and preprocess real-time air quality data using APIs and synthetic datasets.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Apply machine learning regression models to predict future air quality levels.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Evaluate model performance using metrics such as Mean Absolute Error (MAE) and R² Score.</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Gain experience in Python libraries like Pandas, NumPy, Scikit-learn, and Requests for real-time prediction tasks.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Understand the role of predictive analytics in addressing environmental issues and supporting smart city initiatives.</a:t>
            </a: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skills to visualize predictions and interpret results for better decision-making.</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523220"/>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T</a:t>
            </a:r>
            <a:r>
              <a:rPr lang="en-IN" sz="2800" b="1" dirty="0" err="1">
                <a:solidFill>
                  <a:srgbClr val="213163"/>
                </a:solidFill>
                <a:latin typeface="Times New Roman" panose="02020603050405020304" pitchFamily="18" charset="0"/>
                <a:cs typeface="Times New Roman" panose="02020603050405020304" pitchFamily="18" charset="0"/>
              </a:rPr>
              <a:t>ools</a:t>
            </a:r>
            <a:r>
              <a:rPr lang="en-IN" sz="2800" b="1" dirty="0">
                <a:solidFill>
                  <a:srgbClr val="213163"/>
                </a:solidFill>
                <a:latin typeface="Times New Roman" panose="02020603050405020304" pitchFamily="18" charset="0"/>
                <a:cs typeface="Times New Roman" panose="02020603050405020304" pitchFamily="18" charset="0"/>
              </a:rPr>
              <a:t> and Technology used </a:t>
            </a:r>
          </a:p>
        </p:txBody>
      </p:sp>
      <p:sp>
        <p:nvSpPr>
          <p:cNvPr id="2" name="TextBox 1">
            <a:extLst>
              <a:ext uri="{FF2B5EF4-FFF2-40B4-BE49-F238E27FC236}">
                <a16:creationId xmlns:a16="http://schemas.microsoft.com/office/drawing/2014/main" id="{1678E54F-EF85-41A0-B08A-B5396B268C13}"/>
              </a:ext>
            </a:extLst>
          </p:cNvPr>
          <p:cNvSpPr txBox="1"/>
          <p:nvPr/>
        </p:nvSpPr>
        <p:spPr>
          <a:xfrm>
            <a:off x="195943" y="1838131"/>
            <a:ext cx="11038114" cy="4380751"/>
          </a:xfrm>
          <a:prstGeom prst="rect">
            <a:avLst/>
          </a:prstGeom>
          <a:noFill/>
        </p:spPr>
        <p:txBody>
          <a:bodyPr wrap="square" rtlCol="0">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Programming Language: Python </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Development Environment: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 Google </a:t>
            </a:r>
            <a:r>
              <a:rPr lang="en-IN" sz="2000" dirty="0" err="1">
                <a:latin typeface="Times New Roman" panose="02020603050405020304" pitchFamily="18" charset="0"/>
                <a:cs typeface="Times New Roman" panose="02020603050405020304" pitchFamily="18" charset="0"/>
              </a:rPr>
              <a:t>Colab</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Libraries &amp; Frameworks:</a:t>
            </a:r>
          </a:p>
          <a:p>
            <a:r>
              <a:rPr lang="en-IN" sz="2000" dirty="0">
                <a:latin typeface="Times New Roman" panose="02020603050405020304" pitchFamily="18" charset="0"/>
                <a:cs typeface="Times New Roman" panose="02020603050405020304" pitchFamily="18" charset="0"/>
              </a:rPr>
              <a:t>	Pandas &amp; NumPy → Data collection, cleaning, and preprocessing</a:t>
            </a:r>
          </a:p>
          <a:p>
            <a:r>
              <a:rPr lang="en-IN" sz="2000" dirty="0">
                <a:latin typeface="Times New Roman" panose="02020603050405020304" pitchFamily="18" charset="0"/>
                <a:cs typeface="Times New Roman" panose="02020603050405020304" pitchFamily="18" charset="0"/>
              </a:rPr>
              <a:t>	Scikit-learn → Machine learning model building &amp; evaluation</a:t>
            </a:r>
          </a:p>
          <a:p>
            <a:r>
              <a:rPr lang="en-IN" sz="2000" dirty="0">
                <a:latin typeface="Times New Roman" panose="02020603050405020304" pitchFamily="18" charset="0"/>
                <a:cs typeface="Times New Roman" panose="02020603050405020304" pitchFamily="18" charset="0"/>
              </a:rPr>
              <a:t>	Matplotlib / Seaborn → Data visualization &amp; graphical analysis</a:t>
            </a:r>
          </a:p>
          <a:p>
            <a:r>
              <a:rPr lang="en-IN" sz="2000" dirty="0">
                <a:latin typeface="Times New Roman" panose="02020603050405020304" pitchFamily="18" charset="0"/>
                <a:cs typeface="Times New Roman" panose="02020603050405020304" pitchFamily="18" charset="0"/>
              </a:rPr>
              <a:t>	Requests → Fetching real-time air quality data from APIs</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Joblib</a:t>
            </a:r>
            <a:r>
              <a:rPr lang="en-IN" sz="2000" dirty="0">
                <a:latin typeface="Times New Roman" panose="02020603050405020304" pitchFamily="18" charset="0"/>
                <a:cs typeface="Times New Roman" panose="02020603050405020304" pitchFamily="18" charset="0"/>
              </a:rPr>
              <a:t> → Saving and loading trained models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Dataset Source:</a:t>
            </a:r>
          </a:p>
          <a:p>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OpenAQ</a:t>
            </a:r>
            <a:r>
              <a:rPr lang="en-IN" sz="2000" dirty="0">
                <a:latin typeface="Times New Roman" panose="02020603050405020304" pitchFamily="18" charset="0"/>
                <a:cs typeface="Times New Roman" panose="02020603050405020304" pitchFamily="18" charset="0"/>
              </a:rPr>
              <a:t> API (real-time air quality data)</a:t>
            </a:r>
          </a:p>
          <a:p>
            <a:r>
              <a:rPr lang="en-IN" sz="2000" dirty="0">
                <a:latin typeface="Times New Roman" panose="02020603050405020304" pitchFamily="18" charset="0"/>
                <a:cs typeface="Times New Roman" panose="02020603050405020304" pitchFamily="18" charset="0"/>
              </a:rPr>
              <a:t>	Synthetic dataset (for fallback / testing)</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Version Control: GitHub (for project storage and collaboration)</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Operating System: Windows / Linux (cross-platform support)</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Methodology</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C66F70-77AE-9A43-07D8-13A589C2BE06}"/>
              </a:ext>
            </a:extLst>
          </p:cNvPr>
          <p:cNvSpPr txBox="1"/>
          <p:nvPr/>
        </p:nvSpPr>
        <p:spPr>
          <a:xfrm>
            <a:off x="382555" y="1490760"/>
            <a:ext cx="11566849" cy="5047536"/>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1.Problem Identification</a:t>
            </a:r>
          </a:p>
          <a:p>
            <a:r>
              <a:rPr lang="en-IN" sz="1400" dirty="0">
                <a:latin typeface="Times New Roman" panose="02020603050405020304" pitchFamily="18" charset="0"/>
                <a:cs typeface="Times New Roman" panose="02020603050405020304" pitchFamily="18" charset="0"/>
              </a:rPr>
              <a:t>Need for real-time monitoring &amp; prediction of air quality</a:t>
            </a:r>
          </a:p>
          <a:p>
            <a:r>
              <a:rPr lang="en-IN" sz="1400" dirty="0">
                <a:latin typeface="Times New Roman" panose="02020603050405020304" pitchFamily="18" charset="0"/>
                <a:cs typeface="Times New Roman" panose="02020603050405020304" pitchFamily="18" charset="0"/>
              </a:rPr>
              <a:t>Focus on key pollutants: PM2.5, PM10, NO₂, SO₂, O₃, CO</a:t>
            </a:r>
          </a:p>
          <a:p>
            <a:r>
              <a:rPr lang="en-IN" sz="1400" dirty="0">
                <a:latin typeface="Times New Roman" panose="02020603050405020304" pitchFamily="18" charset="0"/>
                <a:cs typeface="Times New Roman" panose="02020603050405020304" pitchFamily="18" charset="0"/>
              </a:rPr>
              <a:t>2. Data Collection</a:t>
            </a:r>
          </a:p>
          <a:p>
            <a:r>
              <a:rPr lang="en-IN" sz="1400" dirty="0">
                <a:latin typeface="Times New Roman" panose="02020603050405020304" pitchFamily="18" charset="0"/>
                <a:cs typeface="Times New Roman" panose="02020603050405020304" pitchFamily="18" charset="0"/>
              </a:rPr>
              <a:t>Real-time pollutant data via </a:t>
            </a:r>
            <a:r>
              <a:rPr lang="en-IN" sz="1400" dirty="0" err="1">
                <a:latin typeface="Times New Roman" panose="02020603050405020304" pitchFamily="18" charset="0"/>
                <a:cs typeface="Times New Roman" panose="02020603050405020304" pitchFamily="18" charset="0"/>
              </a:rPr>
              <a:t>OpenAQ</a:t>
            </a:r>
            <a:r>
              <a:rPr lang="en-IN" sz="1400" dirty="0">
                <a:latin typeface="Times New Roman" panose="02020603050405020304" pitchFamily="18" charset="0"/>
                <a:cs typeface="Times New Roman" panose="02020603050405020304" pitchFamily="18" charset="0"/>
              </a:rPr>
              <a:t> API</a:t>
            </a:r>
          </a:p>
          <a:p>
            <a:r>
              <a:rPr lang="en-IN" sz="1400" dirty="0">
                <a:latin typeface="Times New Roman" panose="02020603050405020304" pitchFamily="18" charset="0"/>
                <a:cs typeface="Times New Roman" panose="02020603050405020304" pitchFamily="18" charset="0"/>
              </a:rPr>
              <a:t>Synthetic dataset for testing &amp; backup</a:t>
            </a:r>
          </a:p>
          <a:p>
            <a:r>
              <a:rPr lang="en-IN" sz="1400" dirty="0">
                <a:latin typeface="Times New Roman" panose="02020603050405020304" pitchFamily="18" charset="0"/>
                <a:cs typeface="Times New Roman" panose="02020603050405020304" pitchFamily="18" charset="0"/>
              </a:rPr>
              <a:t>3. Data Preprocessing</a:t>
            </a:r>
          </a:p>
          <a:p>
            <a:r>
              <a:rPr lang="en-IN" sz="1400" dirty="0">
                <a:latin typeface="Times New Roman" panose="02020603050405020304" pitchFamily="18" charset="0"/>
                <a:cs typeface="Times New Roman" panose="02020603050405020304" pitchFamily="18" charset="0"/>
              </a:rPr>
              <a:t>Handle missing values &amp; outliers</a:t>
            </a:r>
          </a:p>
          <a:p>
            <a:r>
              <a:rPr lang="en-IN" sz="1400" dirty="0">
                <a:latin typeface="Times New Roman" panose="02020603050405020304" pitchFamily="18" charset="0"/>
                <a:cs typeface="Times New Roman" panose="02020603050405020304" pitchFamily="18" charset="0"/>
              </a:rPr>
              <a:t>Format timestamps correctly</a:t>
            </a:r>
          </a:p>
          <a:p>
            <a:r>
              <a:rPr lang="en-IN" sz="1400" dirty="0">
                <a:latin typeface="Times New Roman" panose="02020603050405020304" pitchFamily="18" charset="0"/>
                <a:cs typeface="Times New Roman" panose="02020603050405020304" pitchFamily="18" charset="0"/>
              </a:rPr>
              <a:t>Normalize &amp; structure dataset</a:t>
            </a:r>
          </a:p>
          <a:p>
            <a:r>
              <a:rPr lang="en-IN" sz="1400" dirty="0">
                <a:latin typeface="Times New Roman" panose="02020603050405020304" pitchFamily="18" charset="0"/>
                <a:cs typeface="Times New Roman" panose="02020603050405020304" pitchFamily="18" charset="0"/>
              </a:rPr>
              <a:t>4. Model Selection &amp; Training</a:t>
            </a:r>
          </a:p>
          <a:p>
            <a:r>
              <a:rPr lang="en-IN" sz="1400" dirty="0">
                <a:latin typeface="Times New Roman" panose="02020603050405020304" pitchFamily="18" charset="0"/>
                <a:cs typeface="Times New Roman" panose="02020603050405020304" pitchFamily="18" charset="0"/>
              </a:rPr>
              <a:t>Regression models: Linear Regression, Random Forest, Decision Tree</a:t>
            </a:r>
          </a:p>
          <a:p>
            <a:r>
              <a:rPr lang="en-IN" sz="1400" dirty="0">
                <a:latin typeface="Times New Roman" panose="02020603050405020304" pitchFamily="18" charset="0"/>
                <a:cs typeface="Times New Roman" panose="02020603050405020304" pitchFamily="18" charset="0"/>
              </a:rPr>
              <a:t>Train models with historical data</a:t>
            </a:r>
          </a:p>
          <a:p>
            <a:r>
              <a:rPr lang="en-IN" sz="1400" dirty="0">
                <a:latin typeface="Times New Roman" panose="02020603050405020304" pitchFamily="18" charset="0"/>
                <a:cs typeface="Times New Roman" panose="02020603050405020304" pitchFamily="18" charset="0"/>
              </a:rPr>
              <a:t>5. Model Evaluation</a:t>
            </a:r>
          </a:p>
          <a:p>
            <a:r>
              <a:rPr lang="en-IN" sz="1400" dirty="0">
                <a:latin typeface="Times New Roman" panose="02020603050405020304" pitchFamily="18" charset="0"/>
                <a:cs typeface="Times New Roman" panose="02020603050405020304" pitchFamily="18" charset="0"/>
              </a:rPr>
              <a:t>Performance metrics: MAE, R² Score</a:t>
            </a:r>
          </a:p>
          <a:p>
            <a:r>
              <a:rPr lang="en-IN" sz="1400" dirty="0">
                <a:latin typeface="Times New Roman" panose="02020603050405020304" pitchFamily="18" charset="0"/>
                <a:cs typeface="Times New Roman" panose="02020603050405020304" pitchFamily="18" charset="0"/>
              </a:rPr>
              <a:t>Compare models for best accuracy</a:t>
            </a:r>
          </a:p>
          <a:p>
            <a:r>
              <a:rPr lang="en-IN" sz="1400" dirty="0">
                <a:latin typeface="Times New Roman" panose="02020603050405020304" pitchFamily="18" charset="0"/>
                <a:cs typeface="Times New Roman" panose="02020603050405020304" pitchFamily="18" charset="0"/>
              </a:rPr>
              <a:t>6. Prediction &amp; Visualization</a:t>
            </a:r>
          </a:p>
          <a:p>
            <a:r>
              <a:rPr lang="en-IN" sz="1400" dirty="0">
                <a:latin typeface="Times New Roman" panose="02020603050405020304" pitchFamily="18" charset="0"/>
                <a:cs typeface="Times New Roman" panose="02020603050405020304" pitchFamily="18" charset="0"/>
              </a:rPr>
              <a:t>Generate real-time pollutant predictions</a:t>
            </a:r>
          </a:p>
          <a:p>
            <a:r>
              <a:rPr lang="en-IN" sz="1400" dirty="0">
                <a:latin typeface="Times New Roman" panose="02020603050405020304" pitchFamily="18" charset="0"/>
                <a:cs typeface="Times New Roman" panose="02020603050405020304" pitchFamily="18" charset="0"/>
              </a:rPr>
              <a:t>Use graphs &amp; charts for interpretation</a:t>
            </a:r>
          </a:p>
          <a:p>
            <a:r>
              <a:rPr lang="en-IN" sz="1400" dirty="0">
                <a:latin typeface="Times New Roman" panose="02020603050405020304" pitchFamily="18" charset="0"/>
                <a:cs typeface="Times New Roman" panose="02020603050405020304" pitchFamily="18" charset="0"/>
              </a:rPr>
              <a:t>7. Deployment</a:t>
            </a:r>
          </a:p>
          <a:p>
            <a:r>
              <a:rPr lang="en-IN" sz="1400" dirty="0">
                <a:latin typeface="Times New Roman" panose="02020603050405020304" pitchFamily="18" charset="0"/>
                <a:cs typeface="Times New Roman" panose="02020603050405020304" pitchFamily="18" charset="0"/>
              </a:rPr>
              <a:t>Integrate trained model into system</a:t>
            </a:r>
          </a:p>
          <a:p>
            <a:r>
              <a:rPr lang="en-IN" sz="1400" dirty="0">
                <a:latin typeface="Times New Roman" panose="02020603050405020304" pitchFamily="18" charset="0"/>
                <a:cs typeface="Times New Roman" panose="02020603050405020304" pitchFamily="18" charset="0"/>
              </a:rPr>
              <a:t>Provide outputs for awareness &amp; decision-making</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latin typeface="Times New Roman" panose="02020603050405020304" pitchFamily="18" charset="0"/>
                <a:cs typeface="Times New Roman" panose="02020603050405020304" pitchFamily="18" charset="0"/>
              </a:rPr>
              <a:t>Problem Statement:  </a:t>
            </a:r>
            <a:endParaRPr lang="en-IN" sz="2800" b="1"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98D4A6E-E5E3-DB3A-8C5A-F9199D47BC64}"/>
              </a:ext>
            </a:extLst>
          </p:cNvPr>
          <p:cNvSpPr txBox="1"/>
          <p:nvPr/>
        </p:nvSpPr>
        <p:spPr>
          <a:xfrm>
            <a:off x="276225" y="1685925"/>
            <a:ext cx="11694951" cy="411484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Air pollution has become a critical global challenge that directly affects human health, the environment, and overall quality of life. With the rapid increase in urbanization, industrialization, and vehicular emissions, pollution levels in many cities have risen beyond safe limits. Pollutants such as PM2.5, PM10, NO₂, SO₂, O₃, and CO are known to cause severe health issues including respiratory diseases, cardiovascular problems, and premature deaths.</a:t>
            </a:r>
          </a:p>
          <a:p>
            <a:pPr algn="just"/>
            <a:r>
              <a:rPr lang="en-US" dirty="0">
                <a:latin typeface="Times New Roman" panose="02020603050405020304" pitchFamily="18" charset="0"/>
                <a:cs typeface="Times New Roman" panose="02020603050405020304" pitchFamily="18" charset="0"/>
              </a:rPr>
              <a:t>Existing air quality monitoring systems primarily provide real-time or historical data but lack accurate predictive insights that can forecast future pollution levels. Without such predictions, citizens, policymakers, and healthcare authorities are unable to take timely preventive actions to reduce exposure and mitigate risks.</a:t>
            </a:r>
          </a:p>
          <a:p>
            <a:pPr algn="just"/>
            <a:r>
              <a:rPr lang="en-US" dirty="0">
                <a:latin typeface="Times New Roman" panose="02020603050405020304" pitchFamily="18" charset="0"/>
                <a:cs typeface="Times New Roman" panose="02020603050405020304" pitchFamily="18" charset="0"/>
              </a:rPr>
              <a:t>Additionally, in many regions, data gaps, missing values, and irregular updates make it difficult to rely solely on raw monitoring stations. There is a strong need for an intelligent, machine learning–based system that can process real-time data, handle inconsistencies, and generate reliable forecasts of air quality trends.</a:t>
            </a:r>
          </a:p>
          <a:p>
            <a:pPr algn="just"/>
            <a:r>
              <a:rPr lang="en-US" dirty="0">
                <a:latin typeface="Times New Roman" panose="02020603050405020304" pitchFamily="18" charset="0"/>
                <a:cs typeface="Times New Roman" panose="02020603050405020304" pitchFamily="18" charset="0"/>
              </a:rPr>
              <a:t>Therefore, the problem is to design and implement a Real-Time Air Quality Prediction System that not only monitors pollutants but also predicts future air quality with accuracy. Such a system can help in awareness generation, policy planning, and early warnings, contributing towards sustainable development and healthier communities.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Solution:  </a:t>
            </a:r>
            <a:endParaRPr lang="en-IN" sz="2400" b="1" dirty="0">
              <a:solidFill>
                <a:srgbClr val="213163"/>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CF4B302-474E-67B6-70CF-1952C50C53EA}"/>
              </a:ext>
            </a:extLst>
          </p:cNvPr>
          <p:cNvSpPr txBox="1"/>
          <p:nvPr/>
        </p:nvSpPr>
        <p:spPr>
          <a:xfrm>
            <a:off x="255104" y="1669126"/>
            <a:ext cx="11464212" cy="526297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 address the challenges of air pollution monitoring and forecasting, this project proposes a Real-Time Air Quality Prediction System that combines data collection, machine learning, and visualization for accurate and actionable insights.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Data Collection</a:t>
            </a:r>
          </a:p>
          <a:p>
            <a:r>
              <a:rPr lang="en-US" sz="1600" dirty="0">
                <a:latin typeface="Times New Roman" panose="02020603050405020304" pitchFamily="18" charset="0"/>
                <a:cs typeface="Times New Roman" panose="02020603050405020304" pitchFamily="18" charset="0"/>
              </a:rPr>
              <a:t>	Fetch air quality data from the </a:t>
            </a:r>
            <a:r>
              <a:rPr lang="en-US" sz="1600" dirty="0" err="1">
                <a:latin typeface="Times New Roman" panose="02020603050405020304" pitchFamily="18" charset="0"/>
                <a:cs typeface="Times New Roman" panose="02020603050405020304" pitchFamily="18" charset="0"/>
              </a:rPr>
              <a:t>OpenAQ</a:t>
            </a:r>
            <a:r>
              <a:rPr lang="en-US" sz="1600" dirty="0">
                <a:latin typeface="Times New Roman" panose="02020603050405020304" pitchFamily="18" charset="0"/>
                <a:cs typeface="Times New Roman" panose="02020603050405020304" pitchFamily="18" charset="0"/>
              </a:rPr>
              <a:t> API.</a:t>
            </a:r>
          </a:p>
          <a:p>
            <a:r>
              <a:rPr lang="en-US" sz="1600" dirty="0">
                <a:latin typeface="Times New Roman" panose="02020603050405020304" pitchFamily="18" charset="0"/>
                <a:cs typeface="Times New Roman" panose="02020603050405020304" pitchFamily="18" charset="0"/>
              </a:rPr>
              <a:t>	Use a synthetic dataset as backup for testing and training.</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 Preprocessing</a:t>
            </a:r>
          </a:p>
          <a:p>
            <a:r>
              <a:rPr lang="en-US" sz="1600" dirty="0">
                <a:latin typeface="Times New Roman" panose="02020603050405020304" pitchFamily="18" charset="0"/>
                <a:cs typeface="Times New Roman" panose="02020603050405020304" pitchFamily="18" charset="0"/>
              </a:rPr>
              <a:t>	Handle missing values and outliers.</a:t>
            </a:r>
          </a:p>
          <a:p>
            <a:r>
              <a:rPr lang="en-US" sz="1600" dirty="0">
                <a:latin typeface="Times New Roman" panose="02020603050405020304" pitchFamily="18" charset="0"/>
                <a:cs typeface="Times New Roman" panose="02020603050405020304" pitchFamily="18" charset="0"/>
              </a:rPr>
              <a:t>	Normalize and structure data for better model performance.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Machine Learning–Based Prediction</a:t>
            </a:r>
          </a:p>
          <a:p>
            <a:r>
              <a:rPr lang="en-US" sz="1600" dirty="0">
                <a:latin typeface="Times New Roman" panose="02020603050405020304" pitchFamily="18" charset="0"/>
                <a:cs typeface="Times New Roman" panose="02020603050405020304" pitchFamily="18" charset="0"/>
              </a:rPr>
              <a:t>	Train multiple regression models such as Linear Regression, Random Forest, and Decision Tree.</a:t>
            </a:r>
          </a:p>
          <a:p>
            <a:r>
              <a:rPr lang="en-US" sz="1600" dirty="0">
                <a:latin typeface="Times New Roman" panose="02020603050405020304" pitchFamily="18" charset="0"/>
                <a:cs typeface="Times New Roman" panose="02020603050405020304" pitchFamily="18" charset="0"/>
              </a:rPr>
              <a:t>	Select the best-performing model using MAE and R² Score.</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Real-Time Forecasting</a:t>
            </a:r>
          </a:p>
          <a:p>
            <a:r>
              <a:rPr lang="en-US" sz="1600" dirty="0">
                <a:latin typeface="Times New Roman" panose="02020603050405020304" pitchFamily="18" charset="0"/>
                <a:cs typeface="Times New Roman" panose="02020603050405020304" pitchFamily="18" charset="0"/>
              </a:rPr>
              <a:t>	Generate future pollutant level predictions based on historical and live data.</a:t>
            </a:r>
          </a:p>
          <a:p>
            <a:r>
              <a:rPr lang="en-US" sz="1600" dirty="0">
                <a:latin typeface="Times New Roman" panose="02020603050405020304" pitchFamily="18" charset="0"/>
                <a:cs typeface="Times New Roman" panose="02020603050405020304" pitchFamily="18" charset="0"/>
              </a:rPr>
              <a:t>	Provide insights into upcoming pollution spikes.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Visualization &amp; Decision Support</a:t>
            </a:r>
          </a:p>
          <a:p>
            <a:r>
              <a:rPr lang="en-US" sz="1600" dirty="0">
                <a:latin typeface="Times New Roman" panose="02020603050405020304" pitchFamily="18" charset="0"/>
                <a:cs typeface="Times New Roman" panose="02020603050405020304" pitchFamily="18" charset="0"/>
              </a:rPr>
              <a:t>	Display results through graphs, charts, and dashboards for easy interpretation.</a:t>
            </a:r>
          </a:p>
          <a:p>
            <a:r>
              <a:rPr lang="en-US" sz="1600" dirty="0">
                <a:latin typeface="Times New Roman" panose="02020603050405020304" pitchFamily="18" charset="0"/>
                <a:cs typeface="Times New Roman" panose="02020603050405020304" pitchFamily="18" charset="0"/>
              </a:rPr>
              <a:t>	Help citizens, policymakers, and health authorities take proactive measures.</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Deployment &amp; Accessibility</a:t>
            </a:r>
          </a:p>
          <a:p>
            <a:r>
              <a:rPr lang="en-US" sz="1600" dirty="0">
                <a:latin typeface="Times New Roman" panose="02020603050405020304" pitchFamily="18" charset="0"/>
                <a:cs typeface="Times New Roman" panose="02020603050405020304" pitchFamily="18" charset="0"/>
              </a:rPr>
              <a:t>	Deploy the trained model into a real-time system.</a:t>
            </a:r>
          </a:p>
          <a:p>
            <a:r>
              <a:rPr lang="en-US" sz="1600" dirty="0">
                <a:latin typeface="Times New Roman" panose="02020603050405020304" pitchFamily="18" charset="0"/>
                <a:cs typeface="Times New Roman" panose="02020603050405020304" pitchFamily="18" charset="0"/>
              </a:rPr>
              <a:t>	Make the solution accessible for awareness, planning, and sustainable development initiatives.</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Screenshot of Output:  </a:t>
            </a:r>
            <a:endParaRPr lang="en-IN" sz="2400" b="1" dirty="0">
              <a:solidFill>
                <a:srgbClr val="213163"/>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35E77F-8C7D-70B1-F413-2D29B9F4470C}"/>
              </a:ext>
            </a:extLst>
          </p:cNvPr>
          <p:cNvPicPr>
            <a:picLocks noChangeAspect="1"/>
          </p:cNvPicPr>
          <p:nvPr/>
        </p:nvPicPr>
        <p:blipFill>
          <a:blip r:embed="rId2"/>
          <a:stretch>
            <a:fillRect/>
          </a:stretch>
        </p:blipFill>
        <p:spPr>
          <a:xfrm>
            <a:off x="129918" y="1680512"/>
            <a:ext cx="5966082" cy="4860247"/>
          </a:xfrm>
          <a:prstGeom prst="rect">
            <a:avLst/>
          </a:prstGeom>
        </p:spPr>
      </p:pic>
      <p:pic>
        <p:nvPicPr>
          <p:cNvPr id="6" name="Picture 5">
            <a:extLst>
              <a:ext uri="{FF2B5EF4-FFF2-40B4-BE49-F238E27FC236}">
                <a16:creationId xmlns:a16="http://schemas.microsoft.com/office/drawing/2014/main" id="{B4660CD1-2197-5F71-5870-D44638E2E4AD}"/>
              </a:ext>
            </a:extLst>
          </p:cNvPr>
          <p:cNvPicPr>
            <a:picLocks noChangeAspect="1"/>
          </p:cNvPicPr>
          <p:nvPr/>
        </p:nvPicPr>
        <p:blipFill>
          <a:blip r:embed="rId3"/>
          <a:stretch>
            <a:fillRect/>
          </a:stretch>
        </p:blipFill>
        <p:spPr>
          <a:xfrm>
            <a:off x="6357730" y="1680512"/>
            <a:ext cx="5834270" cy="4683966"/>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61665"/>
          </a:xfrm>
          <a:prstGeom prst="rect">
            <a:avLst/>
          </a:prstGeom>
          <a:noFill/>
        </p:spPr>
        <p:txBody>
          <a:bodyPr wrap="square">
            <a:spAutoFit/>
          </a:bodyPr>
          <a:lstStyle/>
          <a:p>
            <a:r>
              <a:rPr lang="en-US" sz="2400" b="1" dirty="0">
                <a:solidFill>
                  <a:srgbClr val="213163"/>
                </a:solidFill>
                <a:latin typeface="Times New Roman" panose="02020603050405020304" pitchFamily="18" charset="0"/>
                <a:cs typeface="Times New Roman" panose="02020603050405020304" pitchFamily="18" charset="0"/>
              </a:rPr>
              <a:t>Conclusion:</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6437E47-20D2-6F77-562C-1319307C9D87}"/>
              </a:ext>
            </a:extLst>
          </p:cNvPr>
          <p:cNvSpPr txBox="1"/>
          <p:nvPr/>
        </p:nvSpPr>
        <p:spPr>
          <a:xfrm>
            <a:off x="289249" y="1548882"/>
            <a:ext cx="10804849" cy="378565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project successfully demonstrates a machine learning–based approach for predicting real-time air quality levels.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By integrating real-time data collection, preprocessing, model training, and visualization, the system provides accurate forecasts of pollutant levels such as PM2.5, PM10, NO₂, and others.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Evaluation using metrics like MAE and R² Score ensures the reliability of the prediction models.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can be applied in smart cities, environmental monitoring, and public health planning to raise awareness and provide early warnings about pollution spikes.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solution highlights the importance of predictive analytics in combating environmental challenges and contributes towards sustainable and healthier communities.</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Future scope includes integrating IoT sensors, deep learning models, and mobile applications for wider accessibility and higher accuracy.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38</TotalTime>
  <Words>968</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Times New Roman</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Hrishikesh Ghosh</cp:lastModifiedBy>
  <cp:revision>4</cp:revision>
  <dcterms:created xsi:type="dcterms:W3CDTF">2024-12-31T09:40:01Z</dcterms:created>
  <dcterms:modified xsi:type="dcterms:W3CDTF">2025-09-11T15:30:31Z</dcterms:modified>
</cp:coreProperties>
</file>