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668" r:id="rId2"/>
    <p:sldId id="669" r:id="rId3"/>
    <p:sldId id="698" r:id="rId4"/>
    <p:sldId id="677" r:id="rId5"/>
    <p:sldId id="675" r:id="rId6"/>
    <p:sldId id="672" r:id="rId7"/>
    <p:sldId id="673" r:id="rId8"/>
    <p:sldId id="707" r:id="rId9"/>
    <p:sldId id="708" r:id="rId10"/>
    <p:sldId id="709" r:id="rId11"/>
    <p:sldId id="710" r:id="rId12"/>
    <p:sldId id="676" r:id="rId13"/>
    <p:sldId id="674" r:id="rId14"/>
    <p:sldId id="711" r:id="rId15"/>
    <p:sldId id="670" r:id="rId16"/>
    <p:sldId id="712" r:id="rId17"/>
    <p:sldId id="713" r:id="rId18"/>
    <p:sldId id="703" r:id="rId19"/>
    <p:sldId id="704" r:id="rId20"/>
    <p:sldId id="706" r:id="rId21"/>
    <p:sldId id="705" r:id="rId22"/>
    <p:sldId id="699" r:id="rId23"/>
    <p:sldId id="700" r:id="rId24"/>
    <p:sldId id="6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6E0DA-6E22-4D19-8940-8D230449D209}" v="197" dt="2023-08-06T00:39:09.223"/>
    <p1510:client id="{6450083D-6FAC-421B-B012-B329C8AFABFA}" v="25" dt="2023-08-04T01:30:15.870"/>
    <p1510:client id="{72C15E46-6023-41F9-AAB5-C0B465815EB0}" v="683" dt="2023-08-02T10:23:28.317"/>
    <p1510:client id="{76E4C6F2-34E7-4AB4-B7A5-AB6642EB18C5}" v="479" dt="2023-08-03T15:57:32.031"/>
    <p1510:client id="{9D937292-7201-4A15-BCBD-42DD90B8D9A2}" v="1529" dt="2023-08-07T10:25:46.722"/>
    <p1510:client id="{C1F7905E-9730-41B6-B040-B9FD5BFB7F4A}" v="96" dt="2023-08-04T02:32:37.021"/>
    <p1510:client id="{EAB8DC15-956C-40FD-9A78-8D0087FD6A89}" v="56" dt="2023-08-07T14:38:15.859"/>
    <p1510:client id="{FC393DE0-E23B-46D8-B364-844FA20BB6B9}" v="185" dt="2023-08-05T00:10:4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393E-3D0D-0B40-9DA3-BAE64E60039C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856EFAB2-8422-5B45-9475-D54980862621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Full Agentic</a:t>
          </a:r>
        </a:p>
        <a:p>
          <a:r>
            <a:rPr lang="en-US" sz="1600" dirty="0"/>
            <a:t>Workflow</a:t>
          </a:r>
        </a:p>
      </dgm:t>
    </dgm:pt>
    <dgm:pt modelId="{7500D1D5-D93B-D94C-B49D-DEF31F916C92}" type="parTrans" cxnId="{42EC5B14-B44D-EA43-A662-DFD0B288B99B}">
      <dgm:prSet/>
      <dgm:spPr/>
      <dgm:t>
        <a:bodyPr/>
        <a:lstStyle/>
        <a:p>
          <a:endParaRPr lang="en-GB"/>
        </a:p>
      </dgm:t>
    </dgm:pt>
    <dgm:pt modelId="{BD492CB9-41B8-E942-8852-AED4E8F05DF9}" type="sibTrans" cxnId="{42EC5B14-B44D-EA43-A662-DFD0B288B99B}">
      <dgm:prSet/>
      <dgm:spPr/>
      <dgm:t>
        <a:bodyPr/>
        <a:lstStyle/>
        <a:p>
          <a:endParaRPr lang="en-GB"/>
        </a:p>
      </dgm:t>
    </dgm:pt>
    <dgm:pt modelId="{2B0924BE-ED62-7C40-9666-983BEEDD2B59}">
      <dgm:prSet custT="1"/>
      <dgm:spPr>
        <a:solidFill>
          <a:srgbClr val="00B050"/>
        </a:solidFill>
      </dgm:spPr>
      <dgm:t>
        <a:bodyPr/>
        <a:lstStyle/>
        <a:p>
          <a:r>
            <a:rPr lang="en-US" sz="3600" dirty="0"/>
            <a:t>LLM with fixed processes</a:t>
          </a:r>
        </a:p>
      </dgm:t>
    </dgm:pt>
    <dgm:pt modelId="{726CA2CF-782C-4344-BE6A-B42E7490A2D4}" type="parTrans" cxnId="{218B7048-F2F1-A04D-AA80-2A7B52DFA325}">
      <dgm:prSet/>
      <dgm:spPr/>
      <dgm:t>
        <a:bodyPr/>
        <a:lstStyle/>
        <a:p>
          <a:endParaRPr lang="en-GB"/>
        </a:p>
      </dgm:t>
    </dgm:pt>
    <dgm:pt modelId="{FE07D036-5E75-5A44-BE36-2D4517BBE908}" type="sibTrans" cxnId="{218B7048-F2F1-A04D-AA80-2A7B52DFA325}">
      <dgm:prSet/>
      <dgm:spPr/>
      <dgm:t>
        <a:bodyPr/>
        <a:lstStyle/>
        <a:p>
          <a:endParaRPr lang="en-GB"/>
        </a:p>
      </dgm:t>
    </dgm:pt>
    <dgm:pt modelId="{FBAC8B93-28DD-4D45-BCA9-716764246008}">
      <dgm:prSet phldrT="[Text]"/>
      <dgm:spPr/>
      <dgm:t>
        <a:bodyPr/>
        <a:lstStyle/>
        <a:p>
          <a:r>
            <a:rPr lang="en-US" dirty="0"/>
            <a:t>Rule-based</a:t>
          </a:r>
        </a:p>
      </dgm:t>
    </dgm:pt>
    <dgm:pt modelId="{D11C3F79-74E8-7D4D-936A-05DC02232261}" type="parTrans" cxnId="{41BB59DD-7D98-9948-8B25-127953173734}">
      <dgm:prSet/>
      <dgm:spPr/>
      <dgm:t>
        <a:bodyPr/>
        <a:lstStyle/>
        <a:p>
          <a:endParaRPr lang="en-GB"/>
        </a:p>
      </dgm:t>
    </dgm:pt>
    <dgm:pt modelId="{412102AD-2B0F-AB40-9658-60E206B7C1CC}" type="sibTrans" cxnId="{41BB59DD-7D98-9948-8B25-127953173734}">
      <dgm:prSet/>
      <dgm:spPr/>
      <dgm:t>
        <a:bodyPr/>
        <a:lstStyle/>
        <a:p>
          <a:endParaRPr lang="en-GB"/>
        </a:p>
      </dgm:t>
    </dgm:pt>
    <dgm:pt modelId="{686A2244-CBB5-B648-BD58-F441B3A1F8EB}" type="pres">
      <dgm:prSet presAssocID="{462F393E-3D0D-0B40-9DA3-BAE64E60039C}" presName="Name0" presStyleCnt="0">
        <dgm:presLayoutVars>
          <dgm:dir/>
          <dgm:animLvl val="lvl"/>
          <dgm:resizeHandles val="exact"/>
        </dgm:presLayoutVars>
      </dgm:prSet>
      <dgm:spPr/>
    </dgm:pt>
    <dgm:pt modelId="{A5E9A4E2-03D2-3A40-98E7-9366C948553D}" type="pres">
      <dgm:prSet presAssocID="{856EFAB2-8422-5B45-9475-D54980862621}" presName="Name8" presStyleCnt="0"/>
      <dgm:spPr/>
    </dgm:pt>
    <dgm:pt modelId="{DDB4DDA2-0025-264D-89CA-03698BE775C4}" type="pres">
      <dgm:prSet presAssocID="{856EFAB2-8422-5B45-9475-D54980862621}" presName="level" presStyleLbl="node1" presStyleIdx="0" presStyleCnt="3">
        <dgm:presLayoutVars>
          <dgm:chMax val="1"/>
          <dgm:bulletEnabled val="1"/>
        </dgm:presLayoutVars>
      </dgm:prSet>
      <dgm:spPr/>
    </dgm:pt>
    <dgm:pt modelId="{78178CBC-875E-0642-B828-6AE338915DAB}" type="pres">
      <dgm:prSet presAssocID="{856EFAB2-8422-5B45-9475-D549808626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BA00DC-857E-EB47-B387-C3273D59158C}" type="pres">
      <dgm:prSet presAssocID="{2B0924BE-ED62-7C40-9666-983BEEDD2B59}" presName="Name8" presStyleCnt="0"/>
      <dgm:spPr/>
    </dgm:pt>
    <dgm:pt modelId="{682C41E3-FBEC-9645-B95E-F5D40A48F274}" type="pres">
      <dgm:prSet presAssocID="{2B0924BE-ED62-7C40-9666-983BEEDD2B59}" presName="level" presStyleLbl="node1" presStyleIdx="1" presStyleCnt="3">
        <dgm:presLayoutVars>
          <dgm:chMax val="1"/>
          <dgm:bulletEnabled val="1"/>
        </dgm:presLayoutVars>
      </dgm:prSet>
      <dgm:spPr/>
    </dgm:pt>
    <dgm:pt modelId="{C496271A-D2F3-5E43-8275-FF03B9100504}" type="pres">
      <dgm:prSet presAssocID="{2B0924BE-ED62-7C40-9666-983BEEDD2B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82BF08-4FF4-9943-B1BE-149488F063A7}" type="pres">
      <dgm:prSet presAssocID="{FBAC8B93-28DD-4D45-BCA9-716764246008}" presName="Name8" presStyleCnt="0"/>
      <dgm:spPr/>
    </dgm:pt>
    <dgm:pt modelId="{0DD75B22-42E1-274F-82B7-145237F88586}" type="pres">
      <dgm:prSet presAssocID="{FBAC8B93-28DD-4D45-BCA9-716764246008}" presName="level" presStyleLbl="node1" presStyleIdx="2" presStyleCnt="3">
        <dgm:presLayoutVars>
          <dgm:chMax val="1"/>
          <dgm:bulletEnabled val="1"/>
        </dgm:presLayoutVars>
      </dgm:prSet>
      <dgm:spPr/>
    </dgm:pt>
    <dgm:pt modelId="{469C8BFE-C774-3445-B223-1E5EB3753D1C}" type="pres">
      <dgm:prSet presAssocID="{FBAC8B93-28DD-4D45-BCA9-71676424600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63E6F13-B5B9-034A-BB3B-9A0057521261}" type="presOf" srcId="{856EFAB2-8422-5B45-9475-D54980862621}" destId="{78178CBC-875E-0642-B828-6AE338915DAB}" srcOrd="1" destOrd="0" presId="urn:microsoft.com/office/officeart/2005/8/layout/pyramid1"/>
    <dgm:cxn modelId="{42EC5B14-B44D-EA43-A662-DFD0B288B99B}" srcId="{462F393E-3D0D-0B40-9DA3-BAE64E60039C}" destId="{856EFAB2-8422-5B45-9475-D54980862621}" srcOrd="0" destOrd="0" parTransId="{7500D1D5-D93B-D94C-B49D-DEF31F916C92}" sibTransId="{BD492CB9-41B8-E942-8852-AED4E8F05DF9}"/>
    <dgm:cxn modelId="{FABF6633-2E12-324D-8534-4C9F863DC769}" type="presOf" srcId="{856EFAB2-8422-5B45-9475-D54980862621}" destId="{DDB4DDA2-0025-264D-89CA-03698BE775C4}" srcOrd="0" destOrd="0" presId="urn:microsoft.com/office/officeart/2005/8/layout/pyramid1"/>
    <dgm:cxn modelId="{218B7048-F2F1-A04D-AA80-2A7B52DFA325}" srcId="{462F393E-3D0D-0B40-9DA3-BAE64E60039C}" destId="{2B0924BE-ED62-7C40-9666-983BEEDD2B59}" srcOrd="1" destOrd="0" parTransId="{726CA2CF-782C-4344-BE6A-B42E7490A2D4}" sibTransId="{FE07D036-5E75-5A44-BE36-2D4517BBE908}"/>
    <dgm:cxn modelId="{DFBC8862-8233-9342-9B50-C7EAAC83B9AB}" type="presOf" srcId="{FBAC8B93-28DD-4D45-BCA9-716764246008}" destId="{0DD75B22-42E1-274F-82B7-145237F88586}" srcOrd="0" destOrd="0" presId="urn:microsoft.com/office/officeart/2005/8/layout/pyramid1"/>
    <dgm:cxn modelId="{D6A72A6D-558D-DB4B-AA16-A4B566F6AFFC}" type="presOf" srcId="{FBAC8B93-28DD-4D45-BCA9-716764246008}" destId="{469C8BFE-C774-3445-B223-1E5EB3753D1C}" srcOrd="1" destOrd="0" presId="urn:microsoft.com/office/officeart/2005/8/layout/pyramid1"/>
    <dgm:cxn modelId="{A79BEB77-2FD4-D244-9C19-23B96D62186F}" type="presOf" srcId="{2B0924BE-ED62-7C40-9666-983BEEDD2B59}" destId="{C496271A-D2F3-5E43-8275-FF03B9100504}" srcOrd="1" destOrd="0" presId="urn:microsoft.com/office/officeart/2005/8/layout/pyramid1"/>
    <dgm:cxn modelId="{06A6C47C-E5AD-904F-A5A5-07E8530E1C94}" type="presOf" srcId="{462F393E-3D0D-0B40-9DA3-BAE64E60039C}" destId="{686A2244-CBB5-B648-BD58-F441B3A1F8EB}" srcOrd="0" destOrd="0" presId="urn:microsoft.com/office/officeart/2005/8/layout/pyramid1"/>
    <dgm:cxn modelId="{BE3ECDC3-BC3A-AC4D-9480-3660B66C4C6A}" type="presOf" srcId="{2B0924BE-ED62-7C40-9666-983BEEDD2B59}" destId="{682C41E3-FBEC-9645-B95E-F5D40A48F274}" srcOrd="0" destOrd="0" presId="urn:microsoft.com/office/officeart/2005/8/layout/pyramid1"/>
    <dgm:cxn modelId="{41BB59DD-7D98-9948-8B25-127953173734}" srcId="{462F393E-3D0D-0B40-9DA3-BAE64E60039C}" destId="{FBAC8B93-28DD-4D45-BCA9-716764246008}" srcOrd="2" destOrd="0" parTransId="{D11C3F79-74E8-7D4D-936A-05DC02232261}" sibTransId="{412102AD-2B0F-AB40-9658-60E206B7C1CC}"/>
    <dgm:cxn modelId="{0C087A35-C9A7-914A-A7E2-E62E3AFABC05}" type="presParOf" srcId="{686A2244-CBB5-B648-BD58-F441B3A1F8EB}" destId="{A5E9A4E2-03D2-3A40-98E7-9366C948553D}" srcOrd="0" destOrd="0" presId="urn:microsoft.com/office/officeart/2005/8/layout/pyramid1"/>
    <dgm:cxn modelId="{649FED9A-7A9D-254D-BFFE-6791B86B24D4}" type="presParOf" srcId="{A5E9A4E2-03D2-3A40-98E7-9366C948553D}" destId="{DDB4DDA2-0025-264D-89CA-03698BE775C4}" srcOrd="0" destOrd="0" presId="urn:microsoft.com/office/officeart/2005/8/layout/pyramid1"/>
    <dgm:cxn modelId="{CF7DA23C-DFB6-6B40-A323-F63CB6C7CDCD}" type="presParOf" srcId="{A5E9A4E2-03D2-3A40-98E7-9366C948553D}" destId="{78178CBC-875E-0642-B828-6AE338915DAB}" srcOrd="1" destOrd="0" presId="urn:microsoft.com/office/officeart/2005/8/layout/pyramid1"/>
    <dgm:cxn modelId="{30A6E442-5E56-8943-9D87-B74E99B29E90}" type="presParOf" srcId="{686A2244-CBB5-B648-BD58-F441B3A1F8EB}" destId="{05BA00DC-857E-EB47-B387-C3273D59158C}" srcOrd="1" destOrd="0" presId="urn:microsoft.com/office/officeart/2005/8/layout/pyramid1"/>
    <dgm:cxn modelId="{FE7E9366-2BAF-2143-97F9-ECDC096E264C}" type="presParOf" srcId="{05BA00DC-857E-EB47-B387-C3273D59158C}" destId="{682C41E3-FBEC-9645-B95E-F5D40A48F274}" srcOrd="0" destOrd="0" presId="urn:microsoft.com/office/officeart/2005/8/layout/pyramid1"/>
    <dgm:cxn modelId="{9E6A04D9-F407-2A42-A922-83D523066E41}" type="presParOf" srcId="{05BA00DC-857E-EB47-B387-C3273D59158C}" destId="{C496271A-D2F3-5E43-8275-FF03B9100504}" srcOrd="1" destOrd="0" presId="urn:microsoft.com/office/officeart/2005/8/layout/pyramid1"/>
    <dgm:cxn modelId="{3112D0B3-31D7-764F-8FE9-6AEDAE1A85AD}" type="presParOf" srcId="{686A2244-CBB5-B648-BD58-F441B3A1F8EB}" destId="{5682BF08-4FF4-9943-B1BE-149488F063A7}" srcOrd="2" destOrd="0" presId="urn:microsoft.com/office/officeart/2005/8/layout/pyramid1"/>
    <dgm:cxn modelId="{1BB8FEA0-743F-CE47-924A-2190DFD05AF2}" type="presParOf" srcId="{5682BF08-4FF4-9943-B1BE-149488F063A7}" destId="{0DD75B22-42E1-274F-82B7-145237F88586}" srcOrd="0" destOrd="0" presId="urn:microsoft.com/office/officeart/2005/8/layout/pyramid1"/>
    <dgm:cxn modelId="{2613CF9F-7F55-D945-91D5-89F2C6DE5772}" type="presParOf" srcId="{5682BF08-4FF4-9943-B1BE-149488F063A7}" destId="{469C8BFE-C774-3445-B223-1E5EB3753D1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DDA2-0025-264D-89CA-03698BE775C4}">
      <dsp:nvSpPr>
        <dsp:cNvPr id="0" name=""/>
        <dsp:cNvSpPr/>
      </dsp:nvSpPr>
      <dsp:spPr>
        <a:xfrm>
          <a:off x="2709333" y="0"/>
          <a:ext cx="2709333" cy="1437569"/>
        </a:xfrm>
        <a:prstGeom prst="trapezoid">
          <a:avLst>
            <a:gd name="adj" fmla="val 94233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Full Agentic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Workflow</a:t>
          </a:r>
        </a:p>
      </dsp:txBody>
      <dsp:txXfrm>
        <a:off x="2709333" y="0"/>
        <a:ext cx="2709333" cy="1437569"/>
      </dsp:txXfrm>
    </dsp:sp>
    <dsp:sp modelId="{682C41E3-FBEC-9645-B95E-F5D40A48F274}">
      <dsp:nvSpPr>
        <dsp:cNvPr id="0" name=""/>
        <dsp:cNvSpPr/>
      </dsp:nvSpPr>
      <dsp:spPr>
        <a:xfrm>
          <a:off x="1354666" y="1437569"/>
          <a:ext cx="5418666" cy="1437569"/>
        </a:xfrm>
        <a:prstGeom prst="trapezoid">
          <a:avLst>
            <a:gd name="adj" fmla="val 94233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LLM with fixed processes</a:t>
          </a:r>
        </a:p>
      </dsp:txBody>
      <dsp:txXfrm>
        <a:off x="2302933" y="1437569"/>
        <a:ext cx="3522133" cy="1437569"/>
      </dsp:txXfrm>
    </dsp:sp>
    <dsp:sp modelId="{0DD75B22-42E1-274F-82B7-145237F88586}">
      <dsp:nvSpPr>
        <dsp:cNvPr id="0" name=""/>
        <dsp:cNvSpPr/>
      </dsp:nvSpPr>
      <dsp:spPr>
        <a:xfrm>
          <a:off x="0" y="2875138"/>
          <a:ext cx="8128000" cy="1437569"/>
        </a:xfrm>
        <a:prstGeom prst="trapezoid">
          <a:avLst>
            <a:gd name="adj" fmla="val 9423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Rule-based</a:t>
          </a:r>
        </a:p>
      </dsp:txBody>
      <dsp:txXfrm>
        <a:off x="1422399" y="2875138"/>
        <a:ext cx="5283200" cy="1437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9EF7-3CDA-C54A-92C6-63B547D3F216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FEE7-D9CE-4543-96EF-FB22D5EC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8F5A-96B6-7F13-A3AA-84ADB112B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6D85-11D3-2B49-F6C9-D4DFF227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8A72-C797-8F01-8EF0-E194029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935D-C249-1F14-24D2-8E43C7B0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48BC-3012-7052-90BB-A6E1FA3A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9A31-0E0B-F4CA-B43C-D3295A10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A65F-1FD9-E034-C488-0FFE4C5E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FC8-2712-7265-0DF4-4F08F966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2D8B-E7AC-7126-1772-0933E80D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A69E-1E0F-2173-F8EC-28034AA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20FC0-023F-AC28-28CE-3E3386EFA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875C1-C1B6-4D0E-0F8A-A978800B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3055-30A8-2314-A36D-1FAD290E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E93F-9FEF-C943-F0C3-8B1068A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CBAB-9CAE-CB5B-368C-AE2F7596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B72E-49F0-3292-E851-C60B81CE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317E-1F54-D8A3-8A89-C798E877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6388-C268-6CEB-4137-00887EED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9714-8AB2-E1F3-B1F6-D7B1281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65A1-A306-71AA-C3EC-14DC2F2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C8D-073E-6BDF-79E8-189FC3B4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55E71-0C4A-6953-3B41-3DBBE83E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68B5-35DC-C741-03C7-C474062E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309D-7819-BD85-222E-B73B1E9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3852-451B-6FC8-FB26-2E6DDCE6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CF2F-1654-4BA0-1639-42504D4B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5B54-3211-BE71-69F5-B3C7BDC0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33A54-E004-BD64-9388-09FF4D48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654C-2F61-BE6F-3B73-F72ED05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C98F-65F8-FBC9-34A2-32139A7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838A-787A-4555-23CD-D0CD622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0D0A-77BF-F292-C005-B2B754F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40B6-DB83-FD40-2884-6927885A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DC64-3E7E-340C-98EC-F944F5C5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AC4F-90B8-B7A3-E8B5-38D7EC1D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99CDC-FB68-BE16-CB76-0EFA67DB0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57E71-B2A0-4D63-8711-7FB67989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5AC3D-E8C4-56B3-43B6-68BAAEAB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3D8F-DCBB-2BF3-55B4-E1535F1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F31B-864F-22FB-1C5C-580D9A4C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9A064-64DA-48FB-359B-845EF30C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95CD-BA67-306D-3376-BC27B6D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1591-ADAD-BD18-CDE2-FF648EED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6DDCC-E1C2-B7F0-393E-A6834D2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DA18A-B9D0-49C3-0F2F-01EC5EC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05BC-79C6-96CF-161A-396510AD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51CD-FA0F-47EA-A155-6D57E911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159C-202E-D3C6-27C3-41DD76EF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4B61C-C8D8-4663-3F20-4FACCB19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3633-73BD-29FD-597D-BC9CB45D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9F88-0EE4-2454-AAC8-2E1287FA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4F95-A477-A04C-DE33-C206366E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A9A-1E8F-9C46-1F71-CE80591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60F0-BFE3-6604-93A5-8E7204CC0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183F-1269-937B-B041-326D72C3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49AC6-6753-5576-8E10-E7D63583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8F69-9702-7662-5581-88BDD5F7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BD20B-7D67-6794-B8C2-896BAA4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475C3-24D5-DA10-9EE5-FA758F05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9268B-5C6F-FC21-8FCB-F5A016B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5936-8565-F653-1D4B-1D50B5BC7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342F-2AE3-2D48-8794-6E27C312374B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EE9D-08AC-8D52-BFCB-609C5A80D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A3D5-6AA2-6043-8FD5-1E1026DC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bianai/taskg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9D0F-3A9B-1090-E356-DC55675AE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12BA-1B5A-0832-C78F-5A6FF5EB3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3367"/>
          </a:xfrm>
        </p:spPr>
        <p:txBody>
          <a:bodyPr>
            <a:normAutofit/>
          </a:bodyPr>
          <a:lstStyle/>
          <a:p>
            <a:r>
              <a:rPr lang="en-US" dirty="0"/>
              <a:t>Tips and Tricks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 Tan Chong 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2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3510-F8ED-77D8-3FE4-16A4EC3D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along with fixed process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5A90A7-2F78-6BB8-A27E-68F3D1864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051844"/>
            <a:ext cx="10414000" cy="3898900"/>
          </a:xfrm>
        </p:spPr>
      </p:pic>
    </p:spTree>
    <p:extLst>
      <p:ext uri="{BB962C8B-B14F-4D97-AF65-F5344CB8AC3E}">
        <p14:creationId xmlns:p14="http://schemas.microsoft.com/office/powerpoint/2010/main" val="13124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9AF7-3472-86CF-6856-A1C2290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of Complexity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4646CF-4081-A597-79E0-E82F5A4DB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535515"/>
              </p:ext>
            </p:extLst>
          </p:nvPr>
        </p:nvGraphicFramePr>
        <p:xfrm>
          <a:off x="1527504" y="1899197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51EA6A-EC97-5755-C8D6-98A27F990212}"/>
              </a:ext>
            </a:extLst>
          </p:cNvPr>
          <p:cNvCxnSpPr/>
          <p:nvPr/>
        </p:nvCxnSpPr>
        <p:spPr>
          <a:xfrm flipV="1">
            <a:off x="10068911" y="1786759"/>
            <a:ext cx="0" cy="4425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F9CD5-4F40-9EC6-E3D6-7FE92AC0A174}"/>
              </a:ext>
            </a:extLst>
          </p:cNvPr>
          <p:cNvSpPr txBox="1"/>
          <p:nvPr/>
        </p:nvSpPr>
        <p:spPr>
          <a:xfrm>
            <a:off x="10394731" y="3342290"/>
            <a:ext cx="1206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Increase</a:t>
            </a:r>
          </a:p>
          <a:p>
            <a:pPr algn="ctr"/>
            <a:r>
              <a:rPr lang="en-US" dirty="0"/>
              <a:t>complexity</a:t>
            </a:r>
          </a:p>
          <a:p>
            <a:pPr algn="ctr"/>
            <a:r>
              <a:rPr lang="en-US" dirty="0"/>
              <a:t>as </a:t>
            </a:r>
          </a:p>
          <a:p>
            <a:pPr algn="ctr"/>
            <a:r>
              <a:rPr lang="en-US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238996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803A-608A-3D3B-5F99-1B375C12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E428-E966-B130-E09B-67F9CC53A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Fewer tools can be more reliable</a:t>
            </a:r>
          </a:p>
        </p:txBody>
      </p:sp>
    </p:spTree>
    <p:extLst>
      <p:ext uri="{BB962C8B-B14F-4D97-AF65-F5344CB8AC3E}">
        <p14:creationId xmlns:p14="http://schemas.microsoft.com/office/powerpoint/2010/main" val="87069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D2E-18FB-0EDA-9B04-5DF914C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more tools is not always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6EF7-C507-232E-388F-941FB745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 is better approach</a:t>
            </a:r>
          </a:p>
          <a:p>
            <a:endParaRPr lang="en-US" dirty="0"/>
          </a:p>
          <a:p>
            <a:r>
              <a:rPr lang="en-US" dirty="0"/>
              <a:t>Fewer tools for each agent = better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3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2C14-28B5-9825-C4AE-F44FFC11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more tools is all right if disambiguated well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715E01-896B-9420-B35D-2DE3D155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0896"/>
            <a:ext cx="10515600" cy="4083444"/>
          </a:xfrm>
        </p:spPr>
      </p:pic>
    </p:spTree>
    <p:extLst>
      <p:ext uri="{BB962C8B-B14F-4D97-AF65-F5344CB8AC3E}">
        <p14:creationId xmlns:p14="http://schemas.microsoft.com/office/powerpoint/2010/main" val="386588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EE44-D494-C6B3-2094-CF6A28D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can interfere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DC95419-9687-1165-B753-8D04E8E44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111"/>
            <a:ext cx="10741556" cy="5080764"/>
          </a:xfrm>
        </p:spPr>
      </p:pic>
    </p:spTree>
    <p:extLst>
      <p:ext uri="{BB962C8B-B14F-4D97-AF65-F5344CB8AC3E}">
        <p14:creationId xmlns:p14="http://schemas.microsoft.com/office/powerpoint/2010/main" val="290077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3252-1A03-689C-411E-2D5B0EE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by Inner Agents (Part 1)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F0B892-A8DA-8CFB-2947-54F1E3FD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36"/>
            <a:ext cx="10515600" cy="4031315"/>
          </a:xfrm>
        </p:spPr>
      </p:pic>
    </p:spTree>
    <p:extLst>
      <p:ext uri="{BB962C8B-B14F-4D97-AF65-F5344CB8AC3E}">
        <p14:creationId xmlns:p14="http://schemas.microsoft.com/office/powerpoint/2010/main" val="69543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C078-593D-9DC6-ED5F-CE54BC1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by Inner Agents (Part 2)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3533A2-A0BD-3254-FA79-6C0368A85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004"/>
            <a:ext cx="11123011" cy="4041258"/>
          </a:xfrm>
        </p:spPr>
      </p:pic>
    </p:spTree>
    <p:extLst>
      <p:ext uri="{BB962C8B-B14F-4D97-AF65-F5344CB8AC3E}">
        <p14:creationId xmlns:p14="http://schemas.microsoft.com/office/powerpoint/2010/main" val="5867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D16C-E2B5-3D16-A197-9C6077DA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591A-6367-21DE-4AA5-50C1B2093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put it</a:t>
            </a:r>
          </a:p>
        </p:txBody>
      </p:sp>
    </p:spTree>
    <p:extLst>
      <p:ext uri="{BB962C8B-B14F-4D97-AF65-F5344CB8AC3E}">
        <p14:creationId xmlns:p14="http://schemas.microsoft.com/office/powerpoint/2010/main" val="272001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19F0-7754-0218-6D38-EABC0915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4F5-D88E-AE33-2D82-C9D56C81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 Augmented Generation can help by putting several in-context examples in the prompt for better generation</a:t>
            </a:r>
          </a:p>
          <a:p>
            <a:endParaRPr lang="en-US" dirty="0"/>
          </a:p>
          <a:p>
            <a:r>
              <a:rPr lang="en-US" dirty="0"/>
              <a:t>But placing it at the start of main prompt means that it might interfere with every process even when unrelated</a:t>
            </a:r>
          </a:p>
          <a:p>
            <a:endParaRPr lang="en-US" dirty="0"/>
          </a:p>
          <a:p>
            <a:r>
              <a:rPr lang="en-US" dirty="0"/>
              <a:t>Should do on-demand RAG</a:t>
            </a:r>
          </a:p>
        </p:txBody>
      </p:sp>
    </p:spTree>
    <p:extLst>
      <p:ext uri="{BB962C8B-B14F-4D97-AF65-F5344CB8AC3E}">
        <p14:creationId xmlns:p14="http://schemas.microsoft.com/office/powerpoint/2010/main" val="23424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996-38A8-8533-A18D-7EAD6F9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Definition</a:t>
            </a:r>
          </a:p>
        </p:txBody>
      </p:sp>
      <p:pic>
        <p:nvPicPr>
          <p:cNvPr id="5" name="Content Placeholder 4" descr="A diagram of a agent&#10;&#10;Description automatically generated">
            <a:extLst>
              <a:ext uri="{FF2B5EF4-FFF2-40B4-BE49-F238E27FC236}">
                <a16:creationId xmlns:a16="http://schemas.microsoft.com/office/drawing/2014/main" id="{2C485DCA-670D-3165-6E05-64D96E57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50" y="1905794"/>
            <a:ext cx="9436100" cy="4191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C8889-491F-8527-39E8-ADCF74F837AB}"/>
              </a:ext>
            </a:extLst>
          </p:cNvPr>
          <p:cNvSpPr txBox="1"/>
          <p:nvPr/>
        </p:nvSpPr>
        <p:spPr>
          <a:xfrm>
            <a:off x="6518342" y="6311900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lilianweng.github.io</a:t>
            </a:r>
            <a:r>
              <a:rPr lang="en-US" dirty="0"/>
              <a:t>/posts/2023-06-23-agent/</a:t>
            </a:r>
          </a:p>
        </p:txBody>
      </p:sp>
    </p:spTree>
    <p:extLst>
      <p:ext uri="{BB962C8B-B14F-4D97-AF65-F5344CB8AC3E}">
        <p14:creationId xmlns:p14="http://schemas.microsoft.com/office/powerpoint/2010/main" val="99808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A8E1-B03D-5F5A-9C96-570C270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vs On-demand RAG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BDEE1-A625-E1F5-1D4F-30D6121B41EC}"/>
              </a:ext>
            </a:extLst>
          </p:cNvPr>
          <p:cNvSpPr/>
          <p:nvPr/>
        </p:nvSpPr>
        <p:spPr>
          <a:xfrm>
            <a:off x="3322651" y="3239814"/>
            <a:ext cx="1660634" cy="124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28055-67C3-48A5-C7EB-4059E327B89E}"/>
              </a:ext>
            </a:extLst>
          </p:cNvPr>
          <p:cNvSpPr/>
          <p:nvPr/>
        </p:nvSpPr>
        <p:spPr>
          <a:xfrm>
            <a:off x="8813006" y="1443859"/>
            <a:ext cx="1660634" cy="124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69101-EE7B-98B7-AA22-677E1CB445E9}"/>
              </a:ext>
            </a:extLst>
          </p:cNvPr>
          <p:cNvSpPr/>
          <p:nvPr/>
        </p:nvSpPr>
        <p:spPr>
          <a:xfrm>
            <a:off x="1323057" y="3239814"/>
            <a:ext cx="1355835" cy="12402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9B361-E212-3CB9-51CB-81AE7576B10C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78892" y="3859925"/>
            <a:ext cx="643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1CF098-A883-4CF2-16A7-23641BEAED9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152968" y="4480035"/>
            <a:ext cx="0" cy="600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6A8FB-55F8-B457-7830-FBC1DA3941C4}"/>
              </a:ext>
            </a:extLst>
          </p:cNvPr>
          <p:cNvCxnSpPr>
            <a:cxnSpLocks/>
          </p:cNvCxnSpPr>
          <p:nvPr/>
        </p:nvCxnSpPr>
        <p:spPr>
          <a:xfrm>
            <a:off x="4152968" y="2659118"/>
            <a:ext cx="0" cy="580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E97F1B-C7FF-CA08-7D12-7204304427D5}"/>
              </a:ext>
            </a:extLst>
          </p:cNvPr>
          <p:cNvCxnSpPr>
            <a:cxnSpLocks/>
          </p:cNvCxnSpPr>
          <p:nvPr/>
        </p:nvCxnSpPr>
        <p:spPr>
          <a:xfrm>
            <a:off x="2000974" y="2659118"/>
            <a:ext cx="0" cy="580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183928-9EFE-DDA7-9D9D-7325AE32B96E}"/>
              </a:ext>
            </a:extLst>
          </p:cNvPr>
          <p:cNvSpPr txBox="1"/>
          <p:nvPr/>
        </p:nvSpPr>
        <p:spPr>
          <a:xfrm>
            <a:off x="3861253" y="2289786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0512C-2873-A6B9-A769-4C82C53A1254}"/>
              </a:ext>
            </a:extLst>
          </p:cNvPr>
          <p:cNvSpPr txBox="1"/>
          <p:nvPr/>
        </p:nvSpPr>
        <p:spPr>
          <a:xfrm>
            <a:off x="1711784" y="2269499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41806-7060-0F56-3CC5-DA8906ECA587}"/>
              </a:ext>
            </a:extLst>
          </p:cNvPr>
          <p:cNvSpPr txBox="1"/>
          <p:nvPr/>
        </p:nvSpPr>
        <p:spPr>
          <a:xfrm>
            <a:off x="3724804" y="50806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E63032-1F13-EDC5-BDF2-F82A71D3D73B}"/>
              </a:ext>
            </a:extLst>
          </p:cNvPr>
          <p:cNvSpPr/>
          <p:nvPr/>
        </p:nvSpPr>
        <p:spPr>
          <a:xfrm>
            <a:off x="8804990" y="3264776"/>
            <a:ext cx="1660634" cy="12402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Subtask</a:t>
            </a:r>
          </a:p>
          <a:p>
            <a:pPr algn="ctr"/>
            <a:r>
              <a:rPr lang="en-US" dirty="0"/>
              <a:t>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3DD16-065E-E779-3F62-73008872A0C7}"/>
              </a:ext>
            </a:extLst>
          </p:cNvPr>
          <p:cNvSpPr/>
          <p:nvPr/>
        </p:nvSpPr>
        <p:spPr>
          <a:xfrm>
            <a:off x="6805396" y="3264776"/>
            <a:ext cx="1355835" cy="12402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79290-C546-3FDD-D75C-A02CD5B0FDC1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8161231" y="3884887"/>
            <a:ext cx="6437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A6D2D6-3D8C-DDC3-E65B-70E8ECACE34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635307" y="4504997"/>
            <a:ext cx="0" cy="600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4A7400-47FD-7C0F-A9F0-C86F69688D11}"/>
              </a:ext>
            </a:extLst>
          </p:cNvPr>
          <p:cNvCxnSpPr>
            <a:cxnSpLocks/>
          </p:cNvCxnSpPr>
          <p:nvPr/>
        </p:nvCxnSpPr>
        <p:spPr>
          <a:xfrm>
            <a:off x="9635307" y="2684080"/>
            <a:ext cx="0" cy="580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421E99-5CEA-CD4C-1339-578E19C710FF}"/>
              </a:ext>
            </a:extLst>
          </p:cNvPr>
          <p:cNvCxnSpPr>
            <a:cxnSpLocks/>
          </p:cNvCxnSpPr>
          <p:nvPr/>
        </p:nvCxnSpPr>
        <p:spPr>
          <a:xfrm flipH="1">
            <a:off x="7483313" y="2644665"/>
            <a:ext cx="2049652" cy="620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31D445-318E-109C-9CAE-E57F35B07BDB}"/>
              </a:ext>
            </a:extLst>
          </p:cNvPr>
          <p:cNvSpPr txBox="1"/>
          <p:nvPr/>
        </p:nvSpPr>
        <p:spPr>
          <a:xfrm>
            <a:off x="8691988" y="2809468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4D52B-359D-178C-42B2-208268597E89}"/>
              </a:ext>
            </a:extLst>
          </p:cNvPr>
          <p:cNvSpPr txBox="1"/>
          <p:nvPr/>
        </p:nvSpPr>
        <p:spPr>
          <a:xfrm>
            <a:off x="9207143" y="51055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72357-0851-4401-4229-D11734E0BD8E}"/>
              </a:ext>
            </a:extLst>
          </p:cNvPr>
          <p:cNvSpPr txBox="1"/>
          <p:nvPr/>
        </p:nvSpPr>
        <p:spPr>
          <a:xfrm>
            <a:off x="2785242" y="5749168"/>
            <a:ext cx="58695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EBAB3D-12C7-6779-C266-32E09DE0E13B}"/>
              </a:ext>
            </a:extLst>
          </p:cNvPr>
          <p:cNvSpPr txBox="1"/>
          <p:nvPr/>
        </p:nvSpPr>
        <p:spPr>
          <a:xfrm>
            <a:off x="7843276" y="5785115"/>
            <a:ext cx="17603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On-demand RAG</a:t>
            </a:r>
          </a:p>
        </p:txBody>
      </p:sp>
    </p:spTree>
    <p:extLst>
      <p:ext uri="{BB962C8B-B14F-4D97-AF65-F5344CB8AC3E}">
        <p14:creationId xmlns:p14="http://schemas.microsoft.com/office/powerpoint/2010/main" val="240740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29C5-2292-2800-90EF-0730536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RAG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D706-4647-AF4A-7154-E2A232F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also using RAG based off LLM-prompts (if memory is small)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RAG with multiple abstraction spaces</a:t>
            </a:r>
          </a:p>
          <a:p>
            <a:endParaRPr lang="en-US" dirty="0"/>
          </a:p>
          <a:p>
            <a:r>
              <a:rPr lang="en-US" dirty="0"/>
              <a:t>Consider doing RAG based off entity filtering first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Graph-based RAG (e.g. Knowledge Graphs, </a:t>
            </a:r>
            <a:r>
              <a:rPr lang="en-US" dirty="0" err="1"/>
              <a:t>GraphRAG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56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009A-BACD-E04F-F148-205F2349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629B-F76D-367C-9430-C9056D1B8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can aid, memory can also harm</a:t>
            </a:r>
          </a:p>
        </p:txBody>
      </p:sp>
    </p:spTree>
    <p:extLst>
      <p:ext uri="{BB962C8B-B14F-4D97-AF65-F5344CB8AC3E}">
        <p14:creationId xmlns:p14="http://schemas.microsoft.com/office/powerpoint/2010/main" val="190064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4EB3-DF36-3F6C-99BB-9FD12A1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Previous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E180-F8F1-398B-A968-E21A7D1E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previous tasks can help with better performance in current task, </a:t>
            </a:r>
            <a:r>
              <a:rPr lang="en-US" b="1" dirty="0"/>
              <a:t>if the task is similar</a:t>
            </a:r>
          </a:p>
          <a:p>
            <a:endParaRPr lang="en-US" dirty="0"/>
          </a:p>
          <a:p>
            <a:r>
              <a:rPr lang="en-US" dirty="0"/>
              <a:t>Otherwise, it can hinder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Insight: May need two separate agents, one with memory and one without</a:t>
            </a:r>
          </a:p>
        </p:txBody>
      </p:sp>
    </p:spTree>
    <p:extLst>
      <p:ext uri="{BB962C8B-B14F-4D97-AF65-F5344CB8AC3E}">
        <p14:creationId xmlns:p14="http://schemas.microsoft.com/office/powerpoint/2010/main" val="202328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4E2E-FB4C-2A73-CF65-9EA64CE2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873A-43C9-1C6B-9628-52038E2B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Agents be used end-to-end, as opposed to just using LLMs for each part of the process?</a:t>
            </a:r>
          </a:p>
          <a:p>
            <a:endParaRPr lang="en-US" dirty="0"/>
          </a:p>
          <a:p>
            <a:r>
              <a:rPr lang="en-US" dirty="0"/>
              <a:t>How many tools should one Agent use to be reliable?</a:t>
            </a:r>
          </a:p>
          <a:p>
            <a:endParaRPr lang="en-US" dirty="0"/>
          </a:p>
          <a:p>
            <a:r>
              <a:rPr lang="en-US" dirty="0"/>
              <a:t>How to improve RAG?</a:t>
            </a:r>
          </a:p>
        </p:txBody>
      </p:sp>
    </p:spTree>
    <p:extLst>
      <p:ext uri="{BB962C8B-B14F-4D97-AF65-F5344CB8AC3E}">
        <p14:creationId xmlns:p14="http://schemas.microsoft.com/office/powerpoint/2010/main" val="64065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C622-ACC8-4973-397C-DDCD0EE1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TaskGen</a:t>
            </a:r>
            <a:r>
              <a:rPr lang="en-US" sz="3600" dirty="0"/>
              <a:t>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D6CD0-5ACB-52BC-345A-A55624D74A8F}"/>
              </a:ext>
            </a:extLst>
          </p:cNvPr>
          <p:cNvSpPr/>
          <p:nvPr/>
        </p:nvSpPr>
        <p:spPr>
          <a:xfrm>
            <a:off x="1534510" y="2827282"/>
            <a:ext cx="1954924" cy="1629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Agent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5876C-2F83-537C-EB5D-1D41ECB21346}"/>
              </a:ext>
            </a:extLst>
          </p:cNvPr>
          <p:cNvCxnSpPr/>
          <p:nvPr/>
        </p:nvCxnSpPr>
        <p:spPr>
          <a:xfrm>
            <a:off x="2490951" y="2123089"/>
            <a:ext cx="0" cy="70419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5658-A077-C10F-4C50-23ABB964F7C2}"/>
              </a:ext>
            </a:extLst>
          </p:cNvPr>
          <p:cNvSpPr txBox="1"/>
          <p:nvPr/>
        </p:nvSpPr>
        <p:spPr>
          <a:xfrm>
            <a:off x="2199236" y="175375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D2F8F0-5174-F498-5535-EAB25FBBB249}"/>
              </a:ext>
            </a:extLst>
          </p:cNvPr>
          <p:cNvCxnSpPr>
            <a:cxnSpLocks/>
          </p:cNvCxnSpPr>
          <p:nvPr/>
        </p:nvCxnSpPr>
        <p:spPr>
          <a:xfrm>
            <a:off x="3489434" y="4049110"/>
            <a:ext cx="4130566" cy="54990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EBD981-3ED0-9CA9-57BD-37B7FEB3EF95}"/>
              </a:ext>
            </a:extLst>
          </p:cNvPr>
          <p:cNvCxnSpPr>
            <a:cxnSpLocks/>
          </p:cNvCxnSpPr>
          <p:nvPr/>
        </p:nvCxnSpPr>
        <p:spPr>
          <a:xfrm flipV="1">
            <a:off x="3447393" y="1594944"/>
            <a:ext cx="3909849" cy="134384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EE6857-9946-F45E-9A54-6D751540496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489434" y="3375743"/>
            <a:ext cx="1941210" cy="26609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6A1EE5-4849-3EDC-8DDC-36661CFA88BF}"/>
              </a:ext>
            </a:extLst>
          </p:cNvPr>
          <p:cNvSpPr txBox="1"/>
          <p:nvPr/>
        </p:nvSpPr>
        <p:spPr>
          <a:xfrm>
            <a:off x="8015399" y="2769186"/>
            <a:ext cx="2509452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on some steps to </a:t>
            </a:r>
          </a:p>
          <a:p>
            <a:pPr algn="ctr"/>
            <a:r>
              <a:rPr lang="en-US" dirty="0"/>
              <a:t>another Agent for more complex 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40DCD-C44F-87F7-118E-AF49F55BF93E}"/>
              </a:ext>
            </a:extLst>
          </p:cNvPr>
          <p:cNvSpPr/>
          <p:nvPr/>
        </p:nvSpPr>
        <p:spPr>
          <a:xfrm>
            <a:off x="5409623" y="2498834"/>
            <a:ext cx="1954924" cy="16291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Inner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4E93E7-D4F2-C359-1EEF-4344047EF85A}"/>
              </a:ext>
            </a:extLst>
          </p:cNvPr>
          <p:cNvSpPr/>
          <p:nvPr/>
        </p:nvSpPr>
        <p:spPr>
          <a:xfrm>
            <a:off x="7336221" y="1252800"/>
            <a:ext cx="1954924" cy="6064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1BD77C-CC29-D7FA-9077-5CAD7464C978}"/>
              </a:ext>
            </a:extLst>
          </p:cNvPr>
          <p:cNvSpPr/>
          <p:nvPr/>
        </p:nvSpPr>
        <p:spPr>
          <a:xfrm>
            <a:off x="7620000" y="4306932"/>
            <a:ext cx="1954924" cy="6064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787BF-E278-BA92-83BC-47C0BB51F454}"/>
              </a:ext>
            </a:extLst>
          </p:cNvPr>
          <p:cNvCxnSpPr>
            <a:cxnSpLocks/>
          </p:cNvCxnSpPr>
          <p:nvPr/>
        </p:nvCxnSpPr>
        <p:spPr>
          <a:xfrm flipH="1" flipV="1">
            <a:off x="4148253" y="5888250"/>
            <a:ext cx="5538183" cy="22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365E4D-2825-1D9D-F41D-BDAC00C69742}"/>
              </a:ext>
            </a:extLst>
          </p:cNvPr>
          <p:cNvSpPr txBox="1"/>
          <p:nvPr/>
        </p:nvSpPr>
        <p:spPr>
          <a:xfrm>
            <a:off x="5048794" y="5973457"/>
            <a:ext cx="41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Task and Store in Shared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A6A9B-B485-A522-D759-D821780C13A0}"/>
              </a:ext>
            </a:extLst>
          </p:cNvPr>
          <p:cNvCxnSpPr>
            <a:cxnSpLocks/>
          </p:cNvCxnSpPr>
          <p:nvPr/>
        </p:nvCxnSpPr>
        <p:spPr>
          <a:xfrm>
            <a:off x="2492167" y="4454113"/>
            <a:ext cx="0" cy="91853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498C0F-DD9F-D755-318F-F3DC2A8B6409}"/>
              </a:ext>
            </a:extLst>
          </p:cNvPr>
          <p:cNvSpPr/>
          <p:nvPr/>
        </p:nvSpPr>
        <p:spPr>
          <a:xfrm>
            <a:off x="1492469" y="5367009"/>
            <a:ext cx="1954924" cy="6064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C1E12-12DB-E4D9-4D6B-D785D53D4C4A}"/>
              </a:ext>
            </a:extLst>
          </p:cNvPr>
          <p:cNvCxnSpPr>
            <a:cxnSpLocks/>
          </p:cNvCxnSpPr>
          <p:nvPr/>
        </p:nvCxnSpPr>
        <p:spPr>
          <a:xfrm>
            <a:off x="4148253" y="5367009"/>
            <a:ext cx="5538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001C4C-BD57-5822-9266-7A6E04E4CF68}"/>
              </a:ext>
            </a:extLst>
          </p:cNvPr>
          <p:cNvSpPr txBox="1"/>
          <p:nvPr/>
        </p:nvSpPr>
        <p:spPr>
          <a:xfrm>
            <a:off x="3489434" y="4921723"/>
            <a:ext cx="753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on Meta Agent’s Context and Shared Memory to Inner Agents /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08C2D-FE0F-60B5-7F38-86C5988E7294}"/>
              </a:ext>
            </a:extLst>
          </p:cNvPr>
          <p:cNvSpPr txBox="1"/>
          <p:nvPr/>
        </p:nvSpPr>
        <p:spPr>
          <a:xfrm>
            <a:off x="4008178" y="3089306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C8524-A760-36F5-217D-BED407B485FC}"/>
              </a:ext>
            </a:extLst>
          </p:cNvPr>
          <p:cNvSpPr txBox="1"/>
          <p:nvPr/>
        </p:nvSpPr>
        <p:spPr>
          <a:xfrm>
            <a:off x="4430308" y="3822318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A4776-A784-7582-711D-B4C170912BD5}"/>
              </a:ext>
            </a:extLst>
          </p:cNvPr>
          <p:cNvSpPr txBox="1"/>
          <p:nvPr/>
        </p:nvSpPr>
        <p:spPr>
          <a:xfrm>
            <a:off x="4817672" y="1815136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FB86D-11AB-0C24-D8E2-FF7E02210139}"/>
              </a:ext>
            </a:extLst>
          </p:cNvPr>
          <p:cNvSpPr txBox="1"/>
          <p:nvPr/>
        </p:nvSpPr>
        <p:spPr>
          <a:xfrm>
            <a:off x="8358929" y="6405434"/>
            <a:ext cx="3833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https://github.com/simbianai/taskgen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AC48-10C1-C9F1-9CAA-65EA0D3A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E2FB-3792-AA53-F501-D0B51C9FE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Processes help increase reliability</a:t>
            </a:r>
          </a:p>
        </p:txBody>
      </p:sp>
    </p:spTree>
    <p:extLst>
      <p:ext uri="{BB962C8B-B14F-4D97-AF65-F5344CB8AC3E}">
        <p14:creationId xmlns:p14="http://schemas.microsoft.com/office/powerpoint/2010/main" val="402107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996-38A8-8533-A18D-7EAD6F9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AGENTless</a:t>
            </a:r>
            <a:endParaRPr lang="en-US" dirty="0"/>
          </a:p>
        </p:txBody>
      </p:sp>
      <p:pic>
        <p:nvPicPr>
          <p:cNvPr id="7" name="Content Placeholder 6" descr="A diagram of a software project&#10;&#10;Description automatically generated with medium confidence">
            <a:extLst>
              <a:ext uri="{FF2B5EF4-FFF2-40B4-BE49-F238E27FC236}">
                <a16:creationId xmlns:a16="http://schemas.microsoft.com/office/drawing/2014/main" id="{22C9B794-98FC-E319-0F97-4A713F6F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29" y="1825625"/>
            <a:ext cx="770154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9F8CC-AFDA-68DD-6C24-669B53CA3662}"/>
              </a:ext>
            </a:extLst>
          </p:cNvPr>
          <p:cNvSpPr txBox="1"/>
          <p:nvPr/>
        </p:nvSpPr>
        <p:spPr>
          <a:xfrm>
            <a:off x="3415861" y="6304017"/>
            <a:ext cx="8881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400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Agentless: Demystifying LLM-based Software Engineering Agents. Chunqiu et al. 2024.</a:t>
            </a:r>
          </a:p>
        </p:txBody>
      </p:sp>
    </p:spTree>
    <p:extLst>
      <p:ext uri="{BB962C8B-B14F-4D97-AF65-F5344CB8AC3E}">
        <p14:creationId xmlns:p14="http://schemas.microsoft.com/office/powerpoint/2010/main" val="26087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214-5BF8-A896-4ED9-F5F2A5C5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AGENTless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B312-E0B3-1DF6-8D69-E671297A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AGENTLESS does not allow LLMs to autonomously decide future actions or operate with any complex tools</a:t>
            </a:r>
          </a:p>
          <a:p>
            <a:endParaRPr lang="en-SG" dirty="0"/>
          </a:p>
          <a:p>
            <a:r>
              <a:rPr lang="en-SG" dirty="0"/>
              <a:t>AGENTLESS fixes the process, then leverages LLMs to perform each detailed task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18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D88D-5691-2D73-2C54-AF1E867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AGENTLess</a:t>
            </a:r>
            <a:r>
              <a:rPr lang="en-US" sz="3600" dirty="0"/>
              <a:t> is competitive with close-sourced systems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7BE71AD-6484-A8AB-ECE9-1FF34D38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466" y="1301547"/>
            <a:ext cx="7443067" cy="5421954"/>
          </a:xfrm>
        </p:spPr>
      </p:pic>
    </p:spTree>
    <p:extLst>
      <p:ext uri="{BB962C8B-B14F-4D97-AF65-F5344CB8AC3E}">
        <p14:creationId xmlns:p14="http://schemas.microsoft.com/office/powerpoint/2010/main" val="309585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3EE-542E-66CB-DC00-05CCF27A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Letting Agent Decide Everything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889049-0E19-1D8E-16E0-C7452FF53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965"/>
            <a:ext cx="10515600" cy="3922657"/>
          </a:xfrm>
        </p:spPr>
      </p:pic>
    </p:spTree>
    <p:extLst>
      <p:ext uri="{BB962C8B-B14F-4D97-AF65-F5344CB8AC3E}">
        <p14:creationId xmlns:p14="http://schemas.microsoft.com/office/powerpoint/2010/main" val="16111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7F0C-FB0E-6A48-2289-805BB264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Process, using LLM for each part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F0F9A9-36CE-DD48-2B40-7C922AF9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76" y="1825625"/>
            <a:ext cx="10504248" cy="4351338"/>
          </a:xfrm>
        </p:spPr>
      </p:pic>
    </p:spTree>
    <p:extLst>
      <p:ext uri="{BB962C8B-B14F-4D97-AF65-F5344CB8AC3E}">
        <p14:creationId xmlns:p14="http://schemas.microsoft.com/office/powerpoint/2010/main" val="8493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20743</TotalTime>
  <Words>432</Words>
  <Application>Microsoft Macintosh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Grande</vt:lpstr>
      <vt:lpstr>Office Theme</vt:lpstr>
      <vt:lpstr>Agentic System</vt:lpstr>
      <vt:lpstr>Agent Definition</vt:lpstr>
      <vt:lpstr>TaskGen Overview</vt:lpstr>
      <vt:lpstr>Process Flow</vt:lpstr>
      <vt:lpstr>AGENTless</vt:lpstr>
      <vt:lpstr>AGENTless Overview</vt:lpstr>
      <vt:lpstr>AGENTLess is competitive with close-sourced systems</vt:lpstr>
      <vt:lpstr>Letting Agent Decide Everything</vt:lpstr>
      <vt:lpstr>Fixing Process, using LLM for each part</vt:lpstr>
      <vt:lpstr>Conditional Flow along with fixed process</vt:lpstr>
      <vt:lpstr>Pyramid of Complexity</vt:lpstr>
      <vt:lpstr>Tool Use</vt:lpstr>
      <vt:lpstr>Giving more tools is not always good</vt:lpstr>
      <vt:lpstr>Using more tools is all right if disambiguated well</vt:lpstr>
      <vt:lpstr>Tools can interfere</vt:lpstr>
      <vt:lpstr>Divide and Conquer by Inner Agents (Part 1)</vt:lpstr>
      <vt:lpstr>Divide and Conquer by Inner Agents (Part 2)</vt:lpstr>
      <vt:lpstr>Retrieval Augmented Generation</vt:lpstr>
      <vt:lpstr>RAG</vt:lpstr>
      <vt:lpstr>RAG vs On-demand RAG</vt:lpstr>
      <vt:lpstr>A Better RAG System</vt:lpstr>
      <vt:lpstr>Memory</vt:lpstr>
      <vt:lpstr>Learning from Previous Tasks</vt:lpstr>
      <vt:lpstr>Questions to Ponder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Theory of Memory</dc:title>
  <dc:creator>Chong Min Tan</dc:creator>
  <cp:lastModifiedBy>Chong Min Tan</cp:lastModifiedBy>
  <cp:revision>1810</cp:revision>
  <cp:lastPrinted>2024-03-24T16:02:19Z</cp:lastPrinted>
  <dcterms:created xsi:type="dcterms:W3CDTF">2022-12-05T06:50:47Z</dcterms:created>
  <dcterms:modified xsi:type="dcterms:W3CDTF">2024-08-25T15:54:07Z</dcterms:modified>
</cp:coreProperties>
</file>