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9" r:id="rId3"/>
    <p:sldId id="257" r:id="rId4"/>
    <p:sldId id="288" r:id="rId5"/>
    <p:sldId id="262" r:id="rId6"/>
    <p:sldId id="261" r:id="rId7"/>
    <p:sldId id="294" r:id="rId8"/>
    <p:sldId id="270" r:id="rId9"/>
    <p:sldId id="265" r:id="rId10"/>
    <p:sldId id="260" r:id="rId11"/>
    <p:sldId id="290" r:id="rId12"/>
    <p:sldId id="289" r:id="rId13"/>
    <p:sldId id="292" r:id="rId14"/>
    <p:sldId id="291" r:id="rId15"/>
    <p:sldId id="273" r:id="rId16"/>
    <p:sldId id="285" r:id="rId17"/>
    <p:sldId id="286" r:id="rId18"/>
    <p:sldId id="287" r:id="rId19"/>
    <p:sldId id="295" r:id="rId20"/>
    <p:sldId id="296" r:id="rId21"/>
    <p:sldId id="300" r:id="rId22"/>
    <p:sldId id="301" r:id="rId23"/>
    <p:sldId id="298" r:id="rId24"/>
    <p:sldId id="299" r:id="rId25"/>
    <p:sldId id="293" r:id="rId26"/>
    <p:sldId id="274" r:id="rId27"/>
    <p:sldId id="279" r:id="rId28"/>
  </p:sldIdLst>
  <p:sldSz cx="9144000" cy="5143500" type="screen16x9"/>
  <p:notesSz cx="6858000" cy="9144000"/>
  <p:embeddedFontLs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Barlow Light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iriam Libre" panose="020B0604020202020204" charset="-79"/>
      <p:regular r:id="rId42"/>
      <p:bold r:id="rId43"/>
    </p:embeddedFont>
    <p:embeddedFont>
      <p:font typeface="Work Sans" panose="00000500000000000000" pitchFamily="2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o" initials="R" lastIdx="3" clrIdx="0">
    <p:extLst>
      <p:ext uri="{19B8F6BF-5375-455C-9EA6-DF929625EA0E}">
        <p15:presenceInfo xmlns:p15="http://schemas.microsoft.com/office/powerpoint/2012/main" userId="RoB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3CD7D-A2EC-4A55-B61F-EB6892D30EAF}">
  <a:tblStyle styleId="{F283CD7D-A2EC-4A55-B61F-EB6892D30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9:04:31.825" idx="1">
    <p:pos x="970" y="908"/>
    <p:text>Its purpose is to use a database in which the data points are separated into several classes to predict the classification of a new sample point.</p:text>
    <p:extLst>
      <p:ext uri="{C676402C-5697-4E1C-873F-D02D1690AC5C}">
        <p15:threadingInfo xmlns:p15="http://schemas.microsoft.com/office/powerpoint/2012/main" timeZoneBias="-330"/>
      </p:ext>
    </p:extLst>
  </p:cm>
  <p:cm authorId="1" dt="2019-06-12T09:05:24.930" idx="2">
    <p:pos x="1706" y="944"/>
    <p:text>When we say a technique is non-parametric , it means that it does not make any assumptions on the underlying data distribution.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9:04:31.825" idx="1">
    <p:pos x="970" y="908"/>
    <p:text>A Support Vector Machine (SVM) is a discriminative classifier formally defined by a separating hyperplane. In other words, given labeled training data (supervised learning), the algorithm outputs an optimal hyperplane which categorizes new examples. In two dimentional space this hyperplane is a line dividing a plane in two parts where in each class lay in either side.</p:text>
    <p:extLst>
      <p:ext uri="{C676402C-5697-4E1C-873F-D02D1690AC5C}">
        <p15:threadingInfo xmlns:p15="http://schemas.microsoft.com/office/powerpoint/2012/main" timeZoneBias="-330"/>
      </p:ext>
    </p:extLst>
  </p:cm>
  <p:cm authorId="1" dt="2019-06-12T09:17:36.096" idx="3">
    <p:pos x="3730" y="747"/>
    <p:text>We apply transformation and add one more dimension as we call it z-axis. Lets assume value of points on z plane, w = x² + y². In this case we can manipulate it as distance of point from z-origin. Now if we plot in z-axis, a clear separation is visible and a line can be drawn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7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0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621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42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1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654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218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569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02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0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600" b="1" dirty="0"/>
              <a:t>DETECTING PHISHING WEBSITE USING </a:t>
            </a:r>
            <a:br>
              <a:rPr lang="en-IN" sz="3600" b="1" dirty="0"/>
            </a:br>
            <a:r>
              <a:rPr lang="en-IN" sz="3600" b="1" dirty="0"/>
              <a:t>MACHINE LEARNING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n-IN" dirty="0"/>
              <a:t>Literature Survey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Related Work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9EC5E-BB8B-49A5-B961-026F5D5F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8135"/>
            <a:ext cx="9207305" cy="51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n-IN" dirty="0"/>
              <a:t>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09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78296" y="19034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 To Be Achieved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358726" y="917798"/>
            <a:ext cx="5577840" cy="4035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To distinguish the phishing websites from the legitimate websites and ensure secure transactions to users.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/>
              <a:t>To carry out an exploratory analysis of the Phishing Websites Data Set and an interpretation of it.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/>
              <a:t>To create a new dataset which has recent websites entries to get a better accuracy.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/>
              <a:t>To determine the best classification algorithm for phishing detection.</a:t>
            </a:r>
          </a:p>
          <a:p>
            <a:pPr lvl="0"/>
            <a:endParaRPr sz="12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DETAILS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IN" dirty="0"/>
              <a:t>lowChart &amp; DataSet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82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415334" y="1778725"/>
            <a:ext cx="2069805" cy="2313300"/>
          </a:xfrm>
          <a:prstGeom prst="homePlate">
            <a:avLst>
              <a:gd name="adj" fmla="val 30129"/>
            </a:avLst>
          </a:prstGeom>
          <a:solidFill>
            <a:srgbClr val="8184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Data Pre-processing</a:t>
            </a:r>
            <a:endParaRPr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774012" y="1778725"/>
            <a:ext cx="2505075" cy="2313300"/>
          </a:xfrm>
          <a:prstGeom prst="chevron">
            <a:avLst>
              <a:gd name="adj" fmla="val 29853"/>
            </a:avLst>
          </a:prstGeom>
          <a:solidFill>
            <a:srgbClr val="646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Training the model</a:t>
            </a:r>
            <a:endParaRPr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286125" y="1778725"/>
            <a:ext cx="2571749" cy="2313300"/>
          </a:xfrm>
          <a:prstGeom prst="chevron">
            <a:avLst>
              <a:gd name="adj" fmla="val 29853"/>
            </a:avLst>
          </a:prstGeom>
          <a:solidFill>
            <a:srgbClr val="4F4A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I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Evaluating the model and Testing the model</a:t>
            </a:r>
            <a:endParaRPr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EAA13-52AB-4F8B-B43A-D0089970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5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>
                <a:solidFill>
                  <a:srgbClr val="FFFFFF"/>
                </a:solidFill>
              </a:rPr>
              <a:t>11055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Number of </a:t>
            </a:r>
            <a:r>
              <a:rPr lang="en-IN" dirty="0" err="1"/>
              <a:t>Entires</a:t>
            </a:r>
            <a:r>
              <a:rPr lang="en-IN" dirty="0"/>
              <a:t>:</a:t>
            </a:r>
            <a:endParaRPr sz="2400" dirty="0"/>
          </a:p>
        </p:txBody>
      </p:sp>
      <p:sp>
        <p:nvSpPr>
          <p:cNvPr id="386" name="Google Shape;386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>
                <a:solidFill>
                  <a:srgbClr val="FFFFFF"/>
                </a:solidFill>
              </a:rPr>
              <a:t>90% - 95%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Accuracy Using KNN , SVM , Random Forest and Decision Tree</a:t>
            </a:r>
            <a:endParaRPr sz="2400" dirty="0"/>
          </a:p>
        </p:txBody>
      </p:sp>
      <p:sp>
        <p:nvSpPr>
          <p:cNvPr id="388" name="Google Shape;388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>
                <a:solidFill>
                  <a:srgbClr val="FFFFFF"/>
                </a:solidFill>
              </a:rPr>
              <a:t>30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Number of Attributes:</a:t>
            </a:r>
            <a:endParaRPr sz="2400" dirty="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9D0B2-BF53-41BC-92CC-9A4AA6EEF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18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55643-CBE4-4CFD-9B3D-F9ED9DD9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933C14-DB5D-4305-87BC-9FAE05C36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0"/>
          <a:stretch/>
        </p:blipFill>
        <p:spPr>
          <a:xfrm>
            <a:off x="4571950" y="-54636"/>
            <a:ext cx="4635354" cy="2868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265B8-D3DB-4D49-9C8F-493B05D7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947" y="2813479"/>
            <a:ext cx="2152357" cy="23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  <a:p>
            <a:pPr lvl="0"/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/>
            <a:r>
              <a:rPr lang="en-IN" b="1" dirty="0"/>
              <a:t>Presented By :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444375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Ajaykumar Majukar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Nadeem Nakkashi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Darshan Belgaonkar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245;p14">
            <a:extLst>
              <a:ext uri="{FF2B5EF4-FFF2-40B4-BE49-F238E27FC236}">
                <a16:creationId xmlns:a16="http://schemas.microsoft.com/office/drawing/2014/main" id="{97B43192-CB94-4E91-8533-FEE7C4775359}"/>
              </a:ext>
            </a:extLst>
          </p:cNvPr>
          <p:cNvSpPr txBox="1">
            <a:spLocks/>
          </p:cNvSpPr>
          <p:nvPr/>
        </p:nvSpPr>
        <p:spPr>
          <a:xfrm>
            <a:off x="457200" y="37678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IN" sz="2800" b="1" dirty="0"/>
              <a:t>Guide</a:t>
            </a:r>
            <a:r>
              <a:rPr lang="en-IN" sz="3200" b="1" dirty="0"/>
              <a:t> :</a:t>
            </a:r>
            <a:endParaRPr lang="en-IN" sz="3200" i="1" dirty="0"/>
          </a:p>
        </p:txBody>
      </p:sp>
      <p:sp>
        <p:nvSpPr>
          <p:cNvPr id="6" name="Google Shape;247;p14">
            <a:extLst>
              <a:ext uri="{FF2B5EF4-FFF2-40B4-BE49-F238E27FC236}">
                <a16:creationId xmlns:a16="http://schemas.microsoft.com/office/drawing/2014/main" id="{8FE2E827-4138-46A5-B4B5-9F37BAF90BBF}"/>
              </a:ext>
            </a:extLst>
          </p:cNvPr>
          <p:cNvSpPr txBox="1">
            <a:spLocks/>
          </p:cNvSpPr>
          <p:nvPr/>
        </p:nvSpPr>
        <p:spPr>
          <a:xfrm>
            <a:off x="1874875" y="3914534"/>
            <a:ext cx="2789274" cy="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b="1" i="1" dirty="0"/>
              <a:t>Prof .Savita Bakare</a:t>
            </a:r>
            <a:endParaRPr lang="en-IN" sz="4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209444" y="291074"/>
            <a:ext cx="5634111" cy="573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K-Nearest Neighbors Algorithm</a:t>
            </a:r>
            <a:endParaRPr sz="2800"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1944797" y="1050929"/>
            <a:ext cx="2190749" cy="159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/>
              <a:t>KNN</a:t>
            </a:r>
            <a:r>
              <a:rPr lang="en-US" sz="1600" dirty="0"/>
              <a:t> is a</a:t>
            </a:r>
            <a:r>
              <a:rPr lang="en-US" sz="1400" dirty="0"/>
              <a:t> </a:t>
            </a:r>
            <a:r>
              <a:rPr lang="en-US" sz="1400" b="1" dirty="0"/>
              <a:t>non-parametric </a:t>
            </a:r>
            <a:r>
              <a:rPr lang="en-US" sz="1600" dirty="0"/>
              <a:t>learning algorithm</a:t>
            </a:r>
            <a:endParaRPr sz="16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166793" y="1050929"/>
            <a:ext cx="1778004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KNN</a:t>
            </a:r>
            <a:r>
              <a:rPr lang="en-US" sz="1400" dirty="0"/>
              <a:t> algorithm is one of the </a:t>
            </a:r>
            <a:r>
              <a:rPr lang="en-US" sz="1600" b="1" dirty="0"/>
              <a:t>simplest classification algorithm</a:t>
            </a:r>
            <a:endParaRPr sz="1400" b="1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4027116" y="1069770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KNN is also a </a:t>
            </a:r>
            <a:r>
              <a:rPr lang="en-US" sz="1400" b="1" dirty="0"/>
              <a:t>lazy</a:t>
            </a:r>
            <a:r>
              <a:rPr lang="en-US" sz="1400" dirty="0"/>
              <a:t> algorithm which relates to lack of generalization </a:t>
            </a:r>
          </a:p>
          <a:p>
            <a:pPr marL="0" lvl="0" indent="0">
              <a:buNone/>
            </a:pPr>
            <a:r>
              <a:rPr lang="en-US" sz="1400" dirty="0"/>
              <a:t>i.e. KNN keeps all the training data</a:t>
            </a:r>
            <a:endParaRPr sz="14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1262B-C2F0-4B9F-9BCF-C7A1F6E3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32" y="2805018"/>
            <a:ext cx="4095336" cy="23384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-31531" y="444900"/>
            <a:ext cx="6314677" cy="5459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Support Vector Machine Algorithm</a:t>
            </a:r>
            <a:endParaRPr sz="28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462851" y="1159200"/>
            <a:ext cx="2057150" cy="163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/>
              <a:t>Support Vector Machine (SVM) is a discriminative classifier formally defined by a</a:t>
            </a:r>
            <a:r>
              <a:rPr lang="en-US" b="1" dirty="0"/>
              <a:t> separating hyperplane</a:t>
            </a:r>
            <a:endParaRPr b="1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18B84-D2C9-4813-9B8E-8C36F9F8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1" y="2935375"/>
            <a:ext cx="2803462" cy="1385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0F4D57-0A5E-4BFF-9A2F-37F6ACD95C07}"/>
              </a:ext>
            </a:extLst>
          </p:cNvPr>
          <p:cNvCxnSpPr/>
          <p:nvPr/>
        </p:nvCxnSpPr>
        <p:spPr>
          <a:xfrm flipH="1">
            <a:off x="2700001" y="1159200"/>
            <a:ext cx="79199" cy="38376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72B5BF8-8A64-4D87-B7CB-9A3ECE2DDA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68"/>
          <a:stretch/>
        </p:blipFill>
        <p:spPr>
          <a:xfrm>
            <a:off x="2951931" y="1878941"/>
            <a:ext cx="2699100" cy="13856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111B0A-C047-48F2-836A-652F3B0171F2}"/>
              </a:ext>
            </a:extLst>
          </p:cNvPr>
          <p:cNvSpPr txBox="1"/>
          <p:nvPr/>
        </p:nvSpPr>
        <p:spPr>
          <a:xfrm>
            <a:off x="2865600" y="3497379"/>
            <a:ext cx="305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Can you draw a separating line in this plane?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3873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EB48-FD49-42DB-AD35-8D3D8036ED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C78E2-1246-4DFD-AF73-343FCAB39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62"/>
          <a:stretch/>
        </p:blipFill>
        <p:spPr>
          <a:xfrm>
            <a:off x="990138" y="1138501"/>
            <a:ext cx="2699100" cy="1332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3A7A0-A8B5-402F-9090-404B33231EEE}"/>
              </a:ext>
            </a:extLst>
          </p:cNvPr>
          <p:cNvSpPr txBox="1"/>
          <p:nvPr/>
        </p:nvSpPr>
        <p:spPr>
          <a:xfrm>
            <a:off x="792000" y="2571750"/>
            <a:ext cx="339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Plot of zy axis. A separation can be made here.</a:t>
            </a:r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72B5B-CA7C-4015-A35A-B23FA479F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01"/>
          <a:stretch/>
        </p:blipFill>
        <p:spPr>
          <a:xfrm>
            <a:off x="5454764" y="1138501"/>
            <a:ext cx="2641587" cy="1332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A1D17-D939-41E3-A7BB-9DA705A930A0}"/>
              </a:ext>
            </a:extLst>
          </p:cNvPr>
          <p:cNvSpPr txBox="1"/>
          <p:nvPr/>
        </p:nvSpPr>
        <p:spPr>
          <a:xfrm>
            <a:off x="4665600" y="2534366"/>
            <a:ext cx="4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Transforming back to x-y plane, a line transforms to circle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09BF8-9EC6-4AF4-991B-E8ED2C930691}"/>
              </a:ext>
            </a:extLst>
          </p:cNvPr>
          <p:cNvSpPr/>
          <p:nvPr/>
        </p:nvSpPr>
        <p:spPr>
          <a:xfrm>
            <a:off x="2112370" y="3694085"/>
            <a:ext cx="47756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transformations are called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KERNELS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255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316523" y="498047"/>
            <a:ext cx="5634111" cy="573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Decision Trees Algorithm</a:t>
            </a:r>
            <a:endParaRPr sz="2800"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2025086" y="1235890"/>
            <a:ext cx="1754732" cy="159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Decision trees learn from data to </a:t>
            </a:r>
            <a:r>
              <a:rPr lang="en-US" b="1" dirty="0"/>
              <a:t>approximate a sine curve </a:t>
            </a:r>
            <a:r>
              <a:rPr lang="en-US" dirty="0"/>
              <a:t>with a set </a:t>
            </a:r>
            <a:r>
              <a:rPr lang="en-US" b="1" dirty="0"/>
              <a:t>of if-then-else</a:t>
            </a:r>
            <a:r>
              <a:rPr lang="en-US" dirty="0"/>
              <a:t> decision rules</a:t>
            </a:r>
            <a:endParaRPr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32450" y="1213147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Decision Trees (DTs) </a:t>
            </a:r>
            <a:r>
              <a:rPr lang="en-US" dirty="0"/>
              <a:t>are a </a:t>
            </a:r>
            <a:r>
              <a:rPr lang="en-US" b="1" dirty="0"/>
              <a:t>non-parametric supervised </a:t>
            </a:r>
            <a:r>
              <a:rPr lang="en-US" dirty="0"/>
              <a:t>learning method used for </a:t>
            </a:r>
            <a:r>
              <a:rPr lang="en-US" b="1" dirty="0"/>
              <a:t>classification</a:t>
            </a:r>
            <a:r>
              <a:rPr lang="en-US" dirty="0"/>
              <a:t> and </a:t>
            </a:r>
            <a:r>
              <a:rPr lang="en-US" b="1" dirty="0"/>
              <a:t>regression</a:t>
            </a:r>
            <a:endParaRPr b="1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779818" y="1260186"/>
            <a:ext cx="2383381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decision tree classifier is just like a flowchart diagram with the terminal nodes representing classification outputs/decisions.</a:t>
            </a:r>
            <a:endParaRPr sz="12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26C9C-3964-4708-96A3-CA8D4C78C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18" y="2558700"/>
            <a:ext cx="4403766" cy="24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316523" y="498047"/>
            <a:ext cx="5634111" cy="573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Random Forest Algorithm</a:t>
            </a:r>
            <a:endParaRPr sz="28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190800" y="1340425"/>
            <a:ext cx="1796400" cy="167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/>
              <a:t>A </a:t>
            </a:r>
            <a:r>
              <a:rPr lang="en-US" sz="1600" b="1" dirty="0"/>
              <a:t>random forest </a:t>
            </a:r>
            <a:r>
              <a:rPr lang="en-US" sz="1600" dirty="0"/>
              <a:t>is made of many </a:t>
            </a:r>
            <a:r>
              <a:rPr lang="en-US" sz="1600" b="1" dirty="0"/>
              <a:t>decision trees</a:t>
            </a:r>
            <a:endParaRPr sz="1600" b="1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2264234" y="1282008"/>
            <a:ext cx="36864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400" b="1" dirty="0"/>
              <a:t>Each decision tree </a:t>
            </a:r>
            <a:r>
              <a:rPr lang="en-US" sz="1400" dirty="0"/>
              <a:t>in the forest considers a </a:t>
            </a:r>
            <a:r>
              <a:rPr lang="en-US" sz="1400" b="1" dirty="0"/>
              <a:t>random subset of features </a:t>
            </a:r>
            <a:r>
              <a:rPr lang="en-US" sz="1400" dirty="0"/>
              <a:t>when forming questions and only has access to a random set of the </a:t>
            </a:r>
            <a:r>
              <a:rPr lang="en-US" sz="1400" b="1" dirty="0"/>
              <a:t>training data points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D76576-8A29-4A95-A98A-53D234B698BB}"/>
              </a:ext>
            </a:extLst>
          </p:cNvPr>
          <p:cNvCxnSpPr>
            <a:cxnSpLocks/>
          </p:cNvCxnSpPr>
          <p:nvPr/>
        </p:nvCxnSpPr>
        <p:spPr>
          <a:xfrm>
            <a:off x="2111317" y="1209600"/>
            <a:ext cx="0" cy="121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26766E-60EA-41E1-BA99-4651DBF3A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7"/>
          <a:stretch/>
        </p:blipFill>
        <p:spPr>
          <a:xfrm>
            <a:off x="401759" y="2538450"/>
            <a:ext cx="5199840" cy="26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66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  <a:p>
            <a:pPr lvl="0"/>
            <a:r>
              <a:rPr lang="en-IN" dirty="0"/>
              <a:t>CONCLUSION &amp; FUTURE SCOPE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333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126000" y="194400"/>
            <a:ext cx="5886000" cy="547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800" dirty="0"/>
              <a:t>LET’S REVIEW PROJECT OUTCOME</a:t>
            </a:r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126000" y="1262012"/>
            <a:ext cx="1532200" cy="121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95.20%</a:t>
            </a:r>
          </a:p>
          <a:p>
            <a:pPr marL="0" lvl="0" indent="0" algn="just">
              <a:buNone/>
            </a:pPr>
            <a:r>
              <a:rPr lang="en-IN" u="sng" dirty="0"/>
              <a:t>K-Nearest Neighbor</a:t>
            </a:r>
            <a:endParaRPr u="sng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1624166" y="1262012"/>
            <a:ext cx="1205850" cy="1386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94.70%</a:t>
            </a:r>
          </a:p>
          <a:p>
            <a:pPr marL="0" lvl="0" indent="0" algn="just">
              <a:buNone/>
            </a:pPr>
            <a:r>
              <a:rPr lang="en-US" sz="1100" dirty="0"/>
              <a:t>SVM-RBF</a:t>
            </a:r>
            <a:endParaRPr sz="1100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033735" y="1262012"/>
            <a:ext cx="1205850" cy="144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91.94%</a:t>
            </a:r>
          </a:p>
          <a:p>
            <a:pPr marL="0" lvl="0" indent="0">
              <a:buNone/>
            </a:pPr>
            <a:r>
              <a:rPr lang="en-IN" dirty="0"/>
              <a:t>Decision Tree </a:t>
            </a:r>
            <a:endParaRPr sz="12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647023" y="1262012"/>
            <a:ext cx="1256400" cy="121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87.74%</a:t>
            </a:r>
          </a:p>
          <a:p>
            <a:pPr marL="0" lvl="0" indent="0">
              <a:buNone/>
            </a:pPr>
            <a:r>
              <a:rPr lang="en-IN" dirty="0"/>
              <a:t> Random Forest</a:t>
            </a:r>
            <a:endParaRPr sz="1200" dirty="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172126" y="3303875"/>
            <a:ext cx="2110274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b="1" dirty="0"/>
              <a:t>Additional Features</a:t>
            </a:r>
          </a:p>
          <a:p>
            <a:pPr marL="0" lvl="0" indent="0" algn="just">
              <a:buNone/>
            </a:pPr>
            <a:r>
              <a:rPr lang="en-US" sz="1050" dirty="0"/>
              <a:t>Certain additional heuristics such as Number of Links Pointing to Page, Google Index, TTL value of the domain can be implemented</a:t>
            </a:r>
            <a:endParaRPr sz="1050" dirty="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2754319" y="3300353"/>
            <a:ext cx="2671262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Browser Extension</a:t>
            </a:r>
          </a:p>
          <a:p>
            <a:pPr marL="0" lvl="0" indent="0" algn="just">
              <a:buNone/>
            </a:pPr>
            <a:r>
              <a:rPr lang="en-US" dirty="0"/>
              <a:t>Creating an extension to block the detected phishing website whenever the user clicks on the link</a:t>
            </a: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1DEB0-81FE-42C6-8B24-B181D5777BE6}"/>
              </a:ext>
            </a:extLst>
          </p:cNvPr>
          <p:cNvSpPr txBox="1"/>
          <p:nvPr/>
        </p:nvSpPr>
        <p:spPr>
          <a:xfrm>
            <a:off x="109577" y="919218"/>
            <a:ext cx="196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accuracy using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74952-C85F-4C46-8810-E226AC7ED5C2}"/>
              </a:ext>
            </a:extLst>
          </p:cNvPr>
          <p:cNvSpPr txBox="1"/>
          <p:nvPr/>
        </p:nvSpPr>
        <p:spPr>
          <a:xfrm>
            <a:off x="109577" y="2215377"/>
            <a:ext cx="57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Hence, we conclude that </a:t>
            </a:r>
            <a:r>
              <a:rPr lang="en-US" b="1" dirty="0"/>
              <a:t>K-Nearest Neighbors </a:t>
            </a:r>
            <a:r>
              <a:rPr lang="en-US" dirty="0"/>
              <a:t>classifier results best in terms of accuracy among the four classifier algorithms.</a:t>
            </a:r>
            <a:endParaRPr lang="en-IN" dirty="0"/>
          </a:p>
        </p:txBody>
      </p:sp>
      <p:sp>
        <p:nvSpPr>
          <p:cNvPr id="12" name="Google Shape;417;p31">
            <a:extLst>
              <a:ext uri="{FF2B5EF4-FFF2-40B4-BE49-F238E27FC236}">
                <a16:creationId xmlns:a16="http://schemas.microsoft.com/office/drawing/2014/main" id="{2DCE0136-376C-40A3-87DF-388BBCE3C6AC}"/>
              </a:ext>
            </a:extLst>
          </p:cNvPr>
          <p:cNvSpPr txBox="1">
            <a:spLocks/>
          </p:cNvSpPr>
          <p:nvPr/>
        </p:nvSpPr>
        <p:spPr>
          <a:xfrm>
            <a:off x="83500" y="2840379"/>
            <a:ext cx="5886000" cy="54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IN" sz="2800" dirty="0"/>
              <a:t>FUTURE SCOPE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572386" y="14119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572386" y="2758551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3600" dirty="0">
                <a:solidFill>
                  <a:schemeClr val="tx1"/>
                </a:solidFill>
              </a:rPr>
              <a:t>👨  </a:t>
            </a:r>
            <a:r>
              <a:rPr lang="en" sz="3600" b="1" dirty="0"/>
              <a:t>Any questions ? 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590292" y="7350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OVERVIEW OF THE PROJECT 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759949"/>
            <a:ext cx="5404884" cy="362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/>
              <a:t>Phishing is one of the luring techniques used by phishing artist in the intention of exploiting the personal details of unsuspected users.</a:t>
            </a: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/>
              <a:t>Phishing website is a mock website that looks similar in appearance but different in destination. </a:t>
            </a: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/>
              <a:t>This project employs Machine-learning technique for modelling the prediction task and supervised learning algorithms namely K-Nearest Neighbor, Support Vector Machine, Decision tree and Random Forest, etc are used for exploring the results.</a:t>
            </a:r>
            <a:endParaRPr lang="en-US" sz="1400"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2849432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-IN" dirty="0"/>
              <a:t>the definition of the “Phishing”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184640" y="254085"/>
            <a:ext cx="2243138" cy="693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4400" dirty="0"/>
              <a:t>“fish"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101044" y="2553538"/>
            <a:ext cx="2922417" cy="2268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sz="1600" dirty="0"/>
              <a:t> </a:t>
            </a:r>
            <a:r>
              <a:rPr lang="en-US" sz="1600" b="1" dirty="0"/>
              <a:t>Phreaking</a:t>
            </a:r>
            <a:r>
              <a:rPr lang="en-US" sz="1600" dirty="0"/>
              <a:t> is a slang term coined to describe the activity of a culture of people who study, experiment with, or explore telecommunication systems, such as equipment and systems connected to public telephone networks.</a:t>
            </a:r>
            <a:endParaRPr sz="16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6139679" y="15820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6225570" y="323790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6049274" y="156168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869345" y="3128042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8284249" y="2560876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6019413" y="1539693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1;p19">
            <a:extLst>
              <a:ext uri="{FF2B5EF4-FFF2-40B4-BE49-F238E27FC236}">
                <a16:creationId xmlns:a16="http://schemas.microsoft.com/office/drawing/2014/main" id="{5A666823-A839-4B95-AB89-93550507E7A7}"/>
              </a:ext>
            </a:extLst>
          </p:cNvPr>
          <p:cNvSpPr txBox="1">
            <a:spLocks/>
          </p:cNvSpPr>
          <p:nvPr/>
        </p:nvSpPr>
        <p:spPr>
          <a:xfrm>
            <a:off x="184640" y="756228"/>
            <a:ext cx="2767437" cy="74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None/>
            </a:pPr>
            <a:r>
              <a:rPr lang="en-US" sz="1800" b="1" dirty="0"/>
              <a:t>FISH</a:t>
            </a:r>
            <a:r>
              <a:rPr lang="en-US" sz="1600" b="1" dirty="0"/>
              <a:t> </a:t>
            </a:r>
            <a:r>
              <a:rPr lang="en-US" sz="1600" dirty="0"/>
              <a:t>The analogy is of an angler throwing a baited hook out there (the phishing email) and hoping you bite</a:t>
            </a:r>
          </a:p>
        </p:txBody>
      </p:sp>
      <p:sp>
        <p:nvSpPr>
          <p:cNvPr id="19" name="Google Shape;280;p19">
            <a:extLst>
              <a:ext uri="{FF2B5EF4-FFF2-40B4-BE49-F238E27FC236}">
                <a16:creationId xmlns:a16="http://schemas.microsoft.com/office/drawing/2014/main" id="{5E98E6C1-0025-44E3-8786-A4FE4E44A99C}"/>
              </a:ext>
            </a:extLst>
          </p:cNvPr>
          <p:cNvSpPr txBox="1">
            <a:spLocks/>
          </p:cNvSpPr>
          <p:nvPr/>
        </p:nvSpPr>
        <p:spPr>
          <a:xfrm>
            <a:off x="247631" y="1989159"/>
            <a:ext cx="2243138" cy="69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IN" sz="2800" dirty="0"/>
              <a:t>“Phreaking"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69699-E0E1-4ADE-A2CF-A07F81D3FA2B}"/>
              </a:ext>
            </a:extLst>
          </p:cNvPr>
          <p:cNvSpPr txBox="1"/>
          <p:nvPr/>
        </p:nvSpPr>
        <p:spPr>
          <a:xfrm>
            <a:off x="3082172" y="1518858"/>
            <a:ext cx="133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fishing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DBEDB-E0CC-4E1A-989C-2E19B43AC317}"/>
              </a:ext>
            </a:extLst>
          </p:cNvPr>
          <p:cNvSpPr txBox="1"/>
          <p:nvPr/>
        </p:nvSpPr>
        <p:spPr>
          <a:xfrm>
            <a:off x="3059140" y="2509912"/>
            <a:ext cx="139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phreak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E810C-8A0F-43AC-9118-00756E9A1808}"/>
              </a:ext>
            </a:extLst>
          </p:cNvPr>
          <p:cNvSpPr txBox="1"/>
          <p:nvPr/>
        </p:nvSpPr>
        <p:spPr>
          <a:xfrm>
            <a:off x="4802108" y="2058144"/>
            <a:ext cx="141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Phishing</a:t>
            </a:r>
          </a:p>
          <a:p>
            <a:r>
              <a:rPr lang="en-US" sz="2000" dirty="0">
                <a:solidFill>
                  <a:schemeClr val="bg2"/>
                </a:solidFill>
              </a:rPr>
              <a:t>1990s</a:t>
            </a:r>
            <a:endParaRPr lang="en-IN" sz="2000" dirty="0">
              <a:solidFill>
                <a:schemeClr val="bg2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1B6EA6-6DB7-4DA1-8403-C4067F64DEC9}"/>
              </a:ext>
            </a:extLst>
          </p:cNvPr>
          <p:cNvCxnSpPr>
            <a:cxnSpLocks/>
          </p:cNvCxnSpPr>
          <p:nvPr/>
        </p:nvCxnSpPr>
        <p:spPr>
          <a:xfrm>
            <a:off x="4115491" y="1781814"/>
            <a:ext cx="686617" cy="5102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AB227B-3EF5-4C46-AA5E-934C7380046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19412" y="2412087"/>
            <a:ext cx="682696" cy="3286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Phishing is the fraudulent attempt to obtain sensitive information such as usernames, passwords and credit card details by disguising oneself as a trustworthy entity in an electronic communication.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n-IN" dirty="0"/>
              <a:t>Problem Identification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</a:t>
            </a:r>
            <a:r>
              <a:rPr lang="en-IN" dirty="0"/>
              <a:t>“Phishing” is a Problem To The Society 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6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rgbClr val="000000"/>
                </a:solidFill>
              </a:rPr>
              <a:t>Annual Worldwide Impact $5 billion</a:t>
            </a: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6285553" y="4277115"/>
            <a:ext cx="2625772" cy="482104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b="1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Cost Of Repairing the impact is </a:t>
            </a:r>
          </a:p>
          <a:p>
            <a:pPr lvl="0" algn="just"/>
            <a:r>
              <a:rPr lang="en-US" b="1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$6 billion</a:t>
            </a:r>
            <a:endParaRPr b="1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239149" y="1209808"/>
            <a:ext cx="4269545" cy="3777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How to determine the best set of features to be used with phishing detection.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How to select the best classification algorithm to be used for phishing detection.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/>
              <a:t>How to integrate multiple classification algorithms for phishing detection and to evaluate such integration.</a:t>
            </a:r>
            <a:endParaRPr sz="1600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261;p16">
            <a:extLst>
              <a:ext uri="{FF2B5EF4-FFF2-40B4-BE49-F238E27FC236}">
                <a16:creationId xmlns:a16="http://schemas.microsoft.com/office/drawing/2014/main" id="{330993AE-AAF5-4F70-9D9D-A7E099BB775A}"/>
              </a:ext>
            </a:extLst>
          </p:cNvPr>
          <p:cNvSpPr txBox="1">
            <a:spLocks noGrp="1"/>
          </p:cNvSpPr>
          <p:nvPr/>
        </p:nvSpPr>
        <p:spPr>
          <a:xfrm>
            <a:off x="239149" y="352408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To Be Faced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193998-9645-4A14-8909-F9C1244C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726</Words>
  <Application>Microsoft Office PowerPoint</Application>
  <PresentationFormat>On-screen Show (16:9)</PresentationFormat>
  <Paragraphs>114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Wingdings</vt:lpstr>
      <vt:lpstr>Barlow Light</vt:lpstr>
      <vt:lpstr>Barlow</vt:lpstr>
      <vt:lpstr>Work Sans</vt:lpstr>
      <vt:lpstr>Calibri</vt:lpstr>
      <vt:lpstr>Arial</vt:lpstr>
      <vt:lpstr>Miriam Libre</vt:lpstr>
      <vt:lpstr>Roderigo template</vt:lpstr>
      <vt:lpstr>DETECTING PHISHING WEBSITE USING  MACHINE LEARNING</vt:lpstr>
      <vt:lpstr>Presented By :</vt:lpstr>
      <vt:lpstr>OVERVIEW OF THE PROJECT </vt:lpstr>
      <vt:lpstr>1. INTRODUCTION</vt:lpstr>
      <vt:lpstr>“fish"</vt:lpstr>
      <vt:lpstr>PowerPoint Presentation</vt:lpstr>
      <vt:lpstr>2. Problem Identification</vt:lpstr>
      <vt:lpstr>Annual Worldwide Impact $5 billion</vt:lpstr>
      <vt:lpstr>PowerPoint Presentation</vt:lpstr>
      <vt:lpstr>3. Literature Survey</vt:lpstr>
      <vt:lpstr>PowerPoint Presentation</vt:lpstr>
      <vt:lpstr>4. Objectives</vt:lpstr>
      <vt:lpstr>Objectives To Be Achieved</vt:lpstr>
      <vt:lpstr>5. DESIGN DETAILS</vt:lpstr>
      <vt:lpstr>OUR PROCESS IS EASY</vt:lpstr>
      <vt:lpstr>PowerPoint Presentation</vt:lpstr>
      <vt:lpstr>11055</vt:lpstr>
      <vt:lpstr>PowerPoint Presentation</vt:lpstr>
      <vt:lpstr>7. METHODOLOGY</vt:lpstr>
      <vt:lpstr>K-Nearest Neighbors Algorithm</vt:lpstr>
      <vt:lpstr>Support Vector Machine Algorithm</vt:lpstr>
      <vt:lpstr>PowerPoint Presentation</vt:lpstr>
      <vt:lpstr>Decision Trees Algorithm</vt:lpstr>
      <vt:lpstr>Random Forest Algorithm</vt:lpstr>
      <vt:lpstr>7. CONCLUSION &amp; FUTURE SCOPE</vt:lpstr>
      <vt:lpstr>LET’S REVIEW PROJECT OUTCOME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WEBSITE USING  MACHINE LEARNING</dc:title>
  <cp:lastModifiedBy>RoBo</cp:lastModifiedBy>
  <cp:revision>78</cp:revision>
  <dcterms:modified xsi:type="dcterms:W3CDTF">2019-06-12T10:26:17Z</dcterms:modified>
</cp:coreProperties>
</file>