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3"/>
  </p:notesMasterIdLst>
  <p:sldIdLst>
    <p:sldId id="256" r:id="rId2"/>
    <p:sldId id="258" r:id="rId3"/>
    <p:sldId id="261" r:id="rId4"/>
    <p:sldId id="262" r:id="rId5"/>
    <p:sldId id="294" r:id="rId6"/>
    <p:sldId id="265" r:id="rId7"/>
    <p:sldId id="259" r:id="rId8"/>
    <p:sldId id="260" r:id="rId9"/>
    <p:sldId id="285" r:id="rId10"/>
    <p:sldId id="267" r:id="rId11"/>
    <p:sldId id="286" r:id="rId12"/>
    <p:sldId id="272" r:id="rId13"/>
    <p:sldId id="287" r:id="rId14"/>
    <p:sldId id="288" r:id="rId15"/>
    <p:sldId id="289" r:id="rId16"/>
    <p:sldId id="290" r:id="rId17"/>
    <p:sldId id="291" r:id="rId18"/>
    <p:sldId id="292" r:id="rId19"/>
    <p:sldId id="274" r:id="rId20"/>
    <p:sldId id="293" r:id="rId21"/>
    <p:sldId id="27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131898-07F7-483A-A94B-7559F7AE4B31}">
  <a:tblStyle styleId="{C7131898-07F7-483A-A94B-7559F7AE4B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100" d="100"/>
          <a:sy n="100"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25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83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04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7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50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93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926804" y="2445811"/>
            <a:ext cx="7772400" cy="1159800"/>
          </a:xfrm>
          <a:prstGeom prst="rect">
            <a:avLst/>
          </a:prstGeom>
        </p:spPr>
        <p:txBody>
          <a:bodyPr spcFirstLastPara="1" wrap="square" lIns="91425" tIns="91425" rIns="91425" bIns="91425" anchor="ctr" anchorCtr="0">
            <a:noAutofit/>
          </a:bodyPr>
          <a:lstStyle/>
          <a:p>
            <a:pPr lvl="0"/>
            <a:r>
              <a:rPr lang="en-IN" sz="4400" dirty="0"/>
              <a:t>Machine Learning for SQL Injection Prevention on</a:t>
            </a:r>
            <a:br>
              <a:rPr lang="en-IN" sz="4400" dirty="0"/>
            </a:br>
            <a:r>
              <a:rPr lang="en-IN" sz="4400" dirty="0"/>
              <a:t>Server-Side Scripting</a:t>
            </a:r>
            <a:endParaRPr sz="4400" dirty="0"/>
          </a:p>
        </p:txBody>
      </p:sp>
      <p:grpSp>
        <p:nvGrpSpPr>
          <p:cNvPr id="48" name="Google Shape;48;p11"/>
          <p:cNvGrpSpPr/>
          <p:nvPr/>
        </p:nvGrpSpPr>
        <p:grpSpPr>
          <a:xfrm rot="3159698">
            <a:off x="1165987" y="2846794"/>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5904295" y="1543830"/>
            <a:ext cx="1424128" cy="820607"/>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1901441" y="2627283"/>
            <a:ext cx="3895576" cy="151759"/>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045619" y="679192"/>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p11">
            <a:extLst>
              <a:ext uri="{FF2B5EF4-FFF2-40B4-BE49-F238E27FC236}">
                <a16:creationId xmlns:a16="http://schemas.microsoft.com/office/drawing/2014/main" id="{5C9D6B42-EB66-4798-91B6-A12174C0D181}"/>
              </a:ext>
            </a:extLst>
          </p:cNvPr>
          <p:cNvSpPr/>
          <p:nvPr/>
        </p:nvSpPr>
        <p:spPr>
          <a:xfrm>
            <a:off x="2716967" y="4037124"/>
            <a:ext cx="4532315" cy="123913"/>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2"/>
          <p:cNvSpPr/>
          <p:nvPr/>
        </p:nvSpPr>
        <p:spPr>
          <a:xfrm>
            <a:off x="4363252" y="1111992"/>
            <a:ext cx="2200581" cy="21330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a:buNone/>
            </a:pPr>
            <a:r>
              <a:rPr lang="en-IN" sz="1600" b="1" dirty="0">
                <a:solidFill>
                  <a:schemeClr val="bg1"/>
                </a:solidFill>
              </a:rPr>
              <a:t>Piggy-Backed Queries</a:t>
            </a:r>
          </a:p>
        </p:txBody>
      </p:sp>
      <p:sp>
        <p:nvSpPr>
          <p:cNvPr id="162" name="Google Shape;162;p22"/>
          <p:cNvSpPr/>
          <p:nvPr/>
        </p:nvSpPr>
        <p:spPr>
          <a:xfrm>
            <a:off x="2541127" y="1111992"/>
            <a:ext cx="2133000" cy="21330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a:buNone/>
            </a:pPr>
            <a:r>
              <a:rPr lang="en-IN" sz="1600" b="1" dirty="0">
                <a:solidFill>
                  <a:schemeClr val="bg1"/>
                </a:solidFill>
              </a:rPr>
              <a:t>Union Queries</a:t>
            </a:r>
          </a:p>
        </p:txBody>
      </p:sp>
      <p:sp>
        <p:nvSpPr>
          <p:cNvPr id="164" name="Google Shape;164;p2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2541127" y="1139292"/>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360327" y="1086442"/>
            <a:ext cx="2138892" cy="2158411"/>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a:extLst>
              <a:ext uri="{FF2B5EF4-FFF2-40B4-BE49-F238E27FC236}">
                <a16:creationId xmlns:a16="http://schemas.microsoft.com/office/drawing/2014/main" id="{C08CF2B4-801B-4C92-8305-5905BF6DCB0E}"/>
              </a:ext>
            </a:extLst>
          </p:cNvPr>
          <p:cNvPicPr>
            <a:picLocks noChangeAspect="1"/>
          </p:cNvPicPr>
          <p:nvPr/>
        </p:nvPicPr>
        <p:blipFill>
          <a:blip r:embed="rId3"/>
          <a:stretch>
            <a:fillRect/>
          </a:stretch>
        </p:blipFill>
        <p:spPr>
          <a:xfrm>
            <a:off x="89175" y="3610258"/>
            <a:ext cx="4482825" cy="787899"/>
          </a:xfrm>
          <a:prstGeom prst="rect">
            <a:avLst/>
          </a:prstGeom>
        </p:spPr>
      </p:pic>
      <p:pic>
        <p:nvPicPr>
          <p:cNvPr id="7" name="Picture 6">
            <a:extLst>
              <a:ext uri="{FF2B5EF4-FFF2-40B4-BE49-F238E27FC236}">
                <a16:creationId xmlns:a16="http://schemas.microsoft.com/office/drawing/2014/main" id="{4EC6314E-6517-4A1C-86D8-F89FF01D1901}"/>
              </a:ext>
            </a:extLst>
          </p:cNvPr>
          <p:cNvPicPr>
            <a:picLocks noChangeAspect="1"/>
          </p:cNvPicPr>
          <p:nvPr/>
        </p:nvPicPr>
        <p:blipFill>
          <a:blip r:embed="rId4"/>
          <a:stretch>
            <a:fillRect/>
          </a:stretch>
        </p:blipFill>
        <p:spPr>
          <a:xfrm>
            <a:off x="4674127" y="3610257"/>
            <a:ext cx="4476967" cy="787900"/>
          </a:xfrm>
          <a:prstGeom prst="rect">
            <a:avLst/>
          </a:prstGeom>
        </p:spPr>
      </p:pic>
      <p:grpSp>
        <p:nvGrpSpPr>
          <p:cNvPr id="19" name="Google Shape;425;p39">
            <a:extLst>
              <a:ext uri="{FF2B5EF4-FFF2-40B4-BE49-F238E27FC236}">
                <a16:creationId xmlns:a16="http://schemas.microsoft.com/office/drawing/2014/main" id="{0F26E927-F063-4E32-88F3-086A48D6D141}"/>
              </a:ext>
            </a:extLst>
          </p:cNvPr>
          <p:cNvGrpSpPr/>
          <p:nvPr/>
        </p:nvGrpSpPr>
        <p:grpSpPr>
          <a:xfrm rot="9893786">
            <a:off x="1543760" y="2404283"/>
            <a:ext cx="1057805" cy="936479"/>
            <a:chOff x="1113100" y="2199475"/>
            <a:chExt cx="801900" cy="709925"/>
          </a:xfrm>
        </p:grpSpPr>
        <p:sp>
          <p:nvSpPr>
            <p:cNvPr id="20" name="Google Shape;426;p39">
              <a:extLst>
                <a:ext uri="{FF2B5EF4-FFF2-40B4-BE49-F238E27FC236}">
                  <a16:creationId xmlns:a16="http://schemas.microsoft.com/office/drawing/2014/main" id="{9635859F-8333-4CCB-9875-50B5520FB9E5}"/>
                </a:ext>
              </a:extLst>
            </p:cNvPr>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7;p39">
              <a:extLst>
                <a:ext uri="{FF2B5EF4-FFF2-40B4-BE49-F238E27FC236}">
                  <a16:creationId xmlns:a16="http://schemas.microsoft.com/office/drawing/2014/main" id="{B6576F85-545A-4C9F-83D4-B1A11DA67732}"/>
                </a:ext>
              </a:extLst>
            </p:cNvPr>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425;p39">
            <a:extLst>
              <a:ext uri="{FF2B5EF4-FFF2-40B4-BE49-F238E27FC236}">
                <a16:creationId xmlns:a16="http://schemas.microsoft.com/office/drawing/2014/main" id="{F776CAAB-CBDA-49AB-99DA-2E396C6F8B1E}"/>
              </a:ext>
            </a:extLst>
          </p:cNvPr>
          <p:cNvGrpSpPr/>
          <p:nvPr/>
        </p:nvGrpSpPr>
        <p:grpSpPr>
          <a:xfrm rot="11485854" flipH="1">
            <a:off x="6549027" y="2489601"/>
            <a:ext cx="1078393" cy="902279"/>
            <a:chOff x="1113100" y="2199475"/>
            <a:chExt cx="801900" cy="709925"/>
          </a:xfrm>
        </p:grpSpPr>
        <p:sp>
          <p:nvSpPr>
            <p:cNvPr id="23" name="Google Shape;426;p39">
              <a:extLst>
                <a:ext uri="{FF2B5EF4-FFF2-40B4-BE49-F238E27FC236}">
                  <a16:creationId xmlns:a16="http://schemas.microsoft.com/office/drawing/2014/main" id="{44AB697A-2D83-43E6-8190-18F2310E4E6A}"/>
                </a:ext>
              </a:extLst>
            </p:cNvPr>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7;p39">
              <a:extLst>
                <a:ext uri="{FF2B5EF4-FFF2-40B4-BE49-F238E27FC236}">
                  <a16:creationId xmlns:a16="http://schemas.microsoft.com/office/drawing/2014/main" id="{D55F0329-C7D2-4AAE-92A4-4878CDD1E91D}"/>
                </a:ext>
              </a:extLst>
            </p:cNvPr>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body" idx="1"/>
          </p:nvPr>
        </p:nvSpPr>
        <p:spPr>
          <a:xfrm>
            <a:off x="155726" y="318975"/>
            <a:ext cx="6776701" cy="942755"/>
          </a:xfrm>
          <a:prstGeom prst="rect">
            <a:avLst/>
          </a:prstGeom>
        </p:spPr>
        <p:txBody>
          <a:bodyPr spcFirstLastPara="1" wrap="square" lIns="91425" tIns="91425" rIns="91425" bIns="91425" anchor="t" anchorCtr="0">
            <a:noAutofit/>
          </a:bodyPr>
          <a:lstStyle/>
          <a:p>
            <a:pPr algn="just">
              <a:lnSpc>
                <a:spcPct val="150000"/>
              </a:lnSpc>
            </a:pPr>
            <a:r>
              <a:rPr lang="en-IN" sz="1800" dirty="0">
                <a:solidFill>
                  <a:schemeClr val="bg1"/>
                </a:solidFill>
              </a:rPr>
              <a:t>Shar and Tan proposed the framework called “PhpMinerI” for SQL injection (SQLI) and cross site scripting (XSS).</a:t>
            </a:r>
          </a:p>
          <a:p>
            <a:pPr algn="just">
              <a:lnSpc>
                <a:spcPct val="150000"/>
              </a:lnSpc>
            </a:pPr>
            <a:r>
              <a:rPr lang="en-IN" sz="1800" dirty="0">
                <a:solidFill>
                  <a:schemeClr val="bg1"/>
                </a:solidFill>
              </a:rPr>
              <a:t>Naïve Bayes (NB), and Multi-Layer Perceptron (MLP) were used to predict and detect the vulnerabilities on eight PHP standard open-source web applications.</a:t>
            </a:r>
          </a:p>
          <a:p>
            <a:pPr algn="just">
              <a:lnSpc>
                <a:spcPct val="150000"/>
              </a:lnSpc>
            </a:pPr>
            <a:r>
              <a:rPr lang="en-IN" sz="1800" dirty="0">
                <a:solidFill>
                  <a:schemeClr val="bg1"/>
                </a:solidFill>
              </a:rPr>
              <a:t>MLP algorithms which is supposed to be more effective than traditional testing if the model in machine learning is effectively trained [2].</a:t>
            </a:r>
          </a:p>
          <a:p>
            <a:pPr algn="just">
              <a:lnSpc>
                <a:spcPct val="150000"/>
              </a:lnSpc>
            </a:pPr>
            <a:r>
              <a:rPr lang="en-IN" sz="1800" dirty="0">
                <a:solidFill>
                  <a:schemeClr val="bg1"/>
                </a:solidFill>
              </a:rPr>
              <a:t>However, Shar and Tan did not specify the types of SQL injection that their research can resolve</a:t>
            </a:r>
          </a:p>
          <a:p>
            <a:pPr algn="just">
              <a:lnSpc>
                <a:spcPct val="150000"/>
              </a:lnSpc>
            </a:pPr>
            <a:endParaRPr lang="en-IN" sz="1800" dirty="0">
              <a:solidFill>
                <a:schemeClr val="bg1"/>
              </a:solidFill>
            </a:endParaRPr>
          </a:p>
          <a:p>
            <a:pPr algn="just">
              <a:lnSpc>
                <a:spcPct val="150000"/>
              </a:lnSpc>
            </a:pPr>
            <a:endParaRPr lang="en-US" sz="1800" dirty="0">
              <a:solidFill>
                <a:schemeClr val="bg1"/>
              </a:solidFill>
            </a:endParaRPr>
          </a:p>
          <a:p>
            <a:pPr marL="342900" indent="-342900" algn="just">
              <a:lnSpc>
                <a:spcPct val="150000"/>
              </a:lnSpc>
            </a:pPr>
            <a:endParaRPr lang="en-IN" sz="1800" dirty="0">
              <a:solidFill>
                <a:schemeClr val="bg1"/>
              </a:solidFill>
            </a:endParaRPr>
          </a:p>
          <a:p>
            <a:pPr marL="342900" indent="-342900" algn="just">
              <a:lnSpc>
                <a:spcPct val="150000"/>
              </a:lnSpc>
            </a:pPr>
            <a:endParaRPr lang="en-IN" sz="1800" dirty="0">
              <a:solidFill>
                <a:schemeClr val="bg1"/>
              </a:solidFill>
            </a:endParaRPr>
          </a:p>
          <a:p>
            <a:pPr marL="342900" indent="-342900" algn="just">
              <a:lnSpc>
                <a:spcPct val="150000"/>
              </a:lnSpc>
            </a:pPr>
            <a:endParaRPr lang="en-IN" sz="1800" dirty="0"/>
          </a:p>
          <a:p>
            <a:pPr marL="342900" indent="-342900" algn="just">
              <a:lnSpc>
                <a:spcPct val="150000"/>
              </a:lnSpc>
            </a:pPr>
            <a:endParaRPr sz="1800" dirty="0"/>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14" name="Google Shape;124;p18">
            <a:extLst>
              <a:ext uri="{FF2B5EF4-FFF2-40B4-BE49-F238E27FC236}">
                <a16:creationId xmlns:a16="http://schemas.microsoft.com/office/drawing/2014/main" id="{1ACA45AE-81ED-4D3A-A51F-0B6DF150523B}"/>
              </a:ext>
            </a:extLst>
          </p:cNvPr>
          <p:cNvSpPr/>
          <p:nvPr/>
        </p:nvSpPr>
        <p:spPr>
          <a:xfrm>
            <a:off x="8060123" y="104146"/>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p18">
            <a:extLst>
              <a:ext uri="{FF2B5EF4-FFF2-40B4-BE49-F238E27FC236}">
                <a16:creationId xmlns:a16="http://schemas.microsoft.com/office/drawing/2014/main" id="{7A1A5943-CBA3-4FFE-9ECD-382ED49DC327}"/>
              </a:ext>
            </a:extLst>
          </p:cNvPr>
          <p:cNvSpPr/>
          <p:nvPr/>
        </p:nvSpPr>
        <p:spPr>
          <a:xfrm>
            <a:off x="8304439" y="261776"/>
            <a:ext cx="324416" cy="442733"/>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5;p26">
            <a:extLst>
              <a:ext uri="{FF2B5EF4-FFF2-40B4-BE49-F238E27FC236}">
                <a16:creationId xmlns:a16="http://schemas.microsoft.com/office/drawing/2014/main" id="{6E7C7B19-09BE-498E-BB93-17F04A617F7E}"/>
              </a:ext>
            </a:extLst>
          </p:cNvPr>
          <p:cNvSpPr txBox="1">
            <a:spLocks/>
          </p:cNvSpPr>
          <p:nvPr/>
        </p:nvSpPr>
        <p:spPr>
          <a:xfrm>
            <a:off x="7245838" y="2187053"/>
            <a:ext cx="2043224" cy="561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 sz="5400" dirty="0"/>
              <a:t>93%</a:t>
            </a:r>
          </a:p>
        </p:txBody>
      </p:sp>
      <p:sp>
        <p:nvSpPr>
          <p:cNvPr id="17" name="Google Shape;216;p26">
            <a:extLst>
              <a:ext uri="{FF2B5EF4-FFF2-40B4-BE49-F238E27FC236}">
                <a16:creationId xmlns:a16="http://schemas.microsoft.com/office/drawing/2014/main" id="{CCEE3C4F-8170-4396-ABBE-CAD73AF7708C}"/>
              </a:ext>
            </a:extLst>
          </p:cNvPr>
          <p:cNvSpPr txBox="1">
            <a:spLocks/>
          </p:cNvSpPr>
          <p:nvPr/>
        </p:nvSpPr>
        <p:spPr>
          <a:xfrm>
            <a:off x="7008007" y="2781902"/>
            <a:ext cx="2145935" cy="250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IN" sz="1800" dirty="0"/>
              <a:t>SQL!</a:t>
            </a:r>
          </a:p>
        </p:txBody>
      </p:sp>
      <p:sp>
        <p:nvSpPr>
          <p:cNvPr id="18" name="Google Shape;221;p26">
            <a:extLst>
              <a:ext uri="{FF2B5EF4-FFF2-40B4-BE49-F238E27FC236}">
                <a16:creationId xmlns:a16="http://schemas.microsoft.com/office/drawing/2014/main" id="{B1C9037C-7C2F-46EE-8ED2-2F3CD268F07B}"/>
              </a:ext>
            </a:extLst>
          </p:cNvPr>
          <p:cNvSpPr/>
          <p:nvPr/>
        </p:nvSpPr>
        <p:spPr>
          <a:xfrm>
            <a:off x="8304439" y="2372413"/>
            <a:ext cx="720929" cy="624127"/>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5;p26">
            <a:extLst>
              <a:ext uri="{FF2B5EF4-FFF2-40B4-BE49-F238E27FC236}">
                <a16:creationId xmlns:a16="http://schemas.microsoft.com/office/drawing/2014/main" id="{52BA486E-5878-4DA7-B898-70ECE4ED228B}"/>
              </a:ext>
            </a:extLst>
          </p:cNvPr>
          <p:cNvSpPr txBox="1">
            <a:spLocks/>
          </p:cNvSpPr>
          <p:nvPr/>
        </p:nvSpPr>
        <p:spPr>
          <a:xfrm>
            <a:off x="7008007" y="3200941"/>
            <a:ext cx="2434294"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 sz="5400" dirty="0"/>
              <a:t>78%</a:t>
            </a:r>
          </a:p>
        </p:txBody>
      </p:sp>
      <p:sp>
        <p:nvSpPr>
          <p:cNvPr id="20" name="Google Shape;216;p26">
            <a:extLst>
              <a:ext uri="{FF2B5EF4-FFF2-40B4-BE49-F238E27FC236}">
                <a16:creationId xmlns:a16="http://schemas.microsoft.com/office/drawing/2014/main" id="{9FAA6951-4886-4B3B-B696-142534D7742A}"/>
              </a:ext>
            </a:extLst>
          </p:cNvPr>
          <p:cNvSpPr txBox="1">
            <a:spLocks/>
          </p:cNvSpPr>
          <p:nvPr/>
        </p:nvSpPr>
        <p:spPr>
          <a:xfrm>
            <a:off x="7449224" y="3756237"/>
            <a:ext cx="951614" cy="431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IN" dirty="0"/>
              <a:t>XSS!</a:t>
            </a:r>
          </a:p>
        </p:txBody>
      </p:sp>
      <p:sp>
        <p:nvSpPr>
          <p:cNvPr id="21" name="Google Shape;221;p26">
            <a:extLst>
              <a:ext uri="{FF2B5EF4-FFF2-40B4-BE49-F238E27FC236}">
                <a16:creationId xmlns:a16="http://schemas.microsoft.com/office/drawing/2014/main" id="{D5A8112F-A45D-4CAB-B045-8362E4C2C800}"/>
              </a:ext>
            </a:extLst>
          </p:cNvPr>
          <p:cNvSpPr/>
          <p:nvPr/>
        </p:nvSpPr>
        <p:spPr>
          <a:xfrm>
            <a:off x="8304439" y="3384123"/>
            <a:ext cx="613721" cy="61757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137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process is easy</a:t>
            </a:r>
            <a:endParaRPr dirty="0"/>
          </a:p>
        </p:txBody>
      </p:sp>
      <p:sp>
        <p:nvSpPr>
          <p:cNvPr id="228" name="Google Shape;228;p27"/>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274710" y="48577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24990" y="2393570"/>
            <a:ext cx="1216659" cy="1117179"/>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IN" dirty="0">
                <a:solidFill>
                  <a:srgbClr val="FFFFFF"/>
                </a:solidFill>
                <a:latin typeface="Sniglet"/>
                <a:ea typeface="Sniglet"/>
                <a:cs typeface="Sniglet"/>
                <a:sym typeface="Sniglet"/>
              </a:rPr>
              <a:t>Validate Syntax </a:t>
            </a:r>
          </a:p>
        </p:txBody>
      </p:sp>
      <p:sp>
        <p:nvSpPr>
          <p:cNvPr id="231" name="Google Shape;231;p27"/>
          <p:cNvSpPr/>
          <p:nvPr/>
        </p:nvSpPr>
        <p:spPr>
          <a:xfrm>
            <a:off x="2704695" y="2275393"/>
            <a:ext cx="1344514" cy="1235356"/>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IN" dirty="0">
                <a:solidFill>
                  <a:srgbClr val="FFFFFF"/>
                </a:solidFill>
                <a:latin typeface="Sniglet"/>
                <a:ea typeface="Sniglet"/>
                <a:cs typeface="Sniglet"/>
                <a:sym typeface="Sniglet"/>
              </a:rPr>
              <a:t>Datasets Extraction</a:t>
            </a:r>
            <a:endParaRPr dirty="0">
              <a:solidFill>
                <a:srgbClr val="FFFFFF"/>
              </a:solidFill>
              <a:latin typeface="Sniglet"/>
              <a:ea typeface="Sniglet"/>
              <a:cs typeface="Sniglet"/>
              <a:sym typeface="Sniglet"/>
            </a:endParaRPr>
          </a:p>
        </p:txBody>
      </p:sp>
      <p:sp>
        <p:nvSpPr>
          <p:cNvPr id="232" name="Google Shape;232;p27"/>
          <p:cNvSpPr/>
          <p:nvPr/>
        </p:nvSpPr>
        <p:spPr>
          <a:xfrm>
            <a:off x="5107242" y="2267601"/>
            <a:ext cx="1373262" cy="1235356"/>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IN" dirty="0">
                <a:solidFill>
                  <a:srgbClr val="FFFFFF"/>
                </a:solidFill>
                <a:latin typeface="Sniglet"/>
                <a:ea typeface="Sniglet"/>
                <a:cs typeface="Sniglet"/>
                <a:sym typeface="Sniglet"/>
              </a:rPr>
              <a:t>Defined Machine</a:t>
            </a:r>
          </a:p>
          <a:p>
            <a:pPr lvl="0" algn="ctr"/>
            <a:r>
              <a:rPr lang="en-IN" dirty="0">
                <a:solidFill>
                  <a:srgbClr val="FFFFFF"/>
                </a:solidFill>
                <a:latin typeface="Sniglet"/>
                <a:ea typeface="Sniglet"/>
                <a:cs typeface="Sniglet"/>
                <a:sym typeface="Sniglet"/>
              </a:rPr>
              <a:t>Learning Models</a:t>
            </a:r>
            <a:endParaRPr dirty="0">
              <a:solidFill>
                <a:srgbClr val="FFFFFF"/>
              </a:solidFill>
              <a:latin typeface="Sniglet"/>
              <a:ea typeface="Sniglet"/>
              <a:cs typeface="Sniglet"/>
              <a:sym typeface="Sniglet"/>
            </a:endParaRPr>
          </a:p>
        </p:txBody>
      </p:sp>
      <p:grpSp>
        <p:nvGrpSpPr>
          <p:cNvPr id="233" name="Google Shape;233;p27"/>
          <p:cNvGrpSpPr/>
          <p:nvPr/>
        </p:nvGrpSpPr>
        <p:grpSpPr>
          <a:xfrm>
            <a:off x="1768303" y="2813386"/>
            <a:ext cx="941169" cy="159369"/>
            <a:chOff x="2266178" y="2764475"/>
            <a:chExt cx="1792245" cy="232966"/>
          </a:xfrm>
        </p:grpSpPr>
        <p:sp>
          <p:nvSpPr>
            <p:cNvPr id="234" name="Google Shape;234;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7"/>
          <p:cNvGrpSpPr/>
          <p:nvPr/>
        </p:nvGrpSpPr>
        <p:grpSpPr>
          <a:xfrm>
            <a:off x="4052447" y="2775123"/>
            <a:ext cx="1075550" cy="181037"/>
            <a:chOff x="2266178" y="2764475"/>
            <a:chExt cx="1792245" cy="232966"/>
          </a:xfrm>
        </p:grpSpPr>
        <p:sp>
          <p:nvSpPr>
            <p:cNvPr id="237" name="Google Shape;237;p27"/>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15" name="Google Shape;232;p27">
            <a:extLst>
              <a:ext uri="{FF2B5EF4-FFF2-40B4-BE49-F238E27FC236}">
                <a16:creationId xmlns:a16="http://schemas.microsoft.com/office/drawing/2014/main" id="{56F1C1F7-A647-4C06-A29B-2930593F9D34}"/>
              </a:ext>
            </a:extLst>
          </p:cNvPr>
          <p:cNvSpPr/>
          <p:nvPr/>
        </p:nvSpPr>
        <p:spPr>
          <a:xfrm>
            <a:off x="7359612" y="2255255"/>
            <a:ext cx="1373262" cy="1303108"/>
          </a:xfrm>
          <a:prstGeom prst="ellipse">
            <a:avLst/>
          </a:prstGeom>
          <a:solidFill>
            <a:srgbClr val="FFFFFF">
              <a:alpha val="11150"/>
            </a:srgbClr>
          </a:solidFill>
          <a:ln>
            <a:noFill/>
          </a:ln>
        </p:spPr>
        <p:txBody>
          <a:bodyPr spcFirstLastPara="1" wrap="square" lIns="91425" tIns="91425" rIns="91425" bIns="91425" anchor="ctr" anchorCtr="0">
            <a:noAutofit/>
          </a:bodyPr>
          <a:lstStyle/>
          <a:p>
            <a:pPr lvl="0" algn="ctr"/>
            <a:r>
              <a:rPr lang="en-IN" sz="1200" dirty="0">
                <a:solidFill>
                  <a:srgbClr val="FFFFFF"/>
                </a:solidFill>
                <a:latin typeface="Sniglet"/>
                <a:ea typeface="Sniglet"/>
                <a:cs typeface="Sniglet"/>
                <a:sym typeface="Sniglet"/>
              </a:rPr>
              <a:t>Vulnerability Prediction</a:t>
            </a:r>
          </a:p>
        </p:txBody>
      </p:sp>
      <p:grpSp>
        <p:nvGrpSpPr>
          <p:cNvPr id="16" name="Google Shape;236;p27">
            <a:extLst>
              <a:ext uri="{FF2B5EF4-FFF2-40B4-BE49-F238E27FC236}">
                <a16:creationId xmlns:a16="http://schemas.microsoft.com/office/drawing/2014/main" id="{282455DE-4A82-4955-B601-D6DCCFA745BD}"/>
              </a:ext>
            </a:extLst>
          </p:cNvPr>
          <p:cNvGrpSpPr/>
          <p:nvPr/>
        </p:nvGrpSpPr>
        <p:grpSpPr>
          <a:xfrm>
            <a:off x="6480504" y="2727008"/>
            <a:ext cx="879108" cy="199107"/>
            <a:chOff x="2266178" y="2764475"/>
            <a:chExt cx="1792245" cy="232966"/>
          </a:xfrm>
        </p:grpSpPr>
        <p:sp>
          <p:nvSpPr>
            <p:cNvPr id="17" name="Google Shape;237;p27">
              <a:extLst>
                <a:ext uri="{FF2B5EF4-FFF2-40B4-BE49-F238E27FC236}">
                  <a16:creationId xmlns:a16="http://schemas.microsoft.com/office/drawing/2014/main" id="{565D6192-3B26-484B-98C9-97B62864B39D}"/>
                </a:ext>
              </a:extLst>
            </p:cNvPr>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p27">
              <a:extLst>
                <a:ext uri="{FF2B5EF4-FFF2-40B4-BE49-F238E27FC236}">
                  <a16:creationId xmlns:a16="http://schemas.microsoft.com/office/drawing/2014/main" id="{7C0DEEE7-9627-4497-A3ED-A9157DDC50C4}"/>
                </a:ext>
              </a:extLst>
            </p:cNvPr>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9C3B03-C54E-47F4-84BA-ED25ADAD20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0850F591-0E7F-421D-936D-088C4F8F0A80}"/>
              </a:ext>
            </a:extLst>
          </p:cNvPr>
          <p:cNvPicPr>
            <a:picLocks noChangeAspect="1"/>
          </p:cNvPicPr>
          <p:nvPr/>
        </p:nvPicPr>
        <p:blipFill>
          <a:blip r:embed="rId2"/>
          <a:stretch>
            <a:fillRect/>
          </a:stretch>
        </p:blipFill>
        <p:spPr>
          <a:xfrm>
            <a:off x="1417320" y="240030"/>
            <a:ext cx="6309360" cy="4663440"/>
          </a:xfrm>
          <a:prstGeom prst="rect">
            <a:avLst/>
          </a:prstGeom>
        </p:spPr>
      </p:pic>
    </p:spTree>
    <p:extLst>
      <p:ext uri="{BB962C8B-B14F-4D97-AF65-F5344CB8AC3E}">
        <p14:creationId xmlns:p14="http://schemas.microsoft.com/office/powerpoint/2010/main" val="115957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lvl="0"/>
            <a:r>
              <a:rPr lang="fr-FR" dirty="0"/>
              <a:t>SQL Injection Commands DataSets Extraction</a:t>
            </a:r>
            <a:endParaRPr dirty="0"/>
          </a:p>
        </p:txBody>
      </p:sp>
      <p:sp>
        <p:nvSpPr>
          <p:cNvPr id="132" name="Google Shape;132;p19"/>
          <p:cNvSpPr txBox="1">
            <a:spLocks noGrp="1"/>
          </p:cNvSpPr>
          <p:nvPr>
            <p:ph type="body" idx="1"/>
          </p:nvPr>
        </p:nvSpPr>
        <p:spPr>
          <a:xfrm>
            <a:off x="435934" y="1908207"/>
            <a:ext cx="2631900" cy="2733000"/>
          </a:xfrm>
          <a:prstGeom prst="rect">
            <a:avLst/>
          </a:prstGeom>
        </p:spPr>
        <p:txBody>
          <a:bodyPr spcFirstLastPara="1" wrap="square" lIns="91425" tIns="91425" rIns="91425" bIns="91425" anchor="t" anchorCtr="0">
            <a:noAutofit/>
          </a:bodyPr>
          <a:lstStyle/>
          <a:p>
            <a:pPr marL="0" lvl="0" indent="0">
              <a:lnSpc>
                <a:spcPct val="150000"/>
              </a:lnSpc>
              <a:buNone/>
            </a:pPr>
            <a:r>
              <a:rPr lang="en-IN" sz="1600" b="1" dirty="0"/>
              <a:t>Fixed variable</a:t>
            </a:r>
          </a:p>
          <a:p>
            <a:pPr marL="0" lvl="0" indent="0">
              <a:lnSpc>
                <a:spcPct val="150000"/>
              </a:lnSpc>
              <a:buNone/>
            </a:pPr>
            <a:r>
              <a:rPr lang="en-IN" dirty="0"/>
              <a:t>A fixed variable is a variable that receives value internally within server-side scripts. This type of</a:t>
            </a:r>
          </a:p>
          <a:p>
            <a:pPr marL="0" lvl="0" indent="0">
              <a:lnSpc>
                <a:spcPct val="150000"/>
              </a:lnSpc>
              <a:buNone/>
            </a:pPr>
            <a:r>
              <a:rPr lang="en-IN" dirty="0"/>
              <a:t>variable does not directly involve</a:t>
            </a:r>
          </a:p>
          <a:p>
            <a:pPr marL="0" lvl="0" indent="0">
              <a:lnSpc>
                <a:spcPct val="150000"/>
              </a:lnSpc>
              <a:buNone/>
            </a:pPr>
            <a:r>
              <a:rPr lang="en-IN" dirty="0"/>
              <a:t>with SQL injection.</a:t>
            </a:r>
            <a:endParaRPr dirty="0"/>
          </a:p>
        </p:txBody>
      </p:sp>
      <p:sp>
        <p:nvSpPr>
          <p:cNvPr id="133" name="Google Shape;133;p19"/>
          <p:cNvSpPr txBox="1">
            <a:spLocks noGrp="1"/>
          </p:cNvSpPr>
          <p:nvPr>
            <p:ph type="body" idx="2"/>
          </p:nvPr>
        </p:nvSpPr>
        <p:spPr>
          <a:xfrm>
            <a:off x="3167256" y="1951626"/>
            <a:ext cx="2631900" cy="2733000"/>
          </a:xfrm>
          <a:prstGeom prst="rect">
            <a:avLst/>
          </a:prstGeom>
        </p:spPr>
        <p:txBody>
          <a:bodyPr spcFirstLastPara="1" wrap="square" lIns="91425" tIns="91425" rIns="91425" bIns="91425" anchor="t" anchorCtr="0">
            <a:noAutofit/>
          </a:bodyPr>
          <a:lstStyle/>
          <a:p>
            <a:pPr marL="0" lvl="0" indent="0">
              <a:lnSpc>
                <a:spcPct val="150000"/>
              </a:lnSpc>
              <a:buNone/>
            </a:pPr>
            <a:r>
              <a:rPr lang="en-IN" sz="1600" b="1" dirty="0"/>
              <a:t>Dependent variable</a:t>
            </a:r>
            <a:endParaRPr lang="en" sz="1600" b="1" dirty="0"/>
          </a:p>
          <a:p>
            <a:pPr marL="0" lvl="0" indent="0">
              <a:lnSpc>
                <a:spcPct val="150000"/>
              </a:lnSpc>
              <a:buNone/>
            </a:pPr>
            <a:r>
              <a:rPr lang="en-IN" dirty="0"/>
              <a:t>A dependent variable is a variable that receives value from user input, thus, there is a possibility that SQL injection</a:t>
            </a:r>
            <a:endParaRPr dirty="0"/>
          </a:p>
        </p:txBody>
      </p:sp>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A40ACB31-1767-46C3-A7F2-BF1156BBE254}"/>
              </a:ext>
            </a:extLst>
          </p:cNvPr>
          <p:cNvPicPr>
            <a:picLocks noChangeAspect="1"/>
          </p:cNvPicPr>
          <p:nvPr/>
        </p:nvPicPr>
        <p:blipFill>
          <a:blip r:embed="rId3"/>
          <a:stretch>
            <a:fillRect/>
          </a:stretch>
        </p:blipFill>
        <p:spPr>
          <a:xfrm>
            <a:off x="5167423" y="1629816"/>
            <a:ext cx="3873633" cy="7230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a:extLst>
              <a:ext uri="{FF2B5EF4-FFF2-40B4-BE49-F238E27FC236}">
                <a16:creationId xmlns:a16="http://schemas.microsoft.com/office/drawing/2014/main" id="{B6180F61-56E7-4495-B572-3A1D484FDF8E}"/>
              </a:ext>
            </a:extLst>
          </p:cNvPr>
          <p:cNvPicPr>
            <a:picLocks noChangeAspect="1"/>
          </p:cNvPicPr>
          <p:nvPr/>
        </p:nvPicPr>
        <p:blipFill>
          <a:blip r:embed="rId4"/>
          <a:stretch>
            <a:fillRect/>
          </a:stretch>
        </p:blipFill>
        <p:spPr>
          <a:xfrm>
            <a:off x="4141750" y="3918167"/>
            <a:ext cx="4878231" cy="7230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53643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47E80E-2C07-467F-A7A9-7E786168F4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19D51736-10D0-47BD-90AC-85CEC582BAF8}"/>
              </a:ext>
            </a:extLst>
          </p:cNvPr>
          <p:cNvPicPr>
            <a:picLocks noChangeAspect="1"/>
          </p:cNvPicPr>
          <p:nvPr/>
        </p:nvPicPr>
        <p:blipFill rotWithShape="1">
          <a:blip r:embed="rId2"/>
          <a:srcRect l="543" t="1245" r="543" b="252"/>
          <a:stretch/>
        </p:blipFill>
        <p:spPr>
          <a:xfrm>
            <a:off x="0" y="-1"/>
            <a:ext cx="9149666" cy="4919331"/>
          </a:xfrm>
          <a:prstGeom prst="rect">
            <a:avLst/>
          </a:prstGeom>
        </p:spPr>
      </p:pic>
    </p:spTree>
    <p:extLst>
      <p:ext uri="{BB962C8B-B14F-4D97-AF65-F5344CB8AC3E}">
        <p14:creationId xmlns:p14="http://schemas.microsoft.com/office/powerpoint/2010/main" val="212006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47E80E-2C07-467F-A7A9-7E786168F4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C0EA8F7B-80AE-4669-89E1-4D77F3ACFD27}"/>
              </a:ext>
            </a:extLst>
          </p:cNvPr>
          <p:cNvPicPr>
            <a:picLocks noChangeAspect="1"/>
          </p:cNvPicPr>
          <p:nvPr/>
        </p:nvPicPr>
        <p:blipFill rotWithShape="1">
          <a:blip r:embed="rId2"/>
          <a:srcRect l="697" t="984" r="776" b="1219"/>
          <a:stretch/>
        </p:blipFill>
        <p:spPr>
          <a:xfrm>
            <a:off x="0" y="0"/>
            <a:ext cx="9144000" cy="4848982"/>
          </a:xfrm>
          <a:prstGeom prst="rect">
            <a:avLst/>
          </a:prstGeom>
        </p:spPr>
      </p:pic>
    </p:spTree>
    <p:extLst>
      <p:ext uri="{BB962C8B-B14F-4D97-AF65-F5344CB8AC3E}">
        <p14:creationId xmlns:p14="http://schemas.microsoft.com/office/powerpoint/2010/main" val="261414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A37C80-8C36-433D-BF23-6C036AC7EA1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C9F4E13A-1F6B-44C6-B70C-41C48992D879}"/>
              </a:ext>
            </a:extLst>
          </p:cNvPr>
          <p:cNvPicPr>
            <a:picLocks noChangeAspect="1"/>
          </p:cNvPicPr>
          <p:nvPr/>
        </p:nvPicPr>
        <p:blipFill>
          <a:blip r:embed="rId2"/>
          <a:stretch>
            <a:fillRect/>
          </a:stretch>
        </p:blipFill>
        <p:spPr>
          <a:xfrm>
            <a:off x="0" y="1"/>
            <a:ext cx="9144000" cy="3005469"/>
          </a:xfrm>
          <a:prstGeom prst="rect">
            <a:avLst/>
          </a:prstGeom>
        </p:spPr>
      </p:pic>
      <p:sp>
        <p:nvSpPr>
          <p:cNvPr id="15" name="Google Shape;213;p26">
            <a:extLst>
              <a:ext uri="{FF2B5EF4-FFF2-40B4-BE49-F238E27FC236}">
                <a16:creationId xmlns:a16="http://schemas.microsoft.com/office/drawing/2014/main" id="{01CD9516-2B9D-42DD-8815-0C1C050C064D}"/>
              </a:ext>
            </a:extLst>
          </p:cNvPr>
          <p:cNvSpPr txBox="1">
            <a:spLocks/>
          </p:cNvSpPr>
          <p:nvPr/>
        </p:nvSpPr>
        <p:spPr>
          <a:xfrm>
            <a:off x="-1192619" y="3121805"/>
            <a:ext cx="7772400" cy="8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 sz="7200" dirty="0"/>
              <a:t>1100</a:t>
            </a:r>
          </a:p>
        </p:txBody>
      </p:sp>
      <p:sp>
        <p:nvSpPr>
          <p:cNvPr id="16" name="Google Shape;214;p26">
            <a:extLst>
              <a:ext uri="{FF2B5EF4-FFF2-40B4-BE49-F238E27FC236}">
                <a16:creationId xmlns:a16="http://schemas.microsoft.com/office/drawing/2014/main" id="{908A7FAA-CA8C-41B6-BFE0-101E7239C2F6}"/>
              </a:ext>
            </a:extLst>
          </p:cNvPr>
          <p:cNvSpPr txBox="1">
            <a:spLocks/>
          </p:cNvSpPr>
          <p:nvPr/>
        </p:nvSpPr>
        <p:spPr>
          <a:xfrm>
            <a:off x="-1192619" y="4145501"/>
            <a:ext cx="7772400" cy="46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IN" sz="2400" dirty="0"/>
              <a:t>samples of vulnerable SQL commands</a:t>
            </a:r>
          </a:p>
        </p:txBody>
      </p:sp>
      <p:sp>
        <p:nvSpPr>
          <p:cNvPr id="17" name="Google Shape;217;p26">
            <a:extLst>
              <a:ext uri="{FF2B5EF4-FFF2-40B4-BE49-F238E27FC236}">
                <a16:creationId xmlns:a16="http://schemas.microsoft.com/office/drawing/2014/main" id="{8D97F6C7-19EC-4EC0-8A3B-F886D17088D2}"/>
              </a:ext>
            </a:extLst>
          </p:cNvPr>
          <p:cNvSpPr txBox="1">
            <a:spLocks/>
          </p:cNvSpPr>
          <p:nvPr/>
        </p:nvSpPr>
        <p:spPr>
          <a:xfrm>
            <a:off x="5088623" y="3045253"/>
            <a:ext cx="3673549" cy="724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 sz="7200" dirty="0"/>
              <a:t>20</a:t>
            </a:r>
            <a:endParaRPr lang="en" sz="4800" dirty="0"/>
          </a:p>
        </p:txBody>
      </p:sp>
      <p:sp>
        <p:nvSpPr>
          <p:cNvPr id="18" name="Google Shape;218;p26">
            <a:extLst>
              <a:ext uri="{FF2B5EF4-FFF2-40B4-BE49-F238E27FC236}">
                <a16:creationId xmlns:a16="http://schemas.microsoft.com/office/drawing/2014/main" id="{91A409E8-6B45-4AA9-BA63-D100A9C6A5BF}"/>
              </a:ext>
            </a:extLst>
          </p:cNvPr>
          <p:cNvSpPr txBox="1">
            <a:spLocks/>
          </p:cNvSpPr>
          <p:nvPr/>
        </p:nvSpPr>
        <p:spPr>
          <a:xfrm>
            <a:off x="4793611" y="4133040"/>
            <a:ext cx="4362808" cy="570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IN" sz="2400" dirty="0"/>
              <a:t>input attribute</a:t>
            </a:r>
          </a:p>
        </p:txBody>
      </p:sp>
      <p:sp>
        <p:nvSpPr>
          <p:cNvPr id="19" name="Google Shape;219;p26">
            <a:extLst>
              <a:ext uri="{FF2B5EF4-FFF2-40B4-BE49-F238E27FC236}">
                <a16:creationId xmlns:a16="http://schemas.microsoft.com/office/drawing/2014/main" id="{7F06958F-5F13-4644-B780-31DB6F160557}"/>
              </a:ext>
            </a:extLst>
          </p:cNvPr>
          <p:cNvSpPr/>
          <p:nvPr/>
        </p:nvSpPr>
        <p:spPr>
          <a:xfrm>
            <a:off x="1592182" y="3184106"/>
            <a:ext cx="2320928" cy="1087124"/>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p26">
            <a:extLst>
              <a:ext uri="{FF2B5EF4-FFF2-40B4-BE49-F238E27FC236}">
                <a16:creationId xmlns:a16="http://schemas.microsoft.com/office/drawing/2014/main" id="{D6700F28-1629-4452-9425-7CC33E9E261F}"/>
              </a:ext>
            </a:extLst>
          </p:cNvPr>
          <p:cNvSpPr/>
          <p:nvPr/>
        </p:nvSpPr>
        <p:spPr>
          <a:xfrm>
            <a:off x="1583074" y="6117954"/>
            <a:ext cx="166812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p26">
            <a:extLst>
              <a:ext uri="{FF2B5EF4-FFF2-40B4-BE49-F238E27FC236}">
                <a16:creationId xmlns:a16="http://schemas.microsoft.com/office/drawing/2014/main" id="{4CD94EEC-3073-4F47-AB06-3190718128F1}"/>
              </a:ext>
            </a:extLst>
          </p:cNvPr>
          <p:cNvSpPr/>
          <p:nvPr/>
        </p:nvSpPr>
        <p:spPr>
          <a:xfrm>
            <a:off x="6144076" y="4091096"/>
            <a:ext cx="166812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02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67414" y="0"/>
            <a:ext cx="3182500" cy="857400"/>
          </a:xfrm>
          <a:prstGeom prst="rect">
            <a:avLst/>
          </a:prstGeom>
        </p:spPr>
        <p:txBody>
          <a:bodyPr spcFirstLastPara="1" wrap="square" lIns="91425" tIns="91425" rIns="91425" bIns="91425" anchor="t" anchorCtr="0">
            <a:noAutofit/>
          </a:bodyPr>
          <a:lstStyle/>
          <a:p>
            <a:pPr marL="101600" lvl="0" algn="l">
              <a:spcBef>
                <a:spcPts val="600"/>
              </a:spcBef>
              <a:buSzPts val="2000"/>
            </a:pPr>
            <a:r>
              <a:rPr lang="en-US" sz="3200" b="1" dirty="0"/>
              <a:t>C</a:t>
            </a:r>
            <a:r>
              <a:rPr lang="en-IN" sz="3200" b="1" dirty="0"/>
              <a:t>ONCLUSIONS</a:t>
            </a:r>
          </a:p>
        </p:txBody>
      </p:sp>
      <p:sp>
        <p:nvSpPr>
          <p:cNvPr id="143" name="Google Shape;143;p20"/>
          <p:cNvSpPr txBox="1">
            <a:spLocks noGrp="1"/>
          </p:cNvSpPr>
          <p:nvPr>
            <p:ph type="body" idx="1"/>
          </p:nvPr>
        </p:nvSpPr>
        <p:spPr>
          <a:xfrm>
            <a:off x="154413" y="758624"/>
            <a:ext cx="8628080" cy="1172880"/>
          </a:xfrm>
          <a:prstGeom prst="rect">
            <a:avLst/>
          </a:prstGeom>
        </p:spPr>
        <p:txBody>
          <a:bodyPr spcFirstLastPara="1" wrap="square" lIns="91425" tIns="91425" rIns="91425" bIns="91425" anchor="t" anchorCtr="0">
            <a:noAutofit/>
          </a:bodyPr>
          <a:lstStyle/>
          <a:p>
            <a:pPr marL="342900" indent="-342900" algn="just">
              <a:lnSpc>
                <a:spcPct val="150000"/>
              </a:lnSpc>
            </a:pPr>
            <a:r>
              <a:rPr lang="en-IN" sz="1600" dirty="0"/>
              <a:t>The goal is to proposed the framework of SQL injection prevention in Illegal/Logically Incorrect Queries, Union Queries, and Piggy-backed Queries on server-side scripting using compiler platform and machine learning.</a:t>
            </a:r>
          </a:p>
          <a:p>
            <a:pPr marL="342900" indent="-342900" algn="just">
              <a:lnSpc>
                <a:spcPct val="150000"/>
              </a:lnSpc>
            </a:pPr>
            <a:r>
              <a:rPr lang="en-IN" sz="1600" dirty="0"/>
              <a:t>The machine learning part is described primarily in this paper since it is main core for SQL injection prediction part.</a:t>
            </a:r>
          </a:p>
          <a:p>
            <a:pPr marL="342900" indent="-342900" algn="just">
              <a:lnSpc>
                <a:spcPct val="150000"/>
              </a:lnSpc>
            </a:pPr>
            <a:r>
              <a:rPr lang="en-IN" sz="1600" dirty="0"/>
              <a:t>Decision jungle performs as the best machine learning model which has Pd = 0.9955, </a:t>
            </a:r>
            <a:r>
              <a:rPr lang="en-IN" sz="1600" dirty="0" err="1"/>
              <a:t>Pf</a:t>
            </a:r>
            <a:r>
              <a:rPr lang="en-IN" sz="1600" dirty="0"/>
              <a:t> = 0,</a:t>
            </a:r>
          </a:p>
          <a:p>
            <a:pPr marL="0" indent="0" algn="just">
              <a:lnSpc>
                <a:spcPct val="150000"/>
              </a:lnSpc>
              <a:buNone/>
            </a:pPr>
            <a:r>
              <a:rPr lang="en-IN" sz="1600" dirty="0"/>
              <a:t>       </a:t>
            </a:r>
            <a:r>
              <a:rPr lang="en-IN" sz="1600" dirty="0" err="1"/>
              <a:t>Acc</a:t>
            </a:r>
            <a:r>
              <a:rPr lang="en-IN" sz="1600" dirty="0"/>
              <a:t> = 0.9968 and Processing Time = 2.4725 Seconds.</a:t>
            </a:r>
          </a:p>
          <a:p>
            <a:pPr marL="342900" indent="-342900" algn="just">
              <a:lnSpc>
                <a:spcPct val="150000"/>
              </a:lnSpc>
            </a:pPr>
            <a:r>
              <a:rPr lang="en-IN" sz="1600" dirty="0"/>
              <a:t>Future experiment will be reflected to build the compiler platform on Integrated Development Environment (IDE) which should be able to validate the SQL syntax as well as support prediction and detection the SQL injection using Machine Learning application in server-side scripts within the development phase</a:t>
            </a: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dirty="0"/>
          </a:p>
        </p:txBody>
      </p:sp>
      <p:grpSp>
        <p:nvGrpSpPr>
          <p:cNvPr id="11" name="Google Shape;428;p39">
            <a:extLst>
              <a:ext uri="{FF2B5EF4-FFF2-40B4-BE49-F238E27FC236}">
                <a16:creationId xmlns:a16="http://schemas.microsoft.com/office/drawing/2014/main" id="{B2658A01-E68D-4A9F-A350-D1CFDB28DCED}"/>
              </a:ext>
            </a:extLst>
          </p:cNvPr>
          <p:cNvGrpSpPr/>
          <p:nvPr/>
        </p:nvGrpSpPr>
        <p:grpSpPr>
          <a:xfrm>
            <a:off x="746858" y="547734"/>
            <a:ext cx="2797521" cy="245543"/>
            <a:chOff x="273881" y="826879"/>
            <a:chExt cx="827553" cy="186130"/>
          </a:xfrm>
        </p:grpSpPr>
        <p:sp>
          <p:nvSpPr>
            <p:cNvPr id="12" name="Google Shape;429;p39">
              <a:extLst>
                <a:ext uri="{FF2B5EF4-FFF2-40B4-BE49-F238E27FC236}">
                  <a16:creationId xmlns:a16="http://schemas.microsoft.com/office/drawing/2014/main" id="{02BD13D4-A7D4-490F-9C2B-5D65EEDD3542}"/>
                </a:ext>
              </a:extLst>
            </p:cNvPr>
            <p:cNvSpPr/>
            <p:nvPr/>
          </p:nvSpPr>
          <p:spPr>
            <a:xfrm>
              <a:off x="273881" y="893758"/>
              <a:ext cx="789591" cy="918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p39">
              <a:extLst>
                <a:ext uri="{FF2B5EF4-FFF2-40B4-BE49-F238E27FC236}">
                  <a16:creationId xmlns:a16="http://schemas.microsoft.com/office/drawing/2014/main" id="{E59297AC-3C55-4260-A299-781473147E8C}"/>
                </a:ext>
              </a:extLst>
            </p:cNvPr>
            <p:cNvSpPr/>
            <p:nvPr/>
          </p:nvSpPr>
          <p:spPr>
            <a:xfrm>
              <a:off x="1014804" y="826879"/>
              <a:ext cx="86630" cy="186130"/>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79;p37">
            <a:extLst>
              <a:ext uri="{FF2B5EF4-FFF2-40B4-BE49-F238E27FC236}">
                <a16:creationId xmlns:a16="http://schemas.microsoft.com/office/drawing/2014/main" id="{BA502B52-2F87-49BB-9CAA-33C23D7F3DA1}"/>
              </a:ext>
            </a:extLst>
          </p:cNvPr>
          <p:cNvSpPr/>
          <p:nvPr/>
        </p:nvSpPr>
        <p:spPr>
          <a:xfrm>
            <a:off x="91258" y="261181"/>
            <a:ext cx="576156" cy="532096"/>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6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9" name="Google Shape;259;p29"/>
          <p:cNvPicPr preferRelativeResize="0"/>
          <p:nvPr/>
        </p:nvPicPr>
        <p:blipFill>
          <a:blip r:embed="rId3">
            <a:alphaModFix/>
          </a:blip>
          <a:stretch>
            <a:fillRect/>
          </a:stretch>
        </p:blipFill>
        <p:spPr>
          <a:xfrm>
            <a:off x="2249387" y="1044656"/>
            <a:ext cx="4503225" cy="3734950"/>
          </a:xfrm>
          <a:prstGeom prst="rect">
            <a:avLst/>
          </a:prstGeom>
          <a:noFill/>
          <a:ln>
            <a:noFill/>
          </a:ln>
        </p:spPr>
      </p:pic>
      <p:sp>
        <p:nvSpPr>
          <p:cNvPr id="260" name="Google Shape;260;p2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5" name="Google Shape;176;p23">
            <a:extLst>
              <a:ext uri="{FF2B5EF4-FFF2-40B4-BE49-F238E27FC236}">
                <a16:creationId xmlns:a16="http://schemas.microsoft.com/office/drawing/2014/main" id="{E5894EA4-8ED9-4167-ABF2-6BC840BBF687}"/>
              </a:ext>
            </a:extLst>
          </p:cNvPr>
          <p:cNvSpPr/>
          <p:nvPr/>
        </p:nvSpPr>
        <p:spPr>
          <a:xfrm>
            <a:off x="168479" y="97049"/>
            <a:ext cx="786087" cy="73428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p23">
            <a:extLst>
              <a:ext uri="{FF2B5EF4-FFF2-40B4-BE49-F238E27FC236}">
                <a16:creationId xmlns:a16="http://schemas.microsoft.com/office/drawing/2014/main" id="{07195297-2B2F-47AE-AE97-336F8BF9B4F4}"/>
              </a:ext>
            </a:extLst>
          </p:cNvPr>
          <p:cNvSpPr/>
          <p:nvPr/>
        </p:nvSpPr>
        <p:spPr>
          <a:xfrm>
            <a:off x="358469" y="305376"/>
            <a:ext cx="427840" cy="357549"/>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p20">
            <a:extLst>
              <a:ext uri="{FF2B5EF4-FFF2-40B4-BE49-F238E27FC236}">
                <a16:creationId xmlns:a16="http://schemas.microsoft.com/office/drawing/2014/main" id="{8A7A844E-418A-4A88-8648-4A543891192F}"/>
              </a:ext>
            </a:extLst>
          </p:cNvPr>
          <p:cNvSpPr txBox="1">
            <a:spLocks/>
          </p:cNvSpPr>
          <p:nvPr/>
        </p:nvSpPr>
        <p:spPr>
          <a:xfrm>
            <a:off x="861978" y="-26070"/>
            <a:ext cx="5890634" cy="857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spcBef>
                <a:spcPts val="600"/>
              </a:spcBef>
              <a:buSzPts val="2000"/>
            </a:pPr>
            <a:r>
              <a:rPr lang="en-US" sz="2400" b="1" dirty="0">
                <a:solidFill>
                  <a:schemeClr val="bg1"/>
                </a:solidFill>
              </a:rPr>
              <a:t>Seminar Learning Outcomes</a:t>
            </a:r>
          </a:p>
        </p:txBody>
      </p:sp>
      <p:grpSp>
        <p:nvGrpSpPr>
          <p:cNvPr id="10" name="Google Shape;428;p39">
            <a:extLst>
              <a:ext uri="{FF2B5EF4-FFF2-40B4-BE49-F238E27FC236}">
                <a16:creationId xmlns:a16="http://schemas.microsoft.com/office/drawing/2014/main" id="{150397BD-DF75-47DC-82BD-827F27B8F1FE}"/>
              </a:ext>
            </a:extLst>
          </p:cNvPr>
          <p:cNvGrpSpPr/>
          <p:nvPr/>
        </p:nvGrpSpPr>
        <p:grpSpPr>
          <a:xfrm>
            <a:off x="1103104" y="474533"/>
            <a:ext cx="4240407" cy="230620"/>
            <a:chOff x="273881" y="846597"/>
            <a:chExt cx="813925" cy="174818"/>
          </a:xfrm>
        </p:grpSpPr>
        <p:sp>
          <p:nvSpPr>
            <p:cNvPr id="11" name="Google Shape;429;p39">
              <a:extLst>
                <a:ext uri="{FF2B5EF4-FFF2-40B4-BE49-F238E27FC236}">
                  <a16:creationId xmlns:a16="http://schemas.microsoft.com/office/drawing/2014/main" id="{9B81FDD0-7095-49BF-BFA6-CB9A0C7FF21B}"/>
                </a:ext>
              </a:extLst>
            </p:cNvPr>
            <p:cNvSpPr/>
            <p:nvPr/>
          </p:nvSpPr>
          <p:spPr>
            <a:xfrm>
              <a:off x="273881" y="893758"/>
              <a:ext cx="789591" cy="918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0;p39">
              <a:extLst>
                <a:ext uri="{FF2B5EF4-FFF2-40B4-BE49-F238E27FC236}">
                  <a16:creationId xmlns:a16="http://schemas.microsoft.com/office/drawing/2014/main" id="{676965C4-7B84-4F7D-8BDE-7EAE9C3CB6CF}"/>
                </a:ext>
              </a:extLst>
            </p:cNvPr>
            <p:cNvSpPr/>
            <p:nvPr/>
          </p:nvSpPr>
          <p:spPr>
            <a:xfrm>
              <a:off x="1039138" y="846597"/>
              <a:ext cx="48668" cy="174818"/>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raphic 7" descr="Smiling face with no fill">
            <a:extLst>
              <a:ext uri="{FF2B5EF4-FFF2-40B4-BE49-F238E27FC236}">
                <a16:creationId xmlns:a16="http://schemas.microsoft.com/office/drawing/2014/main" id="{E4FED228-AAC3-4FA0-AC3C-3F6081C186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0223" y="1997731"/>
            <a:ext cx="914400" cy="914400"/>
          </a:xfrm>
          <a:prstGeom prst="rect">
            <a:avLst/>
          </a:prstGeom>
        </p:spPr>
      </p:pic>
      <p:sp>
        <p:nvSpPr>
          <p:cNvPr id="15" name="Speech Bubble: Rectangle with Corners Rounded 14">
            <a:extLst>
              <a:ext uri="{FF2B5EF4-FFF2-40B4-BE49-F238E27FC236}">
                <a16:creationId xmlns:a16="http://schemas.microsoft.com/office/drawing/2014/main" id="{FBB8C190-4D1F-400F-A9EA-149AACDB47E7}"/>
              </a:ext>
            </a:extLst>
          </p:cNvPr>
          <p:cNvSpPr/>
          <p:nvPr/>
        </p:nvSpPr>
        <p:spPr>
          <a:xfrm>
            <a:off x="861978" y="1069864"/>
            <a:ext cx="1363048" cy="1030136"/>
          </a:xfrm>
          <a:prstGeom prst="wedgeRoundRectCallout">
            <a:avLst>
              <a:gd name="adj1" fmla="val 77693"/>
              <a:gd name="adj2" fmla="val 10887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Machine Learning Models &amp; Techniques</a:t>
            </a:r>
            <a:endParaRPr lang="en-IN" b="1" dirty="0"/>
          </a:p>
        </p:txBody>
      </p:sp>
      <p:sp>
        <p:nvSpPr>
          <p:cNvPr id="19" name="Speech Bubble: Rectangle with Corners Rounded 18">
            <a:extLst>
              <a:ext uri="{FF2B5EF4-FFF2-40B4-BE49-F238E27FC236}">
                <a16:creationId xmlns:a16="http://schemas.microsoft.com/office/drawing/2014/main" id="{C1718017-775F-491C-AEAD-AA8E6DED9B4B}"/>
              </a:ext>
            </a:extLst>
          </p:cNvPr>
          <p:cNvSpPr/>
          <p:nvPr/>
        </p:nvSpPr>
        <p:spPr>
          <a:xfrm>
            <a:off x="6866160" y="2828877"/>
            <a:ext cx="1487751" cy="1151670"/>
          </a:xfrm>
          <a:prstGeom prst="wedgeRoundRectCallout">
            <a:avLst>
              <a:gd name="adj1" fmla="val -107520"/>
              <a:gd name="adj2" fmla="val 57010"/>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Hands On Experience with SQL Injection attacks</a:t>
            </a:r>
            <a:endParaRPr lang="en-IN" b="1" dirty="0"/>
          </a:p>
        </p:txBody>
      </p:sp>
      <p:sp>
        <p:nvSpPr>
          <p:cNvPr id="20" name="Speech Bubble: Rectangle with Corners Rounded 19">
            <a:extLst>
              <a:ext uri="{FF2B5EF4-FFF2-40B4-BE49-F238E27FC236}">
                <a16:creationId xmlns:a16="http://schemas.microsoft.com/office/drawing/2014/main" id="{38EC79E9-8B88-4DB1-B42B-FCBC2432CDC1}"/>
              </a:ext>
            </a:extLst>
          </p:cNvPr>
          <p:cNvSpPr/>
          <p:nvPr/>
        </p:nvSpPr>
        <p:spPr>
          <a:xfrm>
            <a:off x="6229008" y="738086"/>
            <a:ext cx="1438657" cy="613139"/>
          </a:xfrm>
          <a:prstGeom prst="wedgeRoundRectCallout">
            <a:avLst>
              <a:gd name="adj1" fmla="val -92987"/>
              <a:gd name="adj2" fmla="val 53118"/>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b="1" dirty="0"/>
              <a:t>Presentation Skills</a:t>
            </a:r>
          </a:p>
        </p:txBody>
      </p:sp>
      <p:pic>
        <p:nvPicPr>
          <p:cNvPr id="16" name="Picture 15">
            <a:extLst>
              <a:ext uri="{FF2B5EF4-FFF2-40B4-BE49-F238E27FC236}">
                <a16:creationId xmlns:a16="http://schemas.microsoft.com/office/drawing/2014/main" id="{514DE2CC-9296-4633-A8CE-D30058E0D88D}"/>
              </a:ext>
            </a:extLst>
          </p:cNvPr>
          <p:cNvPicPr>
            <a:picLocks noChangeAspect="1"/>
          </p:cNvPicPr>
          <p:nvPr/>
        </p:nvPicPr>
        <p:blipFill>
          <a:blip r:embed="rId6"/>
          <a:stretch>
            <a:fillRect/>
          </a:stretch>
        </p:blipFill>
        <p:spPr>
          <a:xfrm>
            <a:off x="4142104" y="3198417"/>
            <a:ext cx="704246" cy="6474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hello!</a:t>
            </a:r>
            <a:endParaRPr sz="4800" dirty="0"/>
          </a:p>
        </p:txBody>
      </p:sp>
      <p:sp>
        <p:nvSpPr>
          <p:cNvPr id="73" name="Google Shape;73;p13"/>
          <p:cNvSpPr txBox="1">
            <a:spLocks noGrp="1"/>
          </p:cNvSpPr>
          <p:nvPr>
            <p:ph type="subTitle" idx="4294967295"/>
          </p:nvPr>
        </p:nvSpPr>
        <p:spPr>
          <a:xfrm>
            <a:off x="1275150" y="2376673"/>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I am </a:t>
            </a:r>
            <a:r>
              <a:rPr lang="en-IN" sz="3600" dirty="0"/>
              <a:t>Ajaykumar Majukar</a:t>
            </a:r>
            <a:endParaRPr sz="3600" dirty="0"/>
          </a:p>
          <a:p>
            <a:pPr marL="0" lvl="0" indent="0" algn="ctr" rtl="0">
              <a:spcBef>
                <a:spcPts val="600"/>
              </a:spcBef>
              <a:spcAft>
                <a:spcPts val="0"/>
              </a:spcAft>
              <a:buClr>
                <a:schemeClr val="dk1"/>
              </a:buClr>
              <a:buSzPts val="1100"/>
              <a:buFont typeface="Arial"/>
              <a:buNone/>
            </a:pPr>
            <a:r>
              <a:rPr lang="en" dirty="0">
                <a:solidFill>
                  <a:schemeClr val="lt1"/>
                </a:solidFill>
              </a:rPr>
              <a:t>I am here because I love to give presentations. </a:t>
            </a:r>
            <a:endParaRPr dirty="0">
              <a:solidFill>
                <a:schemeClr val="lt1"/>
              </a:solidFill>
            </a:endParaRPr>
          </a:p>
          <a:p>
            <a:pPr marL="0" lvl="0" indent="0" algn="ctr">
              <a:buClr>
                <a:schemeClr val="dk1"/>
              </a:buClr>
              <a:buSzPts val="1100"/>
              <a:buNone/>
            </a:pPr>
            <a:r>
              <a:rPr lang="en" dirty="0">
                <a:solidFill>
                  <a:schemeClr val="lt1"/>
                </a:solidFill>
              </a:rPr>
              <a:t>You can find me at @</a:t>
            </a:r>
            <a:r>
              <a:rPr lang="en-IN" dirty="0"/>
              <a:t> www.linkedin.com/in/ajaymajukar</a:t>
            </a:r>
            <a:endParaRPr sz="3600" dirty="0"/>
          </a:p>
        </p:txBody>
      </p:sp>
      <p:sp>
        <p:nvSpPr>
          <p:cNvPr id="74" name="Google Shape;74;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249880" y="63037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29104" y="0"/>
            <a:ext cx="4980609" cy="757074"/>
          </a:xfrm>
          <a:prstGeom prst="rect">
            <a:avLst/>
          </a:prstGeom>
        </p:spPr>
        <p:txBody>
          <a:bodyPr spcFirstLastPara="1" wrap="square" lIns="91425" tIns="91425" rIns="91425" bIns="91425" anchor="t" anchorCtr="0">
            <a:noAutofit/>
          </a:bodyPr>
          <a:lstStyle/>
          <a:p>
            <a:pPr marL="101600" lvl="0" algn="l">
              <a:spcBef>
                <a:spcPts val="600"/>
              </a:spcBef>
              <a:buSzPts val="2000"/>
            </a:pPr>
            <a:r>
              <a:rPr lang="en-US" sz="3200" dirty="0"/>
              <a:t>IMPORTANT REFERENCES</a:t>
            </a:r>
          </a:p>
        </p:txBody>
      </p:sp>
      <p:sp>
        <p:nvSpPr>
          <p:cNvPr id="143" name="Google Shape;143;p20"/>
          <p:cNvSpPr txBox="1">
            <a:spLocks noGrp="1"/>
          </p:cNvSpPr>
          <p:nvPr>
            <p:ph type="body" idx="1"/>
          </p:nvPr>
        </p:nvSpPr>
        <p:spPr>
          <a:xfrm>
            <a:off x="159313" y="647775"/>
            <a:ext cx="8628080" cy="1172880"/>
          </a:xfrm>
          <a:prstGeom prst="rect">
            <a:avLst/>
          </a:prstGeom>
        </p:spPr>
        <p:txBody>
          <a:bodyPr spcFirstLastPara="1" wrap="square" lIns="91425" tIns="91425" rIns="91425" bIns="91425" anchor="t" anchorCtr="0">
            <a:noAutofit/>
          </a:bodyPr>
          <a:lstStyle/>
          <a:p>
            <a:pPr marL="342900" indent="-342900" algn="just">
              <a:lnSpc>
                <a:spcPct val="150000"/>
              </a:lnSpc>
            </a:pPr>
            <a:r>
              <a:rPr lang="en-IN" sz="1600" dirty="0"/>
              <a:t>[1] National Security Agency. (2014, December). Defending Against the Exploitation of SQL Vulnerabilities to Compromise a Network. Available: https://www.iad.gov/iad/library/ia-guidance/tech-briefs/defending-against-theexploitation-of-sql-vulnerabilities-to.cfm.</a:t>
            </a:r>
          </a:p>
          <a:p>
            <a:pPr marL="342900" indent="-342900" algn="just">
              <a:lnSpc>
                <a:spcPct val="150000"/>
              </a:lnSpc>
            </a:pPr>
            <a:r>
              <a:rPr lang="en-IN" sz="1600" dirty="0"/>
              <a:t>[2] Lee I., </a:t>
            </a:r>
            <a:r>
              <a:rPr lang="en-IN" sz="1600" dirty="0" err="1"/>
              <a:t>Jeong</a:t>
            </a:r>
            <a:r>
              <a:rPr lang="en-IN" sz="1600" dirty="0"/>
              <a:t> S., Yeo S., and Moon J., A novel method for SQL injection attack detection based on removing SQL query attribute values. Mathematical and Computer Modelling, 55(1–2), 2012, pp. 58-68.</a:t>
            </a:r>
          </a:p>
          <a:p>
            <a:pPr marL="342900" indent="-342900" algn="just">
              <a:lnSpc>
                <a:spcPct val="150000"/>
              </a:lnSpc>
            </a:pPr>
            <a:r>
              <a:rPr lang="en-IN" sz="1600" dirty="0"/>
              <a:t>[3] Zhu J., </a:t>
            </a:r>
            <a:r>
              <a:rPr lang="en-IN" sz="1600" dirty="0" err="1"/>
              <a:t>Xie</a:t>
            </a:r>
            <a:r>
              <a:rPr lang="en-IN" sz="1600" dirty="0"/>
              <a:t> J., </a:t>
            </a:r>
            <a:r>
              <a:rPr lang="en-IN" sz="1600" dirty="0" err="1"/>
              <a:t>Lipford</a:t>
            </a:r>
            <a:r>
              <a:rPr lang="en-IN" sz="1600" dirty="0"/>
              <a:t> H.R., and Chu B., Supporting secure programming in web applications through interactive static analysis. Journal of Advanced Research, 5(4), 2014, pp. 449-462.</a:t>
            </a:r>
          </a:p>
          <a:p>
            <a:pPr marL="342900" indent="-342900" algn="just">
              <a:lnSpc>
                <a:spcPct val="150000"/>
              </a:lnSpc>
            </a:pPr>
            <a:r>
              <a:rPr lang="en-IN" sz="1600" dirty="0"/>
              <a:t>[4] Shar L.K. and Tan H.B.K., Predicting SQL injection and cross site scripting vulnerabilities through mining input sanitization patterns. Information and Software Technology, 55(10), 2013, pp. 1767-1780.</a:t>
            </a: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dirty="0"/>
          </a:p>
        </p:txBody>
      </p:sp>
      <p:grpSp>
        <p:nvGrpSpPr>
          <p:cNvPr id="11" name="Google Shape;428;p39">
            <a:extLst>
              <a:ext uri="{FF2B5EF4-FFF2-40B4-BE49-F238E27FC236}">
                <a16:creationId xmlns:a16="http://schemas.microsoft.com/office/drawing/2014/main" id="{B2658A01-E68D-4A9F-A350-D1CFDB28DCED}"/>
              </a:ext>
            </a:extLst>
          </p:cNvPr>
          <p:cNvGrpSpPr/>
          <p:nvPr/>
        </p:nvGrpSpPr>
        <p:grpSpPr>
          <a:xfrm>
            <a:off x="706784" y="561820"/>
            <a:ext cx="4625248" cy="195254"/>
            <a:chOff x="273881" y="835284"/>
            <a:chExt cx="813925" cy="186130"/>
          </a:xfrm>
        </p:grpSpPr>
        <p:sp>
          <p:nvSpPr>
            <p:cNvPr id="12" name="Google Shape;429;p39">
              <a:extLst>
                <a:ext uri="{FF2B5EF4-FFF2-40B4-BE49-F238E27FC236}">
                  <a16:creationId xmlns:a16="http://schemas.microsoft.com/office/drawing/2014/main" id="{02BD13D4-A7D4-490F-9C2B-5D65EEDD3542}"/>
                </a:ext>
              </a:extLst>
            </p:cNvPr>
            <p:cNvSpPr/>
            <p:nvPr/>
          </p:nvSpPr>
          <p:spPr>
            <a:xfrm>
              <a:off x="273881" y="893758"/>
              <a:ext cx="789591" cy="918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p39">
              <a:extLst>
                <a:ext uri="{FF2B5EF4-FFF2-40B4-BE49-F238E27FC236}">
                  <a16:creationId xmlns:a16="http://schemas.microsoft.com/office/drawing/2014/main" id="{E59297AC-3C55-4260-A299-781473147E8C}"/>
                </a:ext>
              </a:extLst>
            </p:cNvPr>
            <p:cNvSpPr/>
            <p:nvPr/>
          </p:nvSpPr>
          <p:spPr>
            <a:xfrm>
              <a:off x="1039138" y="835284"/>
              <a:ext cx="48668" cy="186130"/>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51;p37">
            <a:extLst>
              <a:ext uri="{FF2B5EF4-FFF2-40B4-BE49-F238E27FC236}">
                <a16:creationId xmlns:a16="http://schemas.microsoft.com/office/drawing/2014/main" id="{30F93469-8C19-4908-901F-E18861155CBC}"/>
              </a:ext>
            </a:extLst>
          </p:cNvPr>
          <p:cNvSpPr/>
          <p:nvPr/>
        </p:nvSpPr>
        <p:spPr>
          <a:xfrm>
            <a:off x="114820" y="284988"/>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4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rtl="0">
              <a:spcBef>
                <a:spcPts val="600"/>
              </a:spcBef>
              <a:spcAft>
                <a:spcPts val="0"/>
              </a:spcAft>
              <a:buNone/>
            </a:pPr>
            <a:r>
              <a:rPr lang="en" dirty="0">
                <a:solidFill>
                  <a:schemeClr val="lt1"/>
                </a:solidFill>
              </a:rPr>
              <a:t>You can find me at</a:t>
            </a:r>
            <a:endParaRPr dirty="0">
              <a:solidFill>
                <a:schemeClr val="lt1"/>
              </a:solidFill>
            </a:endParaRPr>
          </a:p>
          <a:p>
            <a:pPr marL="0" lvl="0" indent="0" algn="ctr" rtl="0">
              <a:spcBef>
                <a:spcPts val="0"/>
              </a:spcBef>
              <a:spcAft>
                <a:spcPts val="0"/>
              </a:spcAft>
              <a:buNone/>
            </a:pPr>
            <a:r>
              <a:rPr lang="en-IN" dirty="0">
                <a:solidFill>
                  <a:schemeClr val="lt1"/>
                </a:solidFill>
              </a:rPr>
              <a:t>ajaymajukar</a:t>
            </a:r>
            <a:r>
              <a:rPr lang="en" dirty="0">
                <a:solidFill>
                  <a:schemeClr val="lt1"/>
                </a:solidFill>
              </a:rPr>
              <a:t>@gmail.com</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CONTENTS</a:t>
            </a:r>
            <a:endParaRPr dirty="0"/>
          </a:p>
        </p:txBody>
      </p:sp>
      <p:sp>
        <p:nvSpPr>
          <p:cNvPr id="96" name="Google Shape;96;p16"/>
          <p:cNvSpPr txBox="1">
            <a:spLocks noGrp="1"/>
          </p:cNvSpPr>
          <p:nvPr>
            <p:ph type="body" idx="1"/>
          </p:nvPr>
        </p:nvSpPr>
        <p:spPr>
          <a:xfrm>
            <a:off x="457200" y="1563400"/>
            <a:ext cx="8229600" cy="3103662"/>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IN" sz="2400" dirty="0"/>
              <a:t>Abstract</a:t>
            </a:r>
          </a:p>
          <a:p>
            <a:pPr marL="457200" lvl="0" indent="-355600" algn="l" rtl="0">
              <a:spcBef>
                <a:spcPts val="600"/>
              </a:spcBef>
              <a:spcAft>
                <a:spcPts val="0"/>
              </a:spcAft>
              <a:buSzPts val="2000"/>
              <a:buChar char="✘"/>
            </a:pPr>
            <a:r>
              <a:rPr lang="en-US" sz="2400" dirty="0"/>
              <a:t>I</a:t>
            </a:r>
            <a:r>
              <a:rPr lang="en-IN" sz="2400" dirty="0"/>
              <a:t>ntroduction</a:t>
            </a:r>
          </a:p>
          <a:p>
            <a:pPr marL="457200" lvl="0" indent="-355600" algn="l" rtl="0">
              <a:spcBef>
                <a:spcPts val="600"/>
              </a:spcBef>
              <a:spcAft>
                <a:spcPts val="0"/>
              </a:spcAft>
              <a:buSzPts val="2000"/>
              <a:buChar char="✘"/>
            </a:pPr>
            <a:r>
              <a:rPr lang="en-US" sz="2400" dirty="0"/>
              <a:t>L</a:t>
            </a:r>
            <a:r>
              <a:rPr lang="en-IN" sz="2400" dirty="0"/>
              <a:t>iterature Survey</a:t>
            </a:r>
          </a:p>
          <a:p>
            <a:pPr marL="457200" lvl="0" indent="-355600" algn="l" rtl="0">
              <a:spcBef>
                <a:spcPts val="600"/>
              </a:spcBef>
              <a:spcAft>
                <a:spcPts val="0"/>
              </a:spcAft>
              <a:buSzPts val="2000"/>
              <a:buChar char="✘"/>
            </a:pPr>
            <a:r>
              <a:rPr lang="en-US" sz="2400" dirty="0"/>
              <a:t>E</a:t>
            </a:r>
            <a:r>
              <a:rPr lang="en-IN" sz="2400" dirty="0"/>
              <a:t>xplanation of the Paper</a:t>
            </a:r>
          </a:p>
          <a:p>
            <a:pPr marL="457200" lvl="0" indent="-355600" algn="l" rtl="0">
              <a:spcBef>
                <a:spcPts val="600"/>
              </a:spcBef>
              <a:spcAft>
                <a:spcPts val="0"/>
              </a:spcAft>
              <a:buSzPts val="2000"/>
              <a:buChar char="✘"/>
            </a:pPr>
            <a:r>
              <a:rPr lang="en-US" sz="2400" dirty="0"/>
              <a:t>C</a:t>
            </a:r>
            <a:r>
              <a:rPr lang="en-IN" sz="2400" dirty="0"/>
              <a:t>onclusions</a:t>
            </a:r>
          </a:p>
          <a:p>
            <a:pPr marL="457200" lvl="0" indent="-355600" algn="l" rtl="0">
              <a:spcBef>
                <a:spcPts val="600"/>
              </a:spcBef>
              <a:spcAft>
                <a:spcPts val="0"/>
              </a:spcAft>
              <a:buSzPts val="2000"/>
              <a:buChar char="✘"/>
            </a:pPr>
            <a:r>
              <a:rPr lang="en-US" sz="2400" dirty="0"/>
              <a:t>S</a:t>
            </a:r>
            <a:r>
              <a:rPr lang="en-IN" sz="2400" dirty="0"/>
              <a:t>eminar Learning Outcomes</a:t>
            </a:r>
          </a:p>
          <a:p>
            <a:pPr marL="457200" lvl="0" indent="-355600" algn="l" rtl="0">
              <a:spcBef>
                <a:spcPts val="600"/>
              </a:spcBef>
              <a:spcAft>
                <a:spcPts val="0"/>
              </a:spcAft>
              <a:buSzPts val="2000"/>
              <a:buChar char="✘"/>
            </a:pPr>
            <a:r>
              <a:rPr lang="en-US" sz="2400" dirty="0"/>
              <a:t>I</a:t>
            </a:r>
            <a:r>
              <a:rPr lang="en-IN" sz="2400" dirty="0"/>
              <a:t>mportant References</a:t>
            </a:r>
            <a:endParaRPr sz="2400"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24977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6000" dirty="0"/>
              <a:t>Abstract</a:t>
            </a:r>
            <a:endParaRPr sz="6000" dirty="0"/>
          </a:p>
        </p:txBody>
      </p:sp>
      <p:sp>
        <p:nvSpPr>
          <p:cNvPr id="105" name="Google Shape;105;p17"/>
          <p:cNvSpPr txBox="1">
            <a:spLocks noGrp="1"/>
          </p:cNvSpPr>
          <p:nvPr>
            <p:ph type="subTitle" idx="4294967295"/>
          </p:nvPr>
        </p:nvSpPr>
        <p:spPr>
          <a:xfrm>
            <a:off x="1476921" y="3528072"/>
            <a:ext cx="6190158" cy="876452"/>
          </a:xfrm>
          <a:prstGeom prst="rect">
            <a:avLst/>
          </a:prstGeom>
        </p:spPr>
        <p:txBody>
          <a:bodyPr spcFirstLastPara="1" wrap="square" lIns="91425" tIns="91425" rIns="91425" bIns="91425" anchor="t" anchorCtr="0">
            <a:noAutofit/>
          </a:bodyPr>
          <a:lstStyle/>
          <a:p>
            <a:pPr marL="0" lvl="0" indent="0" algn="ctr">
              <a:buNone/>
            </a:pPr>
            <a:r>
              <a:rPr lang="en" dirty="0"/>
              <a:t>Develop a </a:t>
            </a:r>
            <a:r>
              <a:rPr lang="en-IN" dirty="0"/>
              <a:t>framework of SQL injection prevention using</a:t>
            </a:r>
          </a:p>
          <a:p>
            <a:pPr marL="0" lvl="0" indent="0" algn="ctr">
              <a:buNone/>
            </a:pPr>
            <a:r>
              <a:rPr lang="en-IN" dirty="0"/>
              <a:t>compiler platform and machine learning</a:t>
            </a:r>
            <a:endParaRPr dirty="0"/>
          </a:p>
        </p:txBody>
      </p:sp>
      <p:grpSp>
        <p:nvGrpSpPr>
          <p:cNvPr id="106" name="Google Shape;106;p17"/>
          <p:cNvGrpSpPr/>
          <p:nvPr/>
        </p:nvGrpSpPr>
        <p:grpSpPr>
          <a:xfrm rot="-7230029">
            <a:off x="6083565" y="1796211"/>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4843953" flipH="1">
            <a:off x="2064273" y="1817152"/>
            <a:ext cx="1166676" cy="1032863"/>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656279" y="880731"/>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a:off x="3497304" y="1252883"/>
            <a:ext cx="2149392" cy="1212066"/>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6"/>
          <p:cNvSpPr txBox="1">
            <a:spLocks noGrp="1"/>
          </p:cNvSpPr>
          <p:nvPr>
            <p:ph type="body" idx="1"/>
          </p:nvPr>
        </p:nvSpPr>
        <p:spPr>
          <a:xfrm>
            <a:off x="364142" y="829101"/>
            <a:ext cx="8343900" cy="3808700"/>
          </a:xfrm>
          <a:prstGeom prst="rect">
            <a:avLst/>
          </a:prstGeom>
        </p:spPr>
        <p:txBody>
          <a:bodyPr spcFirstLastPara="1" wrap="square" lIns="91425" tIns="91425" rIns="91425" bIns="91425" anchor="t" anchorCtr="0">
            <a:noAutofit/>
          </a:bodyPr>
          <a:lstStyle/>
          <a:p>
            <a:pPr lvl="0">
              <a:lnSpc>
                <a:spcPct val="150000"/>
              </a:lnSpc>
            </a:pPr>
            <a:r>
              <a:rPr lang="en-IN" sz="1600" dirty="0"/>
              <a:t>SQL </a:t>
            </a:r>
            <a:r>
              <a:rPr lang="en-IN" sz="1600"/>
              <a:t>injection vulnerability </a:t>
            </a:r>
            <a:r>
              <a:rPr lang="en-IN" sz="1600" dirty="0"/>
              <a:t>can be generated unintentionally by software developer during the development phase. To ensure that all secure coding practices are adopted to prevent the vulnerability. </a:t>
            </a:r>
          </a:p>
          <a:p>
            <a:pPr>
              <a:lnSpc>
                <a:spcPct val="150000"/>
              </a:lnSpc>
            </a:pPr>
            <a:r>
              <a:rPr lang="en-IN" sz="1600" dirty="0"/>
              <a:t>The framework of SQL injection prevention using compiler platform and machine learning is proposed. The machine learning part will be described primarily since it is the core of this framework to support SQL injection prediction by conducting 1,100 datasets of vulnerabilities to train machine learning model. </a:t>
            </a:r>
          </a:p>
          <a:p>
            <a:pPr lvl="0">
              <a:lnSpc>
                <a:spcPct val="150000"/>
              </a:lnSpc>
            </a:pPr>
            <a:r>
              <a:rPr lang="en-IN" sz="1600" dirty="0"/>
              <a:t>The results indicated that decision tree is the best model in term of processing time, highest efficiency in prediction.</a:t>
            </a:r>
            <a:endParaRPr sz="1600"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3127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58300" y="193607"/>
            <a:ext cx="31825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b="1" dirty="0"/>
              <a:t>INTRODUCTION</a:t>
            </a:r>
            <a:endParaRPr sz="3200" b="1" dirty="0"/>
          </a:p>
        </p:txBody>
      </p:sp>
      <p:sp>
        <p:nvSpPr>
          <p:cNvPr id="143" name="Google Shape;143;p20"/>
          <p:cNvSpPr txBox="1">
            <a:spLocks noGrp="1"/>
          </p:cNvSpPr>
          <p:nvPr>
            <p:ph type="body" idx="1"/>
          </p:nvPr>
        </p:nvSpPr>
        <p:spPr>
          <a:xfrm>
            <a:off x="3522704" y="804776"/>
            <a:ext cx="5477012" cy="1172880"/>
          </a:xfrm>
          <a:prstGeom prst="rect">
            <a:avLst/>
          </a:prstGeom>
        </p:spPr>
        <p:txBody>
          <a:bodyPr spcFirstLastPara="1" wrap="square" lIns="91425" tIns="91425" rIns="91425" bIns="91425" anchor="t" anchorCtr="0">
            <a:noAutofit/>
          </a:bodyPr>
          <a:lstStyle/>
          <a:p>
            <a:pPr marL="342900" indent="-342900" algn="just">
              <a:lnSpc>
                <a:spcPct val="150000"/>
              </a:lnSpc>
            </a:pPr>
            <a:r>
              <a:rPr lang="en-IN" sz="1800" dirty="0"/>
              <a:t>The most common web application vulnerability found in the </a:t>
            </a:r>
            <a:r>
              <a:rPr lang="en-IN" dirty="0"/>
              <a:t>National Security Agency</a:t>
            </a:r>
            <a:r>
              <a:rPr lang="en-IN" sz="1800" dirty="0"/>
              <a:t> (NSA) report is SQL injection.</a:t>
            </a:r>
          </a:p>
          <a:p>
            <a:pPr marL="342900" indent="-342900" algn="just">
              <a:lnSpc>
                <a:spcPct val="150000"/>
              </a:lnSpc>
            </a:pPr>
            <a:r>
              <a:rPr lang="en-IN" sz="1800" dirty="0"/>
              <a:t>It can be prevented by implementing </a:t>
            </a:r>
            <a:r>
              <a:rPr lang="en-IN" dirty="0"/>
              <a:t>input sanitization</a:t>
            </a:r>
            <a:r>
              <a:rPr lang="en-IN" sz="1800" dirty="0"/>
              <a:t> or use personal expertise on coding. </a:t>
            </a:r>
          </a:p>
          <a:p>
            <a:pPr marL="342900" indent="-342900" algn="just">
              <a:lnSpc>
                <a:spcPct val="150000"/>
              </a:lnSpc>
            </a:pPr>
            <a:r>
              <a:rPr lang="en-IN" sz="1800" dirty="0"/>
              <a:t>However, web application is still vulnerable if the </a:t>
            </a:r>
            <a:r>
              <a:rPr lang="en-IN" dirty="0"/>
              <a:t>input sanitization</a:t>
            </a:r>
            <a:r>
              <a:rPr lang="en-IN" sz="1800" dirty="0"/>
              <a:t> or </a:t>
            </a:r>
            <a:r>
              <a:rPr lang="en-IN" dirty="0"/>
              <a:t>filtering</a:t>
            </a:r>
            <a:r>
              <a:rPr lang="en-IN" sz="1800" dirty="0"/>
              <a:t> is not being able to either fulfil or predict the </a:t>
            </a:r>
            <a:r>
              <a:rPr lang="en-IN" dirty="0"/>
              <a:t>trend</a:t>
            </a:r>
            <a:r>
              <a:rPr lang="en-IN" sz="1800" dirty="0"/>
              <a:t> of vulnerability over the web application code.</a:t>
            </a:r>
          </a:p>
          <a:p>
            <a:pPr marL="342900" indent="-342900" algn="just"/>
            <a:endParaRPr dirty="0"/>
          </a:p>
        </p:txBody>
      </p:sp>
      <p:pic>
        <p:nvPicPr>
          <p:cNvPr id="144" name="Google Shape;144;p20"/>
          <p:cNvPicPr preferRelativeResize="0"/>
          <p:nvPr/>
        </p:nvPicPr>
        <p:blipFill>
          <a:blip r:embed="rId3"/>
          <a:stretch>
            <a:fillRect/>
          </a:stretch>
        </p:blipFill>
        <p:spPr>
          <a:xfrm>
            <a:off x="306704" y="1369756"/>
            <a:ext cx="2959346" cy="2891577"/>
          </a:xfrm>
          <a:prstGeom prst="rect">
            <a:avLst/>
          </a:prstGeom>
          <a:noFill/>
          <a:ln>
            <a:noFill/>
          </a:ln>
        </p:spPr>
      </p:pic>
      <p:sp>
        <p:nvSpPr>
          <p:cNvPr id="145" name="Google Shape;145;p20"/>
          <p:cNvSpPr/>
          <p:nvPr/>
        </p:nvSpPr>
        <p:spPr>
          <a:xfrm>
            <a:off x="7877321" y="193607"/>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06704" y="1300734"/>
            <a:ext cx="3053184" cy="29606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3" name="Picture 2">
            <a:extLst>
              <a:ext uri="{FF2B5EF4-FFF2-40B4-BE49-F238E27FC236}">
                <a16:creationId xmlns:a16="http://schemas.microsoft.com/office/drawing/2014/main" id="{1A43A039-CEB7-40F5-A544-882F03320EE3}"/>
              </a:ext>
            </a:extLst>
          </p:cNvPr>
          <p:cNvPicPr>
            <a:picLocks noChangeAspect="1"/>
          </p:cNvPicPr>
          <p:nvPr/>
        </p:nvPicPr>
        <p:blipFill>
          <a:blip r:embed="rId4"/>
          <a:stretch>
            <a:fillRect/>
          </a:stretch>
        </p:blipFill>
        <p:spPr>
          <a:xfrm>
            <a:off x="7930608" y="255144"/>
            <a:ext cx="682121" cy="682121"/>
          </a:xfrm>
          <a:prstGeom prst="rect">
            <a:avLst/>
          </a:prstGeom>
        </p:spPr>
      </p:pic>
      <p:grpSp>
        <p:nvGrpSpPr>
          <p:cNvPr id="11" name="Google Shape;428;p39">
            <a:extLst>
              <a:ext uri="{FF2B5EF4-FFF2-40B4-BE49-F238E27FC236}">
                <a16:creationId xmlns:a16="http://schemas.microsoft.com/office/drawing/2014/main" id="{B2658A01-E68D-4A9F-A350-D1CFDB28DCED}"/>
              </a:ext>
            </a:extLst>
          </p:cNvPr>
          <p:cNvGrpSpPr/>
          <p:nvPr/>
        </p:nvGrpSpPr>
        <p:grpSpPr>
          <a:xfrm>
            <a:off x="614954" y="691722"/>
            <a:ext cx="2797521" cy="245543"/>
            <a:chOff x="273881" y="826879"/>
            <a:chExt cx="827553" cy="186130"/>
          </a:xfrm>
        </p:grpSpPr>
        <p:sp>
          <p:nvSpPr>
            <p:cNvPr id="12" name="Google Shape;429;p39">
              <a:extLst>
                <a:ext uri="{FF2B5EF4-FFF2-40B4-BE49-F238E27FC236}">
                  <a16:creationId xmlns:a16="http://schemas.microsoft.com/office/drawing/2014/main" id="{02BD13D4-A7D4-490F-9C2B-5D65EEDD3542}"/>
                </a:ext>
              </a:extLst>
            </p:cNvPr>
            <p:cNvSpPr/>
            <p:nvPr/>
          </p:nvSpPr>
          <p:spPr>
            <a:xfrm>
              <a:off x="273881" y="893758"/>
              <a:ext cx="789591" cy="918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p39">
              <a:extLst>
                <a:ext uri="{FF2B5EF4-FFF2-40B4-BE49-F238E27FC236}">
                  <a16:creationId xmlns:a16="http://schemas.microsoft.com/office/drawing/2014/main" id="{E59297AC-3C55-4260-A299-781473147E8C}"/>
                </a:ext>
              </a:extLst>
            </p:cNvPr>
            <p:cNvSpPr/>
            <p:nvPr/>
          </p:nvSpPr>
          <p:spPr>
            <a:xfrm>
              <a:off x="1014804" y="826879"/>
              <a:ext cx="86630" cy="186130"/>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1.</a:t>
            </a: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IN" dirty="0"/>
              <a:t>WHAT IS </a:t>
            </a:r>
            <a:r>
              <a:rPr lang="en" dirty="0"/>
              <a:t>SQL INJECTION ?</a:t>
            </a:r>
            <a:endParaRPr dirty="0"/>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Let’s start with a live demonst</a:t>
            </a:r>
            <a:r>
              <a:rPr lang="en-IN" dirty="0" err="1"/>
              <a:t>ra</a:t>
            </a:r>
            <a:r>
              <a:rPr lang="en" dirty="0"/>
              <a:t>t</a:t>
            </a:r>
            <a:r>
              <a:rPr lang="en-IN" dirty="0"/>
              <a:t>ion of this attack</a:t>
            </a:r>
            <a:endParaRPr dirty="0"/>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327766" y="1460572"/>
            <a:ext cx="8617760" cy="1513520"/>
          </a:xfrm>
          <a:prstGeom prst="rect">
            <a:avLst/>
          </a:prstGeom>
        </p:spPr>
        <p:txBody>
          <a:bodyPr spcFirstLastPara="1" wrap="square" lIns="91425" tIns="91425" rIns="91425" bIns="91425" anchor="t" anchorCtr="0">
            <a:noAutofit/>
          </a:bodyPr>
          <a:lstStyle/>
          <a:p>
            <a:pPr marL="0" lvl="0" indent="0">
              <a:buNone/>
            </a:pPr>
            <a:r>
              <a:rPr lang="en-IN" dirty="0"/>
              <a:t>An SQL injection is a computer attack in which malicious code is embedded in a poorly-designed application and then passed to the backend database.</a:t>
            </a:r>
            <a:endParaRPr dirty="0"/>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0" y="-21642"/>
            <a:ext cx="3182500" cy="857400"/>
          </a:xfrm>
          <a:prstGeom prst="rect">
            <a:avLst/>
          </a:prstGeom>
        </p:spPr>
        <p:txBody>
          <a:bodyPr spcFirstLastPara="1" wrap="square" lIns="91425" tIns="91425" rIns="91425" bIns="91425" anchor="t" anchorCtr="0">
            <a:noAutofit/>
          </a:bodyPr>
          <a:lstStyle/>
          <a:p>
            <a:r>
              <a:rPr lang="en-US" sz="3200" dirty="0"/>
              <a:t>L</a:t>
            </a:r>
            <a:r>
              <a:rPr lang="en-IN" sz="3200" dirty="0"/>
              <a:t>iterature Survey</a:t>
            </a:r>
            <a:br>
              <a:rPr lang="en-IN" sz="3200" dirty="0"/>
            </a:br>
            <a:endParaRPr sz="3200" b="1" dirty="0"/>
          </a:p>
        </p:txBody>
      </p:sp>
      <p:grpSp>
        <p:nvGrpSpPr>
          <p:cNvPr id="11" name="Google Shape;428;p39">
            <a:extLst>
              <a:ext uri="{FF2B5EF4-FFF2-40B4-BE49-F238E27FC236}">
                <a16:creationId xmlns:a16="http://schemas.microsoft.com/office/drawing/2014/main" id="{B2658A01-E68D-4A9F-A350-D1CFDB28DCED}"/>
              </a:ext>
            </a:extLst>
          </p:cNvPr>
          <p:cNvGrpSpPr/>
          <p:nvPr/>
        </p:nvGrpSpPr>
        <p:grpSpPr>
          <a:xfrm>
            <a:off x="227931" y="471983"/>
            <a:ext cx="3046897" cy="245543"/>
            <a:chOff x="273881" y="826879"/>
            <a:chExt cx="827553" cy="186130"/>
          </a:xfrm>
        </p:grpSpPr>
        <p:sp>
          <p:nvSpPr>
            <p:cNvPr id="12" name="Google Shape;429;p39">
              <a:extLst>
                <a:ext uri="{FF2B5EF4-FFF2-40B4-BE49-F238E27FC236}">
                  <a16:creationId xmlns:a16="http://schemas.microsoft.com/office/drawing/2014/main" id="{02BD13D4-A7D4-490F-9C2B-5D65EEDD3542}"/>
                </a:ext>
              </a:extLst>
            </p:cNvPr>
            <p:cNvSpPr/>
            <p:nvPr/>
          </p:nvSpPr>
          <p:spPr>
            <a:xfrm>
              <a:off x="273881" y="893758"/>
              <a:ext cx="789591" cy="918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p39">
              <a:extLst>
                <a:ext uri="{FF2B5EF4-FFF2-40B4-BE49-F238E27FC236}">
                  <a16:creationId xmlns:a16="http://schemas.microsoft.com/office/drawing/2014/main" id="{E59297AC-3C55-4260-A299-781473147E8C}"/>
                </a:ext>
              </a:extLst>
            </p:cNvPr>
            <p:cNvSpPr/>
            <p:nvPr/>
          </p:nvSpPr>
          <p:spPr>
            <a:xfrm>
              <a:off x="1014804" y="826879"/>
              <a:ext cx="86630" cy="186130"/>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89;p33">
            <a:extLst>
              <a:ext uri="{FF2B5EF4-FFF2-40B4-BE49-F238E27FC236}">
                <a16:creationId xmlns:a16="http://schemas.microsoft.com/office/drawing/2014/main" id="{8EE55FC1-92FC-4B43-8222-FE533ECB6FBC}"/>
              </a:ext>
            </a:extLst>
          </p:cNvPr>
          <p:cNvSpPr/>
          <p:nvPr/>
        </p:nvSpPr>
        <p:spPr>
          <a:xfrm>
            <a:off x="120501" y="834105"/>
            <a:ext cx="8810847" cy="421281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graphicFrame>
        <p:nvGraphicFramePr>
          <p:cNvPr id="5" name="Table 4">
            <a:extLst>
              <a:ext uri="{FF2B5EF4-FFF2-40B4-BE49-F238E27FC236}">
                <a16:creationId xmlns:a16="http://schemas.microsoft.com/office/drawing/2014/main" id="{9617DE19-01DA-4A47-8ACF-DF3183EC60EF}"/>
              </a:ext>
            </a:extLst>
          </p:cNvPr>
          <p:cNvGraphicFramePr>
            <a:graphicFrameLocks noGrp="1"/>
          </p:cNvGraphicFramePr>
          <p:nvPr>
            <p:extLst>
              <p:ext uri="{D42A27DB-BD31-4B8C-83A1-F6EECF244321}">
                <p14:modId xmlns:p14="http://schemas.microsoft.com/office/powerpoint/2010/main" val="3981400183"/>
              </p:ext>
            </p:extLst>
          </p:nvPr>
        </p:nvGraphicFramePr>
        <p:xfrm>
          <a:off x="606054" y="1179989"/>
          <a:ext cx="7822020" cy="2956560"/>
        </p:xfrm>
        <a:graphic>
          <a:graphicData uri="http://schemas.openxmlformats.org/drawingml/2006/table">
            <a:tbl>
              <a:tblPr firstRow="1" bandRow="1">
                <a:tableStyleId>{912C8C85-51F0-491E-9774-3900AFEF0FD7}</a:tableStyleId>
              </a:tblPr>
              <a:tblGrid>
                <a:gridCol w="435157">
                  <a:extLst>
                    <a:ext uri="{9D8B030D-6E8A-4147-A177-3AD203B41FA5}">
                      <a16:colId xmlns:a16="http://schemas.microsoft.com/office/drawing/2014/main" val="1003788354"/>
                    </a:ext>
                  </a:extLst>
                </a:gridCol>
                <a:gridCol w="3475853">
                  <a:extLst>
                    <a:ext uri="{9D8B030D-6E8A-4147-A177-3AD203B41FA5}">
                      <a16:colId xmlns:a16="http://schemas.microsoft.com/office/drawing/2014/main" val="1153370509"/>
                    </a:ext>
                  </a:extLst>
                </a:gridCol>
                <a:gridCol w="3011926">
                  <a:extLst>
                    <a:ext uri="{9D8B030D-6E8A-4147-A177-3AD203B41FA5}">
                      <a16:colId xmlns:a16="http://schemas.microsoft.com/office/drawing/2014/main" val="470874531"/>
                    </a:ext>
                  </a:extLst>
                </a:gridCol>
                <a:gridCol w="899084">
                  <a:extLst>
                    <a:ext uri="{9D8B030D-6E8A-4147-A177-3AD203B41FA5}">
                      <a16:colId xmlns:a16="http://schemas.microsoft.com/office/drawing/2014/main" val="3938816783"/>
                    </a:ext>
                  </a:extLst>
                </a:gridCol>
              </a:tblGrid>
              <a:tr h="389050">
                <a:tc>
                  <a:txBody>
                    <a:bodyPr/>
                    <a:lstStyle/>
                    <a:p>
                      <a:pPr algn="l"/>
                      <a:r>
                        <a:rPr lang="en-US" sz="1000" dirty="0">
                          <a:solidFill>
                            <a:schemeClr val="bg1"/>
                          </a:solidFill>
                        </a:rPr>
                        <a:t>S/N</a:t>
                      </a:r>
                      <a:endParaRPr lang="en-IN" sz="1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dirty="0">
                          <a:solidFill>
                            <a:schemeClr val="bg1"/>
                          </a:solidFill>
                        </a:rPr>
                        <a:t>Name of the Paper</a:t>
                      </a:r>
                      <a:endParaRPr lang="en-IN"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dirty="0">
                          <a:solidFill>
                            <a:schemeClr val="bg1"/>
                          </a:solidFill>
                        </a:rPr>
                        <a:t>Authors</a:t>
                      </a:r>
                      <a:endParaRPr lang="en-IN"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000" dirty="0">
                          <a:solidFill>
                            <a:schemeClr val="bg1"/>
                          </a:solidFill>
                        </a:rPr>
                        <a:t>Year of Publication </a:t>
                      </a:r>
                      <a:endParaRPr lang="en-IN" sz="1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4355238"/>
                  </a:ext>
                </a:extLst>
              </a:tr>
              <a:tr h="628466">
                <a:tc>
                  <a:txBody>
                    <a:bodyPr/>
                    <a:lstStyle/>
                    <a:p>
                      <a:pPr algn="l"/>
                      <a:r>
                        <a:rPr lang="en-US" dirty="0">
                          <a:solidFill>
                            <a:schemeClr val="bg1"/>
                          </a:solidFill>
                        </a:rPr>
                        <a:t>1</a:t>
                      </a:r>
                      <a:endParaRPr lang="en-IN"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200" dirty="0">
                          <a:solidFill>
                            <a:schemeClr val="bg1"/>
                          </a:solidFill>
                        </a:rPr>
                        <a:t>National Security Agency. (2014, December). Defending Against the Exploitation of SQL Vulnerabilities to Compromise a Network.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bg1"/>
                          </a:solidFill>
                        </a:rPr>
                        <a:t>N/A</a:t>
                      </a:r>
                      <a:endParaRPr lang="en-IN"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solidFill>
                            <a:schemeClr val="bg1"/>
                          </a:solidFill>
                        </a:rPr>
                        <a:t>2014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86406909"/>
                  </a:ext>
                </a:extLst>
              </a:tr>
              <a:tr h="808027">
                <a:tc>
                  <a:txBody>
                    <a:bodyPr/>
                    <a:lstStyle/>
                    <a:p>
                      <a:pPr algn="l"/>
                      <a:r>
                        <a:rPr lang="en-US" dirty="0">
                          <a:solidFill>
                            <a:schemeClr val="bg1"/>
                          </a:solidFill>
                        </a:rPr>
                        <a:t>2</a:t>
                      </a:r>
                      <a:endParaRPr lang="en-IN"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200" dirty="0">
                          <a:solidFill>
                            <a:schemeClr val="bg1"/>
                          </a:solidFill>
                        </a:rPr>
                        <a:t>A novel method for SQL injection attack detection based on removing SQL query attribute values, Mathematical and Computer Modelling.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200" dirty="0">
                          <a:solidFill>
                            <a:schemeClr val="bg1"/>
                          </a:solidFill>
                        </a:rPr>
                        <a:t>Lee I., </a:t>
                      </a:r>
                      <a:r>
                        <a:rPr lang="en-IN" sz="1200" dirty="0" err="1">
                          <a:solidFill>
                            <a:schemeClr val="bg1"/>
                          </a:solidFill>
                        </a:rPr>
                        <a:t>Jeong</a:t>
                      </a:r>
                      <a:r>
                        <a:rPr lang="en-IN" sz="1200" dirty="0">
                          <a:solidFill>
                            <a:schemeClr val="bg1"/>
                          </a:solidFill>
                        </a:rPr>
                        <a:t> S., Yeo S., &amp; Moon J.</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solidFill>
                            <a:schemeClr val="bg1"/>
                          </a:solidFill>
                        </a:rPr>
                        <a:t>2012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68663875"/>
                  </a:ext>
                </a:extLst>
              </a:tr>
              <a:tr h="448904">
                <a:tc>
                  <a:txBody>
                    <a:bodyPr/>
                    <a:lstStyle/>
                    <a:p>
                      <a:pPr algn="l"/>
                      <a:r>
                        <a:rPr lang="en-US" dirty="0">
                          <a:solidFill>
                            <a:schemeClr val="bg1"/>
                          </a:solidFill>
                        </a:rPr>
                        <a:t>3</a:t>
                      </a:r>
                      <a:endParaRPr lang="en-IN"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200" dirty="0">
                          <a:solidFill>
                            <a:schemeClr val="bg1"/>
                          </a:solidFill>
                        </a:rPr>
                        <a:t>Supporting secure programming in web applications through interactive static analysis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200" dirty="0">
                          <a:solidFill>
                            <a:schemeClr val="bg1"/>
                          </a:solidFill>
                        </a:rPr>
                        <a:t>Zhu J., </a:t>
                      </a:r>
                      <a:r>
                        <a:rPr lang="en-IN" sz="1200" dirty="0" err="1">
                          <a:solidFill>
                            <a:schemeClr val="bg1"/>
                          </a:solidFill>
                        </a:rPr>
                        <a:t>Xie</a:t>
                      </a:r>
                      <a:r>
                        <a:rPr lang="en-IN" sz="1200" dirty="0">
                          <a:solidFill>
                            <a:schemeClr val="bg1"/>
                          </a:solidFill>
                        </a:rPr>
                        <a:t> J., </a:t>
                      </a:r>
                      <a:r>
                        <a:rPr lang="en-IN" sz="1200" dirty="0" err="1">
                          <a:solidFill>
                            <a:schemeClr val="bg1"/>
                          </a:solidFill>
                        </a:rPr>
                        <a:t>Lipford</a:t>
                      </a:r>
                      <a:r>
                        <a:rPr lang="en-IN" sz="1200" dirty="0">
                          <a:solidFill>
                            <a:schemeClr val="bg1"/>
                          </a:solidFill>
                        </a:rPr>
                        <a:t> H.R., &amp; Chu 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solidFill>
                            <a:schemeClr val="bg1"/>
                          </a:solidFill>
                        </a:rPr>
                        <a:t>2014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4994468"/>
                  </a:ext>
                </a:extLst>
              </a:tr>
              <a:tr h="628466">
                <a:tc>
                  <a:txBody>
                    <a:bodyPr/>
                    <a:lstStyle/>
                    <a:p>
                      <a:pPr algn="l"/>
                      <a:r>
                        <a:rPr lang="en-US" sz="1200" dirty="0">
                          <a:solidFill>
                            <a:schemeClr val="bg1"/>
                          </a:solidFill>
                        </a:rPr>
                        <a:t>4</a:t>
                      </a:r>
                      <a:endParaRPr lang="en-IN"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200" dirty="0">
                          <a:solidFill>
                            <a:schemeClr val="bg1"/>
                          </a:solidFill>
                        </a:rPr>
                        <a:t>Predicting SQL injection and cross site</a:t>
                      </a:r>
                    </a:p>
                    <a:p>
                      <a:pPr algn="l"/>
                      <a:r>
                        <a:rPr lang="en-IN" sz="1200" dirty="0">
                          <a:solidFill>
                            <a:schemeClr val="bg1"/>
                          </a:solidFill>
                        </a:rPr>
                        <a:t>scripting vulnerabilities through mining input sanitization patterns.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200" dirty="0">
                          <a:solidFill>
                            <a:schemeClr val="bg1"/>
                          </a:solidFill>
                        </a:rPr>
                        <a:t>Shar L.K. and Tan H.B.K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400" dirty="0">
                          <a:solidFill>
                            <a:schemeClr val="bg1"/>
                          </a:solidFill>
                        </a:rPr>
                        <a:t>2013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88751794"/>
                  </a:ext>
                </a:extLst>
              </a:tr>
            </a:tbl>
          </a:graphicData>
        </a:graphic>
      </p:graphicFrame>
    </p:spTree>
    <p:extLst>
      <p:ext uri="{BB962C8B-B14F-4D97-AF65-F5344CB8AC3E}">
        <p14:creationId xmlns:p14="http://schemas.microsoft.com/office/powerpoint/2010/main" val="1641432578"/>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961</Words>
  <Application>Microsoft Office PowerPoint</Application>
  <PresentationFormat>On-screen Show (16:9)</PresentationFormat>
  <Paragraphs>120</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Sniglet</vt:lpstr>
      <vt:lpstr>Walter Turncoat</vt:lpstr>
      <vt:lpstr>Ursula template</vt:lpstr>
      <vt:lpstr>Machine Learning for SQL Injection Prevention on Server-Side Scripting</vt:lpstr>
      <vt:lpstr>hello!</vt:lpstr>
      <vt:lpstr>CONTENTS</vt:lpstr>
      <vt:lpstr>Abstract</vt:lpstr>
      <vt:lpstr>PowerPoint Presentation</vt:lpstr>
      <vt:lpstr>INTRODUCTION</vt:lpstr>
      <vt:lpstr>1.  WHAT IS SQL INJECTION ?</vt:lpstr>
      <vt:lpstr>PowerPoint Presentation</vt:lpstr>
      <vt:lpstr>Literature Survey </vt:lpstr>
      <vt:lpstr>PowerPoint Presentation</vt:lpstr>
      <vt:lpstr>PowerPoint Presentation</vt:lpstr>
      <vt:lpstr>The process is easy</vt:lpstr>
      <vt:lpstr>PowerPoint Presentation</vt:lpstr>
      <vt:lpstr>SQL Injection Commands DataSets Extraction</vt:lpstr>
      <vt:lpstr>PowerPoint Presentation</vt:lpstr>
      <vt:lpstr>PowerPoint Presentation</vt:lpstr>
      <vt:lpstr>PowerPoint Presentation</vt:lpstr>
      <vt:lpstr>CONCLUSIONS</vt:lpstr>
      <vt:lpstr>PowerPoint Presentation</vt:lpstr>
      <vt:lpstr>IMPORTANT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SQL Injection Prevention on Server-Side Scripting</dc:title>
  <cp:lastModifiedBy>Robo</cp:lastModifiedBy>
  <cp:revision>153</cp:revision>
  <dcterms:modified xsi:type="dcterms:W3CDTF">2019-04-05T04:22:21Z</dcterms:modified>
</cp:coreProperties>
</file>