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8"/>
  </p:notesMasterIdLst>
  <p:sldIdLst>
    <p:sldId id="261" r:id="rId3"/>
    <p:sldId id="262" r:id="rId4"/>
    <p:sldId id="257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kula Indra" userId="31448fe9614f5fa8" providerId="LiveId" clId="{E20ADA0B-3D3E-468F-A649-EDF49601E5A4}"/>
    <pc:docChg chg="delSld">
      <pc:chgData name="Jakkula Indra" userId="31448fe9614f5fa8" providerId="LiveId" clId="{E20ADA0B-3D3E-468F-A649-EDF49601E5A4}" dt="2023-04-15T04:05:00.691" v="0" actId="47"/>
      <pc:docMkLst>
        <pc:docMk/>
      </pc:docMkLst>
      <pc:sldChg chg="del">
        <pc:chgData name="Jakkula Indra" userId="31448fe9614f5fa8" providerId="LiveId" clId="{E20ADA0B-3D3E-468F-A649-EDF49601E5A4}" dt="2023-04-15T04:05:00.691" v="0" actId="47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F241-DF68-413D-BC12-BC1AF000F993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AC19-9B9C-41F1-917F-AC59B5A8D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8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07;p1:notes">
            <a:extLst>
              <a:ext uri="{FF2B5EF4-FFF2-40B4-BE49-F238E27FC236}">
                <a16:creationId xmlns:a16="http://schemas.microsoft.com/office/drawing/2014/main" id="{C6F5D58F-6B4F-5097-3A83-09472B328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435" name="Google Shape;208;p1:notes">
            <a:extLst>
              <a:ext uri="{FF2B5EF4-FFF2-40B4-BE49-F238E27FC236}">
                <a16:creationId xmlns:a16="http://schemas.microsoft.com/office/drawing/2014/main" id="{C9372607-1A21-A6E0-B452-14F2B459891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14;p2:notes">
            <a:extLst>
              <a:ext uri="{FF2B5EF4-FFF2-40B4-BE49-F238E27FC236}">
                <a16:creationId xmlns:a16="http://schemas.microsoft.com/office/drawing/2014/main" id="{EDD9C60A-8FFA-5643-AED8-5E882F7E59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483" name="Google Shape;215;p2:notes">
            <a:extLst>
              <a:ext uri="{FF2B5EF4-FFF2-40B4-BE49-F238E27FC236}">
                <a16:creationId xmlns:a16="http://schemas.microsoft.com/office/drawing/2014/main" id="{135FFF82-52C7-BE3B-D4D0-DF04B5980E3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224;p3:notes">
            <a:extLst>
              <a:ext uri="{FF2B5EF4-FFF2-40B4-BE49-F238E27FC236}">
                <a16:creationId xmlns:a16="http://schemas.microsoft.com/office/drawing/2014/main" id="{0B991A23-4B81-9199-1B2F-B953B5D7D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531" name="Google Shape;225;p3:notes">
            <a:extLst>
              <a:ext uri="{FF2B5EF4-FFF2-40B4-BE49-F238E27FC236}">
                <a16:creationId xmlns:a16="http://schemas.microsoft.com/office/drawing/2014/main" id="{CBFC37EC-2CA5-EAC2-FCB0-27A7DFB56B7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1987-D205-2B12-2AF4-3551A74B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5AA8-BA16-679B-45F3-267511CD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4E9C-BE15-EA52-931E-948C8FF1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AA1D-1AF8-F2AA-5A89-FF31FFE1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8BE38-C464-58A3-E8BB-39614234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02EE-79D8-990A-09B0-B9C96A9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0727-19D3-B5F5-3EB7-40AFE43F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BF99-484B-CF76-94C7-C52DACAD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537E-3616-3A51-A286-49B56290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297A-CC62-1837-F370-CA85BD73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708C7-5A4D-1DE2-0EDD-74860AEAD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F8AE2-B281-3460-C37E-E945C1DC8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3708-22C2-7F2E-B3F0-63F7A9B5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AEFC-FCFF-1A57-B67B-94C19B90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0520-28CD-9F4C-1FD8-3ED842A2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4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lvl="0"/>
            <a:endParaRPr noProof="0">
              <a:sym typeface="Libre Franklin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92;p12">
            <a:extLst>
              <a:ext uri="{FF2B5EF4-FFF2-40B4-BE49-F238E27FC236}">
                <a16:creationId xmlns:a16="http://schemas.microsoft.com/office/drawing/2014/main" id="{CCFE81B4-8934-8155-7F5F-2902E4DC10A8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Google Shape;93;p12">
            <a:extLst>
              <a:ext uri="{FF2B5EF4-FFF2-40B4-BE49-F238E27FC236}">
                <a16:creationId xmlns:a16="http://schemas.microsoft.com/office/drawing/2014/main" id="{02C66582-45AE-0C89-D0F2-A5A264327627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94;p12">
            <a:extLst>
              <a:ext uri="{FF2B5EF4-FFF2-40B4-BE49-F238E27FC236}">
                <a16:creationId xmlns:a16="http://schemas.microsoft.com/office/drawing/2014/main" id="{EFEECED8-FD12-0FDB-C9A5-DC71CE4B5D8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213EF9-201E-4722-A777-B25742766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454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;p7">
            <a:extLst>
              <a:ext uri="{FF2B5EF4-FFF2-40B4-BE49-F238E27FC236}">
                <a16:creationId xmlns:a16="http://schemas.microsoft.com/office/drawing/2014/main" id="{DF80F645-E35A-7223-4E34-5056BF49A3A2}"/>
              </a:ext>
            </a:extLst>
          </p:cNvPr>
          <p:cNvGrpSpPr>
            <a:grpSpLocks/>
          </p:cNvGrpSpPr>
          <p:nvPr/>
        </p:nvGrpSpPr>
        <p:grpSpPr bwMode="auto">
          <a:xfrm>
            <a:off x="0" y="758825"/>
            <a:ext cx="6099175" cy="6099175"/>
            <a:chOff x="0" y="12289"/>
            <a:chExt cx="3550" cy="3551"/>
          </a:xfrm>
        </p:grpSpPr>
        <p:sp>
          <p:nvSpPr>
            <p:cNvPr id="3" name="Google Shape;18;p7">
              <a:extLst>
                <a:ext uri="{FF2B5EF4-FFF2-40B4-BE49-F238E27FC236}">
                  <a16:creationId xmlns:a16="http://schemas.microsoft.com/office/drawing/2014/main" id="{5C37506A-9507-053F-88CF-F0B34DC18D1A}"/>
                </a:ext>
              </a:extLst>
            </p:cNvPr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" name="Google Shape;19;p7">
              <a:extLst>
                <a:ext uri="{FF2B5EF4-FFF2-40B4-BE49-F238E27FC236}">
                  <a16:creationId xmlns:a16="http://schemas.microsoft.com/office/drawing/2014/main" id="{901C9FDC-67D7-C3E9-49F5-D715D88F7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*/ 0 h 1162"/>
                <a:gd name="T2" fmla="*/ 0 w 1162"/>
                <a:gd name="T3" fmla="*/ 1161 h 1162"/>
                <a:gd name="T4" fmla="*/ 1161 w 1162"/>
                <a:gd name="T5" fmla="*/ 1161 h 1162"/>
                <a:gd name="T6" fmla="*/ 0 w 1162"/>
                <a:gd name="T7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" name="Google Shape;20;p7">
              <a:extLst>
                <a:ext uri="{FF2B5EF4-FFF2-40B4-BE49-F238E27FC236}">
                  <a16:creationId xmlns:a16="http://schemas.microsoft.com/office/drawing/2014/main" id="{841942FF-4389-8E2A-6D23-50104C15D48C}"/>
                </a:ext>
              </a:extLst>
            </p:cNvPr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6" name="Google Shape;22;p7">
            <a:extLst>
              <a:ext uri="{FF2B5EF4-FFF2-40B4-BE49-F238E27FC236}">
                <a16:creationId xmlns:a16="http://schemas.microsoft.com/office/drawing/2014/main" id="{EE496A8E-4018-B358-63B3-3D5F6E3E2A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0413" y="5784850"/>
            <a:ext cx="2133600" cy="3175"/>
          </a:xfrm>
          <a:prstGeom prst="straightConnector1">
            <a:avLst/>
          </a:prstGeom>
          <a:noFill/>
          <a:ln w="1016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47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;p8">
            <a:extLst>
              <a:ext uri="{FF2B5EF4-FFF2-40B4-BE49-F238E27FC236}">
                <a16:creationId xmlns:a16="http://schemas.microsoft.com/office/drawing/2014/main" id="{35333E4C-13EE-022B-20C5-FB350CA0A56C}"/>
              </a:ext>
            </a:extLst>
          </p:cNvPr>
          <p:cNvGrpSpPr>
            <a:grpSpLocks/>
          </p:cNvGrpSpPr>
          <p:nvPr/>
        </p:nvGrpSpPr>
        <p:grpSpPr bwMode="auto">
          <a:xfrm rot="5400000" flipH="1">
            <a:off x="0" y="3900488"/>
            <a:ext cx="2959100" cy="2959100"/>
            <a:chOff x="0" y="12289"/>
            <a:chExt cx="3550" cy="3551"/>
          </a:xfrm>
        </p:grpSpPr>
        <p:sp>
          <p:nvSpPr>
            <p:cNvPr id="3" name="Google Shape;25;p8">
              <a:extLst>
                <a:ext uri="{FF2B5EF4-FFF2-40B4-BE49-F238E27FC236}">
                  <a16:creationId xmlns:a16="http://schemas.microsoft.com/office/drawing/2014/main" id="{55989D38-BEAE-2A2B-94EA-E71397284E09}"/>
                </a:ext>
              </a:extLst>
            </p:cNvPr>
            <p:cNvSpPr/>
            <p:nvPr/>
          </p:nvSpPr>
          <p:spPr>
            <a:xfrm>
              <a:off x="0" y="12289"/>
              <a:ext cx="1788" cy="2385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" name="Google Shape;26;p8">
              <a:extLst>
                <a:ext uri="{FF2B5EF4-FFF2-40B4-BE49-F238E27FC236}">
                  <a16:creationId xmlns:a16="http://schemas.microsoft.com/office/drawing/2014/main" id="{03802869-2953-A432-C21C-BCF117B8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*/ 0 h 1162"/>
                <a:gd name="T2" fmla="*/ 0 w 1162"/>
                <a:gd name="T3" fmla="*/ 1161 h 1162"/>
                <a:gd name="T4" fmla="*/ 1161 w 1162"/>
                <a:gd name="T5" fmla="*/ 1161 h 1162"/>
                <a:gd name="T6" fmla="*/ 0 w 1162"/>
                <a:gd name="T7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5" name="Google Shape;27;p8">
              <a:extLst>
                <a:ext uri="{FF2B5EF4-FFF2-40B4-BE49-F238E27FC236}">
                  <a16:creationId xmlns:a16="http://schemas.microsoft.com/office/drawing/2014/main" id="{DCA668DB-6D76-BF35-6BCA-60697C18277E}"/>
                </a:ext>
              </a:extLst>
            </p:cNvPr>
            <p:cNvSpPr/>
            <p:nvPr/>
          </p:nvSpPr>
          <p:spPr>
            <a:xfrm>
              <a:off x="1221" y="14674"/>
              <a:ext cx="2329" cy="1166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6" name="Google Shape;30;p8">
            <a:extLst>
              <a:ext uri="{FF2B5EF4-FFF2-40B4-BE49-F238E27FC236}">
                <a16:creationId xmlns:a16="http://schemas.microsoft.com/office/drawing/2014/main" id="{55FF3081-287D-9288-35B5-3D5AF3003C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2500" y="1938338"/>
            <a:ext cx="2133600" cy="4762"/>
          </a:xfrm>
          <a:prstGeom prst="straightConnector1">
            <a:avLst/>
          </a:prstGeom>
          <a:noFill/>
          <a:ln w="1016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32;p8">
            <a:extLst>
              <a:ext uri="{FF2B5EF4-FFF2-40B4-BE49-F238E27FC236}">
                <a16:creationId xmlns:a16="http://schemas.microsoft.com/office/drawing/2014/main" id="{80C8A0DF-1E99-3C40-6146-C37BBABC4E43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Google Shape;33;p8">
            <a:extLst>
              <a:ext uri="{FF2B5EF4-FFF2-40B4-BE49-F238E27FC236}">
                <a16:creationId xmlns:a16="http://schemas.microsoft.com/office/drawing/2014/main" id="{06FFA112-021D-8E6C-B8D6-E51A9C5FFABB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Google Shape;34;p8">
            <a:extLst>
              <a:ext uri="{FF2B5EF4-FFF2-40B4-BE49-F238E27FC236}">
                <a16:creationId xmlns:a16="http://schemas.microsoft.com/office/drawing/2014/main" id="{C6305BCD-5685-9E5B-DB1E-6DDFCA5DE855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3F823CD-D494-424B-9EC4-4E31CB01EE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7;p9">
            <a:extLst>
              <a:ext uri="{FF2B5EF4-FFF2-40B4-BE49-F238E27FC236}">
                <a16:creationId xmlns:a16="http://schemas.microsoft.com/office/drawing/2014/main" id="{3A555A1A-70E0-2E81-951A-A87E078289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2500" y="1938338"/>
            <a:ext cx="2133600" cy="4762"/>
          </a:xfrm>
          <a:prstGeom prst="straightConnector1">
            <a:avLst/>
          </a:prstGeom>
          <a:noFill/>
          <a:ln w="1016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oogle Shape;39;p9">
            <a:extLst>
              <a:ext uri="{FF2B5EF4-FFF2-40B4-BE49-F238E27FC236}">
                <a16:creationId xmlns:a16="http://schemas.microsoft.com/office/drawing/2014/main" id="{AB57D73E-25D2-65A2-C17C-0BB518920C0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69363" y="0"/>
            <a:ext cx="3325812" cy="3325813"/>
            <a:chOff x="0" y="12289"/>
            <a:chExt cx="3550" cy="3551"/>
          </a:xfrm>
        </p:grpSpPr>
        <p:sp>
          <p:nvSpPr>
            <p:cNvPr id="4" name="Google Shape;40;p9">
              <a:extLst>
                <a:ext uri="{FF2B5EF4-FFF2-40B4-BE49-F238E27FC236}">
                  <a16:creationId xmlns:a16="http://schemas.microsoft.com/office/drawing/2014/main" id="{645A4023-A1D3-68FA-8367-536C654A678B}"/>
                </a:ext>
              </a:extLst>
            </p:cNvPr>
            <p:cNvSpPr/>
            <p:nvPr/>
          </p:nvSpPr>
          <p:spPr>
            <a:xfrm>
              <a:off x="-2" y="12287"/>
              <a:ext cx="1789" cy="2387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" name="Google Shape;41;p9">
              <a:extLst>
                <a:ext uri="{FF2B5EF4-FFF2-40B4-BE49-F238E27FC236}">
                  <a16:creationId xmlns:a16="http://schemas.microsoft.com/office/drawing/2014/main" id="{9FD1D5CC-6AE0-49CD-73D5-985D63E07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*/ 0 h 1162"/>
                <a:gd name="T2" fmla="*/ 0 w 1162"/>
                <a:gd name="T3" fmla="*/ 1161 h 1162"/>
                <a:gd name="T4" fmla="*/ 1161 w 1162"/>
                <a:gd name="T5" fmla="*/ 1161 h 1162"/>
                <a:gd name="T6" fmla="*/ 0 w 1162"/>
                <a:gd name="T7" fmla="*/ 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45700" rIns="91425" bIns="45700"/>
            <a:lstStyle/>
            <a:p>
              <a:endParaRPr lang="en-US"/>
            </a:p>
          </p:txBody>
        </p:sp>
        <p:sp>
          <p:nvSpPr>
            <p:cNvPr id="6" name="Google Shape;42;p9">
              <a:extLst>
                <a:ext uri="{FF2B5EF4-FFF2-40B4-BE49-F238E27FC236}">
                  <a16:creationId xmlns:a16="http://schemas.microsoft.com/office/drawing/2014/main" id="{338EA140-0B55-B067-3CED-1C98EF512DC9}"/>
                </a:ext>
              </a:extLst>
            </p:cNvPr>
            <p:cNvSpPr/>
            <p:nvPr/>
          </p:nvSpPr>
          <p:spPr>
            <a:xfrm>
              <a:off x="1220" y="14676"/>
              <a:ext cx="2328" cy="1164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800" kern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52;p9">
            <a:extLst>
              <a:ext uri="{FF2B5EF4-FFF2-40B4-BE49-F238E27FC236}">
                <a16:creationId xmlns:a16="http://schemas.microsoft.com/office/drawing/2014/main" id="{97235D2E-0BC4-2C5A-06DE-2B4AF701A8D9}"/>
              </a:ext>
            </a:extLst>
          </p:cNvPr>
          <p:cNvSpPr txBox="1">
            <a:spLocks noGrp="1" noChangeArrowheads="1"/>
          </p:cNvSpPr>
          <p:nvPr>
            <p:ph type="dt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991290D7-C906-00EE-A46C-BC80CA0E1219}"/>
              </a:ext>
            </a:extLst>
          </p:cNvPr>
          <p:cNvSpPr txBox="1">
            <a:spLocks noGrp="1" noChangeArrowheads="1"/>
          </p:cNvSpPr>
          <p:nvPr>
            <p:ph type="ft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Google Shape;54;p9">
            <a:extLst>
              <a:ext uri="{FF2B5EF4-FFF2-40B4-BE49-F238E27FC236}">
                <a16:creationId xmlns:a16="http://schemas.microsoft.com/office/drawing/2014/main" id="{0F4D5012-BD05-771B-5001-1A723B0BD77D}"/>
              </a:ext>
            </a:extLst>
          </p:cNvPr>
          <p:cNvSpPr txBox="1">
            <a:spLocks noGrp="1" noChangeArrowheads="1"/>
          </p:cNvSpPr>
          <p:nvPr>
            <p:ph type="sldNum" idx="16"/>
          </p:nvPr>
        </p:nvSpPr>
        <p:spPr/>
        <p:txBody>
          <a:bodyPr/>
          <a:lstStyle>
            <a:lvl1pPr>
              <a:defRPr/>
            </a:lvl1pPr>
          </a:lstStyle>
          <a:p>
            <a:fld id="{D97AD05A-4ED3-4A6E-A67D-DC3E8E0E83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97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12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49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7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9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7F01-9506-A46D-5338-DF33D2C0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409F-AC6F-FC11-6BFF-63DF33E1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9D48-EB2D-5C54-9F67-78AEF26B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760D-A327-F2C4-A5C8-7C8D170D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BE78-3810-C5EC-C7B4-0E45EAA7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90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45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67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08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38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45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354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57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857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9A5-2465-AF6E-431B-1DB0DADA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4404-7B8C-A1B9-E4FC-612EF22B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E20F-CBD4-543D-02CE-FB6E6E60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48AC-BCAF-0DF1-1B80-A685F198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CD60-AD67-AD3D-730C-BC446F23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9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19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35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lvl="0"/>
            <a:endParaRPr noProof="0">
              <a:sym typeface="Libre Franklin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 anchor="b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92;p12">
            <a:extLst>
              <a:ext uri="{FF2B5EF4-FFF2-40B4-BE49-F238E27FC236}">
                <a16:creationId xmlns:a16="http://schemas.microsoft.com/office/drawing/2014/main" id="{CCFE81B4-8934-8155-7F5F-2902E4DC10A8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Google Shape;93;p12">
            <a:extLst>
              <a:ext uri="{FF2B5EF4-FFF2-40B4-BE49-F238E27FC236}">
                <a16:creationId xmlns:a16="http://schemas.microsoft.com/office/drawing/2014/main" id="{02C66582-45AE-0C89-D0F2-A5A264327627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Google Shape;94;p12">
            <a:extLst>
              <a:ext uri="{FF2B5EF4-FFF2-40B4-BE49-F238E27FC236}">
                <a16:creationId xmlns:a16="http://schemas.microsoft.com/office/drawing/2014/main" id="{EFEECED8-FD12-0FDB-C9A5-DC71CE4B5D8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213EF9-201E-4722-A777-B25742766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78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72A0-A5A9-BB48-4093-CA0BE5B0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2826-6B6A-96B6-C67F-28DA6E3D6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1D0F-4912-5FAE-24D6-71521B11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BB8CB-F3DF-9211-FF69-FCE0104E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4D7E7-24D2-8FF7-274E-584F3F83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82ABB-7249-06F2-14B0-58D7C949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25C5-16CE-B6C2-8E19-EA63580B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1A62-2510-CC76-E971-F4957565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F63A5-342D-5633-D7D9-E556D64ED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31F5-D68E-8B85-6CA7-2050D4F6A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4D15E-64B2-DA9F-1344-0353B1B34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31956-5AFC-71F1-1DA2-3E92894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E8438-772A-160D-8B3F-966BA490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08288-A112-E398-AAC4-51503E6B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BC95-62C1-0634-66FC-49B3339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B6C9F-1AC9-51C3-4B08-AFA4B557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B5C4B-EDCA-B79D-A404-C328831C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09B3A-FFF4-B4AD-B8FC-23D776C7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533AE-F0A6-6E00-4C69-20649A1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EC647-1A43-CEFC-0D0A-BD484FA6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4121-DD49-CFAC-DF52-CF2ACAAC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66E5-1B9E-82E6-27E0-B6092B12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1B9A-9CBB-64B9-4CD8-D4E93822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CD125-591B-8889-847B-D613E2702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10EB-A04F-9317-8306-DC9C6797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7BC1-9ECA-F650-C35D-7EAE55D9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E2A66-D123-D5C6-34A1-FD9E95B5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EB44-11F6-F41F-8C9A-667B19A2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32192-CD6A-45CF-0941-71D8AA475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E2C0-A58A-EF96-F61B-279B26A6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B7E4-75FC-6452-B04D-20E15862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B8C36-D9DA-A53C-56FA-336391A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027E9-6912-FDF6-7F96-C79F6F88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FF9BA-7B08-3F38-6982-1BB0C868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CB77-CB0A-277E-9653-95342304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AA8A-BB55-8116-FB24-AFD5EB4F8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B920-294E-6AD9-28FB-AEE45B2AC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CF6F-90E8-986C-4E56-1426FBD3D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3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36C3-DBFE-49C6-BD4E-802B8E8D4615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F930E8-FD1A-4F75-A04B-837043623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D301FD95-7F80-43F5-1F06-31B7372CE8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D250BF98-DACE-46BD-A63F-3D4E671D2116}" type="slidenum"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Libre Franklin" pitchFamily="2" charset="0"/>
              </a:rPr>
              <a:pPr>
                <a:spcAft>
                  <a:spcPts val="600"/>
                </a:spcAft>
              </a:pPr>
              <a:t>1</a:t>
            </a:fld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80F9D-F032-8AE1-3422-1C0D8B221013}"/>
              </a:ext>
            </a:extLst>
          </p:cNvPr>
          <p:cNvSpPr txBox="1"/>
          <p:nvPr/>
        </p:nvSpPr>
        <p:spPr>
          <a:xfrm>
            <a:off x="1006662" y="1943636"/>
            <a:ext cx="6181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SMART METER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A60BF-6647-FEC2-1489-D719B069C4B6}"/>
              </a:ext>
            </a:extLst>
          </p:cNvPr>
          <p:cNvSpPr txBox="1"/>
          <p:nvPr/>
        </p:nvSpPr>
        <p:spPr>
          <a:xfrm flipH="1">
            <a:off x="2233106" y="3336937"/>
            <a:ext cx="5933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Management of Electricity consumption and billing prediction for Telangana Tariff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10;p1">
            <a:extLst>
              <a:ext uri="{FF2B5EF4-FFF2-40B4-BE49-F238E27FC236}">
                <a16:creationId xmlns:a16="http://schemas.microsoft.com/office/drawing/2014/main" id="{A5FD8090-C0D0-F8FA-7D36-3746F8E087F0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5249863" y="147638"/>
            <a:ext cx="6462712" cy="1152525"/>
          </a:xfrm>
        </p:spPr>
        <p:txBody>
          <a:bodyPr anchor="t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Franklin Gothic" charset="0"/>
              <a:buNone/>
            </a:pP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Basic Details of the Team and Problem Statement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Franklin Gothic" charset="0"/>
            </a:endParaRPr>
          </a:p>
        </p:txBody>
      </p:sp>
      <p:sp>
        <p:nvSpPr>
          <p:cNvPr id="17411" name="Google Shape;211;p1">
            <a:extLst>
              <a:ext uri="{FF2B5EF4-FFF2-40B4-BE49-F238E27FC236}">
                <a16:creationId xmlns:a16="http://schemas.microsoft.com/office/drawing/2014/main" id="{448494FE-CCA1-148C-B193-8ABB461CF4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5870575" y="1552575"/>
            <a:ext cx="6045200" cy="4922838"/>
          </a:xfrm>
        </p:spPr>
        <p:txBody>
          <a:bodyPr/>
          <a:lstStyle/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Theme Name: Renewable Energy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 </a:t>
            </a: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Problem Statement Title: Energy Management System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Team Name: Stellar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Team Leader Name: Jakkula Indra Karan Rao	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b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</a:b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Institute Name: CVR COLLEGE OF ENGINEERING</a:t>
            </a: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spcAft>
                <a:spcPct val="0"/>
              </a:spcAft>
              <a:buClr>
                <a:srgbClr val="7CA655"/>
              </a:buClr>
            </a:pPr>
            <a:endParaRPr lang="en-US" altLang="en-US" dirty="0">
              <a:solidFill>
                <a:srgbClr val="7CA655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Franklin 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17;p2">
            <a:extLst>
              <a:ext uri="{FF2B5EF4-FFF2-40B4-BE49-F238E27FC236}">
                <a16:creationId xmlns:a16="http://schemas.microsoft.com/office/drawing/2014/main" id="{1A36CC67-265B-BEBC-85F5-DF38D87C56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63613" y="879475"/>
            <a:ext cx="5535612" cy="611188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Franklin Gothic" charset="0"/>
              <a:buNone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Idea/Approach Details</a:t>
            </a:r>
          </a:p>
        </p:txBody>
      </p:sp>
      <p:sp>
        <p:nvSpPr>
          <p:cNvPr id="218" name="Google Shape;218;p2">
            <a:extLst>
              <a:ext uri="{FF2B5EF4-FFF2-40B4-BE49-F238E27FC236}">
                <a16:creationId xmlns:a16="http://schemas.microsoft.com/office/drawing/2014/main" id="{4F161FA0-D35E-94F4-2DD4-CB9E94B92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50" y="2289175"/>
            <a:ext cx="6024563" cy="3873500"/>
          </a:xfrm>
          <a:ln cap="flat">
            <a:solidFill>
              <a:schemeClr val="dk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indent="0" eaLnBrk="1" fontAlgn="auto" hangingPunct="1">
              <a:spcBef>
                <a:spcPts val="0"/>
              </a:spcBef>
              <a:buClr>
                <a:schemeClr val="lt2"/>
              </a:buClr>
              <a:buSzPts val="1800"/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/>
              </a:rPr>
              <a:t>Describe your idea/Solution/Prototype here: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Developed a system which is capable to Generate Brief report regarding Day to Day Energy consumption and Alert the user about his limits to consume Energy Feasibly.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IOT Device is installed at  the Traditional Meters and Register in a Web application in order to receive the Alerts and Reports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Report Consist of : 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a) Day to Day Electricity Bill and amount of consumption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b) Predict the Monthly current Bill before 10days based on early consumption.</a:t>
            </a: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c) Redirect to UPI payments to complete the Monthly payment</a:t>
            </a:r>
          </a:p>
          <a:p>
            <a:pPr marL="457200" lvl="1" indent="0" eaLnBrk="1" fontAlgn="auto" hangingPunct="1">
              <a:buNone/>
              <a:defRPr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buFont typeface="Noto Sans Symbols"/>
              <a:buChar char="⮚"/>
              <a:defRPr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184150" eaLnBrk="1" fontAlgn="auto" hangingPunct="1">
              <a:buFont typeface="Noto Sans Symbols"/>
              <a:buNone/>
              <a:defRPr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460" name="Google Shape;219;p2">
            <a:extLst>
              <a:ext uri="{FF2B5EF4-FFF2-40B4-BE49-F238E27FC236}">
                <a16:creationId xmlns:a16="http://schemas.microsoft.com/office/drawing/2014/main" id="{0BAF463B-31FD-0CDE-D3ED-6B773667F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485DD8B-D34F-4627-AB1B-923CFCCE5264}" type="slidenum"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Libre Franklin" pitchFamily="2" charset="0"/>
              </a:rPr>
              <a:pPr/>
              <a:t>3</a:t>
            </a:fld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222" name="Google Shape;222;p2">
            <a:extLst>
              <a:ext uri="{FF2B5EF4-FFF2-40B4-BE49-F238E27FC236}">
                <a16:creationId xmlns:a16="http://schemas.microsoft.com/office/drawing/2014/main" id="{F5E69161-6380-C1BB-846F-48D3691799F9}"/>
              </a:ext>
            </a:extLst>
          </p:cNvPr>
          <p:cNvSpPr txBox="1"/>
          <p:nvPr/>
        </p:nvSpPr>
        <p:spPr>
          <a:xfrm>
            <a:off x="7378700" y="3821113"/>
            <a:ext cx="4572000" cy="2759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/>
            </a:pPr>
            <a:r>
              <a:rPr lang="en-US" sz="1800" kern="0" dirty="0">
                <a:solidFill>
                  <a:schemeClr val="lt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/>
              </a:rPr>
              <a:t>Describe your Technology stack here</a:t>
            </a: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:</a:t>
            </a:r>
            <a:endParaRPr kern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PZEM - 004T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ESP8266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</a:t>
            </a:r>
            <a:r>
              <a:rPr lang="en-US" sz="16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ThingSpeak</a:t>
            </a: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(</a:t>
            </a:r>
            <a:r>
              <a:rPr lang="en-US" sz="16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Mathworks</a:t>
            </a: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cloud)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ARIMA Statistical model ( Prediction )</a:t>
            </a:r>
          </a:p>
          <a:p>
            <a:pPr marL="285750" indent="-285750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/>
            </a:pPr>
            <a:r>
              <a:rPr lang="en-US" sz="1600" kern="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/>
              </a:rPr>
              <a:t>  Web Application  ( Alerts &amp; Report ) </a:t>
            </a:r>
            <a:endParaRPr kern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pPr>
            <a:endParaRPr sz="1600" kern="0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30E444-B79E-8350-C267-C5198656B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0" t="26708" r="26878" b="5219"/>
          <a:stretch/>
        </p:blipFill>
        <p:spPr bwMode="auto">
          <a:xfrm>
            <a:off x="7458074" y="250918"/>
            <a:ext cx="4181475" cy="3345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27;p3">
            <a:extLst>
              <a:ext uri="{FF2B5EF4-FFF2-40B4-BE49-F238E27FC236}">
                <a16:creationId xmlns:a16="http://schemas.microsoft.com/office/drawing/2014/main" id="{0B62C917-913B-FBD9-D9A3-3B0F8A3AF6A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952500" y="1096963"/>
            <a:ext cx="5780088" cy="60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Franklin Gothic" charset="0"/>
              <a:buNone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Franklin Gothic" charset="0"/>
              </a:rPr>
              <a:t>Idea/Approach Details</a:t>
            </a:r>
          </a:p>
        </p:txBody>
      </p:sp>
      <p:sp>
        <p:nvSpPr>
          <p:cNvPr id="21507" name="Google Shape;228;p3">
            <a:extLst>
              <a:ext uri="{FF2B5EF4-FFF2-40B4-BE49-F238E27FC236}">
                <a16:creationId xmlns:a16="http://schemas.microsoft.com/office/drawing/2014/main" id="{6EDF559B-BC8E-3498-AD0C-78BCCC468857}"/>
              </a:ext>
            </a:extLst>
          </p:cNvPr>
          <p:cNvSpPr txBox="1">
            <a:spLocks noGrp="1" noChangeArrowheads="1"/>
          </p:cNvSpPr>
          <p:nvPr>
            <p:ph type="body" idx="2"/>
          </p:nvPr>
        </p:nvSpPr>
        <p:spPr>
          <a:xfrm>
            <a:off x="952500" y="2286000"/>
            <a:ext cx="4838700" cy="315913"/>
          </a:xfrm>
        </p:spPr>
        <p:txBody>
          <a:bodyPr/>
          <a:lstStyle/>
          <a:p>
            <a:pPr marL="228600" eaLnBrk="1" hangingPunct="1">
              <a:spcBef>
                <a:spcPct val="0"/>
              </a:spcBef>
              <a:spcAft>
                <a:spcPct val="0"/>
              </a:spcAft>
              <a:buClr>
                <a:srgbClr val="7CA655"/>
              </a:buClr>
            </a:pPr>
            <a:r>
              <a:rPr lang="en-US" altLang="en-US" dirty="0">
                <a:solidFill>
                  <a:srgbClr val="7CA65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 charset="0"/>
              </a:rPr>
              <a:t>Describe your Use Cases here</a:t>
            </a:r>
          </a:p>
        </p:txBody>
      </p:sp>
      <p:sp>
        <p:nvSpPr>
          <p:cNvPr id="21508" name="Google Shape;229;p3">
            <a:extLst>
              <a:ext uri="{FF2B5EF4-FFF2-40B4-BE49-F238E27FC236}">
                <a16:creationId xmlns:a16="http://schemas.microsoft.com/office/drawing/2014/main" id="{C6F4D75E-AE79-4D21-48B9-7F5340D3E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657475"/>
            <a:ext cx="4838700" cy="3922713"/>
          </a:xfrm>
          <a:ln cap="flat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 Monitor Current Usage: Users can monitor their current electricity usage on a day-to-day basis.</a:t>
            </a: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Monthly Bill Prediction: The system can predict the monthly electricity bill based on the user's consumption history.</a:t>
            </a: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Usage Limits: Users can set up usage limits for their electricity consumption.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Noto Sans Symbols"/>
              <a:buChar char="⮚"/>
            </a:pP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Alerts and Notifications: The system can send alerts and notifications to users when they are nearing or exceeding their usage limits.</a:t>
            </a:r>
          </a:p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21509" name="Google Shape;230;p3">
            <a:extLst>
              <a:ext uri="{FF2B5EF4-FFF2-40B4-BE49-F238E27FC236}">
                <a16:creationId xmlns:a16="http://schemas.microsoft.com/office/drawing/2014/main" id="{DFB25B4E-6EAB-8CD7-557C-5217B49301E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1AAA08ED-5414-4EC3-852C-1665EACAFCBE}" type="slidenum"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Libre Franklin" pitchFamily="2" charset="0"/>
              </a:rPr>
              <a:pPr/>
              <a:t>4</a:t>
            </a:fld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  <p:sp>
        <p:nvSpPr>
          <p:cNvPr id="21510" name="Google Shape;231;p3">
            <a:extLst>
              <a:ext uri="{FF2B5EF4-FFF2-40B4-BE49-F238E27FC236}">
                <a16:creationId xmlns:a16="http://schemas.microsoft.com/office/drawing/2014/main" id="{62568B5D-0A55-4B85-FD4B-C96FF62A5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6000"/>
            <a:ext cx="5143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2286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7CA655"/>
              </a:buClr>
              <a:buSzPts val="1800"/>
            </a:pPr>
            <a:r>
              <a:rPr lang="en-US" altLang="en-US" sz="1800">
                <a:solidFill>
                  <a:srgbClr val="7CA65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 charset="0"/>
              </a:rPr>
              <a:t>Describe your Dependencies / Show stopper here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Google Shape;232;p3">
            <a:extLst>
              <a:ext uri="{FF2B5EF4-FFF2-40B4-BE49-F238E27FC236}">
                <a16:creationId xmlns:a16="http://schemas.microsoft.com/office/drawing/2014/main" id="{A09B8004-A0F5-9105-2B25-356A71DC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57475"/>
            <a:ext cx="4838700" cy="39227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/>
          <a:lstStyle>
            <a:lvl1pPr marL="2857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IOT Modules </a:t>
            </a:r>
          </a:p>
          <a:p>
            <a:pPr marL="0" indent="0" eaLnBrk="1" hangingPunct="1">
              <a:lnSpc>
                <a:spcPct val="90000"/>
              </a:lnSpc>
              <a:buSzPts val="1600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marL="0" indent="0" eaLnBrk="1" hangingPunct="1">
              <a:lnSpc>
                <a:spcPct val="90000"/>
              </a:lnSpc>
              <a:buSzPts val="1600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Thing Speak Cloud Server and API</a:t>
            </a: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Angular Web Frame Work</a:t>
            </a: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  <a:p>
            <a:pPr eaLnBrk="1" hangingPunct="1">
              <a:lnSpc>
                <a:spcPct val="90000"/>
              </a:lnSpc>
              <a:buSzPts val="1600"/>
              <a:buFont typeface="Noto Sans Symbols"/>
              <a:buChar char="⮚"/>
            </a:pPr>
            <a:r>
              <a:rPr lang="en-US" alt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Libre Franklin" pitchFamily="2" charset="0"/>
              </a:rPr>
              <a:t> Statistical Analysis and Implementation in Python </a:t>
            </a:r>
          </a:p>
          <a:p>
            <a:pPr marL="0" indent="0" eaLnBrk="1" hangingPunct="1">
              <a:lnSpc>
                <a:spcPct val="90000"/>
              </a:lnSpc>
              <a:buSzPts val="1600"/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Libre Franklin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2703-E0A5-EDED-A05F-E3C643D6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3720-02F9-6CAE-3415-08EF75146BC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B827B8-AC9B-6880-D686-2F6D13B3B532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874408" y="2285999"/>
            <a:ext cx="4838700" cy="31591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C1666F-9D44-D3B3-8D3D-51196136EEA5}"/>
              </a:ext>
            </a:extLst>
          </p:cNvPr>
          <p:cNvSpPr>
            <a:spLocks noGrp="1"/>
          </p:cNvSpPr>
          <p:nvPr>
            <p:ph type="body" idx="8"/>
          </p:nvPr>
        </p:nvSpPr>
        <p:spPr>
          <a:xfrm>
            <a:off x="5150413" y="2272951"/>
            <a:ext cx="4838700" cy="3159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F42A0B-969C-D180-DFB4-A3E09ECD6451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D97AD05A-4ED3-4A6E-A67D-DC3E8E0E83BC}" type="slidenum">
              <a:rPr lang="en-US" alt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534825-ECC7-6167-146E-B33A3C3E3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66"/>
          <a:stretch/>
        </p:blipFill>
        <p:spPr>
          <a:xfrm>
            <a:off x="65286" y="2725740"/>
            <a:ext cx="4668079" cy="37306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AB307C-204B-23FD-CDB9-C78CE168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41" y="2725739"/>
            <a:ext cx="4057829" cy="3926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9001E7-B5B7-F90D-4E7A-1ACD8664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204" y="2756292"/>
            <a:ext cx="3939607" cy="38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7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321</Words>
  <Application>Microsoft Office PowerPoint</Application>
  <PresentationFormat>Widescreen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Franklin Gothic</vt:lpstr>
      <vt:lpstr>Libre Franklin</vt:lpstr>
      <vt:lpstr>Noto Sans Symbols</vt:lpstr>
      <vt:lpstr>Times New Roman</vt:lpstr>
      <vt:lpstr>Trebuchet MS</vt:lpstr>
      <vt:lpstr>Wingdings 3</vt:lpstr>
      <vt:lpstr>Office Theme</vt:lpstr>
      <vt:lpstr>Facet</vt:lpstr>
      <vt:lpstr>PowerPoint Presentation</vt:lpstr>
      <vt:lpstr>Basic Details of the Team and Problem Statement</vt:lpstr>
      <vt:lpstr>Idea/Approach Details</vt:lpstr>
      <vt:lpstr>Idea/Approach Details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Jakkula Indra</dc:creator>
  <cp:lastModifiedBy>Jakkula Indra</cp:lastModifiedBy>
  <cp:revision>3</cp:revision>
  <dcterms:created xsi:type="dcterms:W3CDTF">2023-03-25T13:44:25Z</dcterms:created>
  <dcterms:modified xsi:type="dcterms:W3CDTF">2023-04-15T07:27:59Z</dcterms:modified>
</cp:coreProperties>
</file>