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8"/>
  </p:notesMasterIdLst>
  <p:handoutMasterIdLst>
    <p:handoutMasterId r:id="rId29"/>
  </p:handoutMasterIdLst>
  <p:sldIdLst>
    <p:sldId id="281" r:id="rId5"/>
    <p:sldId id="282" r:id="rId6"/>
    <p:sldId id="286" r:id="rId7"/>
    <p:sldId id="287" r:id="rId8"/>
    <p:sldId id="288" r:id="rId9"/>
    <p:sldId id="283" r:id="rId10"/>
    <p:sldId id="289" r:id="rId11"/>
    <p:sldId id="290" r:id="rId12"/>
    <p:sldId id="291" r:id="rId13"/>
    <p:sldId id="301" r:id="rId14"/>
    <p:sldId id="302" r:id="rId15"/>
    <p:sldId id="303" r:id="rId16"/>
    <p:sldId id="304" r:id="rId17"/>
    <p:sldId id="305" r:id="rId18"/>
    <p:sldId id="292" r:id="rId19"/>
    <p:sldId id="293" r:id="rId20"/>
    <p:sldId id="294" r:id="rId21"/>
    <p:sldId id="295" r:id="rId22"/>
    <p:sldId id="296" r:id="rId23"/>
    <p:sldId id="297" r:id="rId24"/>
    <p:sldId id="298" r:id="rId25"/>
    <p:sldId id="299"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5A7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0" d="100"/>
          <a:sy n="80" d="100"/>
        </p:scale>
        <p:origin x="-782" y="-254"/>
      </p:cViewPr>
      <p:guideLst>
        <p:guide orient="horz" pos="2160"/>
        <p:guide pos="360"/>
        <p:guide pos="7392"/>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pPr/>
              <a:t>1/3/2024</a:t>
            </a:fld>
            <a:endParaRPr lang="en-US" dirty="0"/>
          </a:p>
        </p:txBody>
      </p:sp>
      <p:sp>
        <p:nvSpPr>
          <p:cNvPr id="4" name="Footer Placeholder 3">
            <a:extLst>
              <a:ext uri="{FF2B5EF4-FFF2-40B4-BE49-F238E27FC236}">
                <a16:creationId xmlns:a16="http://schemas.microsoft.com/office/drawing/2014/main" xmlns=""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pPr/>
              <a:t>‹#›</a:t>
            </a:fld>
            <a:endParaRPr lang="en-US" dirty="0"/>
          </a:p>
        </p:txBody>
      </p:sp>
    </p:spTree>
    <p:extLst>
      <p:ext uri="{BB962C8B-B14F-4D97-AF65-F5344CB8AC3E}">
        <p14:creationId xmlns:p14="http://schemas.microsoft.com/office/powerpoint/2010/main" xmlns=""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pPr/>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pPr/>
              <a:t>‹#›</a:t>
            </a:fld>
            <a:endParaRPr lang="en-US" dirty="0"/>
          </a:p>
        </p:txBody>
      </p:sp>
    </p:spTree>
    <p:extLst>
      <p:ext uri="{BB962C8B-B14F-4D97-AF65-F5344CB8AC3E}">
        <p14:creationId xmlns:p14="http://schemas.microsoft.com/office/powerpoint/2010/main" xmlns=""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pPr/>
              <a:t>1</a:t>
            </a:fld>
            <a:endParaRPr lang="en-US" dirty="0"/>
          </a:p>
        </p:txBody>
      </p:sp>
    </p:spTree>
    <p:extLst>
      <p:ext uri="{BB962C8B-B14F-4D97-AF65-F5344CB8AC3E}">
        <p14:creationId xmlns:p14="http://schemas.microsoft.com/office/powerpoint/2010/main" xmlns=""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xmlns=""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xmlns=""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xmlns=""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xmlns=""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xmlns=""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xmlns="" id="{88171D0F-B23C-4DA9-9F5D-C5F480A4C5BE}"/>
              </a:ext>
            </a:extLst>
          </p:cNvPr>
          <p:cNvSpPr>
            <a:spLocks noGrp="1"/>
          </p:cNvSpPr>
          <p:nvPr>
            <p:ph type="dt" sz="half" idx="18"/>
          </p:nvPr>
        </p:nvSpPr>
        <p:spPr>
          <a:xfrm>
            <a:off x="905256" y="6356350"/>
            <a:ext cx="2743200" cy="365125"/>
          </a:xfrm>
        </p:spPr>
        <p:txBody>
          <a:bodyPr/>
          <a:lstStyle/>
          <a:p>
            <a:fld id="{F0A1A28F-C309-44D7-B857-737CF5EC570D}" type="datetime1">
              <a:rPr lang="en-US" smtClean="0"/>
              <a:pPr/>
              <a:t>1/3/2024</a:t>
            </a:fld>
            <a:endParaRPr lang="en-US" dirty="0"/>
          </a:p>
        </p:txBody>
      </p:sp>
      <p:sp>
        <p:nvSpPr>
          <p:cNvPr id="19" name="Footer Placeholder 18">
            <a:extLst>
              <a:ext uri="{FF2B5EF4-FFF2-40B4-BE49-F238E27FC236}">
                <a16:creationId xmlns:a16="http://schemas.microsoft.com/office/drawing/2014/main" xmlns="" id="{69186A5E-A88B-4AD5-8730-E1679229BB98}"/>
              </a:ext>
            </a:extLst>
          </p:cNvPr>
          <p:cNvSpPr>
            <a:spLocks noGrp="1"/>
          </p:cNvSpPr>
          <p:nvPr>
            <p:ph type="ftr" sz="quarter" idx="19"/>
          </p:nvPr>
        </p:nvSpPr>
        <p:spPr/>
        <p:txBody>
          <a:bodyPr/>
          <a:lstStyle/>
          <a:p>
            <a:r>
              <a:rPr lang="en-US"/>
              <a:t>Dristribution Equipment</a:t>
            </a:r>
            <a:endParaRPr lang="en-US" dirty="0"/>
          </a:p>
        </p:txBody>
      </p:sp>
      <p:sp>
        <p:nvSpPr>
          <p:cNvPr id="20" name="Slide Number Placeholder 19">
            <a:extLst>
              <a:ext uri="{FF2B5EF4-FFF2-40B4-BE49-F238E27FC236}">
                <a16:creationId xmlns:a16="http://schemas.microsoft.com/office/drawing/2014/main" xmlns=""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xmlns=""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xmlns=""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xmlns=""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xmlns=""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xmlns=""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xmlns="" id="{88171D0F-B23C-4DA9-9F5D-C5F480A4C5BE}"/>
              </a:ext>
            </a:extLst>
          </p:cNvPr>
          <p:cNvSpPr>
            <a:spLocks noGrp="1"/>
          </p:cNvSpPr>
          <p:nvPr>
            <p:ph type="dt" sz="half" idx="18"/>
          </p:nvPr>
        </p:nvSpPr>
        <p:spPr>
          <a:xfrm>
            <a:off x="905256" y="6356350"/>
            <a:ext cx="2743200" cy="365125"/>
          </a:xfrm>
        </p:spPr>
        <p:txBody>
          <a:bodyPr/>
          <a:lstStyle/>
          <a:p>
            <a:fld id="{D626B46B-147B-49A9-AE23-7C8E8A1A9290}" type="datetime1">
              <a:rPr lang="en-US" smtClean="0"/>
              <a:pPr/>
              <a:t>1/3/2024</a:t>
            </a:fld>
            <a:endParaRPr lang="en-US" dirty="0"/>
          </a:p>
        </p:txBody>
      </p:sp>
      <p:sp>
        <p:nvSpPr>
          <p:cNvPr id="19" name="Footer Placeholder 18">
            <a:extLst>
              <a:ext uri="{FF2B5EF4-FFF2-40B4-BE49-F238E27FC236}">
                <a16:creationId xmlns:a16="http://schemas.microsoft.com/office/drawing/2014/main" xmlns="" id="{69186A5E-A88B-4AD5-8730-E1679229BB98}"/>
              </a:ext>
            </a:extLst>
          </p:cNvPr>
          <p:cNvSpPr>
            <a:spLocks noGrp="1"/>
          </p:cNvSpPr>
          <p:nvPr>
            <p:ph type="ftr" sz="quarter" idx="19"/>
          </p:nvPr>
        </p:nvSpPr>
        <p:spPr/>
        <p:txBody>
          <a:bodyPr/>
          <a:lstStyle/>
          <a:p>
            <a:r>
              <a:rPr lang="en-US"/>
              <a:t>Dristribution Equipment</a:t>
            </a:r>
            <a:endParaRPr lang="en-US" dirty="0"/>
          </a:p>
        </p:txBody>
      </p:sp>
      <p:sp>
        <p:nvSpPr>
          <p:cNvPr id="20" name="Slide Number Placeholder 19">
            <a:extLst>
              <a:ext uri="{FF2B5EF4-FFF2-40B4-BE49-F238E27FC236}">
                <a16:creationId xmlns:a16="http://schemas.microsoft.com/office/drawing/2014/main" xmlns=""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pPr/>
              <a:t>‹#›</a:t>
            </a:fld>
            <a:endParaRPr lang="en-US" dirty="0"/>
          </a:p>
        </p:txBody>
      </p:sp>
      <p:sp>
        <p:nvSpPr>
          <p:cNvPr id="6" name="Rectangle 5">
            <a:extLst>
              <a:ext uri="{FF2B5EF4-FFF2-40B4-BE49-F238E27FC236}">
                <a16:creationId xmlns:a16="http://schemas.microsoft.com/office/drawing/2014/main" xmlns=""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xmlns=""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xmlns=""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xmlns=""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xmlns=""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xmlns=""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xmlns=""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xmlns=""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xmlns=""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D8C36093-0B3D-4E05-B9A2-A20358EC720D}" type="datetime1">
              <a:rPr lang="en-US" smtClean="0"/>
              <a:pPr/>
              <a:t>1/3/2024</a:t>
            </a:fld>
            <a:endParaRPr lang="en-US" dirty="0"/>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r>
              <a:rPr lang="en-US"/>
              <a:t>Dristribution Equipment</a:t>
            </a:r>
            <a:endParaRPr lang="en-US" dirty="0"/>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9DE3158A-C40F-41DC-BE85-68069379CEAF}" type="datetime1">
              <a:rPr lang="en-US" smtClean="0"/>
              <a:pPr/>
              <a:t>1/3/2024</a:t>
            </a:fld>
            <a:endParaRPr lang="en-US" dirty="0"/>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r>
              <a:rPr lang="en-US"/>
              <a:t>Dristribution Equipment</a:t>
            </a:r>
            <a:endParaRPr lang="en-US" dirty="0"/>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E65D62C6-335F-4951-97A3-EB2B1118E4E0}" type="datetime1">
              <a:rPr lang="en-US" smtClean="0"/>
              <a:pPr/>
              <a:t>1/3/2024</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r>
              <a:rPr lang="en-US"/>
              <a:t>Dristribution Equipment</a:t>
            </a:r>
            <a:endParaRPr lang="en-US" dirty="0"/>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33993E43-4003-46E0-8493-1EE612B75B0A}" type="datetime1">
              <a:rPr lang="en-US" smtClean="0"/>
              <a:pPr/>
              <a:t>1/3/2024</a:t>
            </a:fld>
            <a:endParaRPr lang="en-US" dirty="0"/>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r>
              <a:rPr lang="en-US"/>
              <a:t>Dristribution Equipment</a:t>
            </a:r>
            <a:endParaRPr lang="en-US" dirty="0"/>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905256" y="6356350"/>
            <a:ext cx="2743200" cy="365125"/>
          </a:xfrm>
        </p:spPr>
        <p:txBody>
          <a:bodyPr/>
          <a:lstStyle/>
          <a:p>
            <a:fld id="{81DEA405-1AF9-4CEB-93EA-612A83D9CF47}" type="datetime1">
              <a:rPr lang="en-US" smtClean="0"/>
              <a:pPr/>
              <a:t>1/3/2024</a:t>
            </a:fld>
            <a:endParaRPr lang="en-US" dirty="0"/>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a:xfrm>
            <a:off x="4041648" y="6356350"/>
            <a:ext cx="4114800" cy="365125"/>
          </a:xfrm>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pPr/>
              <a:t>‹#›</a:t>
            </a:fld>
            <a:endParaRPr lang="en-US" dirty="0"/>
          </a:p>
        </p:txBody>
      </p:sp>
      <p:sp>
        <p:nvSpPr>
          <p:cNvPr id="7" name="Rectangle 6">
            <a:extLst>
              <a:ext uri="{FF2B5EF4-FFF2-40B4-BE49-F238E27FC236}">
                <a16:creationId xmlns:a16="http://schemas.microsoft.com/office/drawing/2014/main" xmlns=""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xmlns=""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xmlns=""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pPr/>
              <a:t>‹#›</a:t>
            </a:fld>
            <a:endParaRPr lang="en-US" dirty="0"/>
          </a:p>
        </p:txBody>
      </p:sp>
      <p:sp>
        <p:nvSpPr>
          <p:cNvPr id="7" name="Rectangle 6">
            <a:extLst>
              <a:ext uri="{FF2B5EF4-FFF2-40B4-BE49-F238E27FC236}">
                <a16:creationId xmlns:a16="http://schemas.microsoft.com/office/drawing/2014/main" xmlns=""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xmlns=""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xmlns=""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xmlns=""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xmlns=""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01852" y="6356350"/>
            <a:ext cx="2743200" cy="365125"/>
          </a:xfrm>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xmlns=""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xmlns=""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xmlns="" id="{ECB2BA4C-9ADA-41DB-B758-9E3CFECDF528}"/>
              </a:ext>
            </a:extLst>
          </p:cNvPr>
          <p:cNvSpPr>
            <a:spLocks noGrp="1"/>
          </p:cNvSpPr>
          <p:nvPr>
            <p:ph type="dt" sz="half" idx="10"/>
          </p:nvPr>
        </p:nvSpPr>
        <p:spPr>
          <a:xfrm>
            <a:off x="905256" y="6356350"/>
            <a:ext cx="2743200" cy="365125"/>
          </a:xfrm>
        </p:spPr>
        <p:txBody>
          <a:bodyPr/>
          <a:lstStyle/>
          <a:p>
            <a:fld id="{AD674665-952A-4708-9D1E-B2A583BE03C2}" type="datetime1">
              <a:rPr lang="en-US" smtClean="0"/>
              <a:pPr/>
              <a:t>1/3/2024</a:t>
            </a:fld>
            <a:endParaRPr lang="en-US" dirty="0"/>
          </a:p>
        </p:txBody>
      </p:sp>
      <p:sp>
        <p:nvSpPr>
          <p:cNvPr id="10" name="Footer Placeholder 9">
            <a:extLst>
              <a:ext uri="{FF2B5EF4-FFF2-40B4-BE49-F238E27FC236}">
                <a16:creationId xmlns:a16="http://schemas.microsoft.com/office/drawing/2014/main" xmlns="" id="{20957ADB-410A-48BE-AA95-3A708314B02A}"/>
              </a:ext>
            </a:extLst>
          </p:cNvPr>
          <p:cNvSpPr>
            <a:spLocks noGrp="1"/>
          </p:cNvSpPr>
          <p:nvPr>
            <p:ph type="ftr" sz="quarter" idx="11"/>
          </p:nvPr>
        </p:nvSpPr>
        <p:spPr/>
        <p:txBody>
          <a:bodyPr/>
          <a:lstStyle/>
          <a:p>
            <a:r>
              <a:rPr lang="en-US"/>
              <a:t>Dristribution Equipment</a:t>
            </a:r>
            <a:endParaRPr lang="en-US" dirty="0"/>
          </a:p>
        </p:txBody>
      </p:sp>
      <p:sp>
        <p:nvSpPr>
          <p:cNvPr id="11" name="Slide Number Placeholder 10">
            <a:extLst>
              <a:ext uri="{FF2B5EF4-FFF2-40B4-BE49-F238E27FC236}">
                <a16:creationId xmlns:a16="http://schemas.microsoft.com/office/drawing/2014/main" xmlns=""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xmlns=""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xmlns=""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xmlns=""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xmlns=""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xmlns=""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xmlns=""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xmlns=""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xmlns="" id="{C4A1E4D4-19E0-496B-BBAF-99A720781C00}"/>
              </a:ext>
            </a:extLst>
          </p:cNvPr>
          <p:cNvSpPr>
            <a:spLocks noGrp="1"/>
          </p:cNvSpPr>
          <p:nvPr>
            <p:ph type="dt" sz="half" idx="32"/>
          </p:nvPr>
        </p:nvSpPr>
        <p:spPr>
          <a:xfrm>
            <a:off x="905256" y="6356350"/>
            <a:ext cx="2743200" cy="365125"/>
          </a:xfrm>
        </p:spPr>
        <p:txBody>
          <a:bodyPr/>
          <a:lstStyle/>
          <a:p>
            <a:fld id="{3D57698F-BEE1-4EE1-9392-D0878B877443}" type="datetime1">
              <a:rPr lang="en-US" smtClean="0"/>
              <a:pPr/>
              <a:t>1/3/2024</a:t>
            </a:fld>
            <a:endParaRPr lang="en-US" dirty="0"/>
          </a:p>
        </p:txBody>
      </p:sp>
      <p:sp>
        <p:nvSpPr>
          <p:cNvPr id="12" name="Footer Placeholder 11">
            <a:extLst>
              <a:ext uri="{FF2B5EF4-FFF2-40B4-BE49-F238E27FC236}">
                <a16:creationId xmlns:a16="http://schemas.microsoft.com/office/drawing/2014/main" xmlns="" id="{D0281C10-EAAA-4F45-8CC9-87F9F9116C21}"/>
              </a:ext>
            </a:extLst>
          </p:cNvPr>
          <p:cNvSpPr>
            <a:spLocks noGrp="1"/>
          </p:cNvSpPr>
          <p:nvPr>
            <p:ph type="ftr" sz="quarter" idx="33"/>
          </p:nvPr>
        </p:nvSpPr>
        <p:spPr/>
        <p:txBody>
          <a:bodyPr/>
          <a:lstStyle/>
          <a:p>
            <a:r>
              <a:rPr lang="en-US"/>
              <a:t>Dristribution Equipment</a:t>
            </a:r>
            <a:endParaRPr lang="en-US" dirty="0"/>
          </a:p>
        </p:txBody>
      </p:sp>
      <p:sp>
        <p:nvSpPr>
          <p:cNvPr id="13" name="Slide Number Placeholder 12">
            <a:extLst>
              <a:ext uri="{FF2B5EF4-FFF2-40B4-BE49-F238E27FC236}">
                <a16:creationId xmlns:a16="http://schemas.microsoft.com/office/drawing/2014/main" xmlns="" id="{389175D6-43FD-42A2-8595-893FC3BFCDF6}"/>
              </a:ext>
            </a:extLst>
          </p:cNvPr>
          <p:cNvSpPr>
            <a:spLocks noGrp="1"/>
          </p:cNvSpPr>
          <p:nvPr>
            <p:ph type="sldNum" sz="quarter" idx="34"/>
          </p:nvPr>
        </p:nvSpPr>
        <p:spPr/>
        <p:txBody>
          <a:bodyPr/>
          <a:lstStyle/>
          <a:p>
            <a:fld id="{A65A5C87-DF58-40C8-B092-1DE63DB4547E}" type="slidenum">
              <a:rPr lang="en-US" smtClean="0"/>
              <a:pPr/>
              <a:t>‹#›</a:t>
            </a:fld>
            <a:endParaRPr lang="en-US" dirty="0"/>
          </a:p>
        </p:txBody>
      </p:sp>
      <p:sp>
        <p:nvSpPr>
          <p:cNvPr id="37" name="Text Placeholder 35">
            <a:extLst>
              <a:ext uri="{FF2B5EF4-FFF2-40B4-BE49-F238E27FC236}">
                <a16:creationId xmlns:a16="http://schemas.microsoft.com/office/drawing/2014/main" xmlns=""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xmlns=""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xmlns=""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xmlns=""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xmlns=""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xmlns=""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905256" y="6356350"/>
            <a:ext cx="2743200" cy="365125"/>
          </a:xfrm>
        </p:spPr>
        <p:txBody>
          <a:bodyPr/>
          <a:lstStyle/>
          <a:p>
            <a:fld id="{5BD4096B-B27C-4B33-9DCA-5318CA782DCC}" type="datetime1">
              <a:rPr lang="en-US" smtClean="0"/>
              <a:pPr/>
              <a:t>1/3/2024</a:t>
            </a:fld>
            <a:endParaRPr lang="en-US" dirty="0"/>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r>
              <a:rPr lang="en-US"/>
              <a:t>Dristribution Equipment</a:t>
            </a:r>
            <a:endParaRPr lang="en-US" dirty="0"/>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905256" y="6356350"/>
            <a:ext cx="2743200" cy="365125"/>
          </a:xfrm>
        </p:spPr>
        <p:txBody>
          <a:bodyPr/>
          <a:lstStyle/>
          <a:p>
            <a:fld id="{49532C23-C7A2-4452-95E6-E807FFDC90F9}" type="datetime1">
              <a:rPr lang="en-US" smtClean="0"/>
              <a:pPr/>
              <a:t>1/3/2024</a:t>
            </a:fld>
            <a:endParaRPr lang="en-US" dirty="0"/>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r>
              <a:rPr lang="en-US"/>
              <a:t>Dristribution Equipment</a:t>
            </a:r>
            <a:endParaRPr lang="en-US" dirty="0"/>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pPr/>
              <a:t>‹#›</a:t>
            </a:fld>
            <a:endParaRPr lang="en-US" dirty="0"/>
          </a:p>
        </p:txBody>
      </p:sp>
      <p:sp>
        <p:nvSpPr>
          <p:cNvPr id="14" name="Text Placeholder 4">
            <a:extLst>
              <a:ext uri="{FF2B5EF4-FFF2-40B4-BE49-F238E27FC236}">
                <a16:creationId xmlns:a16="http://schemas.microsoft.com/office/drawing/2014/main" xmlns=""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xmlns=""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0E33-961A-49C5-A6B3-C6D10A43A859}" type="datetime1">
              <a:rPr lang="en-US" smtClean="0"/>
              <a:pPr/>
              <a:t>1/3/2024</a:t>
            </a:fld>
            <a:endParaRPr lang="en-US" dirty="0"/>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pPr/>
              <a:t>‹#›</a:t>
            </a:fld>
            <a:endParaRPr lang="en-US" dirty="0"/>
          </a:p>
        </p:txBody>
      </p:sp>
    </p:spTree>
    <p:extLst>
      <p:ext uri="{BB962C8B-B14F-4D97-AF65-F5344CB8AC3E}">
        <p14:creationId xmlns:p14="http://schemas.microsoft.com/office/powerpoint/2010/main" xmlns=""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D9D20-B4BB-42AA-8DDD-68CC9F1D95DB}"/>
              </a:ext>
            </a:extLst>
          </p:cNvPr>
          <p:cNvSpPr>
            <a:spLocks noGrp="1"/>
          </p:cNvSpPr>
          <p:nvPr>
            <p:ph type="ctrTitle"/>
          </p:nvPr>
        </p:nvSpPr>
        <p:spPr>
          <a:xfrm>
            <a:off x="1801365" y="1386459"/>
            <a:ext cx="8586216" cy="2176272"/>
          </a:xfrm>
        </p:spPr>
        <p:txBody>
          <a:bodyPr/>
          <a:lstStyle/>
          <a:p>
            <a:r>
              <a:rPr lang="en-US" sz="6600" dirty="0"/>
              <a:t>DISTRIBUTION EQUIPMENT</a:t>
            </a:r>
            <a:endParaRPr lang="en-US" dirty="0"/>
          </a:p>
        </p:txBody>
      </p:sp>
      <p:sp>
        <p:nvSpPr>
          <p:cNvPr id="3" name="Subtitle 2">
            <a:extLst>
              <a:ext uri="{FF2B5EF4-FFF2-40B4-BE49-F238E27FC236}">
                <a16:creationId xmlns:a16="http://schemas.microsoft.com/office/drawing/2014/main" xmlns="" id="{ED9E8FDB-60EE-45AE-BB89-9A561A61C2AC}"/>
              </a:ext>
            </a:extLst>
          </p:cNvPr>
          <p:cNvSpPr>
            <a:spLocks noGrp="1"/>
          </p:cNvSpPr>
          <p:nvPr>
            <p:ph type="subTitle" idx="1"/>
          </p:nvPr>
        </p:nvSpPr>
        <p:spPr>
          <a:xfrm>
            <a:off x="2482595" y="3991356"/>
            <a:ext cx="7223760" cy="685800"/>
          </a:xfrm>
        </p:spPr>
        <p:txBody>
          <a:bodyPr/>
          <a:lstStyle/>
          <a:p>
            <a:r>
              <a:rPr lang="en-US" dirty="0"/>
              <a:t>PRESENTERS</a:t>
            </a:r>
          </a:p>
        </p:txBody>
      </p:sp>
      <p:sp>
        <p:nvSpPr>
          <p:cNvPr id="4" name="Rectangle 3">
            <a:extLst>
              <a:ext uri="{FF2B5EF4-FFF2-40B4-BE49-F238E27FC236}">
                <a16:creationId xmlns:a16="http://schemas.microsoft.com/office/drawing/2014/main" xmlns="" id="{D9D7E00E-FD0D-4A02-88E6-A9ECD372FB90}"/>
              </a:ext>
            </a:extLst>
          </p:cNvPr>
          <p:cNvSpPr/>
          <p:nvPr/>
        </p:nvSpPr>
        <p:spPr>
          <a:xfrm>
            <a:off x="3499192" y="4677156"/>
            <a:ext cx="5190565" cy="183794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8">
            <a:extLst>
              <a:ext uri="{FF2B5EF4-FFF2-40B4-BE49-F238E27FC236}">
                <a16:creationId xmlns:a16="http://schemas.microsoft.com/office/drawing/2014/main" xmlns="" id="{CD3DB863-86E4-4E85-8FE5-1DF7CCF9B2CD}"/>
              </a:ext>
            </a:extLst>
          </p:cNvPr>
          <p:cNvGraphicFramePr>
            <a:graphicFrameLocks noGrp="1"/>
          </p:cNvGraphicFramePr>
          <p:nvPr>
            <p:extLst>
              <p:ext uri="{D42A27DB-BD31-4B8C-83A1-F6EECF244321}">
                <p14:modId xmlns:p14="http://schemas.microsoft.com/office/powerpoint/2010/main" xmlns="" val="3084020018"/>
              </p:ext>
            </p:extLst>
          </p:nvPr>
        </p:nvGraphicFramePr>
        <p:xfrm>
          <a:off x="4062474" y="4686300"/>
          <a:ext cx="4063999" cy="1828800"/>
        </p:xfrm>
        <a:graphic>
          <a:graphicData uri="http://schemas.openxmlformats.org/drawingml/2006/table">
            <a:tbl>
              <a:tblPr firstRow="1" bandRow="1">
                <a:tableStyleId>{2D5ABB26-0587-4C30-8999-92F81FD0307C}</a:tableStyleId>
              </a:tblPr>
              <a:tblGrid>
                <a:gridCol w="2073835">
                  <a:extLst>
                    <a:ext uri="{9D8B030D-6E8A-4147-A177-3AD203B41FA5}">
                      <a16:colId xmlns:a16="http://schemas.microsoft.com/office/drawing/2014/main" xmlns="" val="888797656"/>
                    </a:ext>
                  </a:extLst>
                </a:gridCol>
                <a:gridCol w="1990164">
                  <a:extLst>
                    <a:ext uri="{9D8B030D-6E8A-4147-A177-3AD203B41FA5}">
                      <a16:colId xmlns:a16="http://schemas.microsoft.com/office/drawing/2014/main" xmlns="" val="1793794221"/>
                    </a:ext>
                  </a:extLst>
                </a:gridCol>
              </a:tblGrid>
              <a:tr h="274320">
                <a:tc>
                  <a:txBody>
                    <a:bodyPr/>
                    <a:lstStyle/>
                    <a:p>
                      <a:r>
                        <a:rPr lang="en-US" dirty="0">
                          <a:latin typeface="+mj-lt"/>
                        </a:rPr>
                        <a:t>Deepa Bhattarai</a:t>
                      </a:r>
                    </a:p>
                  </a:txBody>
                  <a:tcPr/>
                </a:tc>
                <a:tc>
                  <a:txBody>
                    <a:bodyPr/>
                    <a:lstStyle/>
                    <a:p>
                      <a:r>
                        <a:rPr lang="en-US" dirty="0">
                          <a:latin typeface="+mj-lt"/>
                        </a:rPr>
                        <a:t>KCE076BEL013</a:t>
                      </a:r>
                    </a:p>
                  </a:txBody>
                  <a:tcPr/>
                </a:tc>
                <a:extLst>
                  <a:ext uri="{0D108BD9-81ED-4DB2-BD59-A6C34878D82A}">
                    <a16:rowId xmlns:a16="http://schemas.microsoft.com/office/drawing/2014/main" xmlns="" val="1811222934"/>
                  </a:ext>
                </a:extLst>
              </a:tr>
              <a:tr h="274320">
                <a:tc>
                  <a:txBody>
                    <a:bodyPr/>
                    <a:lstStyle/>
                    <a:p>
                      <a:r>
                        <a:rPr lang="en-US" dirty="0">
                          <a:latin typeface="+mj-lt"/>
                        </a:rPr>
                        <a:t>Dikshit Karki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KCE076BEL014</a:t>
                      </a:r>
                    </a:p>
                  </a:txBody>
                  <a:tcPr/>
                </a:tc>
                <a:extLst>
                  <a:ext uri="{0D108BD9-81ED-4DB2-BD59-A6C34878D82A}">
                    <a16:rowId xmlns:a16="http://schemas.microsoft.com/office/drawing/2014/main" xmlns="" val="3235627315"/>
                  </a:ext>
                </a:extLst>
              </a:tr>
              <a:tr h="274320">
                <a:tc>
                  <a:txBody>
                    <a:bodyPr/>
                    <a:lstStyle/>
                    <a:p>
                      <a:r>
                        <a:rPr lang="en-US" dirty="0">
                          <a:latin typeface="+mj-lt"/>
                        </a:rPr>
                        <a:t>Dipesh Acharya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KCE076BEL015</a:t>
                      </a:r>
                    </a:p>
                  </a:txBody>
                  <a:tcPr/>
                </a:tc>
                <a:extLst>
                  <a:ext uri="{0D108BD9-81ED-4DB2-BD59-A6C34878D82A}">
                    <a16:rowId xmlns:a16="http://schemas.microsoft.com/office/drawing/2014/main" xmlns="" val="3127111676"/>
                  </a:ext>
                </a:extLst>
              </a:tr>
              <a:tr h="274320">
                <a:tc>
                  <a:txBody>
                    <a:bodyPr/>
                    <a:lstStyle/>
                    <a:p>
                      <a:r>
                        <a:rPr lang="en-US" dirty="0">
                          <a:latin typeface="+mj-lt"/>
                        </a:rPr>
                        <a:t>Jagrit Parajuli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KCE076BEL016</a:t>
                      </a:r>
                    </a:p>
                  </a:txBody>
                  <a:tcPr/>
                </a:tc>
                <a:extLst>
                  <a:ext uri="{0D108BD9-81ED-4DB2-BD59-A6C34878D82A}">
                    <a16:rowId xmlns:a16="http://schemas.microsoft.com/office/drawing/2014/main" xmlns="" val="3635071732"/>
                  </a:ext>
                </a:extLst>
              </a:tr>
              <a:tr h="274320">
                <a:tc>
                  <a:txBody>
                    <a:bodyPr/>
                    <a:lstStyle/>
                    <a:p>
                      <a:r>
                        <a:rPr lang="en-US" dirty="0">
                          <a:latin typeface="+mj-lt"/>
                        </a:rPr>
                        <a:t>Jitendra Mandal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KCE076BEL017</a:t>
                      </a:r>
                    </a:p>
                  </a:txBody>
                  <a:tcPr/>
                </a:tc>
                <a:extLst>
                  <a:ext uri="{0D108BD9-81ED-4DB2-BD59-A6C34878D82A}">
                    <a16:rowId xmlns:a16="http://schemas.microsoft.com/office/drawing/2014/main" xmlns="" val="301090296"/>
                  </a:ext>
                </a:extLst>
              </a:tr>
            </a:tbl>
          </a:graphicData>
        </a:graphic>
      </p:graphicFrame>
      <p:sp>
        <p:nvSpPr>
          <p:cNvPr id="6" name="TextBox 5">
            <a:extLst>
              <a:ext uri="{FF2B5EF4-FFF2-40B4-BE49-F238E27FC236}">
                <a16:creationId xmlns:a16="http://schemas.microsoft.com/office/drawing/2014/main" xmlns="" id="{C7D1E8F6-556C-4286-88E3-C02BF8F9491F}"/>
              </a:ext>
            </a:extLst>
          </p:cNvPr>
          <p:cNvSpPr txBox="1"/>
          <p:nvPr/>
        </p:nvSpPr>
        <p:spPr>
          <a:xfrm>
            <a:off x="2962935" y="3361545"/>
            <a:ext cx="6263075" cy="830997"/>
          </a:xfrm>
          <a:prstGeom prst="rect">
            <a:avLst/>
          </a:prstGeom>
          <a:noFill/>
        </p:spPr>
        <p:txBody>
          <a:bodyPr wrap="square" rtlCol="0">
            <a:spAutoFit/>
          </a:bodyPr>
          <a:lstStyle/>
          <a:p>
            <a:pPr algn="ctr"/>
            <a:r>
              <a:rPr lang="en-US" sz="1600" b="0" i="0" dirty="0">
                <a:solidFill>
                  <a:srgbClr val="212529"/>
                </a:solidFill>
                <a:effectLst/>
                <a:latin typeface="+mj-lt"/>
              </a:rPr>
              <a:t>OVERHEAD LINES, SINGLE PHASE AND THERE PHASE CABLES, </a:t>
            </a:r>
          </a:p>
          <a:p>
            <a:pPr algn="ctr"/>
            <a:r>
              <a:rPr lang="en-US" sz="1600" b="0" i="0" dirty="0">
                <a:solidFill>
                  <a:srgbClr val="212529"/>
                </a:solidFill>
                <a:effectLst/>
                <a:latin typeface="+mj-lt"/>
              </a:rPr>
              <a:t>DISTRIBUTION TRANSFORMERS, SWITCHER</a:t>
            </a:r>
          </a:p>
          <a:p>
            <a:pPr algn="ctr"/>
            <a:endParaRPr lang="en-US" sz="1600" dirty="0">
              <a:latin typeface="+mj-lt"/>
            </a:endParaRPr>
          </a:p>
        </p:txBody>
      </p:sp>
    </p:spTree>
    <p:extLst>
      <p:ext uri="{BB962C8B-B14F-4D97-AF65-F5344CB8AC3E}">
        <p14:creationId xmlns:p14="http://schemas.microsoft.com/office/powerpoint/2010/main" xmlns=""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E01D1-9948-4903-9EDB-F806305D783E}"/>
              </a:ext>
            </a:extLst>
          </p:cNvPr>
          <p:cNvSpPr>
            <a:spLocks noGrp="1"/>
          </p:cNvSpPr>
          <p:nvPr>
            <p:ph type="title"/>
          </p:nvPr>
        </p:nvSpPr>
        <p:spPr/>
        <p:txBody>
          <a:bodyPr/>
          <a:lstStyle/>
          <a:p>
            <a:r>
              <a:rPr lang="en-US" dirty="0"/>
              <a:t>Single Phase Installations</a:t>
            </a:r>
          </a:p>
        </p:txBody>
      </p:sp>
      <p:sp>
        <p:nvSpPr>
          <p:cNvPr id="3" name="Content Placeholder 2">
            <a:extLst>
              <a:ext uri="{FF2B5EF4-FFF2-40B4-BE49-F238E27FC236}">
                <a16:creationId xmlns:a16="http://schemas.microsoft.com/office/drawing/2014/main" xmlns="" id="{1C583AE2-CB03-4754-AF85-3FA0C39F74A3}"/>
              </a:ext>
            </a:extLst>
          </p:cNvPr>
          <p:cNvSpPr>
            <a:spLocks noGrp="1"/>
          </p:cNvSpPr>
          <p:nvPr>
            <p:ph idx="1"/>
          </p:nvPr>
        </p:nvSpPr>
        <p:spPr/>
        <p:txBody>
          <a:bodyPr/>
          <a:lstStyle/>
          <a:p>
            <a:r>
              <a:rPr lang="en-US" dirty="0"/>
              <a:t>Most domestic installations are single-phase. They have a single phase with a single alternating current and a contracted power of up to 10 kW. </a:t>
            </a:r>
          </a:p>
          <a:p>
            <a:r>
              <a:rPr lang="en-US" dirty="0"/>
              <a:t>Single-phase connects the home with two wires: active and neutral. The neutral wire is connected to earth at the switchboard.</a:t>
            </a:r>
          </a:p>
        </p:txBody>
      </p:sp>
      <p:sp>
        <p:nvSpPr>
          <p:cNvPr id="4" name="Date Placeholder 3">
            <a:extLst>
              <a:ext uri="{FF2B5EF4-FFF2-40B4-BE49-F238E27FC236}">
                <a16:creationId xmlns:a16="http://schemas.microsoft.com/office/drawing/2014/main" xmlns="" id="{4A03CA9A-D720-4E5E-B6F6-8009D45F2E36}"/>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88D34C7A-55C8-4AB5-B213-E5B980631DE8}"/>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A71F7FC7-DF37-4F6E-92CB-915652EB211D}"/>
              </a:ext>
            </a:extLst>
          </p:cNvPr>
          <p:cNvSpPr>
            <a:spLocks noGrp="1"/>
          </p:cNvSpPr>
          <p:nvPr>
            <p:ph type="sldNum" sz="quarter" idx="12"/>
          </p:nvPr>
        </p:nvSpPr>
        <p:spPr/>
        <p:txBody>
          <a:bodyPr/>
          <a:lstStyle/>
          <a:p>
            <a:fld id="{A65A5C87-DF58-40C8-B092-1DE63DB4547E}" type="slidenum">
              <a:rPr lang="en-US" smtClean="0"/>
              <a:pPr/>
              <a:t>10</a:t>
            </a:fld>
            <a:endParaRPr lang="en-US" dirty="0"/>
          </a:p>
        </p:txBody>
      </p:sp>
    </p:spTree>
    <p:extLst>
      <p:ext uri="{BB962C8B-B14F-4D97-AF65-F5344CB8AC3E}">
        <p14:creationId xmlns:p14="http://schemas.microsoft.com/office/powerpoint/2010/main" xmlns="" val="7673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CI 90 M Twin Flat Cable, 2 Core">
            <a:extLst>
              <a:ext uri="{FF2B5EF4-FFF2-40B4-BE49-F238E27FC236}">
                <a16:creationId xmlns:a16="http://schemas.microsoft.com/office/drawing/2014/main" xmlns="" id="{7A129C93-01C9-4D71-A9F9-F24B94B1E63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1" y="3877513"/>
            <a:ext cx="2400300" cy="22946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BA7BA5C9-2760-4D3A-A36A-FEEBF314B1A1}"/>
              </a:ext>
            </a:extLst>
          </p:cNvPr>
          <p:cNvSpPr>
            <a:spLocks noGrp="1"/>
          </p:cNvSpPr>
          <p:nvPr>
            <p:ph type="title"/>
          </p:nvPr>
        </p:nvSpPr>
        <p:spPr/>
        <p:txBody>
          <a:bodyPr/>
          <a:lstStyle/>
          <a:p>
            <a:r>
              <a:rPr lang="en-US" dirty="0"/>
              <a:t>Cables for a single phase installations</a:t>
            </a:r>
          </a:p>
        </p:txBody>
      </p:sp>
      <p:sp>
        <p:nvSpPr>
          <p:cNvPr id="3" name="Content Placeholder 2">
            <a:extLst>
              <a:ext uri="{FF2B5EF4-FFF2-40B4-BE49-F238E27FC236}">
                <a16:creationId xmlns:a16="http://schemas.microsoft.com/office/drawing/2014/main" xmlns="" id="{3D612028-5A6B-4A47-9971-CA3BC417277C}"/>
              </a:ext>
            </a:extLst>
          </p:cNvPr>
          <p:cNvSpPr>
            <a:spLocks noGrp="1"/>
          </p:cNvSpPr>
          <p:nvPr>
            <p:ph idx="1"/>
          </p:nvPr>
        </p:nvSpPr>
        <p:spPr>
          <a:xfrm>
            <a:off x="1115568" y="2097024"/>
            <a:ext cx="10168128" cy="3694176"/>
          </a:xfrm>
        </p:spPr>
        <p:txBody>
          <a:bodyPr/>
          <a:lstStyle/>
          <a:p>
            <a:r>
              <a:rPr lang="en-US" b="1" dirty="0"/>
              <a:t>Two conductors:</a:t>
            </a:r>
            <a:r>
              <a:rPr lang="en-US" dirty="0"/>
              <a:t> blue (neutral) and brown (one phase).</a:t>
            </a:r>
          </a:p>
          <a:p>
            <a:r>
              <a:rPr lang="en-US" b="1" dirty="0"/>
              <a:t>Three conductors:</a:t>
            </a:r>
            <a:r>
              <a:rPr lang="en-US" dirty="0"/>
              <a:t> blue (neutral), brown (one phase) and green-yellow (earthing). </a:t>
            </a:r>
          </a:p>
        </p:txBody>
      </p:sp>
      <p:sp>
        <p:nvSpPr>
          <p:cNvPr id="4" name="Date Placeholder 3">
            <a:extLst>
              <a:ext uri="{FF2B5EF4-FFF2-40B4-BE49-F238E27FC236}">
                <a16:creationId xmlns:a16="http://schemas.microsoft.com/office/drawing/2014/main" xmlns="" id="{FFB023ED-F650-4E1B-8E84-C5F12CAAFCD8}"/>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4A95EE68-FF29-4E8A-B860-83088E01FCDB}"/>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0F74DC27-C754-4637-8781-D14BE224A3CF}"/>
              </a:ext>
            </a:extLst>
          </p:cNvPr>
          <p:cNvSpPr>
            <a:spLocks noGrp="1"/>
          </p:cNvSpPr>
          <p:nvPr>
            <p:ph type="sldNum" sz="quarter" idx="12"/>
          </p:nvPr>
        </p:nvSpPr>
        <p:spPr/>
        <p:txBody>
          <a:bodyPr/>
          <a:lstStyle/>
          <a:p>
            <a:fld id="{A65A5C87-DF58-40C8-B092-1DE63DB4547E}" type="slidenum">
              <a:rPr lang="en-US" smtClean="0"/>
              <a:pPr/>
              <a:t>11</a:t>
            </a:fld>
            <a:endParaRPr lang="en-US" dirty="0"/>
          </a:p>
        </p:txBody>
      </p:sp>
      <p:pic>
        <p:nvPicPr>
          <p:cNvPr id="10246" name="Picture 6">
            <a:extLst>
              <a:ext uri="{FF2B5EF4-FFF2-40B4-BE49-F238E27FC236}">
                <a16:creationId xmlns:a16="http://schemas.microsoft.com/office/drawing/2014/main" xmlns="" id="{8D6D47DB-7543-45C1-B863-451EFF0E4BB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15226" y="4107228"/>
            <a:ext cx="3267074" cy="18352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9121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C31B3-0C8A-451A-A142-35D71A93EDCA}"/>
              </a:ext>
            </a:extLst>
          </p:cNvPr>
          <p:cNvSpPr>
            <a:spLocks noGrp="1"/>
          </p:cNvSpPr>
          <p:nvPr>
            <p:ph type="title"/>
          </p:nvPr>
        </p:nvSpPr>
        <p:spPr/>
        <p:txBody>
          <a:bodyPr/>
          <a:lstStyle/>
          <a:p>
            <a:r>
              <a:rPr lang="en-US" dirty="0"/>
              <a:t>Three Phase Installations</a:t>
            </a:r>
          </a:p>
        </p:txBody>
      </p:sp>
      <p:sp>
        <p:nvSpPr>
          <p:cNvPr id="3" name="Content Placeholder 2">
            <a:extLst>
              <a:ext uri="{FF2B5EF4-FFF2-40B4-BE49-F238E27FC236}">
                <a16:creationId xmlns:a16="http://schemas.microsoft.com/office/drawing/2014/main" xmlns="" id="{F73270A7-5CD9-4F8B-8558-712DFCEF3ED3}"/>
              </a:ext>
            </a:extLst>
          </p:cNvPr>
          <p:cNvSpPr>
            <a:spLocks noGrp="1"/>
          </p:cNvSpPr>
          <p:nvPr>
            <p:ph idx="1"/>
          </p:nvPr>
        </p:nvSpPr>
        <p:spPr/>
        <p:txBody>
          <a:bodyPr/>
          <a:lstStyle/>
          <a:p>
            <a:r>
              <a:rPr lang="en-US" dirty="0"/>
              <a:t>Three-phase installations are those formed by three different alternating currents that divide the installation into several parts which are reached by a constant power. </a:t>
            </a:r>
          </a:p>
        </p:txBody>
      </p:sp>
      <p:sp>
        <p:nvSpPr>
          <p:cNvPr id="4" name="Date Placeholder 3">
            <a:extLst>
              <a:ext uri="{FF2B5EF4-FFF2-40B4-BE49-F238E27FC236}">
                <a16:creationId xmlns:a16="http://schemas.microsoft.com/office/drawing/2014/main" xmlns="" id="{D8A02932-C6A9-4076-81C0-D1E2817304F3}"/>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D0DCDB19-EA29-4CE0-9D25-3B511088F92A}"/>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F1AE78CD-D711-46BF-A933-62C47EC495A7}"/>
              </a:ext>
            </a:extLst>
          </p:cNvPr>
          <p:cNvSpPr>
            <a:spLocks noGrp="1"/>
          </p:cNvSpPr>
          <p:nvPr>
            <p:ph type="sldNum" sz="quarter" idx="12"/>
          </p:nvPr>
        </p:nvSpPr>
        <p:spPr/>
        <p:txBody>
          <a:bodyPr/>
          <a:lstStyle/>
          <a:p>
            <a:fld id="{A65A5C87-DF58-40C8-B092-1DE63DB4547E}" type="slidenum">
              <a:rPr lang="en-US" smtClean="0"/>
              <a:pPr/>
              <a:t>12</a:t>
            </a:fld>
            <a:endParaRPr lang="en-US" dirty="0"/>
          </a:p>
        </p:txBody>
      </p:sp>
    </p:spTree>
    <p:extLst>
      <p:ext uri="{BB962C8B-B14F-4D97-AF65-F5344CB8AC3E}">
        <p14:creationId xmlns:p14="http://schemas.microsoft.com/office/powerpoint/2010/main" xmlns="" val="295960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A938C2-CFE2-4F0B-B675-5A77A564C3AF}"/>
              </a:ext>
            </a:extLst>
          </p:cNvPr>
          <p:cNvSpPr>
            <a:spLocks noGrp="1"/>
          </p:cNvSpPr>
          <p:nvPr>
            <p:ph type="title"/>
          </p:nvPr>
        </p:nvSpPr>
        <p:spPr/>
        <p:txBody>
          <a:bodyPr/>
          <a:lstStyle/>
          <a:p>
            <a:r>
              <a:rPr lang="en-US" dirty="0"/>
              <a:t>Cables for a three-phase installations</a:t>
            </a:r>
          </a:p>
        </p:txBody>
      </p:sp>
      <p:sp>
        <p:nvSpPr>
          <p:cNvPr id="3" name="Content Placeholder 2">
            <a:extLst>
              <a:ext uri="{FF2B5EF4-FFF2-40B4-BE49-F238E27FC236}">
                <a16:creationId xmlns:a16="http://schemas.microsoft.com/office/drawing/2014/main" xmlns="" id="{563087BE-1F2D-402F-9721-529B47622204}"/>
              </a:ext>
            </a:extLst>
          </p:cNvPr>
          <p:cNvSpPr>
            <a:spLocks noGrp="1"/>
          </p:cNvSpPr>
          <p:nvPr>
            <p:ph idx="1"/>
          </p:nvPr>
        </p:nvSpPr>
        <p:spPr>
          <a:xfrm>
            <a:off x="1115568" y="2478024"/>
            <a:ext cx="8533257" cy="2732151"/>
          </a:xfrm>
        </p:spPr>
        <p:txBody>
          <a:bodyPr>
            <a:normAutofit fontScale="77500" lnSpcReduction="20000"/>
          </a:bodyPr>
          <a:lstStyle/>
          <a:p>
            <a:r>
              <a:rPr lang="en-US" b="1" dirty="0"/>
              <a:t>Three conductors: </a:t>
            </a:r>
            <a:r>
              <a:rPr lang="en-US" dirty="0"/>
              <a:t>Grey, brown and black (all three phases)</a:t>
            </a:r>
          </a:p>
          <a:p>
            <a:r>
              <a:rPr lang="en-US" b="1" dirty="0"/>
              <a:t>Four conductors: </a:t>
            </a:r>
            <a:r>
              <a:rPr lang="en-US" dirty="0"/>
              <a:t>Grey, brown and black (the three phases) and blue (neutral)</a:t>
            </a:r>
          </a:p>
          <a:p>
            <a:r>
              <a:rPr lang="en-US" b="1" dirty="0"/>
              <a:t>Four conductors: </a:t>
            </a:r>
            <a:r>
              <a:rPr lang="en-US" dirty="0"/>
              <a:t>Grey, brown and black (all three phases) and green-yellow (earthing).</a:t>
            </a:r>
          </a:p>
          <a:p>
            <a:r>
              <a:rPr lang="en-US" b="1" dirty="0"/>
              <a:t>Five conductors: </a:t>
            </a:r>
            <a:r>
              <a:rPr lang="en-US" dirty="0"/>
              <a:t>Grey, brown and black (the three phases), green-yellow (earthing) and blue (neutral).</a:t>
            </a:r>
          </a:p>
        </p:txBody>
      </p:sp>
      <p:sp>
        <p:nvSpPr>
          <p:cNvPr id="4" name="Date Placeholder 3">
            <a:extLst>
              <a:ext uri="{FF2B5EF4-FFF2-40B4-BE49-F238E27FC236}">
                <a16:creationId xmlns:a16="http://schemas.microsoft.com/office/drawing/2014/main" xmlns="" id="{1B51F53D-2314-4489-8DC3-019652E0C8CB}"/>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AE9BEE1F-786A-4A6A-82D2-91D47933A2D9}"/>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1DCAB529-4C43-4A9D-9450-FB3106DDCABB}"/>
              </a:ext>
            </a:extLst>
          </p:cNvPr>
          <p:cNvSpPr>
            <a:spLocks noGrp="1"/>
          </p:cNvSpPr>
          <p:nvPr>
            <p:ph type="sldNum" sz="quarter" idx="12"/>
          </p:nvPr>
        </p:nvSpPr>
        <p:spPr/>
        <p:txBody>
          <a:bodyPr/>
          <a:lstStyle/>
          <a:p>
            <a:fld id="{A65A5C87-DF58-40C8-B092-1DE63DB4547E}" type="slidenum">
              <a:rPr lang="en-US" smtClean="0"/>
              <a:pPr/>
              <a:t>13</a:t>
            </a:fld>
            <a:endParaRPr lang="en-US" dirty="0"/>
          </a:p>
        </p:txBody>
      </p:sp>
      <p:pic>
        <p:nvPicPr>
          <p:cNvPr id="7" name="Picture 2">
            <a:extLst>
              <a:ext uri="{FF2B5EF4-FFF2-40B4-BE49-F238E27FC236}">
                <a16:creationId xmlns:a16="http://schemas.microsoft.com/office/drawing/2014/main" xmlns="" id="{D5539C71-BB02-4D8F-A2DA-5D0DBB72E1A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14524" y="3995737"/>
            <a:ext cx="4323816" cy="2428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86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shot (52).png"/>
          <p:cNvPicPr>
            <a:picLocks noChangeAspect="1"/>
          </p:cNvPicPr>
          <p:nvPr/>
        </p:nvPicPr>
        <p:blipFill>
          <a:blip r:embed="rId2"/>
          <a:stretch>
            <a:fillRect/>
          </a:stretch>
        </p:blipFill>
        <p:spPr>
          <a:xfrm>
            <a:off x="5086350" y="3524251"/>
            <a:ext cx="6407658" cy="3190874"/>
          </a:xfrm>
          <a:prstGeom prst="rect">
            <a:avLst/>
          </a:prstGeom>
        </p:spPr>
      </p:pic>
      <p:sp>
        <p:nvSpPr>
          <p:cNvPr id="2" name="Title 1"/>
          <p:cNvSpPr>
            <a:spLocks noGrp="1"/>
          </p:cNvSpPr>
          <p:nvPr>
            <p:ph type="title"/>
          </p:nvPr>
        </p:nvSpPr>
        <p:spPr/>
        <p:txBody>
          <a:bodyPr/>
          <a:lstStyle/>
          <a:p>
            <a:r>
              <a:rPr lang="en-US" b="1" dirty="0" smtClean="0"/>
              <a:t>Armored cables (AC):</a:t>
            </a:r>
            <a:endParaRPr lang="en-US" dirty="0"/>
          </a:p>
        </p:txBody>
      </p:sp>
      <p:sp>
        <p:nvSpPr>
          <p:cNvPr id="4" name="Date Placeholder 3"/>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p:cNvSpPr>
            <a:spLocks noGrp="1"/>
          </p:cNvSpPr>
          <p:nvPr>
            <p:ph type="ftr" sz="quarter" idx="11"/>
          </p:nvPr>
        </p:nvSpPr>
        <p:spPr/>
        <p:txBody>
          <a:bodyPr/>
          <a:lstStyle/>
          <a:p>
            <a:r>
              <a:rPr lang="en-US" smtClean="0"/>
              <a:t>Dristribution Equipment</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pPr/>
              <a:t>14</a:t>
            </a:fld>
            <a:endParaRPr lang="en-US" dirty="0"/>
          </a:p>
        </p:txBody>
      </p:sp>
      <p:sp>
        <p:nvSpPr>
          <p:cNvPr id="8" name="Content Placeholder 7"/>
          <p:cNvSpPr>
            <a:spLocks noGrp="1"/>
          </p:cNvSpPr>
          <p:nvPr>
            <p:ph idx="1"/>
          </p:nvPr>
        </p:nvSpPr>
        <p:spPr>
          <a:xfrm>
            <a:off x="552450" y="2066925"/>
            <a:ext cx="10731246" cy="4105275"/>
          </a:xfrm>
        </p:spPr>
        <p:txBody>
          <a:bodyPr/>
          <a:lstStyle/>
          <a:p>
            <a:r>
              <a:rPr lang="en-US" dirty="0" smtClean="0"/>
              <a:t>The cable with an outside layer or layers of </a:t>
            </a:r>
            <a:r>
              <a:rPr lang="en-US" dirty="0" err="1" smtClean="0"/>
              <a:t>armour</a:t>
            </a:r>
            <a:r>
              <a:rPr lang="en-US" dirty="0" smtClean="0"/>
              <a:t> wired or tapes to provide tensile strength during the cable laying operation, and protection while resting underground.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4BBA4-4561-4F8C-8CB8-8E9BBEE77E65}"/>
              </a:ext>
            </a:extLst>
          </p:cNvPr>
          <p:cNvSpPr>
            <a:spLocks noGrp="1"/>
          </p:cNvSpPr>
          <p:nvPr>
            <p:ph type="title"/>
          </p:nvPr>
        </p:nvSpPr>
        <p:spPr/>
        <p:txBody>
          <a:bodyPr/>
          <a:lstStyle/>
          <a:p>
            <a:r>
              <a:rPr lang="en-US" dirty="0"/>
              <a:t>Distribution Transformer</a:t>
            </a:r>
          </a:p>
        </p:txBody>
      </p:sp>
      <p:sp>
        <p:nvSpPr>
          <p:cNvPr id="3" name="Content Placeholder 2">
            <a:extLst>
              <a:ext uri="{FF2B5EF4-FFF2-40B4-BE49-F238E27FC236}">
                <a16:creationId xmlns:a16="http://schemas.microsoft.com/office/drawing/2014/main" xmlns="" id="{EF18D856-5808-4777-BC02-B401F56EEA42}"/>
              </a:ext>
            </a:extLst>
          </p:cNvPr>
          <p:cNvSpPr>
            <a:spLocks noGrp="1"/>
          </p:cNvSpPr>
          <p:nvPr>
            <p:ph idx="1"/>
          </p:nvPr>
        </p:nvSpPr>
        <p:spPr>
          <a:xfrm>
            <a:off x="1115568" y="2478024"/>
            <a:ext cx="6171057" cy="3694176"/>
          </a:xfrm>
        </p:spPr>
        <p:txBody>
          <a:bodyPr>
            <a:normAutofit fontScale="85000" lnSpcReduction="20000"/>
          </a:bodyPr>
          <a:lstStyle/>
          <a:p>
            <a:r>
              <a:rPr lang="en-US" dirty="0"/>
              <a:t>A transformer used to alter the high voltage to the normal voltage like 240/120 V to use in electric power distribution.</a:t>
            </a:r>
          </a:p>
          <a:p>
            <a:r>
              <a:rPr lang="en-US" dirty="0"/>
              <a:t>A distribution transformer provides the final voltage transformation in the electric power distribution system.</a:t>
            </a:r>
          </a:p>
          <a:p>
            <a:r>
              <a:rPr lang="en-US" dirty="0"/>
              <a:t>There are various forms of transformers, such as single-phase, three-phase, pad-mounted, and pole-mounted distribution transformers.</a:t>
            </a:r>
          </a:p>
        </p:txBody>
      </p:sp>
      <p:sp>
        <p:nvSpPr>
          <p:cNvPr id="4" name="Date Placeholder 3">
            <a:extLst>
              <a:ext uri="{FF2B5EF4-FFF2-40B4-BE49-F238E27FC236}">
                <a16:creationId xmlns:a16="http://schemas.microsoft.com/office/drawing/2014/main" xmlns="" id="{226A10BF-CBC9-4E67-857B-7F369BA208B9}"/>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8B0317B6-EF55-4303-B9E3-529156952524}"/>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8A72AA39-6482-47A0-A167-98DB36F03DD2}"/>
              </a:ext>
            </a:extLst>
          </p:cNvPr>
          <p:cNvSpPr>
            <a:spLocks noGrp="1"/>
          </p:cNvSpPr>
          <p:nvPr>
            <p:ph type="sldNum" sz="quarter" idx="12"/>
          </p:nvPr>
        </p:nvSpPr>
        <p:spPr/>
        <p:txBody>
          <a:bodyPr/>
          <a:lstStyle/>
          <a:p>
            <a:fld id="{A65A5C87-DF58-40C8-B092-1DE63DB4547E}" type="slidenum">
              <a:rPr lang="en-US" smtClean="0"/>
              <a:pPr/>
              <a:t>15</a:t>
            </a:fld>
            <a:endParaRPr lang="en-US" dirty="0"/>
          </a:p>
        </p:txBody>
      </p:sp>
      <p:pic>
        <p:nvPicPr>
          <p:cNvPr id="4098" name="Picture 2">
            <a:extLst>
              <a:ext uri="{FF2B5EF4-FFF2-40B4-BE49-F238E27FC236}">
                <a16:creationId xmlns:a16="http://schemas.microsoft.com/office/drawing/2014/main" xmlns="" id="{CF11A86E-2D66-4FA5-8E12-0E0E42698A31}"/>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1875" r="21875"/>
          <a:stretch/>
        </p:blipFill>
        <p:spPr bwMode="auto">
          <a:xfrm>
            <a:off x="7667625" y="2090737"/>
            <a:ext cx="4081463" cy="40814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936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137C6E-1A98-4BE4-BA2A-BF60A2F981C6}"/>
              </a:ext>
            </a:extLst>
          </p:cNvPr>
          <p:cNvSpPr>
            <a:spLocks noGrp="1"/>
          </p:cNvSpPr>
          <p:nvPr>
            <p:ph type="title"/>
          </p:nvPr>
        </p:nvSpPr>
        <p:spPr/>
        <p:txBody>
          <a:bodyPr/>
          <a:lstStyle/>
          <a:p>
            <a:r>
              <a:rPr lang="en-US" dirty="0"/>
              <a:t>Distribution Transformer</a:t>
            </a:r>
          </a:p>
        </p:txBody>
      </p:sp>
      <p:sp>
        <p:nvSpPr>
          <p:cNvPr id="4" name="Date Placeholder 3">
            <a:extLst>
              <a:ext uri="{FF2B5EF4-FFF2-40B4-BE49-F238E27FC236}">
                <a16:creationId xmlns:a16="http://schemas.microsoft.com/office/drawing/2014/main" xmlns="" id="{32E5162A-90CA-47AF-A691-6E43A2C2C52D}"/>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1F2829CB-F793-4F88-BBB0-314562E71D44}"/>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85FEBDEA-CD29-4E7A-A421-EE58E49E3848}"/>
              </a:ext>
            </a:extLst>
          </p:cNvPr>
          <p:cNvSpPr>
            <a:spLocks noGrp="1"/>
          </p:cNvSpPr>
          <p:nvPr>
            <p:ph type="sldNum" sz="quarter" idx="12"/>
          </p:nvPr>
        </p:nvSpPr>
        <p:spPr/>
        <p:txBody>
          <a:bodyPr/>
          <a:lstStyle/>
          <a:p>
            <a:fld id="{A65A5C87-DF58-40C8-B092-1DE63DB4547E}" type="slidenum">
              <a:rPr lang="en-US" smtClean="0"/>
              <a:pPr/>
              <a:t>16</a:t>
            </a:fld>
            <a:endParaRPr lang="en-US" dirty="0"/>
          </a:p>
        </p:txBody>
      </p:sp>
      <p:pic>
        <p:nvPicPr>
          <p:cNvPr id="8" name="Picture 7">
            <a:extLst>
              <a:ext uri="{FF2B5EF4-FFF2-40B4-BE49-F238E27FC236}">
                <a16:creationId xmlns:a16="http://schemas.microsoft.com/office/drawing/2014/main" xmlns="" id="{4FA38056-DB1E-4881-B40D-F4BB85751CD3}"/>
              </a:ext>
            </a:extLst>
          </p:cNvPr>
          <p:cNvPicPr>
            <a:picLocks noChangeAspect="1"/>
          </p:cNvPicPr>
          <p:nvPr/>
        </p:nvPicPr>
        <p:blipFill>
          <a:blip r:embed="rId2"/>
          <a:stretch>
            <a:fillRect/>
          </a:stretch>
        </p:blipFill>
        <p:spPr>
          <a:xfrm>
            <a:off x="148479" y="2235390"/>
            <a:ext cx="3296090" cy="3613785"/>
          </a:xfrm>
          <a:prstGeom prst="rect">
            <a:avLst/>
          </a:prstGeom>
        </p:spPr>
      </p:pic>
      <p:pic>
        <p:nvPicPr>
          <p:cNvPr id="10" name="Picture 9">
            <a:extLst>
              <a:ext uri="{FF2B5EF4-FFF2-40B4-BE49-F238E27FC236}">
                <a16:creationId xmlns:a16="http://schemas.microsoft.com/office/drawing/2014/main" xmlns="" id="{9951BE19-31CF-48CD-86A4-E25AB0145052}"/>
              </a:ext>
            </a:extLst>
          </p:cNvPr>
          <p:cNvPicPr>
            <a:picLocks noChangeAspect="1"/>
          </p:cNvPicPr>
          <p:nvPr/>
        </p:nvPicPr>
        <p:blipFill>
          <a:blip r:embed="rId3"/>
          <a:stretch>
            <a:fillRect/>
          </a:stretch>
        </p:blipFill>
        <p:spPr>
          <a:xfrm>
            <a:off x="3539820" y="2306304"/>
            <a:ext cx="2706083" cy="3471956"/>
          </a:xfrm>
          <a:prstGeom prst="rect">
            <a:avLst/>
          </a:prstGeom>
        </p:spPr>
      </p:pic>
      <p:pic>
        <p:nvPicPr>
          <p:cNvPr id="12" name="Picture 11">
            <a:extLst>
              <a:ext uri="{FF2B5EF4-FFF2-40B4-BE49-F238E27FC236}">
                <a16:creationId xmlns:a16="http://schemas.microsoft.com/office/drawing/2014/main" xmlns="" id="{8C7DD739-E11B-49E5-B217-2C8456887E42}"/>
              </a:ext>
            </a:extLst>
          </p:cNvPr>
          <p:cNvPicPr>
            <a:picLocks noChangeAspect="1"/>
          </p:cNvPicPr>
          <p:nvPr/>
        </p:nvPicPr>
        <p:blipFill>
          <a:blip r:embed="rId4"/>
          <a:stretch>
            <a:fillRect/>
          </a:stretch>
        </p:blipFill>
        <p:spPr>
          <a:xfrm>
            <a:off x="6664621" y="3551557"/>
            <a:ext cx="2728777" cy="2297618"/>
          </a:xfrm>
          <a:prstGeom prst="rect">
            <a:avLst/>
          </a:prstGeom>
        </p:spPr>
      </p:pic>
      <p:pic>
        <p:nvPicPr>
          <p:cNvPr id="14" name="Picture 13">
            <a:extLst>
              <a:ext uri="{FF2B5EF4-FFF2-40B4-BE49-F238E27FC236}">
                <a16:creationId xmlns:a16="http://schemas.microsoft.com/office/drawing/2014/main" xmlns="" id="{014F8706-1421-4365-8232-E390F40BE262}"/>
              </a:ext>
            </a:extLst>
          </p:cNvPr>
          <p:cNvPicPr>
            <a:picLocks noChangeAspect="1"/>
          </p:cNvPicPr>
          <p:nvPr/>
        </p:nvPicPr>
        <p:blipFill>
          <a:blip r:embed="rId5"/>
          <a:stretch>
            <a:fillRect/>
          </a:stretch>
        </p:blipFill>
        <p:spPr>
          <a:xfrm>
            <a:off x="9650192" y="2340587"/>
            <a:ext cx="2231404" cy="3508588"/>
          </a:xfrm>
          <a:prstGeom prst="rect">
            <a:avLst/>
          </a:prstGeom>
        </p:spPr>
      </p:pic>
      <p:pic>
        <p:nvPicPr>
          <p:cNvPr id="20" name="Picture 19">
            <a:extLst>
              <a:ext uri="{FF2B5EF4-FFF2-40B4-BE49-F238E27FC236}">
                <a16:creationId xmlns:a16="http://schemas.microsoft.com/office/drawing/2014/main" xmlns="" id="{5A4E61CB-4BDD-4007-95B3-7048E5DF6964}"/>
              </a:ext>
            </a:extLst>
          </p:cNvPr>
          <p:cNvPicPr>
            <a:picLocks noChangeAspect="1"/>
          </p:cNvPicPr>
          <p:nvPr/>
        </p:nvPicPr>
        <p:blipFill>
          <a:blip r:embed="rId6"/>
          <a:stretch>
            <a:fillRect/>
          </a:stretch>
        </p:blipFill>
        <p:spPr>
          <a:xfrm>
            <a:off x="3193453" y="2306304"/>
            <a:ext cx="3398815" cy="3254022"/>
          </a:xfrm>
          <a:prstGeom prst="rect">
            <a:avLst/>
          </a:prstGeom>
        </p:spPr>
      </p:pic>
    </p:spTree>
    <p:extLst>
      <p:ext uri="{BB962C8B-B14F-4D97-AF65-F5344CB8AC3E}">
        <p14:creationId xmlns:p14="http://schemas.microsoft.com/office/powerpoint/2010/main" xmlns="" val="319203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84E66-FD92-4F3D-8152-174EA035B623}"/>
              </a:ext>
            </a:extLst>
          </p:cNvPr>
          <p:cNvSpPr>
            <a:spLocks noGrp="1"/>
          </p:cNvSpPr>
          <p:nvPr>
            <p:ph type="title"/>
          </p:nvPr>
        </p:nvSpPr>
        <p:spPr/>
        <p:txBody>
          <a:bodyPr/>
          <a:lstStyle/>
          <a:p>
            <a:r>
              <a:rPr lang="en-US" dirty="0"/>
              <a:t>Distribution Transformer</a:t>
            </a:r>
          </a:p>
        </p:txBody>
      </p:sp>
      <p:sp>
        <p:nvSpPr>
          <p:cNvPr id="3" name="Content Placeholder 2">
            <a:extLst>
              <a:ext uri="{FF2B5EF4-FFF2-40B4-BE49-F238E27FC236}">
                <a16:creationId xmlns:a16="http://schemas.microsoft.com/office/drawing/2014/main" xmlns="" id="{14602C14-6976-4CA7-97C8-FB49DE9FEEE7}"/>
              </a:ext>
            </a:extLst>
          </p:cNvPr>
          <p:cNvSpPr>
            <a:spLocks noGrp="1"/>
          </p:cNvSpPr>
          <p:nvPr>
            <p:ph idx="1"/>
          </p:nvPr>
        </p:nvSpPr>
        <p:spPr/>
        <p:txBody>
          <a:bodyPr>
            <a:normAutofit fontScale="92500" lnSpcReduction="10000"/>
          </a:bodyPr>
          <a:lstStyle/>
          <a:p>
            <a:r>
              <a:rPr lang="en-US" dirty="0"/>
              <a:t>Generally, this transformer distributes the electrical energy to industries with less voltage under 33KV and 440volts to 220volts for domestic purposes.</a:t>
            </a:r>
          </a:p>
          <a:p>
            <a:r>
              <a:rPr lang="en-US" dirty="0"/>
              <a:t>Normally, a distribution transformer level is less than 200MVA, while some national norms can allow for ratings up to 5000 MVA to be known as distribution transformers. If the level is more than 200MVA (or 5000MVA in some regions), it’s introduced as a power transformer.</a:t>
            </a:r>
          </a:p>
          <a:p>
            <a:endParaRPr lang="en-US" dirty="0"/>
          </a:p>
        </p:txBody>
      </p:sp>
      <p:sp>
        <p:nvSpPr>
          <p:cNvPr id="4" name="Date Placeholder 3">
            <a:extLst>
              <a:ext uri="{FF2B5EF4-FFF2-40B4-BE49-F238E27FC236}">
                <a16:creationId xmlns:a16="http://schemas.microsoft.com/office/drawing/2014/main" xmlns="" id="{CCC99303-D219-4B0F-B003-D7C12B5514D7}"/>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D3DD4144-846A-4E71-AEC1-EBF815358D10}"/>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AB58DF95-6577-4A63-AB51-1C2E6EAB312C}"/>
              </a:ext>
            </a:extLst>
          </p:cNvPr>
          <p:cNvSpPr>
            <a:spLocks noGrp="1"/>
          </p:cNvSpPr>
          <p:nvPr>
            <p:ph type="sldNum" sz="quarter" idx="12"/>
          </p:nvPr>
        </p:nvSpPr>
        <p:spPr/>
        <p:txBody>
          <a:bodyPr/>
          <a:lstStyle/>
          <a:p>
            <a:fld id="{A65A5C87-DF58-40C8-B092-1DE63DB4547E}" type="slidenum">
              <a:rPr lang="en-US" smtClean="0"/>
              <a:pPr/>
              <a:t>17</a:t>
            </a:fld>
            <a:endParaRPr lang="en-US" dirty="0"/>
          </a:p>
        </p:txBody>
      </p:sp>
    </p:spTree>
    <p:extLst>
      <p:ext uri="{BB962C8B-B14F-4D97-AF65-F5344CB8AC3E}">
        <p14:creationId xmlns:p14="http://schemas.microsoft.com/office/powerpoint/2010/main" xmlns="" val="103099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DD7C9-53A6-4560-8CDF-8B2DCAD804E9}"/>
              </a:ext>
            </a:extLst>
          </p:cNvPr>
          <p:cNvSpPr>
            <a:spLocks noGrp="1"/>
          </p:cNvSpPr>
          <p:nvPr>
            <p:ph type="title"/>
          </p:nvPr>
        </p:nvSpPr>
        <p:spPr/>
        <p:txBody>
          <a:bodyPr/>
          <a:lstStyle/>
          <a:p>
            <a:r>
              <a:rPr lang="en-US" dirty="0"/>
              <a:t>Efficiency of Distribution Transformer</a:t>
            </a:r>
          </a:p>
        </p:txBody>
      </p:sp>
      <p:sp>
        <p:nvSpPr>
          <p:cNvPr id="3" name="Content Placeholder 2">
            <a:extLst>
              <a:ext uri="{FF2B5EF4-FFF2-40B4-BE49-F238E27FC236}">
                <a16:creationId xmlns:a16="http://schemas.microsoft.com/office/drawing/2014/main" xmlns="" id="{A2AF89CD-C302-4C5F-A34C-3C62CB7200E3}"/>
              </a:ext>
            </a:extLst>
          </p:cNvPr>
          <p:cNvSpPr>
            <a:spLocks noGrp="1"/>
          </p:cNvSpPr>
          <p:nvPr>
            <p:ph idx="1"/>
          </p:nvPr>
        </p:nvSpPr>
        <p:spPr/>
        <p:txBody>
          <a:bodyPr>
            <a:normAutofit fontScale="77500" lnSpcReduction="20000"/>
          </a:bodyPr>
          <a:lstStyle/>
          <a:p>
            <a:r>
              <a:rPr lang="en-US" dirty="0"/>
              <a:t>The distribution transformers are energized for 24 hours, but they deliver very light loads for the major portion of the day, and they do not supply rated or full load, and most of the time the distribution transformer has 50 to 75% load on it.</a:t>
            </a:r>
          </a:p>
          <a:p>
            <a:r>
              <a:rPr lang="en-US" dirty="0"/>
              <a:t>Distribution transformers have maximum efficiencies at approximately 50% load.</a:t>
            </a:r>
          </a:p>
          <a:p>
            <a:r>
              <a:rPr lang="en-US" dirty="0"/>
              <a:t>Hence, the performance of such transformers cannot be judged by the commercial or ordinary efficiency, but the efficiency is calculated or judged by All Day Efficiency also known as operational efficiency or energy efficiency which is computed by the energy consumed for 24 hours.</a:t>
            </a:r>
          </a:p>
        </p:txBody>
      </p:sp>
      <p:sp>
        <p:nvSpPr>
          <p:cNvPr id="4" name="Date Placeholder 3">
            <a:extLst>
              <a:ext uri="{FF2B5EF4-FFF2-40B4-BE49-F238E27FC236}">
                <a16:creationId xmlns:a16="http://schemas.microsoft.com/office/drawing/2014/main" xmlns="" id="{D0DC59C7-D744-4418-BC6D-441B9A7A63B2}"/>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6BFE5D6E-BA53-4C26-B3AC-EFA0E30510FB}"/>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92C322A4-7BDE-4DAA-A784-003FADEF4C3A}"/>
              </a:ext>
            </a:extLst>
          </p:cNvPr>
          <p:cNvSpPr>
            <a:spLocks noGrp="1"/>
          </p:cNvSpPr>
          <p:nvPr>
            <p:ph type="sldNum" sz="quarter" idx="12"/>
          </p:nvPr>
        </p:nvSpPr>
        <p:spPr/>
        <p:txBody>
          <a:bodyPr/>
          <a:lstStyle/>
          <a:p>
            <a:fld id="{A65A5C87-DF58-40C8-B092-1DE63DB4547E}" type="slidenum">
              <a:rPr lang="en-US" smtClean="0"/>
              <a:pPr/>
              <a:t>18</a:t>
            </a:fld>
            <a:endParaRPr lang="en-US" dirty="0"/>
          </a:p>
        </p:txBody>
      </p:sp>
    </p:spTree>
    <p:extLst>
      <p:ext uri="{BB962C8B-B14F-4D97-AF65-F5344CB8AC3E}">
        <p14:creationId xmlns:p14="http://schemas.microsoft.com/office/powerpoint/2010/main" xmlns="" val="87794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D4552-26A1-482D-AF53-BFA6A83C0958}"/>
              </a:ext>
            </a:extLst>
          </p:cNvPr>
          <p:cNvSpPr>
            <a:spLocks noGrp="1"/>
          </p:cNvSpPr>
          <p:nvPr>
            <p:ph type="title"/>
          </p:nvPr>
        </p:nvSpPr>
        <p:spPr/>
        <p:txBody>
          <a:bodyPr>
            <a:normAutofit/>
          </a:bodyPr>
          <a:lstStyle/>
          <a:p>
            <a:r>
              <a:rPr lang="en-US" dirty="0"/>
              <a:t>Switches</a:t>
            </a:r>
          </a:p>
        </p:txBody>
      </p:sp>
      <p:sp>
        <p:nvSpPr>
          <p:cNvPr id="3" name="Content Placeholder 2">
            <a:extLst>
              <a:ext uri="{FF2B5EF4-FFF2-40B4-BE49-F238E27FC236}">
                <a16:creationId xmlns:a16="http://schemas.microsoft.com/office/drawing/2014/main" xmlns="" id="{A8AB0D0E-4D61-465A-B671-D7F1E98F32A4}"/>
              </a:ext>
            </a:extLst>
          </p:cNvPr>
          <p:cNvSpPr>
            <a:spLocks noGrp="1"/>
          </p:cNvSpPr>
          <p:nvPr>
            <p:ph idx="1"/>
          </p:nvPr>
        </p:nvSpPr>
        <p:spPr/>
        <p:txBody>
          <a:bodyPr>
            <a:normAutofit fontScale="92500" lnSpcReduction="10000"/>
          </a:bodyPr>
          <a:lstStyle/>
          <a:p>
            <a:r>
              <a:rPr lang="en-US" dirty="0"/>
              <a:t>A switch is used to open or bypass an electrical circuit to isolate a piece of equipment or the downstream circuit in order to perform maintenance. </a:t>
            </a:r>
          </a:p>
          <a:p>
            <a:r>
              <a:rPr lang="en-US" dirty="0"/>
              <a:t>It can be both manual and automatic.</a:t>
            </a:r>
          </a:p>
          <a:p>
            <a:r>
              <a:rPr lang="en-US" dirty="0"/>
              <a:t>Types of switches in distribution system:</a:t>
            </a:r>
          </a:p>
          <a:p>
            <a:pPr marL="914400" lvl="1" indent="-457200">
              <a:buFont typeface="+mj-lt"/>
              <a:buAutoNum type="arabicPeriod"/>
            </a:pPr>
            <a:r>
              <a:rPr lang="en-US" dirty="0"/>
              <a:t>Disconnect switch</a:t>
            </a:r>
          </a:p>
          <a:p>
            <a:pPr marL="914400" lvl="1" indent="-457200">
              <a:buFont typeface="+mj-lt"/>
              <a:buAutoNum type="arabicPeriod"/>
            </a:pPr>
            <a:r>
              <a:rPr lang="en-US" dirty="0"/>
              <a:t>Bypass switch</a:t>
            </a:r>
          </a:p>
          <a:p>
            <a:pPr marL="914400" lvl="1" indent="-457200">
              <a:buFont typeface="+mj-lt"/>
              <a:buAutoNum type="arabicPeriod"/>
            </a:pPr>
            <a:r>
              <a:rPr lang="en-US" dirty="0"/>
              <a:t>Gang-operated disconnects</a:t>
            </a:r>
          </a:p>
          <a:p>
            <a:pPr marL="914400" lvl="1" indent="-45720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xmlns="" id="{2C7C6977-0513-4B53-A4F8-4BBDAA9EDF70}"/>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F7E295B3-A015-4E72-8EE5-AADB28A0749C}"/>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74C4D27F-C981-4A6C-AA8A-F9EE659D0C3C}"/>
              </a:ext>
            </a:extLst>
          </p:cNvPr>
          <p:cNvSpPr>
            <a:spLocks noGrp="1"/>
          </p:cNvSpPr>
          <p:nvPr>
            <p:ph type="sldNum" sz="quarter" idx="12"/>
          </p:nvPr>
        </p:nvSpPr>
        <p:spPr/>
        <p:txBody>
          <a:bodyPr/>
          <a:lstStyle/>
          <a:p>
            <a:fld id="{A65A5C87-DF58-40C8-B092-1DE63DB4547E}" type="slidenum">
              <a:rPr lang="en-US" smtClean="0"/>
              <a:pPr/>
              <a:t>19</a:t>
            </a:fld>
            <a:endParaRPr lang="en-US" dirty="0"/>
          </a:p>
        </p:txBody>
      </p:sp>
    </p:spTree>
    <p:extLst>
      <p:ext uri="{BB962C8B-B14F-4D97-AF65-F5344CB8AC3E}">
        <p14:creationId xmlns:p14="http://schemas.microsoft.com/office/powerpoint/2010/main" xmlns="" val="192707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186BF-83CC-41F4-8ABE-8F1F92FE45B2}"/>
              </a:ext>
            </a:extLst>
          </p:cNvPr>
          <p:cNvSpPr>
            <a:spLocks noGrp="1"/>
          </p:cNvSpPr>
          <p:nvPr>
            <p:ph type="title"/>
          </p:nvPr>
        </p:nvSpPr>
        <p:spPr/>
        <p:txBody>
          <a:bodyPr/>
          <a:lstStyle/>
          <a:p>
            <a:r>
              <a:rPr lang="en-US" dirty="0"/>
              <a:t>Distribution System</a:t>
            </a:r>
          </a:p>
        </p:txBody>
      </p:sp>
      <p:sp>
        <p:nvSpPr>
          <p:cNvPr id="3" name="Content Placeholder 2">
            <a:extLst>
              <a:ext uri="{FF2B5EF4-FFF2-40B4-BE49-F238E27FC236}">
                <a16:creationId xmlns:a16="http://schemas.microsoft.com/office/drawing/2014/main" xmlns="" id="{9E32BDEF-3A9B-4D99-9CE7-730DA9824ECE}"/>
              </a:ext>
            </a:extLst>
          </p:cNvPr>
          <p:cNvSpPr>
            <a:spLocks noGrp="1"/>
          </p:cNvSpPr>
          <p:nvPr>
            <p:ph idx="1"/>
          </p:nvPr>
        </p:nvSpPr>
        <p:spPr/>
        <p:txBody>
          <a:bodyPr/>
          <a:lstStyle/>
          <a:p>
            <a:r>
              <a:rPr lang="en-US" dirty="0"/>
              <a:t>That part of power system which distributes electric power for local use is known as </a:t>
            </a:r>
            <a:r>
              <a:rPr lang="en-US" b="1" dirty="0">
                <a:solidFill>
                  <a:srgbClr val="F5A700"/>
                </a:solidFill>
              </a:rPr>
              <a:t>distribution system</a:t>
            </a:r>
            <a:r>
              <a:rPr lang="en-US" dirty="0"/>
              <a:t>.</a:t>
            </a:r>
          </a:p>
          <a:p>
            <a:r>
              <a:rPr lang="en-US" dirty="0"/>
              <a:t>In general, the distribution system is the electrical system between the substation fed by the transmission system and the consumers meters.</a:t>
            </a:r>
            <a:endParaRPr lang="en-US" b="1" dirty="0"/>
          </a:p>
          <a:p>
            <a:endParaRPr lang="en-US" dirty="0"/>
          </a:p>
        </p:txBody>
      </p:sp>
      <p:sp>
        <p:nvSpPr>
          <p:cNvPr id="4" name="Date Placeholder 3">
            <a:extLst>
              <a:ext uri="{FF2B5EF4-FFF2-40B4-BE49-F238E27FC236}">
                <a16:creationId xmlns:a16="http://schemas.microsoft.com/office/drawing/2014/main" xmlns="" id="{3B357EDF-889C-4F2C-8D4A-327FE6C94031}"/>
              </a:ext>
            </a:extLst>
          </p:cNvPr>
          <p:cNvSpPr>
            <a:spLocks noGrp="1"/>
          </p:cNvSpPr>
          <p:nvPr>
            <p:ph type="dt" sz="half" idx="10"/>
          </p:nvPr>
        </p:nvSpPr>
        <p:spPr/>
        <p:txBody>
          <a:bodyPr/>
          <a:lstStyle/>
          <a:p>
            <a:fld id="{513D7B16-BBA9-4D6F-9B41-A3A78DE4BBC4}" type="datetime1">
              <a:rPr lang="en-US" smtClean="0"/>
              <a:pPr/>
              <a:t>1/3/2024</a:t>
            </a:fld>
            <a:endParaRPr lang="en-US" dirty="0"/>
          </a:p>
        </p:txBody>
      </p:sp>
      <p:sp>
        <p:nvSpPr>
          <p:cNvPr id="5" name="Footer Placeholder 4">
            <a:extLst>
              <a:ext uri="{FF2B5EF4-FFF2-40B4-BE49-F238E27FC236}">
                <a16:creationId xmlns:a16="http://schemas.microsoft.com/office/drawing/2014/main" xmlns="" id="{66E8D09B-B732-4883-B424-3245BD6007C3}"/>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C55400C0-A9DA-43CF-BC22-7F91D4153A97}"/>
              </a:ext>
            </a:extLst>
          </p:cNvPr>
          <p:cNvSpPr>
            <a:spLocks noGrp="1"/>
          </p:cNvSpPr>
          <p:nvPr>
            <p:ph type="sldNum" sz="quarter" idx="12"/>
          </p:nvPr>
        </p:nvSpPr>
        <p:spPr/>
        <p:txBody>
          <a:bodyPr/>
          <a:lstStyle/>
          <a:p>
            <a:fld id="{A65A5C87-DF58-40C8-B092-1DE63DB4547E}" type="slidenum">
              <a:rPr lang="en-US" smtClean="0"/>
              <a:pPr/>
              <a:t>2</a:t>
            </a:fld>
            <a:endParaRPr lang="en-US" dirty="0"/>
          </a:p>
        </p:txBody>
      </p:sp>
    </p:spTree>
    <p:extLst>
      <p:ext uri="{BB962C8B-B14F-4D97-AF65-F5344CB8AC3E}">
        <p14:creationId xmlns:p14="http://schemas.microsoft.com/office/powerpoint/2010/main" xmlns="" val="111708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1CCC3-D5A8-4A5A-A413-194C110915E7}"/>
              </a:ext>
            </a:extLst>
          </p:cNvPr>
          <p:cNvSpPr>
            <a:spLocks noGrp="1"/>
          </p:cNvSpPr>
          <p:nvPr>
            <p:ph type="title"/>
          </p:nvPr>
        </p:nvSpPr>
        <p:spPr/>
        <p:txBody>
          <a:bodyPr/>
          <a:lstStyle/>
          <a:p>
            <a:r>
              <a:rPr lang="en-US" dirty="0"/>
              <a:t>Disconnect Switch</a:t>
            </a:r>
          </a:p>
        </p:txBody>
      </p:sp>
      <p:sp>
        <p:nvSpPr>
          <p:cNvPr id="3" name="Content Placeholder 2">
            <a:extLst>
              <a:ext uri="{FF2B5EF4-FFF2-40B4-BE49-F238E27FC236}">
                <a16:creationId xmlns:a16="http://schemas.microsoft.com/office/drawing/2014/main" xmlns="" id="{46961088-07BE-4D09-BE07-FA3D5DF11FD1}"/>
              </a:ext>
            </a:extLst>
          </p:cNvPr>
          <p:cNvSpPr>
            <a:spLocks noGrp="1"/>
          </p:cNvSpPr>
          <p:nvPr>
            <p:ph idx="1"/>
          </p:nvPr>
        </p:nvSpPr>
        <p:spPr>
          <a:xfrm>
            <a:off x="1115568" y="2478024"/>
            <a:ext cx="5971032" cy="3694176"/>
          </a:xfrm>
        </p:spPr>
        <p:txBody>
          <a:bodyPr>
            <a:normAutofit fontScale="70000" lnSpcReduction="20000"/>
          </a:bodyPr>
          <a:lstStyle/>
          <a:p>
            <a:r>
              <a:rPr lang="en-US" dirty="0"/>
              <a:t>A disconnect switch is a safety device that allows operators to completely power down an electrical circuit, creating a safe environment for maintenance, repairs, or inspections. By ensuring that no energy is flowing through the circuit, disconnect switches eliminate the risk of electrical hazards.</a:t>
            </a:r>
          </a:p>
          <a:p>
            <a:r>
              <a:rPr lang="en-US" dirty="0"/>
              <a:t>These switches are ordinarily used to disconnect branch lines, off-circuit breakers, and transformers where the load current may otherwise be broken.</a:t>
            </a:r>
          </a:p>
        </p:txBody>
      </p:sp>
      <p:sp>
        <p:nvSpPr>
          <p:cNvPr id="4" name="Date Placeholder 3">
            <a:extLst>
              <a:ext uri="{FF2B5EF4-FFF2-40B4-BE49-F238E27FC236}">
                <a16:creationId xmlns:a16="http://schemas.microsoft.com/office/drawing/2014/main" xmlns="" id="{19B35D4F-0CC8-4BC3-B740-C0F074AF81C2}"/>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38678699-F5FD-43B4-A2CB-3E15A37F2957}"/>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3FD3302B-5386-4F9A-9D54-B73946707CB8}"/>
              </a:ext>
            </a:extLst>
          </p:cNvPr>
          <p:cNvSpPr>
            <a:spLocks noGrp="1"/>
          </p:cNvSpPr>
          <p:nvPr>
            <p:ph type="sldNum" sz="quarter" idx="12"/>
          </p:nvPr>
        </p:nvSpPr>
        <p:spPr/>
        <p:txBody>
          <a:bodyPr/>
          <a:lstStyle/>
          <a:p>
            <a:fld id="{A65A5C87-DF58-40C8-B092-1DE63DB4547E}" type="slidenum">
              <a:rPr lang="en-US" smtClean="0"/>
              <a:pPr/>
              <a:t>20</a:t>
            </a:fld>
            <a:endParaRPr lang="en-US" dirty="0"/>
          </a:p>
        </p:txBody>
      </p:sp>
      <p:pic>
        <p:nvPicPr>
          <p:cNvPr id="7170" name="Picture 2">
            <a:extLst>
              <a:ext uri="{FF2B5EF4-FFF2-40B4-BE49-F238E27FC236}">
                <a16:creationId xmlns:a16="http://schemas.microsoft.com/office/drawing/2014/main" xmlns="" id="{B5AB2A2E-9851-4708-B6B7-589B3E17BCE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1296" y="3171825"/>
            <a:ext cx="4267200" cy="20535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668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053BC-3A91-4774-8E9E-EAE0C0D8961F}"/>
              </a:ext>
            </a:extLst>
          </p:cNvPr>
          <p:cNvSpPr>
            <a:spLocks noGrp="1"/>
          </p:cNvSpPr>
          <p:nvPr>
            <p:ph type="title"/>
          </p:nvPr>
        </p:nvSpPr>
        <p:spPr/>
        <p:txBody>
          <a:bodyPr/>
          <a:lstStyle/>
          <a:p>
            <a:r>
              <a:rPr lang="en-US" dirty="0"/>
              <a:t>Bypass Switch</a:t>
            </a:r>
          </a:p>
        </p:txBody>
      </p:sp>
      <p:sp>
        <p:nvSpPr>
          <p:cNvPr id="3" name="Content Placeholder 2">
            <a:extLst>
              <a:ext uri="{FF2B5EF4-FFF2-40B4-BE49-F238E27FC236}">
                <a16:creationId xmlns:a16="http://schemas.microsoft.com/office/drawing/2014/main" xmlns="" id="{908902C3-7F25-4E51-B083-9BDA3F54E5CE}"/>
              </a:ext>
            </a:extLst>
          </p:cNvPr>
          <p:cNvSpPr>
            <a:spLocks noGrp="1"/>
          </p:cNvSpPr>
          <p:nvPr>
            <p:ph idx="1"/>
          </p:nvPr>
        </p:nvSpPr>
        <p:spPr>
          <a:xfrm>
            <a:off x="1115568" y="2478024"/>
            <a:ext cx="6075807" cy="3694176"/>
          </a:xfrm>
        </p:spPr>
        <p:txBody>
          <a:bodyPr>
            <a:normAutofit/>
          </a:bodyPr>
          <a:lstStyle/>
          <a:p>
            <a:r>
              <a:rPr lang="en-US" dirty="0"/>
              <a:t>A bypass switch is designed to provide an economical way for bypassing and disconnecting pole-mounted distribution-class reclosers and regulators, permitting maintenance without disturbing continuity of service.</a:t>
            </a:r>
          </a:p>
        </p:txBody>
      </p:sp>
      <p:sp>
        <p:nvSpPr>
          <p:cNvPr id="4" name="Date Placeholder 3">
            <a:extLst>
              <a:ext uri="{FF2B5EF4-FFF2-40B4-BE49-F238E27FC236}">
                <a16:creationId xmlns:a16="http://schemas.microsoft.com/office/drawing/2014/main" xmlns="" id="{F5B287C8-0643-47FE-91B2-82C69A497543}"/>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338FEC3B-96DA-45E6-BEB1-52D4192C266E}"/>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3154AF18-7303-4E78-8E42-0EFD93C2A3BD}"/>
              </a:ext>
            </a:extLst>
          </p:cNvPr>
          <p:cNvSpPr>
            <a:spLocks noGrp="1"/>
          </p:cNvSpPr>
          <p:nvPr>
            <p:ph type="sldNum" sz="quarter" idx="12"/>
          </p:nvPr>
        </p:nvSpPr>
        <p:spPr/>
        <p:txBody>
          <a:bodyPr/>
          <a:lstStyle/>
          <a:p>
            <a:fld id="{A65A5C87-DF58-40C8-B092-1DE63DB4547E}" type="slidenum">
              <a:rPr lang="en-US" smtClean="0"/>
              <a:pPr/>
              <a:t>21</a:t>
            </a:fld>
            <a:endParaRPr lang="en-US" dirty="0"/>
          </a:p>
        </p:txBody>
      </p:sp>
      <p:pic>
        <p:nvPicPr>
          <p:cNvPr id="8194" name="Picture 2" descr="D-73P disconnect bypass switch installed">
            <a:extLst>
              <a:ext uri="{FF2B5EF4-FFF2-40B4-BE49-F238E27FC236}">
                <a16:creationId xmlns:a16="http://schemas.microsoft.com/office/drawing/2014/main" xmlns="" id="{AFC9E927-FBE7-4A36-9FB4-9A2819C8A2E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58582" y="3490436"/>
            <a:ext cx="2836517" cy="2482024"/>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a:extLst>
              <a:ext uri="{FF2B5EF4-FFF2-40B4-BE49-F238E27FC236}">
                <a16:creationId xmlns:a16="http://schemas.microsoft.com/office/drawing/2014/main" xmlns="" id="{C4D33C0B-731A-4B58-889B-8257FFF56CC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21521" y="1096732"/>
            <a:ext cx="1238756" cy="20307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105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5A2B2-E75E-470C-A9B1-1F5A3C9D2332}"/>
              </a:ext>
            </a:extLst>
          </p:cNvPr>
          <p:cNvSpPr>
            <a:spLocks noGrp="1"/>
          </p:cNvSpPr>
          <p:nvPr>
            <p:ph type="title"/>
          </p:nvPr>
        </p:nvSpPr>
        <p:spPr/>
        <p:txBody>
          <a:bodyPr>
            <a:normAutofit/>
          </a:bodyPr>
          <a:lstStyle/>
          <a:p>
            <a:r>
              <a:rPr lang="en-US" dirty="0"/>
              <a:t>Gang-operated disconnects</a:t>
            </a:r>
          </a:p>
        </p:txBody>
      </p:sp>
      <p:sp>
        <p:nvSpPr>
          <p:cNvPr id="3" name="Content Placeholder 2">
            <a:extLst>
              <a:ext uri="{FF2B5EF4-FFF2-40B4-BE49-F238E27FC236}">
                <a16:creationId xmlns:a16="http://schemas.microsoft.com/office/drawing/2014/main" xmlns="" id="{A68ACCCC-F854-4141-BD43-375D2BC47DBA}"/>
              </a:ext>
            </a:extLst>
          </p:cNvPr>
          <p:cNvSpPr>
            <a:spLocks noGrp="1"/>
          </p:cNvSpPr>
          <p:nvPr>
            <p:ph idx="1"/>
          </p:nvPr>
        </p:nvSpPr>
        <p:spPr>
          <a:xfrm>
            <a:off x="1115568" y="2478024"/>
            <a:ext cx="6390132" cy="3694176"/>
          </a:xfrm>
        </p:spPr>
        <p:txBody>
          <a:bodyPr>
            <a:normAutofit fontScale="62500" lnSpcReduction="20000"/>
          </a:bodyPr>
          <a:lstStyle/>
          <a:p>
            <a:r>
              <a:rPr lang="en-US" dirty="0"/>
              <a:t>Gang-operated disconnects are used where more than one phase of a circuit must be opened simultaneously. </a:t>
            </a:r>
          </a:p>
          <a:p>
            <a:r>
              <a:rPr lang="en-US" dirty="0"/>
              <a:t>"Gang-operated" because the three separate switches for each phase are operated as a group from a single control.</a:t>
            </a:r>
          </a:p>
          <a:p>
            <a:r>
              <a:rPr lang="en-US" dirty="0"/>
              <a:t>The most common gang-operated disconnect switches are the air-brake type manufactured in 200-, 300-, and 400-ampere ratings in all voltage classes from 5,000 volts up.</a:t>
            </a:r>
          </a:p>
          <a:p>
            <a:r>
              <a:rPr lang="en-US" dirty="0"/>
              <a:t> They are used at substations, switching structures, and on the lines for energizing and de-energizing transformer banks and other apparatus.</a:t>
            </a:r>
          </a:p>
        </p:txBody>
      </p:sp>
      <p:sp>
        <p:nvSpPr>
          <p:cNvPr id="4" name="Date Placeholder 3">
            <a:extLst>
              <a:ext uri="{FF2B5EF4-FFF2-40B4-BE49-F238E27FC236}">
                <a16:creationId xmlns:a16="http://schemas.microsoft.com/office/drawing/2014/main" xmlns="" id="{CFCE6B85-5646-4DE7-9C34-F88FEED9685B}"/>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B146B2FA-37A2-4402-8BD3-1E548C20DB5C}"/>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FF26358D-361E-45BF-8AFA-BF29EC863D6F}"/>
              </a:ext>
            </a:extLst>
          </p:cNvPr>
          <p:cNvSpPr>
            <a:spLocks noGrp="1"/>
          </p:cNvSpPr>
          <p:nvPr>
            <p:ph type="sldNum" sz="quarter" idx="12"/>
          </p:nvPr>
        </p:nvSpPr>
        <p:spPr/>
        <p:txBody>
          <a:bodyPr/>
          <a:lstStyle/>
          <a:p>
            <a:fld id="{A65A5C87-DF58-40C8-B092-1DE63DB4547E}" type="slidenum">
              <a:rPr lang="en-US" smtClean="0"/>
              <a:pPr/>
              <a:t>22</a:t>
            </a:fld>
            <a:endParaRPr lang="en-US" dirty="0"/>
          </a:p>
        </p:txBody>
      </p:sp>
      <p:pic>
        <p:nvPicPr>
          <p:cNvPr id="9218" name="Picture 2" descr="Gang Operated Switch | Best Switchgear Company | Gurugram">
            <a:extLst>
              <a:ext uri="{FF2B5EF4-FFF2-40B4-BE49-F238E27FC236}">
                <a16:creationId xmlns:a16="http://schemas.microsoft.com/office/drawing/2014/main" xmlns="" id="{D3B3B4AC-52F8-4148-A201-48D453A8F54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48066" y="2620899"/>
            <a:ext cx="4134359" cy="30948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0458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DFE6F-0AD8-4D94-87FB-29259A5CE21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xmlns="" id="{F7AA2716-01F2-42A7-ABFA-22B3C9550777}"/>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xmlns="" id="{D7F7E740-906D-4988-82D9-FD5D7B7B49EC}"/>
              </a:ext>
            </a:extLst>
          </p:cNvPr>
          <p:cNvSpPr>
            <a:spLocks noGrp="1"/>
          </p:cNvSpPr>
          <p:nvPr>
            <p:ph type="dt" sz="half" idx="10"/>
          </p:nvPr>
        </p:nvSpPr>
        <p:spPr/>
        <p:txBody>
          <a:bodyPr/>
          <a:lstStyle/>
          <a:p>
            <a:fld id="{AD674665-952A-4708-9D1E-B2A583BE03C2}" type="datetime1">
              <a:rPr lang="en-US" smtClean="0"/>
              <a:pPr/>
              <a:t>1/3/2024</a:t>
            </a:fld>
            <a:endParaRPr lang="en-US" dirty="0"/>
          </a:p>
        </p:txBody>
      </p:sp>
      <p:sp>
        <p:nvSpPr>
          <p:cNvPr id="5" name="Footer Placeholder 4">
            <a:extLst>
              <a:ext uri="{FF2B5EF4-FFF2-40B4-BE49-F238E27FC236}">
                <a16:creationId xmlns:a16="http://schemas.microsoft.com/office/drawing/2014/main" xmlns="" id="{D5FDEF0C-9EDB-44CE-A697-FC19CF174EE4}"/>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84ED081C-5CE3-4E5F-9596-48DB51D00747}"/>
              </a:ext>
            </a:extLst>
          </p:cNvPr>
          <p:cNvSpPr>
            <a:spLocks noGrp="1"/>
          </p:cNvSpPr>
          <p:nvPr>
            <p:ph type="sldNum" sz="quarter" idx="12"/>
          </p:nvPr>
        </p:nvSpPr>
        <p:spPr/>
        <p:txBody>
          <a:bodyPr/>
          <a:lstStyle/>
          <a:p>
            <a:fld id="{A65A5C87-DF58-40C8-B092-1DE63DB4547E}" type="slidenum">
              <a:rPr lang="en-US" smtClean="0"/>
              <a:pPr/>
              <a:t>23</a:t>
            </a:fld>
            <a:endParaRPr lang="en-US" dirty="0"/>
          </a:p>
        </p:txBody>
      </p:sp>
    </p:spTree>
    <p:extLst>
      <p:ext uri="{BB962C8B-B14F-4D97-AF65-F5344CB8AC3E}">
        <p14:creationId xmlns:p14="http://schemas.microsoft.com/office/powerpoint/2010/main" xmlns="" val="307300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81405-67C0-4EF0-9D45-72BCDADB3E09}"/>
              </a:ext>
            </a:extLst>
          </p:cNvPr>
          <p:cNvSpPr>
            <a:spLocks noGrp="1"/>
          </p:cNvSpPr>
          <p:nvPr>
            <p:ph type="title"/>
          </p:nvPr>
        </p:nvSpPr>
        <p:spPr/>
        <p:txBody>
          <a:bodyPr>
            <a:normAutofit/>
          </a:bodyPr>
          <a:lstStyle/>
          <a:p>
            <a:r>
              <a:rPr lang="en-US" dirty="0"/>
              <a:t>Distribution System</a:t>
            </a:r>
          </a:p>
        </p:txBody>
      </p:sp>
      <p:sp>
        <p:nvSpPr>
          <p:cNvPr id="4" name="Date Placeholder 3">
            <a:extLst>
              <a:ext uri="{FF2B5EF4-FFF2-40B4-BE49-F238E27FC236}">
                <a16:creationId xmlns:a16="http://schemas.microsoft.com/office/drawing/2014/main" xmlns="" id="{6A0F1509-8694-42E9-B23B-37DAACA4CC54}"/>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4D81F919-67F4-4124-BEEF-2E29D206C023}"/>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DD1456FA-426C-4972-B529-C3E2C1D8F715}"/>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
        <p:nvSpPr>
          <p:cNvPr id="12" name="Content Placeholder 11">
            <a:extLst>
              <a:ext uri="{FF2B5EF4-FFF2-40B4-BE49-F238E27FC236}">
                <a16:creationId xmlns:a16="http://schemas.microsoft.com/office/drawing/2014/main" xmlns="" id="{176CB331-4E5F-42B6-8F23-01FAA49CB9E6}"/>
              </a:ext>
            </a:extLst>
          </p:cNvPr>
          <p:cNvSpPr>
            <a:spLocks noGrp="1"/>
          </p:cNvSpPr>
          <p:nvPr>
            <p:ph idx="1"/>
          </p:nvPr>
        </p:nvSpPr>
        <p:spPr/>
        <p:txBody>
          <a:bodyPr/>
          <a:lstStyle/>
          <a:p>
            <a:r>
              <a:rPr lang="en-US" dirty="0"/>
              <a:t>Distribution system is further classified on the basis of voltage as:</a:t>
            </a:r>
          </a:p>
          <a:p>
            <a:pPr marL="971550" lvl="1" indent="-514350">
              <a:buFont typeface="+mj-lt"/>
              <a:buAutoNum type="arabicPeriod"/>
            </a:pPr>
            <a:r>
              <a:rPr lang="en-US" dirty="0"/>
              <a:t>Primary Distribution</a:t>
            </a:r>
          </a:p>
          <a:p>
            <a:pPr marL="971550" lvl="1" indent="-514350">
              <a:buFont typeface="+mj-lt"/>
              <a:buAutoNum type="arabicPeriod"/>
            </a:pPr>
            <a:r>
              <a:rPr lang="en-US" dirty="0"/>
              <a:t>Secondary Distribution</a:t>
            </a:r>
          </a:p>
          <a:p>
            <a:endParaRPr lang="en-US" dirty="0"/>
          </a:p>
        </p:txBody>
      </p:sp>
    </p:spTree>
    <p:extLst>
      <p:ext uri="{BB962C8B-B14F-4D97-AF65-F5344CB8AC3E}">
        <p14:creationId xmlns:p14="http://schemas.microsoft.com/office/powerpoint/2010/main" xmlns="" val="51173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0D558-0669-46DB-9278-2C83421789D4}"/>
              </a:ext>
            </a:extLst>
          </p:cNvPr>
          <p:cNvSpPr>
            <a:spLocks noGrp="1"/>
          </p:cNvSpPr>
          <p:nvPr>
            <p:ph type="title"/>
          </p:nvPr>
        </p:nvSpPr>
        <p:spPr/>
        <p:txBody>
          <a:bodyPr>
            <a:normAutofit/>
          </a:bodyPr>
          <a:lstStyle/>
          <a:p>
            <a:r>
              <a:rPr lang="en-US" dirty="0"/>
              <a:t>Primary Distribution</a:t>
            </a:r>
          </a:p>
        </p:txBody>
      </p:sp>
      <p:sp>
        <p:nvSpPr>
          <p:cNvPr id="3" name="Content Placeholder 2">
            <a:extLst>
              <a:ext uri="{FF2B5EF4-FFF2-40B4-BE49-F238E27FC236}">
                <a16:creationId xmlns:a16="http://schemas.microsoft.com/office/drawing/2014/main" xmlns="" id="{78AC41E3-4505-4E7A-91D7-513FE5D76FF4}"/>
              </a:ext>
            </a:extLst>
          </p:cNvPr>
          <p:cNvSpPr>
            <a:spLocks noGrp="1"/>
          </p:cNvSpPr>
          <p:nvPr>
            <p:ph idx="1"/>
          </p:nvPr>
        </p:nvSpPr>
        <p:spPr>
          <a:xfrm>
            <a:off x="1115568" y="2478024"/>
            <a:ext cx="4980432" cy="3694176"/>
          </a:xfrm>
        </p:spPr>
        <p:txBody>
          <a:bodyPr>
            <a:normAutofit fontScale="85000" lnSpcReduction="10000"/>
          </a:bodyPr>
          <a:lstStyle/>
          <a:p>
            <a:r>
              <a:rPr lang="en-US" dirty="0"/>
              <a:t>Primary distribution refers to the stage where the voltage is reduced from the transmission level (high voltage) to a lower level suitable for local distribution. </a:t>
            </a:r>
          </a:p>
          <a:p>
            <a:r>
              <a:rPr lang="en-US" dirty="0"/>
              <a:t>Typically, this involves the use of high-voltage distribution lines, substations, and transformers.</a:t>
            </a:r>
          </a:p>
        </p:txBody>
      </p:sp>
      <p:sp>
        <p:nvSpPr>
          <p:cNvPr id="4" name="Date Placeholder 3">
            <a:extLst>
              <a:ext uri="{FF2B5EF4-FFF2-40B4-BE49-F238E27FC236}">
                <a16:creationId xmlns:a16="http://schemas.microsoft.com/office/drawing/2014/main" xmlns="" id="{DE1A9E38-DCD5-46E3-B987-57A2B7C12125}"/>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C54FDD3D-5F98-43B7-8024-1358B36A6E01}"/>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255752DC-A30C-4178-8313-30EDCE8151EE}"/>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2050" name="Picture 2" descr="AC Distribution System">
            <a:extLst>
              <a:ext uri="{FF2B5EF4-FFF2-40B4-BE49-F238E27FC236}">
                <a16:creationId xmlns:a16="http://schemas.microsoft.com/office/drawing/2014/main" xmlns="" id="{FC60A4ED-73E7-4E17-8B1A-384E6764F7D8}"/>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6500"/>
          <a:stretch/>
        </p:blipFill>
        <p:spPr bwMode="auto">
          <a:xfrm>
            <a:off x="6199632" y="2190750"/>
            <a:ext cx="5378824" cy="3562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2032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DE374-4A4A-4EDE-ACA9-9373AD911545}"/>
              </a:ext>
            </a:extLst>
          </p:cNvPr>
          <p:cNvSpPr>
            <a:spLocks noGrp="1"/>
          </p:cNvSpPr>
          <p:nvPr>
            <p:ph type="title"/>
          </p:nvPr>
        </p:nvSpPr>
        <p:spPr/>
        <p:txBody>
          <a:bodyPr/>
          <a:lstStyle/>
          <a:p>
            <a:r>
              <a:rPr lang="en-US" dirty="0"/>
              <a:t>Secondary Distribution</a:t>
            </a:r>
          </a:p>
        </p:txBody>
      </p:sp>
      <p:sp>
        <p:nvSpPr>
          <p:cNvPr id="3" name="Content Placeholder 2">
            <a:extLst>
              <a:ext uri="{FF2B5EF4-FFF2-40B4-BE49-F238E27FC236}">
                <a16:creationId xmlns:a16="http://schemas.microsoft.com/office/drawing/2014/main" xmlns="" id="{C9D85ABC-5F0D-4DB4-B157-FCAEAF073A45}"/>
              </a:ext>
            </a:extLst>
          </p:cNvPr>
          <p:cNvSpPr>
            <a:spLocks noGrp="1"/>
          </p:cNvSpPr>
          <p:nvPr>
            <p:ph idx="1"/>
          </p:nvPr>
        </p:nvSpPr>
        <p:spPr>
          <a:xfrm>
            <a:off x="1115568" y="2478024"/>
            <a:ext cx="5199507" cy="3694176"/>
          </a:xfrm>
        </p:spPr>
        <p:txBody>
          <a:bodyPr>
            <a:normAutofit fontScale="92500" lnSpcReduction="20000"/>
          </a:bodyPr>
          <a:lstStyle/>
          <a:p>
            <a:r>
              <a:rPr lang="en-US" dirty="0"/>
              <a:t>Secondary distribution occurs after primary distribution and involves further reducing the voltage to levels suitable for end-users. </a:t>
            </a:r>
          </a:p>
          <a:p>
            <a:r>
              <a:rPr lang="en-US" dirty="0"/>
              <a:t>This is typically the stage where electricity is delivered to residential, commercial, and industrial consumers.</a:t>
            </a:r>
          </a:p>
        </p:txBody>
      </p:sp>
      <p:sp>
        <p:nvSpPr>
          <p:cNvPr id="4" name="Date Placeholder 3">
            <a:extLst>
              <a:ext uri="{FF2B5EF4-FFF2-40B4-BE49-F238E27FC236}">
                <a16:creationId xmlns:a16="http://schemas.microsoft.com/office/drawing/2014/main" xmlns="" id="{D9FB24E5-A3ED-4EF9-82C6-DC8066E8EB9A}"/>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95547705-F561-43E4-9A29-3C2E578D6B08}"/>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F2A9E99A-A564-43C1-A0C1-8AEC98087155}"/>
              </a:ext>
            </a:extLst>
          </p:cNvPr>
          <p:cNvSpPr>
            <a:spLocks noGrp="1"/>
          </p:cNvSpPr>
          <p:nvPr>
            <p:ph type="sldNum" sz="quarter" idx="12"/>
          </p:nvPr>
        </p:nvSpPr>
        <p:spPr/>
        <p:txBody>
          <a:bodyPr/>
          <a:lstStyle/>
          <a:p>
            <a:fld id="{A65A5C87-DF58-40C8-B092-1DE63DB4547E}" type="slidenum">
              <a:rPr lang="en-US" smtClean="0"/>
              <a:pPr/>
              <a:t>5</a:t>
            </a:fld>
            <a:endParaRPr lang="en-US" dirty="0"/>
          </a:p>
        </p:txBody>
      </p:sp>
      <p:pic>
        <p:nvPicPr>
          <p:cNvPr id="3076" name="Picture 4" descr="AC Distribution System">
            <a:extLst>
              <a:ext uri="{FF2B5EF4-FFF2-40B4-BE49-F238E27FC236}">
                <a16:creationId xmlns:a16="http://schemas.microsoft.com/office/drawing/2014/main" xmlns="" id="{42144F16-0AEE-4EE3-B9E5-7A7C422F1409}"/>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5026"/>
          <a:stretch/>
        </p:blipFill>
        <p:spPr bwMode="auto">
          <a:xfrm>
            <a:off x="6789255" y="2192274"/>
            <a:ext cx="4494441" cy="37799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2692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B59DB-5798-462E-8752-488BA2838883}"/>
              </a:ext>
            </a:extLst>
          </p:cNvPr>
          <p:cNvSpPr>
            <a:spLocks noGrp="1"/>
          </p:cNvSpPr>
          <p:nvPr>
            <p:ph type="title"/>
          </p:nvPr>
        </p:nvSpPr>
        <p:spPr/>
        <p:txBody>
          <a:bodyPr/>
          <a:lstStyle/>
          <a:p>
            <a:r>
              <a:rPr lang="en-US" dirty="0"/>
              <a:t>Distribution Equipment</a:t>
            </a:r>
          </a:p>
        </p:txBody>
      </p:sp>
      <p:sp>
        <p:nvSpPr>
          <p:cNvPr id="3" name="Content Placeholder 2">
            <a:extLst>
              <a:ext uri="{FF2B5EF4-FFF2-40B4-BE49-F238E27FC236}">
                <a16:creationId xmlns:a16="http://schemas.microsoft.com/office/drawing/2014/main" xmlns="" id="{656059D8-A875-4D68-82C5-11D21F2D2E4F}"/>
              </a:ext>
            </a:extLst>
          </p:cNvPr>
          <p:cNvSpPr>
            <a:spLocks noGrp="1"/>
          </p:cNvSpPr>
          <p:nvPr>
            <p:ph idx="1"/>
          </p:nvPr>
        </p:nvSpPr>
        <p:spPr>
          <a:xfrm>
            <a:off x="1101852" y="2214244"/>
            <a:ext cx="10168128" cy="3919855"/>
          </a:xfrm>
        </p:spPr>
        <p:txBody>
          <a:bodyPr/>
          <a:lstStyle/>
          <a:p>
            <a:r>
              <a:rPr lang="en-US" dirty="0"/>
              <a:t>Distribution equipment refers to the various components and devices used in the distribution system of an electrical power network.</a:t>
            </a:r>
          </a:p>
          <a:p>
            <a:r>
              <a:rPr lang="en-US" dirty="0"/>
              <a:t>Some common types of distribution equipment are:</a:t>
            </a:r>
          </a:p>
          <a:p>
            <a:pPr marL="914400" lvl="1" indent="-457200">
              <a:buFont typeface="+mj-lt"/>
              <a:buAutoNum type="arabicPeriod"/>
            </a:pPr>
            <a:r>
              <a:rPr lang="en-US" dirty="0"/>
              <a:t>Distribution cables</a:t>
            </a:r>
          </a:p>
          <a:p>
            <a:pPr marL="914400" lvl="1" indent="-457200">
              <a:buFont typeface="+mj-lt"/>
              <a:buAutoNum type="arabicPeriod"/>
            </a:pPr>
            <a:r>
              <a:rPr lang="en-US" dirty="0"/>
              <a:t>Distribution Transformer</a:t>
            </a:r>
          </a:p>
          <a:p>
            <a:pPr marL="914400" lvl="1" indent="-457200">
              <a:buFont typeface="+mj-lt"/>
              <a:buAutoNum type="arabicPeriod"/>
            </a:pPr>
            <a:r>
              <a:rPr lang="en-US" dirty="0"/>
              <a:t>Switches, etc.</a:t>
            </a:r>
          </a:p>
          <a:p>
            <a:pPr lvl="1"/>
            <a:endParaRPr lang="en-US" dirty="0"/>
          </a:p>
        </p:txBody>
      </p:sp>
      <p:sp>
        <p:nvSpPr>
          <p:cNvPr id="4" name="Date Placeholder 3">
            <a:extLst>
              <a:ext uri="{FF2B5EF4-FFF2-40B4-BE49-F238E27FC236}">
                <a16:creationId xmlns:a16="http://schemas.microsoft.com/office/drawing/2014/main" xmlns="" id="{CB376A60-BABF-49D7-A9C8-A2AF32DEB5E0}"/>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13284900-1AEB-4D65-B150-80D3124503B3}"/>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CC42136E-91D9-4251-B5AD-D65FFE9BFAAF}"/>
              </a:ext>
            </a:extLst>
          </p:cNvPr>
          <p:cNvSpPr>
            <a:spLocks noGrp="1"/>
          </p:cNvSpPr>
          <p:nvPr>
            <p:ph type="sldNum" sz="quarter" idx="12"/>
          </p:nvPr>
        </p:nvSpPr>
        <p:spPr/>
        <p:txBody>
          <a:bodyPr/>
          <a:lstStyle/>
          <a:p>
            <a:fld id="{A65A5C87-DF58-40C8-B092-1DE63DB4547E}" type="slidenum">
              <a:rPr lang="en-US" smtClean="0"/>
              <a:pPr/>
              <a:t>6</a:t>
            </a:fld>
            <a:endParaRPr lang="en-US" dirty="0"/>
          </a:p>
        </p:txBody>
      </p:sp>
    </p:spTree>
    <p:extLst>
      <p:ext uri="{BB962C8B-B14F-4D97-AF65-F5344CB8AC3E}">
        <p14:creationId xmlns:p14="http://schemas.microsoft.com/office/powerpoint/2010/main" xmlns="" val="384693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DE5EB-8240-49CF-AABD-DB1EF576DB61}"/>
              </a:ext>
            </a:extLst>
          </p:cNvPr>
          <p:cNvSpPr>
            <a:spLocks noGrp="1"/>
          </p:cNvSpPr>
          <p:nvPr>
            <p:ph type="title"/>
          </p:nvPr>
        </p:nvSpPr>
        <p:spPr/>
        <p:txBody>
          <a:bodyPr/>
          <a:lstStyle/>
          <a:p>
            <a:r>
              <a:rPr lang="en-US" dirty="0"/>
              <a:t>Overhead Lines</a:t>
            </a:r>
          </a:p>
        </p:txBody>
      </p:sp>
      <p:sp>
        <p:nvSpPr>
          <p:cNvPr id="3" name="Content Placeholder 2">
            <a:extLst>
              <a:ext uri="{FF2B5EF4-FFF2-40B4-BE49-F238E27FC236}">
                <a16:creationId xmlns:a16="http://schemas.microsoft.com/office/drawing/2014/main" xmlns="" id="{DFA8BF09-07C4-42BB-AE61-88B0A3F0F6E6}"/>
              </a:ext>
            </a:extLst>
          </p:cNvPr>
          <p:cNvSpPr>
            <a:spLocks noGrp="1"/>
          </p:cNvSpPr>
          <p:nvPr>
            <p:ph idx="1"/>
          </p:nvPr>
        </p:nvSpPr>
        <p:spPr>
          <a:xfrm>
            <a:off x="1115568" y="2152650"/>
            <a:ext cx="6094857" cy="4019550"/>
          </a:xfrm>
        </p:spPr>
        <p:txBody>
          <a:bodyPr>
            <a:normAutofit fontScale="92500" lnSpcReduction="20000"/>
          </a:bodyPr>
          <a:lstStyle/>
          <a:p>
            <a:r>
              <a:rPr lang="en-US" dirty="0"/>
              <a:t>An overhead power line is a structure used in electric power distribution to transmit electrical energy along large distances. </a:t>
            </a:r>
          </a:p>
          <a:p>
            <a:r>
              <a:rPr lang="en-US" dirty="0"/>
              <a:t>It consists of one or more conductors suspended by towers or poles. </a:t>
            </a:r>
          </a:p>
          <a:p>
            <a:r>
              <a:rPr lang="en-US" dirty="0"/>
              <a:t>Since most of the insulation is provided by air, overhead power lines are generally the lowest-cost method of power distribution.</a:t>
            </a:r>
          </a:p>
        </p:txBody>
      </p:sp>
      <p:sp>
        <p:nvSpPr>
          <p:cNvPr id="4" name="Date Placeholder 3">
            <a:extLst>
              <a:ext uri="{FF2B5EF4-FFF2-40B4-BE49-F238E27FC236}">
                <a16:creationId xmlns:a16="http://schemas.microsoft.com/office/drawing/2014/main" xmlns="" id="{2C642953-3097-47AB-9300-49C30C216BC7}"/>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11E936D0-F745-4E50-AAC8-C11EE8714E3E}"/>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6DF733EF-6D90-40F7-B352-5CAE8C6442F1}"/>
              </a:ext>
            </a:extLst>
          </p:cNvPr>
          <p:cNvSpPr>
            <a:spLocks noGrp="1"/>
          </p:cNvSpPr>
          <p:nvPr>
            <p:ph type="sldNum" sz="quarter" idx="12"/>
          </p:nvPr>
        </p:nvSpPr>
        <p:spPr/>
        <p:txBody>
          <a:bodyPr/>
          <a:lstStyle/>
          <a:p>
            <a:fld id="{A65A5C87-DF58-40C8-B092-1DE63DB4547E}" type="slidenum">
              <a:rPr lang="en-US" smtClean="0"/>
              <a:pPr/>
              <a:t>7</a:t>
            </a:fld>
            <a:endParaRPr lang="en-US" dirty="0"/>
          </a:p>
        </p:txBody>
      </p:sp>
      <p:pic>
        <p:nvPicPr>
          <p:cNvPr id="7" name="Picture 2">
            <a:extLst>
              <a:ext uri="{FF2B5EF4-FFF2-40B4-BE49-F238E27FC236}">
                <a16:creationId xmlns:a16="http://schemas.microsoft.com/office/drawing/2014/main" xmlns="" id="{697516B7-F439-4F65-B823-34C605586EB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9478" r="9478"/>
          <a:stretch>
            <a:fillRect/>
          </a:stretch>
        </p:blipFill>
        <p:spPr bwMode="auto">
          <a:xfrm>
            <a:off x="7686675" y="594360"/>
            <a:ext cx="4050792" cy="55778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0376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59F96-9318-4F40-A3F1-5790CC7B89CA}"/>
              </a:ext>
            </a:extLst>
          </p:cNvPr>
          <p:cNvSpPr>
            <a:spLocks noGrp="1"/>
          </p:cNvSpPr>
          <p:nvPr>
            <p:ph type="title"/>
          </p:nvPr>
        </p:nvSpPr>
        <p:spPr/>
        <p:txBody>
          <a:bodyPr/>
          <a:lstStyle/>
          <a:p>
            <a:r>
              <a:rPr lang="en-US" dirty="0"/>
              <a:t>Overhead Lines</a:t>
            </a:r>
          </a:p>
        </p:txBody>
      </p:sp>
      <p:sp>
        <p:nvSpPr>
          <p:cNvPr id="3" name="Content Placeholder 2">
            <a:extLst>
              <a:ext uri="{FF2B5EF4-FFF2-40B4-BE49-F238E27FC236}">
                <a16:creationId xmlns:a16="http://schemas.microsoft.com/office/drawing/2014/main" xmlns="" id="{FE5D6BE1-D58A-45F3-8C76-1B0D0E0B1411}"/>
              </a:ext>
            </a:extLst>
          </p:cNvPr>
          <p:cNvSpPr>
            <a:spLocks noGrp="1"/>
          </p:cNvSpPr>
          <p:nvPr>
            <p:ph idx="1"/>
          </p:nvPr>
        </p:nvSpPr>
        <p:spPr>
          <a:xfrm>
            <a:off x="1115567" y="2478024"/>
            <a:ext cx="6713983" cy="3694176"/>
          </a:xfrm>
        </p:spPr>
        <p:txBody>
          <a:bodyPr>
            <a:normAutofit fontScale="92500" lnSpcReduction="20000"/>
          </a:bodyPr>
          <a:lstStyle/>
          <a:p>
            <a:r>
              <a:rPr lang="en-US" dirty="0"/>
              <a:t>Overhead lines are mainly used in rural areas, developing regions and remote locations </a:t>
            </a:r>
          </a:p>
          <a:p>
            <a:r>
              <a:rPr lang="en-US" dirty="0"/>
              <a:t>Because they are Ideal for covering vast distances with lower population density, cost-effective solution for basic electrification infrastructure </a:t>
            </a:r>
          </a:p>
          <a:p>
            <a:r>
              <a:rPr lang="en-US" dirty="0"/>
              <a:t>And can reach areas where underground installation is impractical.</a:t>
            </a:r>
          </a:p>
          <a:p>
            <a:pPr marL="0" indent="0">
              <a:buNone/>
            </a:pPr>
            <a:endParaRPr lang="en-US" dirty="0"/>
          </a:p>
        </p:txBody>
      </p:sp>
      <p:sp>
        <p:nvSpPr>
          <p:cNvPr id="4" name="Date Placeholder 3">
            <a:extLst>
              <a:ext uri="{FF2B5EF4-FFF2-40B4-BE49-F238E27FC236}">
                <a16:creationId xmlns:a16="http://schemas.microsoft.com/office/drawing/2014/main" xmlns="" id="{AA4B04E3-342F-4B52-B475-5DA8E4F674B7}"/>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5C9FA959-BC96-4DE7-AB98-9F79EB553F08}"/>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C93C73B6-46C8-488C-B279-CBAE3A73D0D6}"/>
              </a:ext>
            </a:extLst>
          </p:cNvPr>
          <p:cNvSpPr>
            <a:spLocks noGrp="1"/>
          </p:cNvSpPr>
          <p:nvPr>
            <p:ph type="sldNum" sz="quarter" idx="12"/>
          </p:nvPr>
        </p:nvSpPr>
        <p:spPr/>
        <p:txBody>
          <a:bodyPr/>
          <a:lstStyle/>
          <a:p>
            <a:fld id="{A65A5C87-DF58-40C8-B092-1DE63DB4547E}" type="slidenum">
              <a:rPr lang="en-US" smtClean="0"/>
              <a:pPr/>
              <a:t>8</a:t>
            </a:fld>
            <a:endParaRPr lang="en-US" dirty="0"/>
          </a:p>
        </p:txBody>
      </p:sp>
      <p:pic>
        <p:nvPicPr>
          <p:cNvPr id="7" name="Picture 6">
            <a:extLst>
              <a:ext uri="{FF2B5EF4-FFF2-40B4-BE49-F238E27FC236}">
                <a16:creationId xmlns:a16="http://schemas.microsoft.com/office/drawing/2014/main" xmlns="" id="{82FC17B1-A76D-4CDB-AEE8-56300517C73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53400" y="1288000"/>
            <a:ext cx="3388159" cy="45486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76923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04813-C109-43CB-8E0B-0CE077FF4770}"/>
              </a:ext>
            </a:extLst>
          </p:cNvPr>
          <p:cNvSpPr>
            <a:spLocks noGrp="1"/>
          </p:cNvSpPr>
          <p:nvPr>
            <p:ph type="title"/>
          </p:nvPr>
        </p:nvSpPr>
        <p:spPr/>
        <p:txBody>
          <a:bodyPr/>
          <a:lstStyle/>
          <a:p>
            <a:r>
              <a:rPr lang="en-US" dirty="0"/>
              <a:t>Overhead Lines</a:t>
            </a:r>
          </a:p>
        </p:txBody>
      </p:sp>
      <p:sp>
        <p:nvSpPr>
          <p:cNvPr id="3" name="Content Placeholder 2">
            <a:extLst>
              <a:ext uri="{FF2B5EF4-FFF2-40B4-BE49-F238E27FC236}">
                <a16:creationId xmlns:a16="http://schemas.microsoft.com/office/drawing/2014/main" xmlns="" id="{58DD4148-5BB1-4641-B349-F18AF8F3F4B6}"/>
              </a:ext>
            </a:extLst>
          </p:cNvPr>
          <p:cNvSpPr>
            <a:spLocks noGrp="1"/>
          </p:cNvSpPr>
          <p:nvPr>
            <p:ph idx="1"/>
          </p:nvPr>
        </p:nvSpPr>
        <p:spPr>
          <a:xfrm>
            <a:off x="6422898" y="2325624"/>
            <a:ext cx="4860798" cy="3694176"/>
          </a:xfrm>
          <a:ln w="28575">
            <a:solidFill>
              <a:schemeClr val="accent4">
                <a:lumMod val="75000"/>
              </a:schemeClr>
            </a:solidFill>
            <a:prstDash val="sysDash"/>
            <a:extLst>
              <a:ext uri="{C807C97D-BFC1-408E-A445-0C87EB9F89A2}">
                <ask:lineSketchStyleProps xmlns:ask="http://schemas.microsoft.com/office/drawing/2018/sketchyshapes" xmlns="" sd="3946209524">
                  <a:custGeom>
                    <a:avLst/>
                    <a:gdLst>
                      <a:gd name="connsiteX0" fmla="*/ 0 w 4860798"/>
                      <a:gd name="connsiteY0" fmla="*/ 0 h 3694176"/>
                      <a:gd name="connsiteX1" fmla="*/ 637305 w 4860798"/>
                      <a:gd name="connsiteY1" fmla="*/ 0 h 3694176"/>
                      <a:gd name="connsiteX2" fmla="*/ 1226001 w 4860798"/>
                      <a:gd name="connsiteY2" fmla="*/ 0 h 3694176"/>
                      <a:gd name="connsiteX3" fmla="*/ 1863306 w 4860798"/>
                      <a:gd name="connsiteY3" fmla="*/ 0 h 3694176"/>
                      <a:gd name="connsiteX4" fmla="*/ 2452003 w 4860798"/>
                      <a:gd name="connsiteY4" fmla="*/ 0 h 3694176"/>
                      <a:gd name="connsiteX5" fmla="*/ 2846267 w 4860798"/>
                      <a:gd name="connsiteY5" fmla="*/ 0 h 3694176"/>
                      <a:gd name="connsiteX6" fmla="*/ 3386356 w 4860798"/>
                      <a:gd name="connsiteY6" fmla="*/ 0 h 3694176"/>
                      <a:gd name="connsiteX7" fmla="*/ 3780621 w 4860798"/>
                      <a:gd name="connsiteY7" fmla="*/ 0 h 3694176"/>
                      <a:gd name="connsiteX8" fmla="*/ 4860798 w 4860798"/>
                      <a:gd name="connsiteY8" fmla="*/ 0 h 3694176"/>
                      <a:gd name="connsiteX9" fmla="*/ 4860798 w 4860798"/>
                      <a:gd name="connsiteY9" fmla="*/ 416914 h 3694176"/>
                      <a:gd name="connsiteX10" fmla="*/ 4860798 w 4860798"/>
                      <a:gd name="connsiteY10" fmla="*/ 907712 h 3694176"/>
                      <a:gd name="connsiteX11" fmla="*/ 4860798 w 4860798"/>
                      <a:gd name="connsiteY11" fmla="*/ 1509335 h 3694176"/>
                      <a:gd name="connsiteX12" fmla="*/ 4860798 w 4860798"/>
                      <a:gd name="connsiteY12" fmla="*/ 2037074 h 3694176"/>
                      <a:gd name="connsiteX13" fmla="*/ 4860798 w 4860798"/>
                      <a:gd name="connsiteY13" fmla="*/ 2453988 h 3694176"/>
                      <a:gd name="connsiteX14" fmla="*/ 4860798 w 4860798"/>
                      <a:gd name="connsiteY14" fmla="*/ 2981728 h 3694176"/>
                      <a:gd name="connsiteX15" fmla="*/ 4860798 w 4860798"/>
                      <a:gd name="connsiteY15" fmla="*/ 3694176 h 3694176"/>
                      <a:gd name="connsiteX16" fmla="*/ 4272101 w 4860798"/>
                      <a:gd name="connsiteY16" fmla="*/ 3694176 h 3694176"/>
                      <a:gd name="connsiteX17" fmla="*/ 3732013 w 4860798"/>
                      <a:gd name="connsiteY17" fmla="*/ 3694176 h 3694176"/>
                      <a:gd name="connsiteX18" fmla="*/ 3337748 w 4860798"/>
                      <a:gd name="connsiteY18" fmla="*/ 3694176 h 3694176"/>
                      <a:gd name="connsiteX19" fmla="*/ 2749051 w 4860798"/>
                      <a:gd name="connsiteY19" fmla="*/ 3694176 h 3694176"/>
                      <a:gd name="connsiteX20" fmla="*/ 2354787 w 4860798"/>
                      <a:gd name="connsiteY20" fmla="*/ 3694176 h 3694176"/>
                      <a:gd name="connsiteX21" fmla="*/ 1911914 w 4860798"/>
                      <a:gd name="connsiteY21" fmla="*/ 3694176 h 3694176"/>
                      <a:gd name="connsiteX22" fmla="*/ 1371825 w 4860798"/>
                      <a:gd name="connsiteY22" fmla="*/ 3694176 h 3694176"/>
                      <a:gd name="connsiteX23" fmla="*/ 880345 w 4860798"/>
                      <a:gd name="connsiteY23" fmla="*/ 3694176 h 3694176"/>
                      <a:gd name="connsiteX24" fmla="*/ 0 w 4860798"/>
                      <a:gd name="connsiteY24" fmla="*/ 3694176 h 3694176"/>
                      <a:gd name="connsiteX25" fmla="*/ 0 w 4860798"/>
                      <a:gd name="connsiteY25" fmla="*/ 3129495 h 3694176"/>
                      <a:gd name="connsiteX26" fmla="*/ 0 w 4860798"/>
                      <a:gd name="connsiteY26" fmla="*/ 2712581 h 3694176"/>
                      <a:gd name="connsiteX27" fmla="*/ 0 w 4860798"/>
                      <a:gd name="connsiteY27" fmla="*/ 2147899 h 3694176"/>
                      <a:gd name="connsiteX28" fmla="*/ 0 w 4860798"/>
                      <a:gd name="connsiteY28" fmla="*/ 1657102 h 3694176"/>
                      <a:gd name="connsiteX29" fmla="*/ 0 w 4860798"/>
                      <a:gd name="connsiteY29" fmla="*/ 1129362 h 3694176"/>
                      <a:gd name="connsiteX30" fmla="*/ 0 w 4860798"/>
                      <a:gd name="connsiteY30" fmla="*/ 527739 h 3694176"/>
                      <a:gd name="connsiteX31" fmla="*/ 0 w 4860798"/>
                      <a:gd name="connsiteY31" fmla="*/ 0 h 369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60798" h="3694176" fill="none" extrusionOk="0">
                        <a:moveTo>
                          <a:pt x="0" y="0"/>
                        </a:moveTo>
                        <a:cubicBezTo>
                          <a:pt x="195694" y="-2908"/>
                          <a:pt x="368755" y="40618"/>
                          <a:pt x="637305" y="0"/>
                        </a:cubicBezTo>
                        <a:cubicBezTo>
                          <a:pt x="905856" y="-40618"/>
                          <a:pt x="1089942" y="41442"/>
                          <a:pt x="1226001" y="0"/>
                        </a:cubicBezTo>
                        <a:cubicBezTo>
                          <a:pt x="1362060" y="-41442"/>
                          <a:pt x="1723972" y="74226"/>
                          <a:pt x="1863306" y="0"/>
                        </a:cubicBezTo>
                        <a:cubicBezTo>
                          <a:pt x="2002641" y="-74226"/>
                          <a:pt x="2282677" y="5849"/>
                          <a:pt x="2452003" y="0"/>
                        </a:cubicBezTo>
                        <a:cubicBezTo>
                          <a:pt x="2621329" y="-5849"/>
                          <a:pt x="2723874" y="3699"/>
                          <a:pt x="2846267" y="0"/>
                        </a:cubicBezTo>
                        <a:cubicBezTo>
                          <a:pt x="2968660" y="-3699"/>
                          <a:pt x="3153677" y="16807"/>
                          <a:pt x="3386356" y="0"/>
                        </a:cubicBezTo>
                        <a:cubicBezTo>
                          <a:pt x="3619035" y="-16807"/>
                          <a:pt x="3611203" y="5537"/>
                          <a:pt x="3780621" y="0"/>
                        </a:cubicBezTo>
                        <a:cubicBezTo>
                          <a:pt x="3950039" y="-5537"/>
                          <a:pt x="4530904" y="50496"/>
                          <a:pt x="4860798" y="0"/>
                        </a:cubicBezTo>
                        <a:cubicBezTo>
                          <a:pt x="4893834" y="140647"/>
                          <a:pt x="4833449" y="322267"/>
                          <a:pt x="4860798" y="416914"/>
                        </a:cubicBezTo>
                        <a:cubicBezTo>
                          <a:pt x="4888147" y="511561"/>
                          <a:pt x="4839662" y="710477"/>
                          <a:pt x="4860798" y="907712"/>
                        </a:cubicBezTo>
                        <a:cubicBezTo>
                          <a:pt x="4881934" y="1104947"/>
                          <a:pt x="4814443" y="1250316"/>
                          <a:pt x="4860798" y="1509335"/>
                        </a:cubicBezTo>
                        <a:cubicBezTo>
                          <a:pt x="4907153" y="1768354"/>
                          <a:pt x="4834163" y="1888328"/>
                          <a:pt x="4860798" y="2037074"/>
                        </a:cubicBezTo>
                        <a:cubicBezTo>
                          <a:pt x="4887433" y="2185820"/>
                          <a:pt x="4811670" y="2257242"/>
                          <a:pt x="4860798" y="2453988"/>
                        </a:cubicBezTo>
                        <a:cubicBezTo>
                          <a:pt x="4909926" y="2650734"/>
                          <a:pt x="4857070" y="2726727"/>
                          <a:pt x="4860798" y="2981728"/>
                        </a:cubicBezTo>
                        <a:cubicBezTo>
                          <a:pt x="4864526" y="3236729"/>
                          <a:pt x="4832436" y="3435456"/>
                          <a:pt x="4860798" y="3694176"/>
                        </a:cubicBezTo>
                        <a:cubicBezTo>
                          <a:pt x="4694052" y="3704119"/>
                          <a:pt x="4442614" y="3633295"/>
                          <a:pt x="4272101" y="3694176"/>
                        </a:cubicBezTo>
                        <a:cubicBezTo>
                          <a:pt x="4101588" y="3755057"/>
                          <a:pt x="3888786" y="3647061"/>
                          <a:pt x="3732013" y="3694176"/>
                        </a:cubicBezTo>
                        <a:cubicBezTo>
                          <a:pt x="3575240" y="3741291"/>
                          <a:pt x="3503763" y="3684192"/>
                          <a:pt x="3337748" y="3694176"/>
                        </a:cubicBezTo>
                        <a:cubicBezTo>
                          <a:pt x="3171734" y="3704160"/>
                          <a:pt x="3002159" y="3685518"/>
                          <a:pt x="2749051" y="3694176"/>
                        </a:cubicBezTo>
                        <a:cubicBezTo>
                          <a:pt x="2495943" y="3702834"/>
                          <a:pt x="2482662" y="3665963"/>
                          <a:pt x="2354787" y="3694176"/>
                        </a:cubicBezTo>
                        <a:cubicBezTo>
                          <a:pt x="2226912" y="3722389"/>
                          <a:pt x="2002566" y="3649880"/>
                          <a:pt x="1911914" y="3694176"/>
                        </a:cubicBezTo>
                        <a:cubicBezTo>
                          <a:pt x="1821262" y="3738472"/>
                          <a:pt x="1548420" y="3641556"/>
                          <a:pt x="1371825" y="3694176"/>
                        </a:cubicBezTo>
                        <a:cubicBezTo>
                          <a:pt x="1195230" y="3746796"/>
                          <a:pt x="1106523" y="3670799"/>
                          <a:pt x="880345" y="3694176"/>
                        </a:cubicBezTo>
                        <a:cubicBezTo>
                          <a:pt x="654167" y="3717553"/>
                          <a:pt x="256804" y="3602288"/>
                          <a:pt x="0" y="3694176"/>
                        </a:cubicBezTo>
                        <a:cubicBezTo>
                          <a:pt x="-2689" y="3571305"/>
                          <a:pt x="50888" y="3255607"/>
                          <a:pt x="0" y="3129495"/>
                        </a:cubicBezTo>
                        <a:cubicBezTo>
                          <a:pt x="-50888" y="3003383"/>
                          <a:pt x="28239" y="2869642"/>
                          <a:pt x="0" y="2712581"/>
                        </a:cubicBezTo>
                        <a:cubicBezTo>
                          <a:pt x="-28239" y="2555520"/>
                          <a:pt x="19026" y="2295600"/>
                          <a:pt x="0" y="2147899"/>
                        </a:cubicBezTo>
                        <a:cubicBezTo>
                          <a:pt x="-19026" y="2000198"/>
                          <a:pt x="51914" y="1798449"/>
                          <a:pt x="0" y="1657102"/>
                        </a:cubicBezTo>
                        <a:cubicBezTo>
                          <a:pt x="-51914" y="1515755"/>
                          <a:pt x="45279" y="1259716"/>
                          <a:pt x="0" y="1129362"/>
                        </a:cubicBezTo>
                        <a:cubicBezTo>
                          <a:pt x="-45279" y="999008"/>
                          <a:pt x="56109" y="778257"/>
                          <a:pt x="0" y="527739"/>
                        </a:cubicBezTo>
                        <a:cubicBezTo>
                          <a:pt x="-56109" y="277221"/>
                          <a:pt x="32057" y="138567"/>
                          <a:pt x="0" y="0"/>
                        </a:cubicBezTo>
                        <a:close/>
                      </a:path>
                      <a:path w="4860798" h="3694176" stroke="0" extrusionOk="0">
                        <a:moveTo>
                          <a:pt x="0" y="0"/>
                        </a:moveTo>
                        <a:cubicBezTo>
                          <a:pt x="242967" y="-19884"/>
                          <a:pt x="370081" y="2330"/>
                          <a:pt x="540089" y="0"/>
                        </a:cubicBezTo>
                        <a:cubicBezTo>
                          <a:pt x="710097" y="-2330"/>
                          <a:pt x="961198" y="33384"/>
                          <a:pt x="1128785" y="0"/>
                        </a:cubicBezTo>
                        <a:cubicBezTo>
                          <a:pt x="1296372" y="-33384"/>
                          <a:pt x="1441653" y="20615"/>
                          <a:pt x="1523050" y="0"/>
                        </a:cubicBezTo>
                        <a:cubicBezTo>
                          <a:pt x="1604447" y="-20615"/>
                          <a:pt x="1986966" y="64120"/>
                          <a:pt x="2111747" y="0"/>
                        </a:cubicBezTo>
                        <a:cubicBezTo>
                          <a:pt x="2236528" y="-64120"/>
                          <a:pt x="2387247" y="17216"/>
                          <a:pt x="2554619" y="0"/>
                        </a:cubicBezTo>
                        <a:cubicBezTo>
                          <a:pt x="2721991" y="-17216"/>
                          <a:pt x="2923689" y="36048"/>
                          <a:pt x="3143316" y="0"/>
                        </a:cubicBezTo>
                        <a:cubicBezTo>
                          <a:pt x="3362943" y="-36048"/>
                          <a:pt x="3465663" y="62397"/>
                          <a:pt x="3780621" y="0"/>
                        </a:cubicBezTo>
                        <a:cubicBezTo>
                          <a:pt x="4095579" y="-62397"/>
                          <a:pt x="4135943" y="10724"/>
                          <a:pt x="4272101" y="0"/>
                        </a:cubicBezTo>
                        <a:cubicBezTo>
                          <a:pt x="4408259" y="-10724"/>
                          <a:pt x="4628191" y="8390"/>
                          <a:pt x="4860798" y="0"/>
                        </a:cubicBezTo>
                        <a:cubicBezTo>
                          <a:pt x="4894986" y="186681"/>
                          <a:pt x="4849148" y="312219"/>
                          <a:pt x="4860798" y="453856"/>
                        </a:cubicBezTo>
                        <a:cubicBezTo>
                          <a:pt x="4872448" y="595493"/>
                          <a:pt x="4815584" y="730452"/>
                          <a:pt x="4860798" y="870770"/>
                        </a:cubicBezTo>
                        <a:cubicBezTo>
                          <a:pt x="4906012" y="1011088"/>
                          <a:pt x="4811748" y="1222601"/>
                          <a:pt x="4860798" y="1435451"/>
                        </a:cubicBezTo>
                        <a:cubicBezTo>
                          <a:pt x="4909848" y="1648301"/>
                          <a:pt x="4828866" y="1674240"/>
                          <a:pt x="4860798" y="1889307"/>
                        </a:cubicBezTo>
                        <a:cubicBezTo>
                          <a:pt x="4892730" y="2104374"/>
                          <a:pt x="4837179" y="2162336"/>
                          <a:pt x="4860798" y="2343163"/>
                        </a:cubicBezTo>
                        <a:cubicBezTo>
                          <a:pt x="4884417" y="2523990"/>
                          <a:pt x="4859714" y="2669108"/>
                          <a:pt x="4860798" y="2760077"/>
                        </a:cubicBezTo>
                        <a:cubicBezTo>
                          <a:pt x="4861882" y="2851046"/>
                          <a:pt x="4849479" y="3111581"/>
                          <a:pt x="4860798" y="3213933"/>
                        </a:cubicBezTo>
                        <a:cubicBezTo>
                          <a:pt x="4872117" y="3316285"/>
                          <a:pt x="4840502" y="3482669"/>
                          <a:pt x="4860798" y="3694176"/>
                        </a:cubicBezTo>
                        <a:cubicBezTo>
                          <a:pt x="4665835" y="3697047"/>
                          <a:pt x="4473530" y="3687431"/>
                          <a:pt x="4369317" y="3694176"/>
                        </a:cubicBezTo>
                        <a:cubicBezTo>
                          <a:pt x="4265104" y="3700921"/>
                          <a:pt x="3984870" y="3679131"/>
                          <a:pt x="3732013" y="3694176"/>
                        </a:cubicBezTo>
                        <a:cubicBezTo>
                          <a:pt x="3479156" y="3709221"/>
                          <a:pt x="3262538" y="3631787"/>
                          <a:pt x="3143316" y="3694176"/>
                        </a:cubicBezTo>
                        <a:cubicBezTo>
                          <a:pt x="3024094" y="3756565"/>
                          <a:pt x="2772627" y="3655718"/>
                          <a:pt x="2554619" y="3694176"/>
                        </a:cubicBezTo>
                        <a:cubicBezTo>
                          <a:pt x="2336611" y="3732634"/>
                          <a:pt x="2312188" y="3691497"/>
                          <a:pt x="2111747" y="3694176"/>
                        </a:cubicBezTo>
                        <a:cubicBezTo>
                          <a:pt x="1911306" y="3696855"/>
                          <a:pt x="1859155" y="3654039"/>
                          <a:pt x="1717482" y="3694176"/>
                        </a:cubicBezTo>
                        <a:cubicBezTo>
                          <a:pt x="1575809" y="3734313"/>
                          <a:pt x="1345455" y="3677296"/>
                          <a:pt x="1226001" y="3694176"/>
                        </a:cubicBezTo>
                        <a:cubicBezTo>
                          <a:pt x="1106547" y="3711056"/>
                          <a:pt x="1000245" y="3669780"/>
                          <a:pt x="831737" y="3694176"/>
                        </a:cubicBezTo>
                        <a:cubicBezTo>
                          <a:pt x="663229" y="3718572"/>
                          <a:pt x="329810" y="3604688"/>
                          <a:pt x="0" y="3694176"/>
                        </a:cubicBezTo>
                        <a:cubicBezTo>
                          <a:pt x="-41419" y="3561805"/>
                          <a:pt x="25673" y="3285422"/>
                          <a:pt x="0" y="3092553"/>
                        </a:cubicBezTo>
                        <a:cubicBezTo>
                          <a:pt x="-25673" y="2899684"/>
                          <a:pt x="59702" y="2623850"/>
                          <a:pt x="0" y="2490930"/>
                        </a:cubicBezTo>
                        <a:cubicBezTo>
                          <a:pt x="-59702" y="2358010"/>
                          <a:pt x="25843" y="2119282"/>
                          <a:pt x="0" y="1963191"/>
                        </a:cubicBezTo>
                        <a:cubicBezTo>
                          <a:pt x="-25843" y="1807100"/>
                          <a:pt x="43302" y="1534576"/>
                          <a:pt x="0" y="1361568"/>
                        </a:cubicBezTo>
                        <a:cubicBezTo>
                          <a:pt x="-43302" y="1188560"/>
                          <a:pt x="20097" y="1090628"/>
                          <a:pt x="0" y="833828"/>
                        </a:cubicBezTo>
                        <a:cubicBezTo>
                          <a:pt x="-20097" y="577028"/>
                          <a:pt x="22875" y="385761"/>
                          <a:pt x="0" y="0"/>
                        </a:cubicBezTo>
                        <a:close/>
                      </a:path>
                    </a:pathLst>
                  </a:custGeom>
                  <ask:type>
                    <ask:lineSketchNone/>
                  </ask:type>
                </ask:lineSketchStyleProps>
              </a:ext>
            </a:extLst>
          </a:ln>
        </p:spPr>
        <p:txBody>
          <a:bodyPr>
            <a:normAutofit fontScale="62500" lnSpcReduction="20000"/>
          </a:bodyPr>
          <a:lstStyle/>
          <a:p>
            <a:pPr marL="0" indent="0">
              <a:buNone/>
            </a:pPr>
            <a:r>
              <a:rPr lang="en-US" b="1" dirty="0"/>
              <a:t>DISADVANTAGES</a:t>
            </a:r>
          </a:p>
          <a:p>
            <a:r>
              <a:rPr lang="en-US" dirty="0"/>
              <a:t>Vulnerable to weather; Storms, lightning, ice, and snow can damage lines and cause outages.</a:t>
            </a:r>
          </a:p>
          <a:p>
            <a:r>
              <a:rPr lang="en-US" dirty="0"/>
              <a:t>Can be visually intrusive and affect aesthetics.</a:t>
            </a:r>
          </a:p>
          <a:p>
            <a:r>
              <a:rPr lang="en-US" dirty="0"/>
              <a:t>Safety concerns: Potential hazard if lines come down due to accidents or wear and tear.</a:t>
            </a:r>
          </a:p>
          <a:p>
            <a:r>
              <a:rPr lang="en-US" dirty="0"/>
              <a:t>Power losses because higher resistance leads to some energy loss compared to underground lines.</a:t>
            </a:r>
          </a:p>
        </p:txBody>
      </p:sp>
      <p:sp>
        <p:nvSpPr>
          <p:cNvPr id="4" name="Date Placeholder 3">
            <a:extLst>
              <a:ext uri="{FF2B5EF4-FFF2-40B4-BE49-F238E27FC236}">
                <a16:creationId xmlns:a16="http://schemas.microsoft.com/office/drawing/2014/main" xmlns="" id="{4D45216C-693B-475F-8EB9-0430B466205B}"/>
              </a:ext>
            </a:extLst>
          </p:cNvPr>
          <p:cNvSpPr>
            <a:spLocks noGrp="1"/>
          </p:cNvSpPr>
          <p:nvPr>
            <p:ph type="dt" sz="half" idx="10"/>
          </p:nvPr>
        </p:nvSpPr>
        <p:spPr/>
        <p:txBody>
          <a:bodyPr/>
          <a:lstStyle/>
          <a:p>
            <a:fld id="{A440B05D-ECF6-42CC-904F-88D8B6162AFA}" type="datetime1">
              <a:rPr lang="en-US" smtClean="0"/>
              <a:pPr/>
              <a:t>1/3/2024</a:t>
            </a:fld>
            <a:endParaRPr lang="en-US" dirty="0"/>
          </a:p>
        </p:txBody>
      </p:sp>
      <p:sp>
        <p:nvSpPr>
          <p:cNvPr id="5" name="Footer Placeholder 4">
            <a:extLst>
              <a:ext uri="{FF2B5EF4-FFF2-40B4-BE49-F238E27FC236}">
                <a16:creationId xmlns:a16="http://schemas.microsoft.com/office/drawing/2014/main" xmlns="" id="{877E2D30-73E1-4D50-8CD8-3640CEF2061F}"/>
              </a:ext>
            </a:extLst>
          </p:cNvPr>
          <p:cNvSpPr>
            <a:spLocks noGrp="1"/>
          </p:cNvSpPr>
          <p:nvPr>
            <p:ph type="ftr" sz="quarter" idx="11"/>
          </p:nvPr>
        </p:nvSpPr>
        <p:spPr/>
        <p:txBody>
          <a:bodyPr/>
          <a:lstStyle/>
          <a:p>
            <a:r>
              <a:rPr lang="en-US"/>
              <a:t>Dristribution Equipment</a:t>
            </a:r>
            <a:endParaRPr lang="en-US" dirty="0"/>
          </a:p>
        </p:txBody>
      </p:sp>
      <p:sp>
        <p:nvSpPr>
          <p:cNvPr id="6" name="Slide Number Placeholder 5">
            <a:extLst>
              <a:ext uri="{FF2B5EF4-FFF2-40B4-BE49-F238E27FC236}">
                <a16:creationId xmlns:a16="http://schemas.microsoft.com/office/drawing/2014/main" xmlns="" id="{2FA7288A-8445-4F16-ACD5-3229BD3AB5E2}"/>
              </a:ext>
            </a:extLst>
          </p:cNvPr>
          <p:cNvSpPr>
            <a:spLocks noGrp="1"/>
          </p:cNvSpPr>
          <p:nvPr>
            <p:ph type="sldNum" sz="quarter" idx="12"/>
          </p:nvPr>
        </p:nvSpPr>
        <p:spPr/>
        <p:txBody>
          <a:bodyPr/>
          <a:lstStyle/>
          <a:p>
            <a:fld id="{A65A5C87-DF58-40C8-B092-1DE63DB4547E}" type="slidenum">
              <a:rPr lang="en-US" smtClean="0"/>
              <a:pPr/>
              <a:t>9</a:t>
            </a:fld>
            <a:endParaRPr lang="en-US" dirty="0"/>
          </a:p>
        </p:txBody>
      </p:sp>
      <p:sp>
        <p:nvSpPr>
          <p:cNvPr id="8" name="Content Placeholder 2">
            <a:extLst>
              <a:ext uri="{FF2B5EF4-FFF2-40B4-BE49-F238E27FC236}">
                <a16:creationId xmlns:a16="http://schemas.microsoft.com/office/drawing/2014/main" xmlns="" id="{67C9082F-DB39-46A0-993F-9B0DB852C504}"/>
              </a:ext>
            </a:extLst>
          </p:cNvPr>
          <p:cNvSpPr txBox="1">
            <a:spLocks/>
          </p:cNvSpPr>
          <p:nvPr/>
        </p:nvSpPr>
        <p:spPr>
          <a:xfrm>
            <a:off x="1235202" y="2325624"/>
            <a:ext cx="4860798" cy="3694176"/>
          </a:xfrm>
          <a:prstGeom prst="rect">
            <a:avLst/>
          </a:prstGeom>
          <a:ln w="28575">
            <a:solidFill>
              <a:srgbClr val="00B050"/>
            </a:solidFill>
            <a:prstDash val="sysDash"/>
            <a:extLst>
              <a:ext uri="{C807C97D-BFC1-408E-A445-0C87EB9F89A2}">
                <ask:lineSketchStyleProps xmlns:ask="http://schemas.microsoft.com/office/drawing/2018/sketchyshapes" xmlns="" sd="3603454192">
                  <a:custGeom>
                    <a:avLst/>
                    <a:gdLst>
                      <a:gd name="connsiteX0" fmla="*/ 0 w 4860798"/>
                      <a:gd name="connsiteY0" fmla="*/ 0 h 3694176"/>
                      <a:gd name="connsiteX1" fmla="*/ 637305 w 4860798"/>
                      <a:gd name="connsiteY1" fmla="*/ 0 h 3694176"/>
                      <a:gd name="connsiteX2" fmla="*/ 1128785 w 4860798"/>
                      <a:gd name="connsiteY2" fmla="*/ 0 h 3694176"/>
                      <a:gd name="connsiteX3" fmla="*/ 1668874 w 4860798"/>
                      <a:gd name="connsiteY3" fmla="*/ 0 h 3694176"/>
                      <a:gd name="connsiteX4" fmla="*/ 2306179 w 4860798"/>
                      <a:gd name="connsiteY4" fmla="*/ 0 h 3694176"/>
                      <a:gd name="connsiteX5" fmla="*/ 2846267 w 4860798"/>
                      <a:gd name="connsiteY5" fmla="*/ 0 h 3694176"/>
                      <a:gd name="connsiteX6" fmla="*/ 3289140 w 4860798"/>
                      <a:gd name="connsiteY6" fmla="*/ 0 h 3694176"/>
                      <a:gd name="connsiteX7" fmla="*/ 3683405 w 4860798"/>
                      <a:gd name="connsiteY7" fmla="*/ 0 h 3694176"/>
                      <a:gd name="connsiteX8" fmla="*/ 4077669 w 4860798"/>
                      <a:gd name="connsiteY8" fmla="*/ 0 h 3694176"/>
                      <a:gd name="connsiteX9" fmla="*/ 4860798 w 4860798"/>
                      <a:gd name="connsiteY9" fmla="*/ 0 h 3694176"/>
                      <a:gd name="connsiteX10" fmla="*/ 4860798 w 4860798"/>
                      <a:gd name="connsiteY10" fmla="*/ 601623 h 3694176"/>
                      <a:gd name="connsiteX11" fmla="*/ 4860798 w 4860798"/>
                      <a:gd name="connsiteY11" fmla="*/ 1018537 h 3694176"/>
                      <a:gd name="connsiteX12" fmla="*/ 4860798 w 4860798"/>
                      <a:gd name="connsiteY12" fmla="*/ 1435451 h 3694176"/>
                      <a:gd name="connsiteX13" fmla="*/ 4860798 w 4860798"/>
                      <a:gd name="connsiteY13" fmla="*/ 1963191 h 3694176"/>
                      <a:gd name="connsiteX14" fmla="*/ 4860798 w 4860798"/>
                      <a:gd name="connsiteY14" fmla="*/ 2490930 h 3694176"/>
                      <a:gd name="connsiteX15" fmla="*/ 4860798 w 4860798"/>
                      <a:gd name="connsiteY15" fmla="*/ 3092553 h 3694176"/>
                      <a:gd name="connsiteX16" fmla="*/ 4860798 w 4860798"/>
                      <a:gd name="connsiteY16" fmla="*/ 3694176 h 3694176"/>
                      <a:gd name="connsiteX17" fmla="*/ 4417925 w 4860798"/>
                      <a:gd name="connsiteY17" fmla="*/ 3694176 h 3694176"/>
                      <a:gd name="connsiteX18" fmla="*/ 3926445 w 4860798"/>
                      <a:gd name="connsiteY18" fmla="*/ 3694176 h 3694176"/>
                      <a:gd name="connsiteX19" fmla="*/ 3289140 w 4860798"/>
                      <a:gd name="connsiteY19" fmla="*/ 3694176 h 3694176"/>
                      <a:gd name="connsiteX20" fmla="*/ 2797659 w 4860798"/>
                      <a:gd name="connsiteY20" fmla="*/ 3694176 h 3694176"/>
                      <a:gd name="connsiteX21" fmla="*/ 2403395 w 4860798"/>
                      <a:gd name="connsiteY21" fmla="*/ 3694176 h 3694176"/>
                      <a:gd name="connsiteX22" fmla="*/ 1960522 w 4860798"/>
                      <a:gd name="connsiteY22" fmla="*/ 3694176 h 3694176"/>
                      <a:gd name="connsiteX23" fmla="*/ 1469041 w 4860798"/>
                      <a:gd name="connsiteY23" fmla="*/ 3694176 h 3694176"/>
                      <a:gd name="connsiteX24" fmla="*/ 831737 w 4860798"/>
                      <a:gd name="connsiteY24" fmla="*/ 3694176 h 3694176"/>
                      <a:gd name="connsiteX25" fmla="*/ 0 w 4860798"/>
                      <a:gd name="connsiteY25" fmla="*/ 3694176 h 3694176"/>
                      <a:gd name="connsiteX26" fmla="*/ 0 w 4860798"/>
                      <a:gd name="connsiteY26" fmla="*/ 3277262 h 3694176"/>
                      <a:gd name="connsiteX27" fmla="*/ 0 w 4860798"/>
                      <a:gd name="connsiteY27" fmla="*/ 2675639 h 3694176"/>
                      <a:gd name="connsiteX28" fmla="*/ 0 w 4860798"/>
                      <a:gd name="connsiteY28" fmla="*/ 2110958 h 3694176"/>
                      <a:gd name="connsiteX29" fmla="*/ 0 w 4860798"/>
                      <a:gd name="connsiteY29" fmla="*/ 1657102 h 3694176"/>
                      <a:gd name="connsiteX30" fmla="*/ 0 w 4860798"/>
                      <a:gd name="connsiteY30" fmla="*/ 1203246 h 3694176"/>
                      <a:gd name="connsiteX31" fmla="*/ 0 w 4860798"/>
                      <a:gd name="connsiteY31" fmla="*/ 638565 h 3694176"/>
                      <a:gd name="connsiteX32" fmla="*/ 0 w 4860798"/>
                      <a:gd name="connsiteY32" fmla="*/ 0 h 369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60798" h="3694176" fill="none" extrusionOk="0">
                        <a:moveTo>
                          <a:pt x="0" y="0"/>
                        </a:moveTo>
                        <a:cubicBezTo>
                          <a:pt x="138322" y="-52502"/>
                          <a:pt x="360770" y="4390"/>
                          <a:pt x="637305" y="0"/>
                        </a:cubicBezTo>
                        <a:cubicBezTo>
                          <a:pt x="913840" y="-4390"/>
                          <a:pt x="935789" y="31846"/>
                          <a:pt x="1128785" y="0"/>
                        </a:cubicBezTo>
                        <a:cubicBezTo>
                          <a:pt x="1321781" y="-31846"/>
                          <a:pt x="1521415" y="18468"/>
                          <a:pt x="1668874" y="0"/>
                        </a:cubicBezTo>
                        <a:cubicBezTo>
                          <a:pt x="1816333" y="-18468"/>
                          <a:pt x="2115955" y="60630"/>
                          <a:pt x="2306179" y="0"/>
                        </a:cubicBezTo>
                        <a:cubicBezTo>
                          <a:pt x="2496403" y="-60630"/>
                          <a:pt x="2732384" y="51114"/>
                          <a:pt x="2846267" y="0"/>
                        </a:cubicBezTo>
                        <a:cubicBezTo>
                          <a:pt x="2960150" y="-51114"/>
                          <a:pt x="3110103" y="21925"/>
                          <a:pt x="3289140" y="0"/>
                        </a:cubicBezTo>
                        <a:cubicBezTo>
                          <a:pt x="3468177" y="-21925"/>
                          <a:pt x="3489527" y="47076"/>
                          <a:pt x="3683405" y="0"/>
                        </a:cubicBezTo>
                        <a:cubicBezTo>
                          <a:pt x="3877284" y="-47076"/>
                          <a:pt x="3932691" y="4774"/>
                          <a:pt x="4077669" y="0"/>
                        </a:cubicBezTo>
                        <a:cubicBezTo>
                          <a:pt x="4222647" y="-4774"/>
                          <a:pt x="4657870" y="93685"/>
                          <a:pt x="4860798" y="0"/>
                        </a:cubicBezTo>
                        <a:cubicBezTo>
                          <a:pt x="4897319" y="261746"/>
                          <a:pt x="4839903" y="312491"/>
                          <a:pt x="4860798" y="601623"/>
                        </a:cubicBezTo>
                        <a:cubicBezTo>
                          <a:pt x="4881693" y="890755"/>
                          <a:pt x="4827619" y="911144"/>
                          <a:pt x="4860798" y="1018537"/>
                        </a:cubicBezTo>
                        <a:cubicBezTo>
                          <a:pt x="4893977" y="1125930"/>
                          <a:pt x="4830611" y="1246353"/>
                          <a:pt x="4860798" y="1435451"/>
                        </a:cubicBezTo>
                        <a:cubicBezTo>
                          <a:pt x="4890985" y="1624549"/>
                          <a:pt x="4813008" y="1748656"/>
                          <a:pt x="4860798" y="1963191"/>
                        </a:cubicBezTo>
                        <a:cubicBezTo>
                          <a:pt x="4908588" y="2177726"/>
                          <a:pt x="4815888" y="2257762"/>
                          <a:pt x="4860798" y="2490930"/>
                        </a:cubicBezTo>
                        <a:cubicBezTo>
                          <a:pt x="4905708" y="2724098"/>
                          <a:pt x="4835837" y="2858893"/>
                          <a:pt x="4860798" y="3092553"/>
                        </a:cubicBezTo>
                        <a:cubicBezTo>
                          <a:pt x="4885759" y="3326213"/>
                          <a:pt x="4806128" y="3479959"/>
                          <a:pt x="4860798" y="3694176"/>
                        </a:cubicBezTo>
                        <a:cubicBezTo>
                          <a:pt x="4746966" y="3746970"/>
                          <a:pt x="4509477" y="3667583"/>
                          <a:pt x="4417925" y="3694176"/>
                        </a:cubicBezTo>
                        <a:cubicBezTo>
                          <a:pt x="4326373" y="3720769"/>
                          <a:pt x="4040080" y="3685666"/>
                          <a:pt x="3926445" y="3694176"/>
                        </a:cubicBezTo>
                        <a:cubicBezTo>
                          <a:pt x="3812810" y="3702686"/>
                          <a:pt x="3531672" y="3662762"/>
                          <a:pt x="3289140" y="3694176"/>
                        </a:cubicBezTo>
                        <a:cubicBezTo>
                          <a:pt x="3046608" y="3725590"/>
                          <a:pt x="2935698" y="3661958"/>
                          <a:pt x="2797659" y="3694176"/>
                        </a:cubicBezTo>
                        <a:cubicBezTo>
                          <a:pt x="2659620" y="3726394"/>
                          <a:pt x="2583551" y="3655425"/>
                          <a:pt x="2403395" y="3694176"/>
                        </a:cubicBezTo>
                        <a:cubicBezTo>
                          <a:pt x="2223239" y="3732927"/>
                          <a:pt x="2079098" y="3662180"/>
                          <a:pt x="1960522" y="3694176"/>
                        </a:cubicBezTo>
                        <a:cubicBezTo>
                          <a:pt x="1841946" y="3726172"/>
                          <a:pt x="1662811" y="3690525"/>
                          <a:pt x="1469041" y="3694176"/>
                        </a:cubicBezTo>
                        <a:cubicBezTo>
                          <a:pt x="1275271" y="3697827"/>
                          <a:pt x="1003125" y="3672559"/>
                          <a:pt x="831737" y="3694176"/>
                        </a:cubicBezTo>
                        <a:cubicBezTo>
                          <a:pt x="660349" y="3715793"/>
                          <a:pt x="283513" y="3648240"/>
                          <a:pt x="0" y="3694176"/>
                        </a:cubicBezTo>
                        <a:cubicBezTo>
                          <a:pt x="-36368" y="3509863"/>
                          <a:pt x="17536" y="3431002"/>
                          <a:pt x="0" y="3277262"/>
                        </a:cubicBezTo>
                        <a:cubicBezTo>
                          <a:pt x="-17536" y="3123522"/>
                          <a:pt x="50141" y="2857004"/>
                          <a:pt x="0" y="2675639"/>
                        </a:cubicBezTo>
                        <a:cubicBezTo>
                          <a:pt x="-50141" y="2494274"/>
                          <a:pt x="64793" y="2317768"/>
                          <a:pt x="0" y="2110958"/>
                        </a:cubicBezTo>
                        <a:cubicBezTo>
                          <a:pt x="-64793" y="1904148"/>
                          <a:pt x="21312" y="1811717"/>
                          <a:pt x="0" y="1657102"/>
                        </a:cubicBezTo>
                        <a:cubicBezTo>
                          <a:pt x="-21312" y="1502487"/>
                          <a:pt x="32904" y="1402108"/>
                          <a:pt x="0" y="1203246"/>
                        </a:cubicBezTo>
                        <a:cubicBezTo>
                          <a:pt x="-32904" y="1004384"/>
                          <a:pt x="23458" y="780166"/>
                          <a:pt x="0" y="638565"/>
                        </a:cubicBezTo>
                        <a:cubicBezTo>
                          <a:pt x="-23458" y="496964"/>
                          <a:pt x="61728" y="160622"/>
                          <a:pt x="0" y="0"/>
                        </a:cubicBezTo>
                        <a:close/>
                      </a:path>
                      <a:path w="4860798" h="3694176" stroke="0" extrusionOk="0">
                        <a:moveTo>
                          <a:pt x="0" y="0"/>
                        </a:moveTo>
                        <a:cubicBezTo>
                          <a:pt x="123496" y="-6529"/>
                          <a:pt x="298217" y="32584"/>
                          <a:pt x="491481" y="0"/>
                        </a:cubicBezTo>
                        <a:cubicBezTo>
                          <a:pt x="684745" y="-32584"/>
                          <a:pt x="858850" y="69119"/>
                          <a:pt x="1080177" y="0"/>
                        </a:cubicBezTo>
                        <a:cubicBezTo>
                          <a:pt x="1301504" y="-69119"/>
                          <a:pt x="1402096" y="52088"/>
                          <a:pt x="1523050" y="0"/>
                        </a:cubicBezTo>
                        <a:cubicBezTo>
                          <a:pt x="1644004" y="-52088"/>
                          <a:pt x="1803186" y="37834"/>
                          <a:pt x="1917315" y="0"/>
                        </a:cubicBezTo>
                        <a:cubicBezTo>
                          <a:pt x="2031445" y="-37834"/>
                          <a:pt x="2255609" y="33489"/>
                          <a:pt x="2360187" y="0"/>
                        </a:cubicBezTo>
                        <a:cubicBezTo>
                          <a:pt x="2464765" y="-33489"/>
                          <a:pt x="2827143" y="73978"/>
                          <a:pt x="2997492" y="0"/>
                        </a:cubicBezTo>
                        <a:cubicBezTo>
                          <a:pt x="3167841" y="-73978"/>
                          <a:pt x="3459487" y="730"/>
                          <a:pt x="3634797" y="0"/>
                        </a:cubicBezTo>
                        <a:cubicBezTo>
                          <a:pt x="3810108" y="-730"/>
                          <a:pt x="4103444" y="3313"/>
                          <a:pt x="4223493" y="0"/>
                        </a:cubicBezTo>
                        <a:cubicBezTo>
                          <a:pt x="4343542" y="-3313"/>
                          <a:pt x="4635202" y="7944"/>
                          <a:pt x="4860798" y="0"/>
                        </a:cubicBezTo>
                        <a:cubicBezTo>
                          <a:pt x="4875336" y="138116"/>
                          <a:pt x="4828251" y="269163"/>
                          <a:pt x="4860798" y="527739"/>
                        </a:cubicBezTo>
                        <a:cubicBezTo>
                          <a:pt x="4893345" y="786315"/>
                          <a:pt x="4829248" y="912972"/>
                          <a:pt x="4860798" y="1092421"/>
                        </a:cubicBezTo>
                        <a:cubicBezTo>
                          <a:pt x="4892348" y="1271870"/>
                          <a:pt x="4835599" y="1525601"/>
                          <a:pt x="4860798" y="1694044"/>
                        </a:cubicBezTo>
                        <a:cubicBezTo>
                          <a:pt x="4885997" y="1862487"/>
                          <a:pt x="4815884" y="2063660"/>
                          <a:pt x="4860798" y="2221783"/>
                        </a:cubicBezTo>
                        <a:cubicBezTo>
                          <a:pt x="4905712" y="2379906"/>
                          <a:pt x="4820545" y="2638714"/>
                          <a:pt x="4860798" y="2786464"/>
                        </a:cubicBezTo>
                        <a:cubicBezTo>
                          <a:pt x="4901051" y="2934214"/>
                          <a:pt x="4809090" y="3478199"/>
                          <a:pt x="4860798" y="3694176"/>
                        </a:cubicBezTo>
                        <a:cubicBezTo>
                          <a:pt x="4760798" y="3698202"/>
                          <a:pt x="4546756" y="3679017"/>
                          <a:pt x="4466533" y="3694176"/>
                        </a:cubicBezTo>
                        <a:cubicBezTo>
                          <a:pt x="4386311" y="3709335"/>
                          <a:pt x="4155684" y="3651098"/>
                          <a:pt x="4072269" y="3694176"/>
                        </a:cubicBezTo>
                        <a:cubicBezTo>
                          <a:pt x="3988854" y="3737254"/>
                          <a:pt x="3732301" y="3666812"/>
                          <a:pt x="3483572" y="3694176"/>
                        </a:cubicBezTo>
                        <a:cubicBezTo>
                          <a:pt x="3234843" y="3721540"/>
                          <a:pt x="3160543" y="3654734"/>
                          <a:pt x="2943483" y="3694176"/>
                        </a:cubicBezTo>
                        <a:cubicBezTo>
                          <a:pt x="2726423" y="3733618"/>
                          <a:pt x="2613888" y="3658663"/>
                          <a:pt x="2500611" y="3694176"/>
                        </a:cubicBezTo>
                        <a:cubicBezTo>
                          <a:pt x="2387334" y="3729689"/>
                          <a:pt x="2056421" y="3625490"/>
                          <a:pt x="1863306" y="3694176"/>
                        </a:cubicBezTo>
                        <a:cubicBezTo>
                          <a:pt x="1670192" y="3762862"/>
                          <a:pt x="1497702" y="3644743"/>
                          <a:pt x="1226001" y="3694176"/>
                        </a:cubicBezTo>
                        <a:cubicBezTo>
                          <a:pt x="954301" y="3743609"/>
                          <a:pt x="838099" y="3662739"/>
                          <a:pt x="734521" y="3694176"/>
                        </a:cubicBezTo>
                        <a:cubicBezTo>
                          <a:pt x="630943" y="3725613"/>
                          <a:pt x="217622" y="3636028"/>
                          <a:pt x="0" y="3694176"/>
                        </a:cubicBezTo>
                        <a:cubicBezTo>
                          <a:pt x="-6843" y="3558369"/>
                          <a:pt x="17302" y="3349306"/>
                          <a:pt x="0" y="3166437"/>
                        </a:cubicBezTo>
                        <a:cubicBezTo>
                          <a:pt x="-17302" y="2983568"/>
                          <a:pt x="29703" y="2860275"/>
                          <a:pt x="0" y="2638697"/>
                        </a:cubicBezTo>
                        <a:cubicBezTo>
                          <a:pt x="-29703" y="2417119"/>
                          <a:pt x="7606" y="2206304"/>
                          <a:pt x="0" y="2037074"/>
                        </a:cubicBezTo>
                        <a:cubicBezTo>
                          <a:pt x="-7606" y="1867844"/>
                          <a:pt x="54388" y="1684885"/>
                          <a:pt x="0" y="1546277"/>
                        </a:cubicBezTo>
                        <a:cubicBezTo>
                          <a:pt x="-54388" y="1407669"/>
                          <a:pt x="71095" y="1138042"/>
                          <a:pt x="0" y="944654"/>
                        </a:cubicBezTo>
                        <a:cubicBezTo>
                          <a:pt x="-71095" y="751266"/>
                          <a:pt x="63659" y="409582"/>
                          <a:pt x="0" y="0"/>
                        </a:cubicBezTo>
                        <a:close/>
                      </a:path>
                    </a:pathLst>
                  </a:custGeom>
                  <ask:type>
                    <ask:lineSketchNone/>
                  </ask:type>
                </ask:lineSketchStyleProps>
              </a:ext>
            </a:extLst>
          </a:ln>
        </p:spPr>
        <p:txBody>
          <a:bodyPr vert="horz" lIns="91440" tIns="45720" rIns="91440" bIns="45720" rtlCol="0">
            <a:normAutofit fontScale="6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ADVANTAGES</a:t>
            </a:r>
          </a:p>
          <a:p>
            <a:r>
              <a:rPr lang="en-US" dirty="0"/>
              <a:t>They carry power from substations to homes and businesses, forming the final leg of the electrical journey before it reaches your light switch.</a:t>
            </a:r>
          </a:p>
          <a:p>
            <a:r>
              <a:rPr lang="en-US" dirty="0"/>
              <a:t> Installation and maintenance are significantly cheaper than underground lines.</a:t>
            </a:r>
          </a:p>
          <a:p>
            <a:r>
              <a:rPr lang="en-US" dirty="0"/>
              <a:t> Repairs and inspections are simpler due to visibility and accessibility.</a:t>
            </a:r>
          </a:p>
          <a:p>
            <a:r>
              <a:rPr lang="en-US" dirty="0"/>
              <a:t> Can easily span long distances and harsh terrain.</a:t>
            </a:r>
          </a:p>
          <a:p>
            <a:endParaRPr lang="en-US" dirty="0"/>
          </a:p>
        </p:txBody>
      </p:sp>
    </p:spTree>
    <p:extLst>
      <p:ext uri="{BB962C8B-B14F-4D97-AF65-F5344CB8AC3E}">
        <p14:creationId xmlns:p14="http://schemas.microsoft.com/office/powerpoint/2010/main" xmlns="" val="54186063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184</TotalTime>
  <Words>1137</Words>
  <Application>Microsoft Office PowerPoint</Application>
  <PresentationFormat>Custom</PresentationFormat>
  <Paragraphs>166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AccentBoxVTI</vt:lpstr>
      <vt:lpstr>DISTRIBUTION EQUIPMENT</vt:lpstr>
      <vt:lpstr>Distribution System</vt:lpstr>
      <vt:lpstr>Distribution System</vt:lpstr>
      <vt:lpstr>Primary Distribution</vt:lpstr>
      <vt:lpstr>Secondary Distribution</vt:lpstr>
      <vt:lpstr>Distribution Equipment</vt:lpstr>
      <vt:lpstr>Overhead Lines</vt:lpstr>
      <vt:lpstr>Overhead Lines</vt:lpstr>
      <vt:lpstr>Overhead Lines</vt:lpstr>
      <vt:lpstr>Single Phase Installations</vt:lpstr>
      <vt:lpstr>Cables for a single phase installations</vt:lpstr>
      <vt:lpstr>Three Phase Installations</vt:lpstr>
      <vt:lpstr>Cables for a three-phase installations</vt:lpstr>
      <vt:lpstr>Armored cables (AC):</vt:lpstr>
      <vt:lpstr>Distribution Transformer</vt:lpstr>
      <vt:lpstr>Distribution Transformer</vt:lpstr>
      <vt:lpstr>Distribution Transformer</vt:lpstr>
      <vt:lpstr>Efficiency of Distribution Transformer</vt:lpstr>
      <vt:lpstr>Switches</vt:lpstr>
      <vt:lpstr>Disconnect Switch</vt:lpstr>
      <vt:lpstr>Bypass Switch</vt:lpstr>
      <vt:lpstr>Gang-operated disconnects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EQUIPMENT</dc:title>
  <dc:creator>Jagrit Parajuli</dc:creator>
  <cp:lastModifiedBy>Dell</cp:lastModifiedBy>
  <cp:revision>96</cp:revision>
  <dcterms:created xsi:type="dcterms:W3CDTF">2024-01-02T15:36:48Z</dcterms:created>
  <dcterms:modified xsi:type="dcterms:W3CDTF">2024-01-03T06:03:13Z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