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25"/>
  </p:notesMasterIdLst>
  <p:sldIdLst>
    <p:sldId id="256" r:id="rId2"/>
    <p:sldId id="257" r:id="rId3"/>
    <p:sldId id="258" r:id="rId4"/>
    <p:sldId id="259" r:id="rId5"/>
    <p:sldId id="260" r:id="rId6"/>
    <p:sldId id="271" r:id="rId7"/>
    <p:sldId id="272" r:id="rId8"/>
    <p:sldId id="273" r:id="rId9"/>
    <p:sldId id="274" r:id="rId10"/>
    <p:sldId id="275" r:id="rId11"/>
    <p:sldId id="276" r:id="rId12"/>
    <p:sldId id="277" r:id="rId13"/>
    <p:sldId id="279" r:id="rId14"/>
    <p:sldId id="280" r:id="rId15"/>
    <p:sldId id="281" r:id="rId16"/>
    <p:sldId id="261" r:id="rId17"/>
    <p:sldId id="262" r:id="rId18"/>
    <p:sldId id="265" r:id="rId19"/>
    <p:sldId id="264" r:id="rId20"/>
    <p:sldId id="266" r:id="rId21"/>
    <p:sldId id="267" r:id="rId22"/>
    <p:sldId id="269" r:id="rId23"/>
    <p:sldId id="2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584" autoAdjust="0"/>
    <p:restoredTop sz="94660"/>
  </p:normalViewPr>
  <p:slideViewPr>
    <p:cSldViewPr snapToGrid="0">
      <p:cViewPr varScale="1">
        <p:scale>
          <a:sx n="83" d="100"/>
          <a:sy n="83" d="100"/>
        </p:scale>
        <p:origin x="-725"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C441A8-39CB-4AC4-8812-0A24945344F4}" type="datetimeFigureOut">
              <a:rPr lang="en-US" smtClean="0"/>
              <a:t>1/2/2024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F626E5-3FD2-4E7F-A5FF-8EE905B3802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FF626E5-3FD2-4E7F-A5FF-8EE905B3802C}"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4A64C8B-4358-4482-A7F1-340ED9417C51}" type="datetime1">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A9AE7F8-A6FC-4E26-94D5-D03006AD6183}" type="slidenum">
              <a:rPr lang="en-US" smtClean="0"/>
              <a:pPr/>
              <a:t>‹#›</a:t>
            </a:fld>
            <a:endParaRPr lang="en-US"/>
          </a:p>
        </p:txBody>
      </p:sp>
    </p:spTree>
    <p:extLst>
      <p:ext uri="{BB962C8B-B14F-4D97-AF65-F5344CB8AC3E}">
        <p14:creationId xmlns:p14="http://schemas.microsoft.com/office/powerpoint/2010/main" xmlns="" val="659587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7866C8-8444-4985-93B5-7B8A16E58180}" type="datetime1">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A9AE7F8-A6FC-4E26-94D5-D03006AD6183}" type="slidenum">
              <a:rPr lang="en-US" smtClean="0"/>
              <a:pPr/>
              <a:t>‹#›</a:t>
            </a:fld>
            <a:endParaRPr lang="en-US"/>
          </a:p>
        </p:txBody>
      </p:sp>
    </p:spTree>
    <p:extLst>
      <p:ext uri="{BB962C8B-B14F-4D97-AF65-F5344CB8AC3E}">
        <p14:creationId xmlns:p14="http://schemas.microsoft.com/office/powerpoint/2010/main" xmlns="" val="3802115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9104EE-E441-4E01-974B-082DDACAAF10}" type="datetime1">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A9AE7F8-A6FC-4E26-94D5-D03006AD6183}"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506843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74832F3-F6E2-4382-96D4-0A9BF6B7D0C0}" type="datetime1">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9AE7F8-A6FC-4E26-94D5-D03006AD6183}" type="slidenum">
              <a:rPr lang="en-US" smtClean="0"/>
              <a:pPr/>
              <a:t>‹#›</a:t>
            </a:fld>
            <a:endParaRPr lang="en-US"/>
          </a:p>
        </p:txBody>
      </p:sp>
    </p:spTree>
    <p:extLst>
      <p:ext uri="{BB962C8B-B14F-4D97-AF65-F5344CB8AC3E}">
        <p14:creationId xmlns:p14="http://schemas.microsoft.com/office/powerpoint/2010/main" xmlns="" val="1086682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FF3CE3C-4984-4F70-81C1-94E8BB6125DD}" type="datetime1">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9AE7F8-A6FC-4E26-94D5-D03006AD6183}"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480572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0F2910C-14E4-4E05-BFBB-FBED6F1FBECB}" type="datetime1">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9AE7F8-A6FC-4E26-94D5-D03006AD6183}" type="slidenum">
              <a:rPr lang="en-US" smtClean="0"/>
              <a:pPr/>
              <a:t>‹#›</a:t>
            </a:fld>
            <a:endParaRPr lang="en-US"/>
          </a:p>
        </p:txBody>
      </p:sp>
    </p:spTree>
    <p:extLst>
      <p:ext uri="{BB962C8B-B14F-4D97-AF65-F5344CB8AC3E}">
        <p14:creationId xmlns:p14="http://schemas.microsoft.com/office/powerpoint/2010/main" xmlns="" val="3491484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8BD3E8-3CC8-4810-83C9-B43803EA22C6}" type="datetime1">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9AE7F8-A6FC-4E26-94D5-D03006AD6183}" type="slidenum">
              <a:rPr lang="en-US" smtClean="0"/>
              <a:pPr/>
              <a:t>‹#›</a:t>
            </a:fld>
            <a:endParaRPr lang="en-US"/>
          </a:p>
        </p:txBody>
      </p:sp>
    </p:spTree>
    <p:extLst>
      <p:ext uri="{BB962C8B-B14F-4D97-AF65-F5344CB8AC3E}">
        <p14:creationId xmlns:p14="http://schemas.microsoft.com/office/powerpoint/2010/main" xmlns="" val="1228960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FF4E1F-E9CE-4B7C-A8BF-D1E579265A33}" type="datetime1">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9AE7F8-A6FC-4E26-94D5-D03006AD6183}" type="slidenum">
              <a:rPr lang="en-US" smtClean="0"/>
              <a:pPr/>
              <a:t>‹#›</a:t>
            </a:fld>
            <a:endParaRPr lang="en-US"/>
          </a:p>
        </p:txBody>
      </p:sp>
    </p:spTree>
    <p:extLst>
      <p:ext uri="{BB962C8B-B14F-4D97-AF65-F5344CB8AC3E}">
        <p14:creationId xmlns:p14="http://schemas.microsoft.com/office/powerpoint/2010/main" xmlns="" val="1417587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39192F-6A0E-4F1B-995B-75CBC8578219}" type="datetime1">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9AE7F8-A6FC-4E26-94D5-D03006AD6183}" type="slidenum">
              <a:rPr lang="en-US" smtClean="0"/>
              <a:pPr/>
              <a:t>‹#›</a:t>
            </a:fld>
            <a:endParaRPr lang="en-US"/>
          </a:p>
        </p:txBody>
      </p:sp>
    </p:spTree>
    <p:extLst>
      <p:ext uri="{BB962C8B-B14F-4D97-AF65-F5344CB8AC3E}">
        <p14:creationId xmlns:p14="http://schemas.microsoft.com/office/powerpoint/2010/main" xmlns="" val="2725700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1CE0A7-0970-446B-87B6-E8BA0B0F3C9C}" type="datetime1">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A9AE7F8-A6FC-4E26-94D5-D03006AD6183}" type="slidenum">
              <a:rPr lang="en-US" smtClean="0"/>
              <a:pPr/>
              <a:t>‹#›</a:t>
            </a:fld>
            <a:endParaRPr lang="en-US"/>
          </a:p>
        </p:txBody>
      </p:sp>
    </p:spTree>
    <p:extLst>
      <p:ext uri="{BB962C8B-B14F-4D97-AF65-F5344CB8AC3E}">
        <p14:creationId xmlns:p14="http://schemas.microsoft.com/office/powerpoint/2010/main" xmlns="" val="210139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98EC0A2-9788-4DA8-885A-0737B27A9D6E}" type="datetime1">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A9AE7F8-A6FC-4E26-94D5-D03006AD6183}" type="slidenum">
              <a:rPr lang="en-US" smtClean="0"/>
              <a:pPr/>
              <a:t>‹#›</a:t>
            </a:fld>
            <a:endParaRPr lang="en-US"/>
          </a:p>
        </p:txBody>
      </p:sp>
    </p:spTree>
    <p:extLst>
      <p:ext uri="{BB962C8B-B14F-4D97-AF65-F5344CB8AC3E}">
        <p14:creationId xmlns:p14="http://schemas.microsoft.com/office/powerpoint/2010/main" xmlns="" val="3013223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436E20-2E72-4B69-ABAA-EF4174A11AC8}" type="datetime1">
              <a:rPr lang="en-US" smtClean="0"/>
              <a:t>1/2/2024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A9AE7F8-A6FC-4E26-94D5-D03006AD6183}" type="slidenum">
              <a:rPr lang="en-US" smtClean="0"/>
              <a:pPr/>
              <a:t>‹#›</a:t>
            </a:fld>
            <a:endParaRPr lang="en-US"/>
          </a:p>
        </p:txBody>
      </p:sp>
    </p:spTree>
    <p:extLst>
      <p:ext uri="{BB962C8B-B14F-4D97-AF65-F5344CB8AC3E}">
        <p14:creationId xmlns:p14="http://schemas.microsoft.com/office/powerpoint/2010/main" xmlns="" val="1022741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7CD956-6B01-46DC-B3BA-0FB8411C3C65}" type="datetime1">
              <a:rPr lang="en-US" smtClean="0"/>
              <a:t>1/2/2024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A9AE7F8-A6FC-4E26-94D5-D03006AD6183}" type="slidenum">
              <a:rPr lang="en-US" smtClean="0"/>
              <a:pPr/>
              <a:t>‹#›</a:t>
            </a:fld>
            <a:endParaRPr lang="en-US"/>
          </a:p>
        </p:txBody>
      </p:sp>
    </p:spTree>
    <p:extLst>
      <p:ext uri="{BB962C8B-B14F-4D97-AF65-F5344CB8AC3E}">
        <p14:creationId xmlns:p14="http://schemas.microsoft.com/office/powerpoint/2010/main" xmlns="" val="4125913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71ED29-F87B-4927-9096-144620156404}" type="datetime1">
              <a:rPr lang="en-US" smtClean="0"/>
              <a:t>1/2/2024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A9AE7F8-A6FC-4E26-94D5-D03006AD6183}" type="slidenum">
              <a:rPr lang="en-US" smtClean="0"/>
              <a:pPr/>
              <a:t>‹#›</a:t>
            </a:fld>
            <a:endParaRPr lang="en-US"/>
          </a:p>
        </p:txBody>
      </p:sp>
    </p:spTree>
    <p:extLst>
      <p:ext uri="{BB962C8B-B14F-4D97-AF65-F5344CB8AC3E}">
        <p14:creationId xmlns:p14="http://schemas.microsoft.com/office/powerpoint/2010/main" xmlns="" val="587750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4F663C-44FB-4755-9A2E-A62166E581A7}" type="datetime1">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A9AE7F8-A6FC-4E26-94D5-D03006AD6183}" type="slidenum">
              <a:rPr lang="en-US" smtClean="0"/>
              <a:pPr/>
              <a:t>‹#›</a:t>
            </a:fld>
            <a:endParaRPr lang="en-US"/>
          </a:p>
        </p:txBody>
      </p:sp>
    </p:spTree>
    <p:extLst>
      <p:ext uri="{BB962C8B-B14F-4D97-AF65-F5344CB8AC3E}">
        <p14:creationId xmlns:p14="http://schemas.microsoft.com/office/powerpoint/2010/main" xmlns="" val="1248234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095430-17EF-4672-B483-594CFE915AFF}" type="datetime1">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9AE7F8-A6FC-4E26-94D5-D03006AD6183}" type="slidenum">
              <a:rPr lang="en-US" smtClean="0"/>
              <a:pPr/>
              <a:t>‹#›</a:t>
            </a:fld>
            <a:endParaRPr lang="en-US"/>
          </a:p>
        </p:txBody>
      </p:sp>
    </p:spTree>
    <p:extLst>
      <p:ext uri="{BB962C8B-B14F-4D97-AF65-F5344CB8AC3E}">
        <p14:creationId xmlns:p14="http://schemas.microsoft.com/office/powerpoint/2010/main" xmlns="" val="103523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B11D981-C850-415B-BBAE-CB9737DC4433}" type="datetime1">
              <a:rPr lang="en-US" smtClean="0"/>
              <a:t>1/2/2024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A9AE7F8-A6FC-4E26-94D5-D03006AD6183}" type="slidenum">
              <a:rPr lang="en-US" smtClean="0"/>
              <a:pPr/>
              <a:t>‹#›</a:t>
            </a:fld>
            <a:endParaRPr lang="en-US"/>
          </a:p>
        </p:txBody>
      </p:sp>
    </p:spTree>
    <p:extLst>
      <p:ext uri="{BB962C8B-B14F-4D97-AF65-F5344CB8AC3E}">
        <p14:creationId xmlns:p14="http://schemas.microsoft.com/office/powerpoint/2010/main" xmlns="" val="368155781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9307" y="552361"/>
            <a:ext cx="11764371" cy="5425358"/>
          </a:xfrm>
        </p:spPr>
        <p:txBody>
          <a:bodyPr/>
          <a:lstStyle/>
          <a:p>
            <a:pPr algn="ctr"/>
            <a:r>
              <a:rPr lang="en-US" sz="3200" b="1" dirty="0" smtClean="0"/>
              <a:t>Distribution Equipment: Overhead </a:t>
            </a:r>
            <a:r>
              <a:rPr lang="en-US" sz="3200" b="1" dirty="0"/>
              <a:t>l</a:t>
            </a:r>
            <a:r>
              <a:rPr lang="en-US" sz="3200" b="1" dirty="0" smtClean="0"/>
              <a:t>ines, single phase and three phase cables, distribution transformer &amp; switcher</a:t>
            </a:r>
          </a:p>
          <a:p>
            <a:endParaRPr lang="en-US" sz="3200" b="1" dirty="0"/>
          </a:p>
          <a:p>
            <a:pPr algn="ctr" fontAlgn="t"/>
            <a:r>
              <a:rPr lang="en-US" sz="1600" b="1" u="sng" dirty="0"/>
              <a:t>PRESENTERS</a:t>
            </a:r>
            <a:endParaRPr lang="en-US" sz="1600" u="sng" dirty="0"/>
          </a:p>
          <a:p>
            <a:pPr algn="ctr" fontAlgn="t"/>
            <a:r>
              <a:rPr lang="en-US" sz="1600" dirty="0"/>
              <a:t>Deepa </a:t>
            </a:r>
            <a:r>
              <a:rPr lang="en-US" sz="1600" dirty="0" smtClean="0"/>
              <a:t>Bhattarai [KCE076BEL013]</a:t>
            </a:r>
            <a:endParaRPr lang="en-US" sz="1600" dirty="0"/>
          </a:p>
          <a:p>
            <a:pPr algn="ctr" fontAlgn="t"/>
            <a:r>
              <a:rPr lang="en-US" sz="1600" dirty="0"/>
              <a:t>Dikshit </a:t>
            </a:r>
            <a:r>
              <a:rPr lang="en-US" sz="1600" dirty="0" smtClean="0"/>
              <a:t>Karki [KCE076BEL014]</a:t>
            </a:r>
            <a:endParaRPr lang="en-US" sz="1600" dirty="0"/>
          </a:p>
          <a:p>
            <a:pPr algn="ctr" fontAlgn="t"/>
            <a:r>
              <a:rPr lang="en-US" sz="1600" dirty="0"/>
              <a:t>Dipesh </a:t>
            </a:r>
            <a:r>
              <a:rPr lang="en-US" sz="1600" dirty="0" smtClean="0"/>
              <a:t>Acharya [KCE076BEL015]</a:t>
            </a:r>
            <a:endParaRPr lang="en-US" sz="1600" dirty="0"/>
          </a:p>
          <a:p>
            <a:pPr algn="ctr" fontAlgn="t"/>
            <a:r>
              <a:rPr lang="en-US" sz="1600" dirty="0"/>
              <a:t>Jagrit </a:t>
            </a:r>
            <a:r>
              <a:rPr lang="en-US" sz="1600" dirty="0" smtClean="0"/>
              <a:t>Parajuli [KCE076BEL016]</a:t>
            </a:r>
            <a:endParaRPr lang="en-US" sz="1600" dirty="0"/>
          </a:p>
          <a:p>
            <a:pPr algn="ctr" fontAlgn="t"/>
            <a:r>
              <a:rPr lang="en-US" sz="1600" dirty="0"/>
              <a:t>Jitendra </a:t>
            </a:r>
            <a:r>
              <a:rPr lang="en-US" sz="1600" dirty="0" smtClean="0"/>
              <a:t>Kumar Mandal [KCE076BEL017</a:t>
            </a:r>
            <a:r>
              <a:rPr lang="en-US" sz="1400" dirty="0" smtClean="0"/>
              <a:t>]</a:t>
            </a:r>
            <a:endParaRPr lang="en-US" sz="1400" dirty="0"/>
          </a:p>
          <a:p>
            <a:pPr algn="ctr"/>
            <a:endParaRPr lang="en-US" sz="1400" dirty="0"/>
          </a:p>
        </p:txBody>
      </p:sp>
      <p:sp>
        <p:nvSpPr>
          <p:cNvPr id="4" name="Slide Number Placeholder 3"/>
          <p:cNvSpPr>
            <a:spLocks noGrp="1"/>
          </p:cNvSpPr>
          <p:nvPr>
            <p:ph type="sldNum" sz="quarter" idx="12"/>
          </p:nvPr>
        </p:nvSpPr>
        <p:spPr/>
        <p:txBody>
          <a:bodyPr/>
          <a:lstStyle/>
          <a:p>
            <a:fld id="{6A9AE7F8-A6FC-4E26-94D5-D03006AD6183}" type="slidenum">
              <a:rPr lang="en-US" smtClean="0"/>
              <a:pPr/>
              <a:t>1</a:t>
            </a:fld>
            <a:endParaRPr lang="en-US"/>
          </a:p>
        </p:txBody>
      </p:sp>
    </p:spTree>
    <p:extLst>
      <p:ext uri="{BB962C8B-B14F-4D97-AF65-F5344CB8AC3E}">
        <p14:creationId xmlns:p14="http://schemas.microsoft.com/office/powerpoint/2010/main" xmlns="" val="763069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When to use </a:t>
            </a:r>
            <a:r>
              <a:rPr lang="en-US" b="1" dirty="0" err="1" smtClean="0"/>
              <a:t>Armoured</a:t>
            </a:r>
            <a:r>
              <a:rPr lang="en-US" b="1" dirty="0" smtClean="0"/>
              <a:t> Cable?</a:t>
            </a:r>
            <a:br>
              <a:rPr lang="en-US" b="1" dirty="0" smtClean="0"/>
            </a:br>
            <a:endParaRPr lang="en-US" dirty="0"/>
          </a:p>
        </p:txBody>
      </p:sp>
      <p:sp>
        <p:nvSpPr>
          <p:cNvPr id="3" name="Content Placeholder 2"/>
          <p:cNvSpPr>
            <a:spLocks noGrp="1"/>
          </p:cNvSpPr>
          <p:nvPr>
            <p:ph idx="1"/>
          </p:nvPr>
        </p:nvSpPr>
        <p:spPr/>
        <p:txBody>
          <a:bodyPr/>
          <a:lstStyle/>
          <a:p>
            <a:r>
              <a:rPr lang="en-US" dirty="0" smtClean="0"/>
              <a:t>When </a:t>
            </a:r>
            <a:r>
              <a:rPr lang="en-US" dirty="0" smtClean="0"/>
              <a:t>transmitting power in harsh environments, cable protection is necessary for safe and reliable operation.</a:t>
            </a:r>
          </a:p>
          <a:p>
            <a:r>
              <a:rPr lang="en-US" dirty="0" smtClean="0"/>
              <a:t>They are used primarily in industrial applications, often run in cable </a:t>
            </a:r>
            <a:r>
              <a:rPr lang="en-US" dirty="0" smtClean="0"/>
              <a:t>trays</a:t>
            </a:r>
            <a:r>
              <a:rPr lang="en-US" dirty="0" smtClean="0"/>
              <a:t> and raceways.</a:t>
            </a:r>
          </a:p>
          <a:p>
            <a:r>
              <a:rPr lang="en-US" dirty="0" smtClean="0"/>
              <a:t>They are often not used in flexible applications.</a:t>
            </a:r>
          </a:p>
          <a:p>
            <a:endParaRPr lang="en-US" dirty="0"/>
          </a:p>
        </p:txBody>
      </p:sp>
      <p:sp>
        <p:nvSpPr>
          <p:cNvPr id="4" name="Slide Number Placeholder 3"/>
          <p:cNvSpPr>
            <a:spLocks noGrp="1"/>
          </p:cNvSpPr>
          <p:nvPr>
            <p:ph type="sldNum" sz="quarter" idx="12"/>
          </p:nvPr>
        </p:nvSpPr>
        <p:spPr/>
        <p:txBody>
          <a:bodyPr/>
          <a:lstStyle/>
          <a:p>
            <a:fld id="{6A9AE7F8-A6FC-4E26-94D5-D03006AD6183}"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a:t>
            </a:r>
            <a:r>
              <a:rPr lang="en-US" dirty="0" smtClean="0"/>
              <a:t> </a:t>
            </a:r>
            <a:r>
              <a:rPr lang="en-US" b="1" dirty="0" smtClean="0"/>
              <a:t>of </a:t>
            </a:r>
            <a:r>
              <a:rPr lang="en-US" b="1" dirty="0" smtClean="0"/>
              <a:t>Armored cables (AC):</a:t>
            </a:r>
            <a:endParaRPr lang="en-US" b="1" dirty="0"/>
          </a:p>
        </p:txBody>
      </p:sp>
      <p:sp>
        <p:nvSpPr>
          <p:cNvPr id="3" name="Content Placeholder 2"/>
          <p:cNvSpPr>
            <a:spLocks noGrp="1"/>
          </p:cNvSpPr>
          <p:nvPr>
            <p:ph idx="1"/>
          </p:nvPr>
        </p:nvSpPr>
        <p:spPr/>
        <p:txBody>
          <a:bodyPr/>
          <a:lstStyle/>
          <a:p>
            <a:r>
              <a:rPr lang="en-US" dirty="0" smtClean="0"/>
              <a:t>Wire-Braid </a:t>
            </a:r>
            <a:r>
              <a:rPr lang="en-US" dirty="0" err="1" smtClean="0"/>
              <a:t>Armour</a:t>
            </a:r>
            <a:r>
              <a:rPr lang="en-US" dirty="0" smtClean="0"/>
              <a:t> cable</a:t>
            </a:r>
          </a:p>
          <a:p>
            <a:r>
              <a:rPr lang="en-US" dirty="0" smtClean="0"/>
              <a:t>Steel Wire </a:t>
            </a:r>
            <a:r>
              <a:rPr lang="en-US" dirty="0" err="1" smtClean="0"/>
              <a:t>armoured</a:t>
            </a:r>
            <a:r>
              <a:rPr lang="en-US" dirty="0" smtClean="0"/>
              <a:t> cables</a:t>
            </a:r>
          </a:p>
          <a:p>
            <a:r>
              <a:rPr lang="en-US" dirty="0" smtClean="0"/>
              <a:t>Steel Tape </a:t>
            </a:r>
            <a:r>
              <a:rPr lang="en-US" dirty="0" err="1" smtClean="0"/>
              <a:t>armoured</a:t>
            </a:r>
            <a:r>
              <a:rPr lang="en-US" dirty="0" smtClean="0"/>
              <a:t> cable</a:t>
            </a:r>
          </a:p>
          <a:p>
            <a:r>
              <a:rPr lang="en-US" dirty="0" smtClean="0"/>
              <a:t>Aluminum or aluminum alloy wire </a:t>
            </a:r>
            <a:r>
              <a:rPr lang="en-US" dirty="0" err="1" smtClean="0"/>
              <a:t>armoured</a:t>
            </a:r>
            <a:r>
              <a:rPr lang="en-US" dirty="0" smtClean="0"/>
              <a:t> cable</a:t>
            </a:r>
          </a:p>
          <a:p>
            <a:endParaRPr lang="en-US" dirty="0"/>
          </a:p>
        </p:txBody>
      </p:sp>
      <p:sp>
        <p:nvSpPr>
          <p:cNvPr id="4" name="Slide Number Placeholder 3"/>
          <p:cNvSpPr>
            <a:spLocks noGrp="1"/>
          </p:cNvSpPr>
          <p:nvPr>
            <p:ph type="sldNum" sz="quarter" idx="12"/>
          </p:nvPr>
        </p:nvSpPr>
        <p:spPr/>
        <p:txBody>
          <a:bodyPr/>
          <a:lstStyle/>
          <a:p>
            <a:fld id="{6A9AE7F8-A6FC-4E26-94D5-D03006AD6183}"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Wire-Braid </a:t>
            </a:r>
            <a:r>
              <a:rPr lang="en-US" b="1" dirty="0" err="1" smtClean="0"/>
              <a:t>Armoured</a:t>
            </a:r>
            <a:r>
              <a:rPr lang="en-US" b="1" dirty="0" smtClean="0"/>
              <a:t> Cable</a:t>
            </a:r>
            <a:br>
              <a:rPr lang="en-US" b="1" dirty="0" smtClean="0"/>
            </a:br>
            <a:endParaRPr lang="en-US" dirty="0"/>
          </a:p>
        </p:txBody>
      </p:sp>
      <p:sp>
        <p:nvSpPr>
          <p:cNvPr id="3" name="Content Placeholder 2"/>
          <p:cNvSpPr>
            <a:spLocks noGrp="1"/>
          </p:cNvSpPr>
          <p:nvPr>
            <p:ph idx="1"/>
          </p:nvPr>
        </p:nvSpPr>
        <p:spPr/>
        <p:txBody>
          <a:bodyPr/>
          <a:lstStyle/>
          <a:p>
            <a:r>
              <a:rPr lang="en-US" dirty="0" smtClean="0"/>
              <a:t>Wire </a:t>
            </a:r>
            <a:r>
              <a:rPr lang="en-US" dirty="0" smtClean="0"/>
              <a:t>braid armor is also known as basket-weave </a:t>
            </a:r>
            <a:r>
              <a:rPr lang="en-US" dirty="0" err="1" smtClean="0"/>
              <a:t>armour</a:t>
            </a:r>
            <a:r>
              <a:rPr lang="en-US" dirty="0" smtClean="0"/>
              <a:t>. It is used when light and flexible protection is needed.</a:t>
            </a:r>
          </a:p>
          <a:p>
            <a:r>
              <a:rPr lang="en-US" dirty="0" smtClean="0"/>
              <a:t>Wire braid is constructed much like a fibrous braid. The metal is knitted directly over the cable as the outer covering.</a:t>
            </a:r>
          </a:p>
          <a:p>
            <a:r>
              <a:rPr lang="en-US" dirty="0" smtClean="0"/>
              <a:t>Generally, the braid is made of galvanized steel, copper, bronze, or </a:t>
            </a:r>
            <a:r>
              <a:rPr lang="en-US" dirty="0" err="1" smtClean="0"/>
              <a:t>aluminium</a:t>
            </a:r>
            <a:r>
              <a:rPr lang="en-US" dirty="0" smtClean="0"/>
              <a:t>.</a:t>
            </a:r>
            <a:endParaRPr lang="en-US" dirty="0" smtClean="0"/>
          </a:p>
          <a:p>
            <a:endParaRPr lang="en-US" dirty="0"/>
          </a:p>
        </p:txBody>
      </p:sp>
      <p:sp>
        <p:nvSpPr>
          <p:cNvPr id="4" name="Slide Number Placeholder 3"/>
          <p:cNvSpPr>
            <a:spLocks noGrp="1"/>
          </p:cNvSpPr>
          <p:nvPr>
            <p:ph type="sldNum" sz="quarter" idx="12"/>
          </p:nvPr>
        </p:nvSpPr>
        <p:spPr/>
        <p:txBody>
          <a:bodyPr/>
          <a:lstStyle/>
          <a:p>
            <a:fld id="{6A9AE7F8-A6FC-4E26-94D5-D03006AD6183}"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Steel Wire </a:t>
            </a:r>
            <a:r>
              <a:rPr lang="en-US" b="1" dirty="0" err="1" smtClean="0"/>
              <a:t>Armoured</a:t>
            </a:r>
            <a:r>
              <a:rPr lang="en-US" b="1" dirty="0" smtClean="0"/>
              <a:t> Cable</a:t>
            </a:r>
            <a:br>
              <a:rPr lang="en-US" b="1" dirty="0" smtClean="0"/>
            </a:br>
            <a:endParaRPr lang="en-US" dirty="0"/>
          </a:p>
        </p:txBody>
      </p:sp>
      <p:sp>
        <p:nvSpPr>
          <p:cNvPr id="3" name="Content Placeholder 2"/>
          <p:cNvSpPr>
            <a:spLocks noGrp="1"/>
          </p:cNvSpPr>
          <p:nvPr>
            <p:ph idx="1"/>
          </p:nvPr>
        </p:nvSpPr>
        <p:spPr/>
        <p:txBody>
          <a:bodyPr/>
          <a:lstStyle/>
          <a:p>
            <a:r>
              <a:rPr lang="en-US" dirty="0" smtClean="0"/>
              <a:t>They </a:t>
            </a:r>
            <a:r>
              <a:rPr lang="en-US" dirty="0" smtClean="0"/>
              <a:t>are generally abbreviated as SWA cable (Steel Wire </a:t>
            </a:r>
            <a:r>
              <a:rPr lang="en-US" dirty="0" err="1" smtClean="0"/>
              <a:t>Armour</a:t>
            </a:r>
            <a:r>
              <a:rPr lang="en-US" dirty="0" smtClean="0"/>
              <a:t>).</a:t>
            </a:r>
          </a:p>
          <a:p>
            <a:r>
              <a:rPr lang="en-US" dirty="0" smtClean="0"/>
              <a:t>SWA Cables is suitable for high drop areas and can withstand external mechanical forces and extensive tension.</a:t>
            </a:r>
          </a:p>
          <a:p>
            <a:r>
              <a:rPr lang="en-US" dirty="0" smtClean="0"/>
              <a:t>Cables with multiple cores use Steel wire </a:t>
            </a:r>
            <a:r>
              <a:rPr lang="en-US" dirty="0" err="1" smtClean="0"/>
              <a:t>armour</a:t>
            </a:r>
            <a:r>
              <a:rPr lang="en-US" dirty="0" smtClean="0"/>
              <a:t>. It withstands high pull loads.</a:t>
            </a:r>
          </a:p>
          <a:p>
            <a:endParaRPr lang="en-US" dirty="0"/>
          </a:p>
        </p:txBody>
      </p:sp>
      <p:sp>
        <p:nvSpPr>
          <p:cNvPr id="4" name="Slide Number Placeholder 3"/>
          <p:cNvSpPr>
            <a:spLocks noGrp="1"/>
          </p:cNvSpPr>
          <p:nvPr>
            <p:ph type="sldNum" sz="quarter" idx="12"/>
          </p:nvPr>
        </p:nvSpPr>
        <p:spPr/>
        <p:txBody>
          <a:bodyPr/>
          <a:lstStyle/>
          <a:p>
            <a:fld id="{6A9AE7F8-A6FC-4E26-94D5-D03006AD6183}"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Steel Tape </a:t>
            </a:r>
            <a:r>
              <a:rPr lang="en-US" b="1" dirty="0" err="1" smtClean="0"/>
              <a:t>Armoured</a:t>
            </a:r>
            <a:r>
              <a:rPr lang="en-US" b="1" dirty="0" smtClean="0"/>
              <a:t> </a:t>
            </a:r>
            <a:r>
              <a:rPr lang="en-US" b="1" dirty="0" smtClean="0"/>
              <a:t>Cable(STA):</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dirty="0" smtClean="0"/>
              <a:t>STA </a:t>
            </a:r>
            <a:r>
              <a:rPr lang="en-US" dirty="0" smtClean="0"/>
              <a:t>Cables are suitable for buried laying and can withstand external mechanical forces but cannot withstand large tensile forces.</a:t>
            </a:r>
          </a:p>
          <a:p>
            <a:endParaRPr lang="en-US" dirty="0"/>
          </a:p>
        </p:txBody>
      </p:sp>
      <p:sp>
        <p:nvSpPr>
          <p:cNvPr id="4" name="Slide Number Placeholder 3"/>
          <p:cNvSpPr>
            <a:spLocks noGrp="1"/>
          </p:cNvSpPr>
          <p:nvPr>
            <p:ph type="sldNum" sz="quarter" idx="12"/>
          </p:nvPr>
        </p:nvSpPr>
        <p:spPr/>
        <p:txBody>
          <a:bodyPr/>
          <a:lstStyle/>
          <a:p>
            <a:fld id="{6A9AE7F8-A6FC-4E26-94D5-D03006AD6183}"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Aluminum Wire </a:t>
            </a:r>
            <a:r>
              <a:rPr lang="en-US" b="1" dirty="0" err="1" smtClean="0"/>
              <a:t>Armoured</a:t>
            </a:r>
            <a:r>
              <a:rPr lang="en-US" b="1" dirty="0" smtClean="0"/>
              <a:t> </a:t>
            </a:r>
            <a:r>
              <a:rPr lang="en-US" b="1" dirty="0" smtClean="0"/>
              <a:t>Cable(AWA):</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dirty="0" smtClean="0"/>
              <a:t>Due to the </a:t>
            </a:r>
            <a:r>
              <a:rPr lang="en-US" dirty="0" smtClean="0"/>
              <a:t>non-magnetic nature of </a:t>
            </a:r>
            <a:r>
              <a:rPr lang="en-US" dirty="0" err="1" smtClean="0"/>
              <a:t>Aluminium</a:t>
            </a:r>
            <a:r>
              <a:rPr lang="en-US" dirty="0" smtClean="0"/>
              <a:t>, there would not be any induced currents in the </a:t>
            </a:r>
            <a:r>
              <a:rPr lang="en-US" dirty="0" err="1" smtClean="0"/>
              <a:t>armour</a:t>
            </a:r>
            <a:r>
              <a:rPr lang="en-US" dirty="0" smtClean="0"/>
              <a:t> due to the currents flowing in the main conductor. </a:t>
            </a:r>
          </a:p>
          <a:p>
            <a:r>
              <a:rPr lang="en-US" dirty="0" smtClean="0"/>
              <a:t>Aluminum Wire </a:t>
            </a:r>
            <a:r>
              <a:rPr lang="en-US" dirty="0" err="1" smtClean="0"/>
              <a:t>armour</a:t>
            </a:r>
            <a:r>
              <a:rPr lang="en-US" dirty="0" smtClean="0"/>
              <a:t> is used in single-core cable.</a:t>
            </a:r>
          </a:p>
          <a:p>
            <a:r>
              <a:rPr lang="en-US" dirty="0" err="1" smtClean="0"/>
              <a:t>Aluminium</a:t>
            </a:r>
            <a:r>
              <a:rPr lang="en-US" dirty="0" smtClean="0"/>
              <a:t> Wire </a:t>
            </a:r>
            <a:r>
              <a:rPr lang="en-US" dirty="0" err="1" smtClean="0"/>
              <a:t>Armoured</a:t>
            </a:r>
            <a:r>
              <a:rPr lang="en-US" dirty="0" smtClean="0"/>
              <a:t> cables are used in </a:t>
            </a:r>
            <a:r>
              <a:rPr lang="en-US" dirty="0" smtClean="0"/>
              <a:t>electrical power </a:t>
            </a:r>
            <a:r>
              <a:rPr lang="en-US" dirty="0" smtClean="0"/>
              <a:t>networks, underground installations, outdoor and indoor applications, as well as power and auxiliary control cables for cable ducts.</a:t>
            </a:r>
          </a:p>
          <a:p>
            <a:endParaRPr lang="en-US" dirty="0"/>
          </a:p>
        </p:txBody>
      </p:sp>
      <p:sp>
        <p:nvSpPr>
          <p:cNvPr id="4" name="Slide Number Placeholder 3"/>
          <p:cNvSpPr>
            <a:spLocks noGrp="1"/>
          </p:cNvSpPr>
          <p:nvPr>
            <p:ph type="sldNum" sz="quarter" idx="12"/>
          </p:nvPr>
        </p:nvSpPr>
        <p:spPr/>
        <p:txBody>
          <a:bodyPr/>
          <a:lstStyle/>
          <a:p>
            <a:fld id="{6A9AE7F8-A6FC-4E26-94D5-D03006AD6183}"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2048" y="583167"/>
            <a:ext cx="5609379" cy="1280890"/>
          </a:xfrm>
        </p:spPr>
        <p:txBody>
          <a:bodyPr/>
          <a:lstStyle/>
          <a:p>
            <a:r>
              <a:rPr lang="en-US" b="1" u="sng" dirty="0" smtClean="0"/>
              <a:t>Distribution Transformer:</a:t>
            </a:r>
            <a:endParaRPr lang="en-US" b="1" u="sng" dirty="0"/>
          </a:p>
        </p:txBody>
      </p:sp>
      <p:sp>
        <p:nvSpPr>
          <p:cNvPr id="3" name="Content Placeholder 2"/>
          <p:cNvSpPr>
            <a:spLocks noGrp="1"/>
          </p:cNvSpPr>
          <p:nvPr>
            <p:ph idx="1"/>
          </p:nvPr>
        </p:nvSpPr>
        <p:spPr>
          <a:xfrm>
            <a:off x="1842298" y="1642282"/>
            <a:ext cx="4831457" cy="3777622"/>
          </a:xfrm>
        </p:spPr>
        <p:txBody>
          <a:bodyPr>
            <a:normAutofit/>
          </a:bodyPr>
          <a:lstStyle/>
          <a:p>
            <a:pPr fontAlgn="base"/>
            <a:r>
              <a:rPr lang="en-US" dirty="0"/>
              <a:t>The distribution transformer is a main and largest equipment of distribution substation.</a:t>
            </a:r>
          </a:p>
          <a:p>
            <a:pPr fontAlgn="base"/>
            <a:r>
              <a:rPr lang="en-US" dirty="0"/>
              <a:t>It is basically a static electrical device which steps down the primary voltage of 33kV or 11 kV to secondary distribution voltage of 415-440 volts between phases and 215 volts between phase and neutral through delta-star windings by electromagnetic induction without change in frequency.</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941794" y="1029411"/>
            <a:ext cx="5045406" cy="4784998"/>
          </a:xfrm>
          <a:prstGeom prst="rect">
            <a:avLst/>
          </a:prstGeom>
        </p:spPr>
      </p:pic>
      <p:sp>
        <p:nvSpPr>
          <p:cNvPr id="5" name="Slide Number Placeholder 4"/>
          <p:cNvSpPr>
            <a:spLocks noGrp="1"/>
          </p:cNvSpPr>
          <p:nvPr>
            <p:ph type="sldNum" sz="quarter" idx="12"/>
          </p:nvPr>
        </p:nvSpPr>
        <p:spPr/>
        <p:txBody>
          <a:bodyPr/>
          <a:lstStyle/>
          <a:p>
            <a:fld id="{6A9AE7F8-A6FC-4E26-94D5-D03006AD6183}" type="slidenum">
              <a:rPr lang="en-US" smtClean="0"/>
              <a:pPr/>
              <a:t>16</a:t>
            </a:fld>
            <a:endParaRPr lang="en-US"/>
          </a:p>
        </p:txBody>
      </p:sp>
    </p:spTree>
    <p:extLst>
      <p:ext uri="{BB962C8B-B14F-4D97-AF65-F5344CB8AC3E}">
        <p14:creationId xmlns:p14="http://schemas.microsoft.com/office/powerpoint/2010/main" xmlns="" val="591437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2483" y="495868"/>
            <a:ext cx="4207373" cy="6232477"/>
          </a:xfrm>
        </p:spPr>
        <p:txBody>
          <a:bodyPr>
            <a:normAutofit fontScale="92500" lnSpcReduction="20000"/>
          </a:bodyPr>
          <a:lstStyle/>
          <a:p>
            <a:r>
              <a:rPr lang="en-US" b="1" dirty="0" smtClean="0"/>
              <a:t>Transformer consists of the following components:</a:t>
            </a:r>
          </a:p>
          <a:p>
            <a:pPr marL="0" indent="0">
              <a:buNone/>
            </a:pPr>
            <a:endParaRPr lang="en-US" dirty="0" smtClean="0"/>
          </a:p>
          <a:p>
            <a:r>
              <a:rPr lang="en-US" sz="1900" dirty="0" smtClean="0"/>
              <a:t>Windings</a:t>
            </a:r>
          </a:p>
          <a:p>
            <a:r>
              <a:rPr lang="en-US" sz="1900" dirty="0" smtClean="0"/>
              <a:t>Insulation</a:t>
            </a:r>
          </a:p>
          <a:p>
            <a:r>
              <a:rPr lang="en-US" sz="1900" dirty="0" smtClean="0"/>
              <a:t>Transformer Tank</a:t>
            </a:r>
          </a:p>
          <a:p>
            <a:r>
              <a:rPr lang="en-US" sz="1900" dirty="0" smtClean="0"/>
              <a:t>Cooling Tubes</a:t>
            </a:r>
          </a:p>
          <a:p>
            <a:r>
              <a:rPr lang="en-US" sz="1900" dirty="0" smtClean="0"/>
              <a:t>Buchholz Relay</a:t>
            </a:r>
          </a:p>
          <a:p>
            <a:r>
              <a:rPr lang="en-US" sz="1900" dirty="0" smtClean="0"/>
              <a:t>Tap Changer</a:t>
            </a:r>
          </a:p>
          <a:p>
            <a:r>
              <a:rPr lang="en-US" sz="1900" dirty="0" smtClean="0"/>
              <a:t>Oil outlet Valve</a:t>
            </a:r>
          </a:p>
          <a:p>
            <a:r>
              <a:rPr lang="en-US" sz="1900" dirty="0" smtClean="0"/>
              <a:t>L.T. and H.T. Terminals</a:t>
            </a:r>
          </a:p>
          <a:p>
            <a:r>
              <a:rPr lang="en-US" sz="1900" dirty="0" smtClean="0"/>
              <a:t>Temperature Gauge</a:t>
            </a:r>
          </a:p>
          <a:p>
            <a:r>
              <a:rPr lang="en-US" sz="1900" dirty="0" smtClean="0"/>
              <a:t>Secondary Winding</a:t>
            </a:r>
          </a:p>
          <a:p>
            <a:r>
              <a:rPr lang="en-US" sz="1900" dirty="0" smtClean="0"/>
              <a:t>Conservator</a:t>
            </a:r>
          </a:p>
          <a:p>
            <a:r>
              <a:rPr lang="en-US" sz="1900" dirty="0" smtClean="0"/>
              <a:t>Breather</a:t>
            </a:r>
          </a:p>
          <a:p>
            <a:r>
              <a:rPr lang="en-US" sz="1900" dirty="0" smtClean="0"/>
              <a:t>Explosion Vent</a:t>
            </a:r>
          </a:p>
          <a:p>
            <a:r>
              <a:rPr lang="en-US" sz="1900" dirty="0" smtClean="0"/>
              <a:t>Oil inlet Valve</a:t>
            </a:r>
          </a:p>
          <a:p>
            <a:r>
              <a:rPr lang="en-US" sz="1900" dirty="0" smtClean="0"/>
              <a:t>Oil Indicator</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568287" y="-40943"/>
            <a:ext cx="6069107" cy="335663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936776" y="3188398"/>
            <a:ext cx="5977720" cy="3708188"/>
          </a:xfrm>
          <a:prstGeom prst="rect">
            <a:avLst/>
          </a:prstGeom>
        </p:spPr>
      </p:pic>
      <p:sp>
        <p:nvSpPr>
          <p:cNvPr id="5" name="Slide Number Placeholder 4"/>
          <p:cNvSpPr>
            <a:spLocks noGrp="1"/>
          </p:cNvSpPr>
          <p:nvPr>
            <p:ph type="sldNum" sz="quarter" idx="12"/>
          </p:nvPr>
        </p:nvSpPr>
        <p:spPr/>
        <p:txBody>
          <a:bodyPr/>
          <a:lstStyle/>
          <a:p>
            <a:fld id="{6A9AE7F8-A6FC-4E26-94D5-D03006AD6183}" type="slidenum">
              <a:rPr lang="en-US" smtClean="0"/>
              <a:pPr/>
              <a:t>17</a:t>
            </a:fld>
            <a:endParaRPr lang="en-US"/>
          </a:p>
        </p:txBody>
      </p:sp>
    </p:spTree>
    <p:extLst>
      <p:ext uri="{BB962C8B-B14F-4D97-AF65-F5344CB8AC3E}">
        <p14:creationId xmlns:p14="http://schemas.microsoft.com/office/powerpoint/2010/main" xmlns="" val="2983950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1255" y="0"/>
            <a:ext cx="7178721" cy="6858000"/>
          </a:xfrm>
        </p:spPr>
        <p:txBody>
          <a:bodyPr>
            <a:normAutofit fontScale="92500" lnSpcReduction="20000"/>
          </a:bodyPr>
          <a:lstStyle/>
          <a:p>
            <a:pPr marL="0" indent="0">
              <a:buNone/>
            </a:pPr>
            <a:r>
              <a:rPr lang="en-US" sz="3200" b="1" u="sng" dirty="0"/>
              <a:t>Core:</a:t>
            </a:r>
          </a:p>
          <a:p>
            <a:r>
              <a:rPr lang="en-US" dirty="0"/>
              <a:t>Serves as the magnetic path for the transformer's operation.</a:t>
            </a:r>
          </a:p>
          <a:p>
            <a:r>
              <a:rPr lang="en-US" dirty="0"/>
              <a:t>Made of laminated steel sheets to reduce eddy currents and heat losses.</a:t>
            </a:r>
          </a:p>
          <a:p>
            <a:pPr marL="0" indent="0">
              <a:buNone/>
            </a:pPr>
            <a:r>
              <a:rPr lang="en-US" b="1" dirty="0"/>
              <a:t>Two common core types:</a:t>
            </a:r>
          </a:p>
          <a:p>
            <a:pPr lvl="1"/>
            <a:r>
              <a:rPr lang="en-US" sz="1800" b="1" dirty="0"/>
              <a:t>Shell Type:</a:t>
            </a:r>
            <a:r>
              <a:rPr lang="en-US" sz="1800" dirty="0"/>
              <a:t> Windings surround a core with three limbs, resembling a shell.</a:t>
            </a:r>
          </a:p>
          <a:p>
            <a:pPr lvl="1"/>
            <a:r>
              <a:rPr lang="en-US" sz="1800" b="1" dirty="0"/>
              <a:t>Core Type:</a:t>
            </a:r>
            <a:r>
              <a:rPr lang="en-US" sz="1800" dirty="0"/>
              <a:t> Windings </a:t>
            </a:r>
            <a:r>
              <a:rPr lang="en-US" sz="1800" dirty="0" smtClean="0"/>
              <a:t>are </a:t>
            </a:r>
            <a:r>
              <a:rPr lang="en-US" sz="1800" dirty="0"/>
              <a:t>placed on two outer limbs of a rectangular </a:t>
            </a:r>
            <a:r>
              <a:rPr lang="en-US" sz="1800" dirty="0" smtClean="0"/>
              <a:t>core.</a:t>
            </a:r>
          </a:p>
          <a:p>
            <a:pPr marL="0" indent="0">
              <a:buNone/>
            </a:pPr>
            <a:r>
              <a:rPr lang="en-US" sz="3200" b="1" u="sng" dirty="0"/>
              <a:t>Windings:</a:t>
            </a:r>
          </a:p>
          <a:p>
            <a:r>
              <a:rPr lang="en-US" dirty="0"/>
              <a:t>Two sets of insulated copper or aluminum coils wound around the core.</a:t>
            </a:r>
          </a:p>
          <a:p>
            <a:r>
              <a:rPr lang="en-US" b="1" dirty="0"/>
              <a:t>Primary Winding:</a:t>
            </a:r>
            <a:r>
              <a:rPr lang="en-US" dirty="0"/>
              <a:t> Receives high-voltage input from the power grid.</a:t>
            </a:r>
          </a:p>
          <a:p>
            <a:r>
              <a:rPr lang="en-US" b="1" dirty="0"/>
              <a:t>Secondary Winding:</a:t>
            </a:r>
            <a:r>
              <a:rPr lang="en-US" dirty="0"/>
              <a:t> Delivers low-voltage output to </a:t>
            </a:r>
            <a:r>
              <a:rPr lang="en-US" dirty="0" smtClean="0"/>
              <a:t>consumers.</a:t>
            </a:r>
          </a:p>
          <a:p>
            <a:pPr marL="0" indent="0">
              <a:buNone/>
            </a:pPr>
            <a:endParaRPr lang="en-US" dirty="0" smtClean="0"/>
          </a:p>
          <a:p>
            <a:pPr marL="0" indent="0">
              <a:buNone/>
            </a:pPr>
            <a:r>
              <a:rPr lang="en-US" sz="3200" b="1" u="sng" dirty="0"/>
              <a:t>Insulation:</a:t>
            </a:r>
          </a:p>
          <a:p>
            <a:pPr lvl="1"/>
            <a:r>
              <a:rPr lang="en-US" sz="1800" dirty="0"/>
              <a:t>Prevents electrical short circuits between windings and the core.</a:t>
            </a:r>
          </a:p>
          <a:p>
            <a:pPr lvl="1"/>
            <a:r>
              <a:rPr lang="en-US" sz="1800" dirty="0"/>
              <a:t>Typically made of paper, oil, or resin.</a:t>
            </a:r>
          </a:p>
          <a:p>
            <a:endParaRPr lang="en-US" dirty="0"/>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679976" y="1146412"/>
            <a:ext cx="3365034" cy="3862316"/>
          </a:xfrm>
          <a:prstGeom prst="rect">
            <a:avLst/>
          </a:prstGeom>
        </p:spPr>
      </p:pic>
      <p:sp>
        <p:nvSpPr>
          <p:cNvPr id="5" name="Slide Number Placeholder 4"/>
          <p:cNvSpPr>
            <a:spLocks noGrp="1"/>
          </p:cNvSpPr>
          <p:nvPr>
            <p:ph type="sldNum" sz="quarter" idx="12"/>
          </p:nvPr>
        </p:nvSpPr>
        <p:spPr/>
        <p:txBody>
          <a:bodyPr/>
          <a:lstStyle/>
          <a:p>
            <a:fld id="{6A9AE7F8-A6FC-4E26-94D5-D03006AD6183}" type="slidenum">
              <a:rPr lang="en-US" smtClean="0"/>
              <a:pPr/>
              <a:t>18</a:t>
            </a:fld>
            <a:endParaRPr lang="en-US"/>
          </a:p>
        </p:txBody>
      </p:sp>
    </p:spTree>
    <p:extLst>
      <p:ext uri="{BB962C8B-B14F-4D97-AF65-F5344CB8AC3E}">
        <p14:creationId xmlns:p14="http://schemas.microsoft.com/office/powerpoint/2010/main" xmlns="" val="2612209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9593" y="35412"/>
            <a:ext cx="3821523" cy="795258"/>
          </a:xfrm>
        </p:spPr>
        <p:txBody>
          <a:bodyPr/>
          <a:lstStyle/>
          <a:p>
            <a:r>
              <a:rPr lang="en-US" b="1" u="sng" dirty="0" smtClean="0"/>
              <a:t>Conservator:</a:t>
            </a:r>
            <a:endParaRPr lang="en-US" b="1" u="sng" dirty="0"/>
          </a:p>
        </p:txBody>
      </p:sp>
      <p:sp>
        <p:nvSpPr>
          <p:cNvPr id="3" name="Content Placeholder 2"/>
          <p:cNvSpPr>
            <a:spLocks noGrp="1"/>
          </p:cNvSpPr>
          <p:nvPr>
            <p:ph idx="1"/>
          </p:nvPr>
        </p:nvSpPr>
        <p:spPr>
          <a:xfrm>
            <a:off x="1975061" y="668742"/>
            <a:ext cx="5544856" cy="3207224"/>
          </a:xfrm>
        </p:spPr>
        <p:txBody>
          <a:bodyPr>
            <a:normAutofit fontScale="92500" lnSpcReduction="10000"/>
          </a:bodyPr>
          <a:lstStyle/>
          <a:p>
            <a:pPr fontAlgn="base"/>
            <a:r>
              <a:rPr lang="en-US" dirty="0"/>
              <a:t>It is a drum containing transformer oil and mounted at the top of the transformer and connected to the main tank by a pipe. As the volume of oil of </a:t>
            </a:r>
            <a:r>
              <a:rPr lang="en-US" dirty="0" smtClean="0"/>
              <a:t>transformer tank expands </a:t>
            </a:r>
            <a:r>
              <a:rPr lang="en-US" dirty="0"/>
              <a:t>and contracts according to heat produced, this expansion and contraction of oil causes the level of the oil in conservator to rise and fall.</a:t>
            </a:r>
          </a:p>
          <a:p>
            <a:pPr marL="0" indent="0" fontAlgn="base">
              <a:buNone/>
            </a:pPr>
            <a:r>
              <a:rPr lang="en-US" b="1" dirty="0"/>
              <a:t>The aim of conservator is to:</a:t>
            </a:r>
            <a:endParaRPr lang="en-US" dirty="0"/>
          </a:p>
          <a:p>
            <a:pPr fontAlgn="base"/>
            <a:r>
              <a:rPr lang="en-US" dirty="0"/>
              <a:t>Maintain the oil level in tank</a:t>
            </a:r>
          </a:p>
          <a:p>
            <a:pPr fontAlgn="base"/>
            <a:r>
              <a:rPr lang="en-US" dirty="0"/>
              <a:t>Provide space for the expanded </a:t>
            </a:r>
            <a:r>
              <a:rPr lang="en-US" dirty="0" smtClean="0"/>
              <a:t>oil</a:t>
            </a:r>
            <a:r>
              <a:rPr lang="en-US" dirty="0"/>
              <a:t/>
            </a:r>
            <a:br>
              <a:rPr lang="en-US" dirty="0"/>
            </a:br>
            <a:endParaRPr lang="en-US" dirty="0"/>
          </a:p>
        </p:txBody>
      </p:sp>
      <p:sp>
        <p:nvSpPr>
          <p:cNvPr id="4" name="Title 1"/>
          <p:cNvSpPr txBox="1">
            <a:spLocks/>
          </p:cNvSpPr>
          <p:nvPr/>
        </p:nvSpPr>
        <p:spPr>
          <a:xfrm>
            <a:off x="1019720" y="3478337"/>
            <a:ext cx="3821523" cy="7952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smtClean="0"/>
              <a:t>Breather:</a:t>
            </a:r>
            <a:endParaRPr lang="en-US" b="1" u="sng" dirty="0"/>
          </a:p>
        </p:txBody>
      </p:sp>
      <p:sp>
        <p:nvSpPr>
          <p:cNvPr id="5" name="Content Placeholder 2"/>
          <p:cNvSpPr txBox="1">
            <a:spLocks/>
          </p:cNvSpPr>
          <p:nvPr/>
        </p:nvSpPr>
        <p:spPr>
          <a:xfrm>
            <a:off x="1019720" y="4203510"/>
            <a:ext cx="6500197" cy="240883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fontAlgn="base"/>
            <a:r>
              <a:rPr lang="en-US" sz="1900" dirty="0" smtClean="0"/>
              <a:t>It </a:t>
            </a:r>
            <a:r>
              <a:rPr lang="en-US" sz="1900" dirty="0"/>
              <a:t>is attached to conservator tank and contains silica gel, which prevents the moist air from entering into the tank during contraction of oil. When oil is hot there is expansion and gas passes to atmosphere through it. When oil is cooled, it contracts and the air enters in it.</a:t>
            </a:r>
          </a:p>
          <a:p>
            <a:pPr fontAlgn="base"/>
            <a:r>
              <a:rPr lang="en-US" sz="1900" dirty="0"/>
              <a:t>It prevents transformer oil from moisture contamination</a:t>
            </a:r>
            <a:r>
              <a:rPr lang="en-US" sz="1900" dirty="0" smtClean="0"/>
              <a:t>.</a:t>
            </a:r>
            <a:r>
              <a:rPr lang="en-US" dirty="0"/>
              <a:t/>
            </a:r>
            <a:br>
              <a:rPr lang="en-US" dirty="0"/>
            </a:br>
            <a:r>
              <a:rPr lang="en-US" dirty="0"/>
              <a:t/>
            </a:r>
            <a:br>
              <a:rPr lang="en-US" dirty="0"/>
            </a:b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33313" y="-465687"/>
            <a:ext cx="4599295" cy="332826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465666" y="3495905"/>
            <a:ext cx="4538188" cy="2614786"/>
          </a:xfrm>
          <a:prstGeom prst="rect">
            <a:avLst/>
          </a:prstGeom>
        </p:spPr>
      </p:pic>
      <p:sp>
        <p:nvSpPr>
          <p:cNvPr id="10" name="Slide Number Placeholder 9"/>
          <p:cNvSpPr>
            <a:spLocks noGrp="1"/>
          </p:cNvSpPr>
          <p:nvPr>
            <p:ph type="sldNum" sz="quarter" idx="12"/>
          </p:nvPr>
        </p:nvSpPr>
        <p:spPr/>
        <p:txBody>
          <a:bodyPr/>
          <a:lstStyle/>
          <a:p>
            <a:fld id="{6A9AE7F8-A6FC-4E26-94D5-D03006AD6183}" type="slidenum">
              <a:rPr lang="en-US" smtClean="0"/>
              <a:pPr/>
              <a:t>19</a:t>
            </a:fld>
            <a:endParaRPr lang="en-US"/>
          </a:p>
        </p:txBody>
      </p:sp>
    </p:spTree>
    <p:extLst>
      <p:ext uri="{BB962C8B-B14F-4D97-AF65-F5344CB8AC3E}">
        <p14:creationId xmlns:p14="http://schemas.microsoft.com/office/powerpoint/2010/main" xmlns="" val="2737845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6699" y="627797"/>
            <a:ext cx="10921620" cy="1154374"/>
          </a:xfrm>
        </p:spPr>
        <p:txBody>
          <a:bodyPr/>
          <a:lstStyle/>
          <a:p>
            <a:r>
              <a:rPr lang="en-US" b="1" u="sng" dirty="0"/>
              <a:t>Overhead </a:t>
            </a:r>
            <a:r>
              <a:rPr lang="en-US" b="1" u="sng" dirty="0" smtClean="0"/>
              <a:t>Lines:</a:t>
            </a:r>
            <a:endParaRPr lang="en-US" u="sng" dirty="0"/>
          </a:p>
        </p:txBody>
      </p:sp>
      <p:sp>
        <p:nvSpPr>
          <p:cNvPr id="3" name="Content Placeholder 2"/>
          <p:cNvSpPr>
            <a:spLocks noGrp="1"/>
          </p:cNvSpPr>
          <p:nvPr>
            <p:ph idx="1"/>
          </p:nvPr>
        </p:nvSpPr>
        <p:spPr>
          <a:xfrm>
            <a:off x="928046" y="1683225"/>
            <a:ext cx="7083189" cy="4540154"/>
          </a:xfrm>
        </p:spPr>
        <p:txBody>
          <a:bodyPr>
            <a:normAutofit/>
          </a:bodyPr>
          <a:lstStyle/>
          <a:p>
            <a:r>
              <a:rPr lang="en-US" dirty="0"/>
              <a:t>An overhead power line is a structure used in electric power </a:t>
            </a:r>
            <a:r>
              <a:rPr lang="en-US" dirty="0" smtClean="0"/>
              <a:t>distribution </a:t>
            </a:r>
            <a:r>
              <a:rPr lang="en-US" dirty="0"/>
              <a:t>to transmit electrical energy along large distances. It consists of one or more conductors </a:t>
            </a:r>
            <a:r>
              <a:rPr lang="en-US" dirty="0" smtClean="0"/>
              <a:t>suspended </a:t>
            </a:r>
            <a:r>
              <a:rPr lang="en-US" dirty="0"/>
              <a:t>by towers or poles. Since most of the insulation is provided by air, overhead power lines are generally the lowest-cost method of power </a:t>
            </a:r>
            <a:r>
              <a:rPr lang="en-US" dirty="0" smtClean="0"/>
              <a:t>distribution.</a:t>
            </a:r>
          </a:p>
          <a:p>
            <a:endParaRPr lang="en-US" dirty="0" smtClean="0"/>
          </a:p>
          <a:p>
            <a:r>
              <a:rPr lang="en-US" dirty="0" smtClean="0"/>
              <a:t>Overhead lines are mainly used in rural areas,</a:t>
            </a:r>
            <a:r>
              <a:rPr lang="en-US" dirty="0"/>
              <a:t> Developing </a:t>
            </a:r>
            <a:r>
              <a:rPr lang="en-US" dirty="0" smtClean="0"/>
              <a:t>regions and </a:t>
            </a:r>
            <a:r>
              <a:rPr lang="en-US" dirty="0"/>
              <a:t>Remote </a:t>
            </a:r>
            <a:r>
              <a:rPr lang="en-US" dirty="0" smtClean="0"/>
              <a:t>locations</a:t>
            </a:r>
            <a:r>
              <a:rPr lang="en-US" dirty="0"/>
              <a:t> </a:t>
            </a:r>
            <a:r>
              <a:rPr lang="en-US" dirty="0" smtClean="0"/>
              <a:t>because they are Ideal </a:t>
            </a:r>
            <a:r>
              <a:rPr lang="en-US" dirty="0"/>
              <a:t>for covering vast distances with lower population </a:t>
            </a:r>
            <a:r>
              <a:rPr lang="en-US" dirty="0" smtClean="0"/>
              <a:t>density</a:t>
            </a:r>
            <a:r>
              <a:rPr lang="en-US" dirty="0"/>
              <a:t>, </a:t>
            </a:r>
            <a:r>
              <a:rPr lang="en-US" dirty="0" smtClean="0"/>
              <a:t>cost-effective </a:t>
            </a:r>
            <a:r>
              <a:rPr lang="en-US" dirty="0"/>
              <a:t>solution for basic electrification </a:t>
            </a:r>
            <a:r>
              <a:rPr lang="en-US" dirty="0" smtClean="0"/>
              <a:t>infrastructure and can </a:t>
            </a:r>
            <a:r>
              <a:rPr lang="en-US" dirty="0"/>
              <a:t>reach areas where underground installation is impractical.</a:t>
            </a:r>
          </a:p>
          <a:p>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011235" y="491319"/>
            <a:ext cx="4025624" cy="5404514"/>
          </a:xfrm>
          <a:prstGeom prst="rect">
            <a:avLst/>
          </a:prstGeom>
        </p:spPr>
      </p:pic>
      <p:sp>
        <p:nvSpPr>
          <p:cNvPr id="6" name="Slide Number Placeholder 5"/>
          <p:cNvSpPr>
            <a:spLocks noGrp="1"/>
          </p:cNvSpPr>
          <p:nvPr>
            <p:ph type="sldNum" sz="quarter" idx="12"/>
          </p:nvPr>
        </p:nvSpPr>
        <p:spPr/>
        <p:txBody>
          <a:bodyPr/>
          <a:lstStyle/>
          <a:p>
            <a:fld id="{6A9AE7F8-A6FC-4E26-94D5-D03006AD6183}" type="slidenum">
              <a:rPr lang="en-US" smtClean="0"/>
              <a:pPr/>
              <a:t>2</a:t>
            </a:fld>
            <a:endParaRPr lang="en-US"/>
          </a:p>
        </p:txBody>
      </p:sp>
    </p:spTree>
    <p:extLst>
      <p:ext uri="{BB962C8B-B14F-4D97-AF65-F5344CB8AC3E}">
        <p14:creationId xmlns:p14="http://schemas.microsoft.com/office/powerpoint/2010/main" xmlns="" val="1430465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3934" y="187382"/>
            <a:ext cx="3671397" cy="658780"/>
          </a:xfrm>
        </p:spPr>
        <p:txBody>
          <a:bodyPr/>
          <a:lstStyle/>
          <a:p>
            <a:r>
              <a:rPr lang="en-US" b="1" u="sng" dirty="0" smtClean="0"/>
              <a:t>Buchholz Relay:</a:t>
            </a:r>
            <a:endParaRPr lang="en-US" b="1" u="sng" dirty="0"/>
          </a:p>
        </p:txBody>
      </p:sp>
      <p:sp>
        <p:nvSpPr>
          <p:cNvPr id="3" name="Content Placeholder 2"/>
          <p:cNvSpPr>
            <a:spLocks noGrp="1"/>
          </p:cNvSpPr>
          <p:nvPr>
            <p:ph idx="1"/>
          </p:nvPr>
        </p:nvSpPr>
        <p:spPr>
          <a:xfrm>
            <a:off x="1623934" y="891655"/>
            <a:ext cx="5923278" cy="1919785"/>
          </a:xfrm>
        </p:spPr>
        <p:txBody>
          <a:bodyPr/>
          <a:lstStyle/>
          <a:p>
            <a:r>
              <a:rPr lang="en-US" dirty="0" smtClean="0"/>
              <a:t>It </a:t>
            </a:r>
            <a:r>
              <a:rPr lang="en-US" dirty="0"/>
              <a:t>is protective relay of transformer. This device signals the fault as soon as it occurs and cuts the transformer out of the circuit immediately. This is gas operated protective relay. It is installed in between the pipe connecting the tank and the conservator.</a:t>
            </a:r>
          </a:p>
        </p:txBody>
      </p:sp>
      <p:sp>
        <p:nvSpPr>
          <p:cNvPr id="4" name="Title 1"/>
          <p:cNvSpPr txBox="1">
            <a:spLocks/>
          </p:cNvSpPr>
          <p:nvPr/>
        </p:nvSpPr>
        <p:spPr>
          <a:xfrm>
            <a:off x="1721742" y="3054117"/>
            <a:ext cx="3671397" cy="65878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smtClean="0"/>
              <a:t>Explosion Vent:</a:t>
            </a:r>
            <a:endParaRPr lang="en-US" b="1" u="sng" dirty="0"/>
          </a:p>
        </p:txBody>
      </p:sp>
      <p:sp>
        <p:nvSpPr>
          <p:cNvPr id="5" name="Content Placeholder 2"/>
          <p:cNvSpPr txBox="1">
            <a:spLocks/>
          </p:cNvSpPr>
          <p:nvPr/>
        </p:nvSpPr>
        <p:spPr>
          <a:xfrm>
            <a:off x="1721742" y="4365009"/>
            <a:ext cx="5923278" cy="191978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A major fault inside the transformer causes instantaneous vaporization of oil, leading to extremely rapid buildup of gaseous pressure. If this pressure is not released with in few milliseconds, the transformer tank can rupture, spilling oil over a wide area.</a:t>
            </a:r>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547212" y="516772"/>
            <a:ext cx="4223915" cy="271010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45020" y="3375600"/>
            <a:ext cx="4223915" cy="2809699"/>
          </a:xfrm>
          <a:prstGeom prst="rect">
            <a:avLst/>
          </a:prstGeom>
        </p:spPr>
      </p:pic>
      <p:sp>
        <p:nvSpPr>
          <p:cNvPr id="9" name="Slide Number Placeholder 8"/>
          <p:cNvSpPr>
            <a:spLocks noGrp="1"/>
          </p:cNvSpPr>
          <p:nvPr>
            <p:ph type="sldNum" sz="quarter" idx="12"/>
          </p:nvPr>
        </p:nvSpPr>
        <p:spPr/>
        <p:txBody>
          <a:bodyPr/>
          <a:lstStyle/>
          <a:p>
            <a:fld id="{6A9AE7F8-A6FC-4E26-94D5-D03006AD6183}" type="slidenum">
              <a:rPr lang="en-US" smtClean="0"/>
              <a:pPr/>
              <a:t>20</a:t>
            </a:fld>
            <a:endParaRPr lang="en-US"/>
          </a:p>
        </p:txBody>
      </p:sp>
    </p:spTree>
    <p:extLst>
      <p:ext uri="{BB962C8B-B14F-4D97-AF65-F5344CB8AC3E}">
        <p14:creationId xmlns:p14="http://schemas.microsoft.com/office/powerpoint/2010/main" xmlns="" val="13717429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356" y="405746"/>
            <a:ext cx="4340138" cy="754314"/>
          </a:xfrm>
        </p:spPr>
        <p:txBody>
          <a:bodyPr/>
          <a:lstStyle/>
          <a:p>
            <a:r>
              <a:rPr lang="en-US" b="1" u="sng" dirty="0" smtClean="0"/>
              <a:t>Oil Level Indicator:</a:t>
            </a:r>
            <a:endParaRPr lang="en-US" b="1" u="sng" dirty="0"/>
          </a:p>
        </p:txBody>
      </p:sp>
      <p:sp>
        <p:nvSpPr>
          <p:cNvPr id="3" name="Content Placeholder 2"/>
          <p:cNvSpPr>
            <a:spLocks noGrp="1"/>
          </p:cNvSpPr>
          <p:nvPr>
            <p:ph idx="1"/>
          </p:nvPr>
        </p:nvSpPr>
        <p:spPr>
          <a:xfrm>
            <a:off x="1683794" y="1160060"/>
            <a:ext cx="5849770" cy="1473958"/>
          </a:xfrm>
        </p:spPr>
        <p:txBody>
          <a:bodyPr/>
          <a:lstStyle/>
          <a:p>
            <a:r>
              <a:rPr lang="en-US" dirty="0" smtClean="0"/>
              <a:t>It </a:t>
            </a:r>
            <a:r>
              <a:rPr lang="en-US" dirty="0"/>
              <a:t>indicates level of transformer oil at the conservator of the transformer. It has markings on transparent sheet for maximum and minimum levels</a:t>
            </a:r>
          </a:p>
        </p:txBody>
      </p:sp>
      <p:sp>
        <p:nvSpPr>
          <p:cNvPr id="4" name="Title 1"/>
          <p:cNvSpPr txBox="1">
            <a:spLocks/>
          </p:cNvSpPr>
          <p:nvPr/>
        </p:nvSpPr>
        <p:spPr>
          <a:xfrm>
            <a:off x="1262988" y="2621306"/>
            <a:ext cx="4340138" cy="75431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smtClean="0"/>
              <a:t>Inlet Valve:</a:t>
            </a:r>
            <a:endParaRPr lang="en-US" b="1" u="sng" dirty="0"/>
          </a:p>
        </p:txBody>
      </p:sp>
      <p:sp>
        <p:nvSpPr>
          <p:cNvPr id="5" name="Title 1"/>
          <p:cNvSpPr txBox="1">
            <a:spLocks/>
          </p:cNvSpPr>
          <p:nvPr/>
        </p:nvSpPr>
        <p:spPr>
          <a:xfrm>
            <a:off x="1801356" y="4502349"/>
            <a:ext cx="3248316" cy="75431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smtClean="0"/>
              <a:t>Outlet Valve:</a:t>
            </a:r>
            <a:endParaRPr lang="en-US" b="1" u="sng" dirty="0"/>
          </a:p>
        </p:txBody>
      </p:sp>
      <p:sp>
        <p:nvSpPr>
          <p:cNvPr id="6" name="Content Placeholder 2"/>
          <p:cNvSpPr txBox="1">
            <a:spLocks/>
          </p:cNvSpPr>
          <p:nvPr/>
        </p:nvSpPr>
        <p:spPr>
          <a:xfrm>
            <a:off x="1262988" y="3386956"/>
            <a:ext cx="5849770" cy="108072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It provides passage to pour the transformer oil in the tank during purification or in case of shortage found in the </a:t>
            </a:r>
            <a:r>
              <a:rPr lang="en-US" dirty="0" smtClean="0"/>
              <a:t>tank.</a:t>
            </a:r>
            <a:endParaRPr lang="en-US" dirty="0"/>
          </a:p>
        </p:txBody>
      </p:sp>
      <p:sp>
        <p:nvSpPr>
          <p:cNvPr id="7" name="Content Placeholder 2"/>
          <p:cNvSpPr txBox="1">
            <a:spLocks/>
          </p:cNvSpPr>
          <p:nvPr/>
        </p:nvSpPr>
        <p:spPr>
          <a:xfrm>
            <a:off x="1262988" y="5256663"/>
            <a:ext cx="5849770" cy="14739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It provides passage to drain the oil during overhauling or as and when required oil sample for testing</a:t>
            </a:r>
          </a:p>
        </p:txBody>
      </p:sp>
      <p:pic>
        <p:nvPicPr>
          <p:cNvPr id="9" name="Picture 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364523" y="196166"/>
            <a:ext cx="4540874" cy="3039547"/>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033641" y="3796352"/>
            <a:ext cx="4871756" cy="2920621"/>
          </a:xfrm>
          <a:prstGeom prst="rect">
            <a:avLst/>
          </a:prstGeom>
        </p:spPr>
      </p:pic>
      <p:sp>
        <p:nvSpPr>
          <p:cNvPr id="11" name="Slide Number Placeholder 10"/>
          <p:cNvSpPr>
            <a:spLocks noGrp="1"/>
          </p:cNvSpPr>
          <p:nvPr>
            <p:ph type="sldNum" sz="quarter" idx="12"/>
          </p:nvPr>
        </p:nvSpPr>
        <p:spPr/>
        <p:txBody>
          <a:bodyPr/>
          <a:lstStyle/>
          <a:p>
            <a:fld id="{6A9AE7F8-A6FC-4E26-94D5-D03006AD6183}" type="slidenum">
              <a:rPr lang="en-US" smtClean="0"/>
              <a:pPr/>
              <a:t>21</a:t>
            </a:fld>
            <a:endParaRPr lang="en-US"/>
          </a:p>
        </p:txBody>
      </p:sp>
    </p:spTree>
    <p:extLst>
      <p:ext uri="{BB962C8B-B14F-4D97-AF65-F5344CB8AC3E}">
        <p14:creationId xmlns:p14="http://schemas.microsoft.com/office/powerpoint/2010/main" xmlns="" val="33041137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3934" y="187382"/>
            <a:ext cx="3671397" cy="658780"/>
          </a:xfrm>
        </p:spPr>
        <p:txBody>
          <a:bodyPr/>
          <a:lstStyle/>
          <a:p>
            <a:r>
              <a:rPr lang="en-US" b="1" u="sng" dirty="0" smtClean="0"/>
              <a:t>Cooling Tubes:</a:t>
            </a:r>
            <a:endParaRPr lang="en-US" b="1" u="sng" dirty="0"/>
          </a:p>
        </p:txBody>
      </p:sp>
      <p:sp>
        <p:nvSpPr>
          <p:cNvPr id="3" name="Content Placeholder 2"/>
          <p:cNvSpPr>
            <a:spLocks noGrp="1"/>
          </p:cNvSpPr>
          <p:nvPr>
            <p:ph idx="1"/>
          </p:nvPr>
        </p:nvSpPr>
        <p:spPr>
          <a:xfrm>
            <a:off x="1460161" y="1380346"/>
            <a:ext cx="5923278" cy="1444741"/>
          </a:xfrm>
        </p:spPr>
        <p:txBody>
          <a:bodyPr/>
          <a:lstStyle/>
          <a:p>
            <a:r>
              <a:rPr lang="en-US" dirty="0"/>
              <a:t>These tubes provide </a:t>
            </a:r>
            <a:r>
              <a:rPr lang="en-US" dirty="0" smtClean="0">
                <a:solidFill>
                  <a:schemeClr val="tx1"/>
                </a:solidFill>
              </a:rPr>
              <a:t>better and effective cooling of transformer oil</a:t>
            </a:r>
            <a:r>
              <a:rPr lang="en-US" dirty="0"/>
              <a:t> by increasing the surface area of tank to the atmosphere.</a:t>
            </a:r>
          </a:p>
        </p:txBody>
      </p:sp>
      <p:sp>
        <p:nvSpPr>
          <p:cNvPr id="4" name="Title 1"/>
          <p:cNvSpPr txBox="1">
            <a:spLocks/>
          </p:cNvSpPr>
          <p:nvPr/>
        </p:nvSpPr>
        <p:spPr>
          <a:xfrm>
            <a:off x="1721742" y="3054117"/>
            <a:ext cx="3671397" cy="65878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smtClean="0"/>
              <a:t>Tap Changer:</a:t>
            </a:r>
            <a:endParaRPr lang="en-US" b="1" u="sng" dirty="0"/>
          </a:p>
        </p:txBody>
      </p:sp>
      <p:sp>
        <p:nvSpPr>
          <p:cNvPr id="5" name="Content Placeholder 2"/>
          <p:cNvSpPr txBox="1">
            <a:spLocks/>
          </p:cNvSpPr>
          <p:nvPr/>
        </p:nvSpPr>
        <p:spPr>
          <a:xfrm>
            <a:off x="1721742" y="3712897"/>
            <a:ext cx="5923278" cy="298815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fontAlgn="base"/>
            <a:r>
              <a:rPr lang="en-US" dirty="0"/>
              <a:t>The tap changer is used to regulate the output voltage manually according to line voltage. The taps of transformer can be changed by the tape changer manually. It is provided on HV side so that the voltage on LV side feeding to the load can be maintained.</a:t>
            </a:r>
          </a:p>
          <a:p>
            <a:pPr fontAlgn="base"/>
            <a:r>
              <a:rPr lang="en-US" dirty="0"/>
              <a:t>Normally tap selection range is ± 15 % in steps of 2.5 %.</a:t>
            </a:r>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144508" y="187382"/>
            <a:ext cx="4508500" cy="27940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779224" y="3115586"/>
            <a:ext cx="3873784" cy="3650017"/>
          </a:xfrm>
          <a:prstGeom prst="rect">
            <a:avLst/>
          </a:prstGeom>
        </p:spPr>
      </p:pic>
      <p:sp>
        <p:nvSpPr>
          <p:cNvPr id="8" name="Slide Number Placeholder 7"/>
          <p:cNvSpPr>
            <a:spLocks noGrp="1"/>
          </p:cNvSpPr>
          <p:nvPr>
            <p:ph type="sldNum" sz="quarter" idx="12"/>
          </p:nvPr>
        </p:nvSpPr>
        <p:spPr/>
        <p:txBody>
          <a:bodyPr/>
          <a:lstStyle/>
          <a:p>
            <a:fld id="{6A9AE7F8-A6FC-4E26-94D5-D03006AD6183}" type="slidenum">
              <a:rPr lang="en-US" smtClean="0"/>
              <a:pPr/>
              <a:t>22</a:t>
            </a:fld>
            <a:endParaRPr lang="en-US"/>
          </a:p>
        </p:txBody>
      </p:sp>
    </p:spTree>
    <p:extLst>
      <p:ext uri="{BB962C8B-B14F-4D97-AF65-F5344CB8AC3E}">
        <p14:creationId xmlns:p14="http://schemas.microsoft.com/office/powerpoint/2010/main" xmlns="" val="35244230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Switcher:</a:t>
            </a:r>
            <a:endParaRPr lang="en-US" b="1" u="sng"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6A9AE7F8-A6FC-4E26-94D5-D03006AD6183}" type="slidenum">
              <a:rPr lang="en-US" smtClean="0"/>
              <a:pPr/>
              <a:t>23</a:t>
            </a:fld>
            <a:endParaRPr lang="en-US"/>
          </a:p>
        </p:txBody>
      </p:sp>
    </p:spTree>
    <p:extLst>
      <p:ext uri="{BB962C8B-B14F-4D97-AF65-F5344CB8AC3E}">
        <p14:creationId xmlns:p14="http://schemas.microsoft.com/office/powerpoint/2010/main" xmlns="" val="1369495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Why Overhead Lines?</a:t>
            </a:r>
            <a:endParaRPr lang="en-US" u="sng" dirty="0"/>
          </a:p>
        </p:txBody>
      </p:sp>
      <p:sp>
        <p:nvSpPr>
          <p:cNvPr id="3" name="Content Placeholder 2"/>
          <p:cNvSpPr>
            <a:spLocks noGrp="1"/>
          </p:cNvSpPr>
          <p:nvPr>
            <p:ph idx="1"/>
          </p:nvPr>
        </p:nvSpPr>
        <p:spPr/>
        <p:txBody>
          <a:bodyPr/>
          <a:lstStyle/>
          <a:p>
            <a:r>
              <a:rPr lang="en-US" dirty="0"/>
              <a:t>They carry power from substations to homes and businesses, forming the final leg of the electrical journey before it reaches your light switch.</a:t>
            </a:r>
            <a:endParaRPr lang="en-US" dirty="0" smtClean="0"/>
          </a:p>
          <a:p>
            <a:endParaRPr lang="en-US" dirty="0" smtClean="0"/>
          </a:p>
          <a:p>
            <a:r>
              <a:rPr lang="en-US" dirty="0"/>
              <a:t> Installation and maintenance are significantly cheaper than underground lines.</a:t>
            </a:r>
          </a:p>
          <a:p>
            <a:endParaRPr lang="en-US" dirty="0" smtClean="0"/>
          </a:p>
          <a:p>
            <a:r>
              <a:rPr lang="en-US" dirty="0"/>
              <a:t> Repairs and inspections are simpler due to visibility and accessibility.</a:t>
            </a:r>
          </a:p>
          <a:p>
            <a:endParaRPr lang="en-US" dirty="0" smtClean="0"/>
          </a:p>
          <a:p>
            <a:r>
              <a:rPr lang="en-US" dirty="0"/>
              <a:t> Can easily span long distances and harsh terrain.</a:t>
            </a:r>
          </a:p>
        </p:txBody>
      </p:sp>
      <p:sp>
        <p:nvSpPr>
          <p:cNvPr id="4" name="Slide Number Placeholder 3"/>
          <p:cNvSpPr>
            <a:spLocks noGrp="1"/>
          </p:cNvSpPr>
          <p:nvPr>
            <p:ph type="sldNum" sz="quarter" idx="12"/>
          </p:nvPr>
        </p:nvSpPr>
        <p:spPr/>
        <p:txBody>
          <a:bodyPr/>
          <a:lstStyle/>
          <a:p>
            <a:fld id="{6A9AE7F8-A6FC-4E26-94D5-D03006AD6183}" type="slidenum">
              <a:rPr lang="en-US" smtClean="0"/>
              <a:pPr/>
              <a:t>3</a:t>
            </a:fld>
            <a:endParaRPr lang="en-US"/>
          </a:p>
        </p:txBody>
      </p:sp>
    </p:spTree>
    <p:extLst>
      <p:ext uri="{BB962C8B-B14F-4D97-AF65-F5344CB8AC3E}">
        <p14:creationId xmlns:p14="http://schemas.microsoft.com/office/powerpoint/2010/main" xmlns="" val="2468888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Drawbacks of Overhead Lines:</a:t>
            </a:r>
            <a:endParaRPr lang="en-US" b="1" u="sng" dirty="0"/>
          </a:p>
        </p:txBody>
      </p:sp>
      <p:sp>
        <p:nvSpPr>
          <p:cNvPr id="3" name="Content Placeholder 2"/>
          <p:cNvSpPr>
            <a:spLocks noGrp="1"/>
          </p:cNvSpPr>
          <p:nvPr>
            <p:ph idx="1"/>
          </p:nvPr>
        </p:nvSpPr>
        <p:spPr/>
        <p:txBody>
          <a:bodyPr/>
          <a:lstStyle/>
          <a:p>
            <a:r>
              <a:rPr lang="en-US" dirty="0"/>
              <a:t>Vulnerable to </a:t>
            </a:r>
            <a:r>
              <a:rPr lang="en-US" dirty="0" smtClean="0"/>
              <a:t>weather; Storms</a:t>
            </a:r>
            <a:r>
              <a:rPr lang="en-US" dirty="0"/>
              <a:t>, lightning, ice, and snow can damage lines and cause outages.</a:t>
            </a:r>
          </a:p>
          <a:p>
            <a:endParaRPr lang="en-US" dirty="0" smtClean="0"/>
          </a:p>
          <a:p>
            <a:r>
              <a:rPr lang="en-US" dirty="0" smtClean="0"/>
              <a:t>Can </a:t>
            </a:r>
            <a:r>
              <a:rPr lang="en-US" dirty="0"/>
              <a:t>be visually intrusive and affect aesthetics.</a:t>
            </a:r>
          </a:p>
          <a:p>
            <a:endParaRPr lang="en-US" dirty="0" smtClean="0"/>
          </a:p>
          <a:p>
            <a:r>
              <a:rPr lang="en-US" dirty="0" smtClean="0"/>
              <a:t>Safety </a:t>
            </a:r>
            <a:r>
              <a:rPr lang="en-US" dirty="0"/>
              <a:t>concerns: Potential hazard if lines come down due to accidents or wear and tear.</a:t>
            </a:r>
          </a:p>
          <a:p>
            <a:endParaRPr lang="en-US" dirty="0" smtClean="0"/>
          </a:p>
          <a:p>
            <a:r>
              <a:rPr lang="en-US" dirty="0" smtClean="0"/>
              <a:t>Power losses because</a:t>
            </a:r>
            <a:r>
              <a:rPr lang="en-US" dirty="0"/>
              <a:t> </a:t>
            </a:r>
            <a:r>
              <a:rPr lang="en-US" dirty="0" smtClean="0"/>
              <a:t>higher </a:t>
            </a:r>
            <a:r>
              <a:rPr lang="en-US" dirty="0"/>
              <a:t>resistance leads to some energy loss compared to underground lines.</a:t>
            </a:r>
          </a:p>
        </p:txBody>
      </p:sp>
      <p:sp>
        <p:nvSpPr>
          <p:cNvPr id="4" name="Slide Number Placeholder 3"/>
          <p:cNvSpPr>
            <a:spLocks noGrp="1"/>
          </p:cNvSpPr>
          <p:nvPr>
            <p:ph type="sldNum" sz="quarter" idx="12"/>
          </p:nvPr>
        </p:nvSpPr>
        <p:spPr/>
        <p:txBody>
          <a:bodyPr/>
          <a:lstStyle/>
          <a:p>
            <a:fld id="{6A9AE7F8-A6FC-4E26-94D5-D03006AD6183}" type="slidenum">
              <a:rPr lang="en-US" smtClean="0"/>
              <a:pPr/>
              <a:t>4</a:t>
            </a:fld>
            <a:endParaRPr lang="en-US"/>
          </a:p>
        </p:txBody>
      </p:sp>
    </p:spTree>
    <p:extLst>
      <p:ext uri="{BB962C8B-B14F-4D97-AF65-F5344CB8AC3E}">
        <p14:creationId xmlns:p14="http://schemas.microsoft.com/office/powerpoint/2010/main" xmlns="" val="2190572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Single </a:t>
            </a:r>
            <a:r>
              <a:rPr lang="en-US" b="1" u="sng" dirty="0" smtClean="0"/>
              <a:t>Phase and </a:t>
            </a:r>
            <a:r>
              <a:rPr lang="en-US" b="1" u="sng" dirty="0" smtClean="0"/>
              <a:t>Three Phase </a:t>
            </a:r>
            <a:r>
              <a:rPr lang="en-US" b="1" u="sng" dirty="0" smtClean="0"/>
              <a:t>Cables:</a:t>
            </a:r>
            <a:endParaRPr lang="en-US" b="1" u="sng" dirty="0"/>
          </a:p>
        </p:txBody>
      </p:sp>
      <p:sp>
        <p:nvSpPr>
          <p:cNvPr id="3" name="Content Placeholder 2"/>
          <p:cNvSpPr>
            <a:spLocks noGrp="1"/>
          </p:cNvSpPr>
          <p:nvPr>
            <p:ph idx="1"/>
          </p:nvPr>
        </p:nvSpPr>
        <p:spPr/>
        <p:txBody>
          <a:bodyPr>
            <a:normAutofit/>
          </a:bodyPr>
          <a:lstStyle/>
          <a:p>
            <a:r>
              <a:rPr lang="en-US" b="1" dirty="0" smtClean="0"/>
              <a:t>Types </a:t>
            </a:r>
            <a:r>
              <a:rPr lang="en-US" b="1" dirty="0" smtClean="0"/>
              <a:t>of Cables:</a:t>
            </a:r>
            <a:endParaRPr lang="en-US" b="1" dirty="0" smtClean="0"/>
          </a:p>
          <a:p>
            <a:r>
              <a:rPr lang="en-US" dirty="0" smtClean="0"/>
              <a:t>Non-metallic </a:t>
            </a:r>
            <a:r>
              <a:rPr lang="en-US" dirty="0" smtClean="0"/>
              <a:t>sheathed cable</a:t>
            </a:r>
          </a:p>
          <a:p>
            <a:r>
              <a:rPr lang="en-US" dirty="0" smtClean="0"/>
              <a:t>Armored cables (AC</a:t>
            </a:r>
            <a:r>
              <a:rPr lang="en-US" dirty="0" smtClean="0"/>
              <a:t>)</a:t>
            </a:r>
            <a:endParaRPr lang="en-US" dirty="0" smtClean="0"/>
          </a:p>
          <a:p>
            <a:pPr lvl="1">
              <a:buNone/>
            </a:pPr>
            <a:endParaRPr lang="en-US" dirty="0" smtClean="0"/>
          </a:p>
          <a:p>
            <a:pPr lvl="1">
              <a:buNone/>
            </a:pPr>
            <a:endParaRPr lang="en-US" dirty="0" smtClean="0"/>
          </a:p>
          <a:p>
            <a:pPr lvl="1">
              <a:buNone/>
            </a:pPr>
            <a:r>
              <a:rPr lang="en-US" dirty="0" smtClean="0"/>
              <a:t> </a:t>
            </a:r>
          </a:p>
          <a:p>
            <a:pPr lvl="1">
              <a:buNone/>
            </a:pPr>
            <a:endParaRPr lang="en-US" dirty="0" smtClean="0"/>
          </a:p>
        </p:txBody>
      </p:sp>
      <p:sp>
        <p:nvSpPr>
          <p:cNvPr id="4" name="Slide Number Placeholder 3"/>
          <p:cNvSpPr>
            <a:spLocks noGrp="1"/>
          </p:cNvSpPr>
          <p:nvPr>
            <p:ph type="sldNum" sz="quarter" idx="12"/>
          </p:nvPr>
        </p:nvSpPr>
        <p:spPr/>
        <p:txBody>
          <a:bodyPr/>
          <a:lstStyle/>
          <a:p>
            <a:fld id="{6A9AE7F8-A6FC-4E26-94D5-D03006AD6183}" type="slidenum">
              <a:rPr lang="en-US" smtClean="0"/>
              <a:pPr/>
              <a:t>5</a:t>
            </a:fld>
            <a:endParaRPr lang="en-US"/>
          </a:p>
        </p:txBody>
      </p:sp>
    </p:spTree>
    <p:extLst>
      <p:ext uri="{BB962C8B-B14F-4D97-AF65-F5344CB8AC3E}">
        <p14:creationId xmlns:p14="http://schemas.microsoft.com/office/powerpoint/2010/main" xmlns="" val="3475952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Non-metallic sheathed cable</a:t>
            </a:r>
            <a:endParaRPr lang="en-US" b="1" dirty="0"/>
          </a:p>
        </p:txBody>
      </p:sp>
      <p:sp>
        <p:nvSpPr>
          <p:cNvPr id="3" name="Content Placeholder 2"/>
          <p:cNvSpPr>
            <a:spLocks noGrp="1"/>
          </p:cNvSpPr>
          <p:nvPr>
            <p:ph idx="1"/>
          </p:nvPr>
        </p:nvSpPr>
        <p:spPr/>
        <p:txBody>
          <a:bodyPr/>
          <a:lstStyle/>
          <a:p>
            <a:r>
              <a:rPr lang="en-US" dirty="0" smtClean="0"/>
              <a:t>Mostly used in residential </a:t>
            </a:r>
            <a:r>
              <a:rPr lang="en-US" dirty="0" smtClean="0"/>
              <a:t>structures for interior </a:t>
            </a:r>
            <a:r>
              <a:rPr lang="en-US" dirty="0" smtClean="0"/>
              <a:t>wiring. Non-metallic </a:t>
            </a:r>
            <a:r>
              <a:rPr lang="en-US" dirty="0" smtClean="0"/>
              <a:t>sheathed cables are available in various types, each </a:t>
            </a:r>
            <a:r>
              <a:rPr lang="en-US" dirty="0" smtClean="0"/>
              <a:t>made for </a:t>
            </a:r>
            <a:r>
              <a:rPr lang="en-US" dirty="0" smtClean="0"/>
              <a:t>particular uses such </a:t>
            </a:r>
            <a:r>
              <a:rPr lang="en-US" dirty="0" smtClean="0"/>
              <a:t>as</a:t>
            </a:r>
            <a:r>
              <a:rPr lang="en-US" b="1" dirty="0" smtClean="0"/>
              <a:t> </a:t>
            </a:r>
            <a:r>
              <a:rPr lang="en-US" dirty="0" smtClean="0"/>
              <a:t>residential wiring, </a:t>
            </a:r>
            <a:r>
              <a:rPr lang="en-US" dirty="0" smtClean="0"/>
              <a:t>data transfer, cable TV, and telephone systems</a:t>
            </a:r>
            <a:r>
              <a:rPr lang="en-US" dirty="0" smtClean="0"/>
              <a:t>. Its types are:</a:t>
            </a:r>
          </a:p>
          <a:p>
            <a:r>
              <a:rPr lang="en-US" dirty="0" smtClean="0"/>
              <a:t> </a:t>
            </a:r>
            <a:r>
              <a:rPr lang="en-US" dirty="0" smtClean="0"/>
              <a:t>Two-Wire Non-Metallic </a:t>
            </a:r>
            <a:r>
              <a:rPr lang="en-US" dirty="0" smtClean="0"/>
              <a:t>Cables</a:t>
            </a:r>
          </a:p>
          <a:p>
            <a:r>
              <a:rPr lang="en-US" dirty="0" smtClean="0"/>
              <a:t>Three-Wire </a:t>
            </a:r>
            <a:r>
              <a:rPr lang="en-US" dirty="0" smtClean="0"/>
              <a:t>Non-Metallic </a:t>
            </a:r>
            <a:r>
              <a:rPr lang="en-US" dirty="0" smtClean="0"/>
              <a:t>Cables.</a:t>
            </a:r>
            <a:endParaRPr lang="en-US" dirty="0" smtClean="0"/>
          </a:p>
        </p:txBody>
      </p:sp>
      <p:sp>
        <p:nvSpPr>
          <p:cNvPr id="4" name="Slide Number Placeholder 3"/>
          <p:cNvSpPr>
            <a:spLocks noGrp="1"/>
          </p:cNvSpPr>
          <p:nvPr>
            <p:ph type="sldNum" sz="quarter" idx="12"/>
          </p:nvPr>
        </p:nvSpPr>
        <p:spPr/>
        <p:txBody>
          <a:bodyPr/>
          <a:lstStyle/>
          <a:p>
            <a:fld id="{6A9AE7F8-A6FC-4E26-94D5-D03006AD6183}"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Two-Wire </a:t>
            </a:r>
            <a:r>
              <a:rPr lang="en-US" b="1" dirty="0" smtClean="0"/>
              <a:t>Non-Metallic Cables</a:t>
            </a:r>
            <a:endParaRPr lang="en-US" dirty="0"/>
          </a:p>
        </p:txBody>
      </p:sp>
      <p:sp>
        <p:nvSpPr>
          <p:cNvPr id="3" name="Content Placeholder 2"/>
          <p:cNvSpPr>
            <a:spLocks noGrp="1"/>
          </p:cNvSpPr>
          <p:nvPr>
            <p:ph idx="1"/>
          </p:nvPr>
        </p:nvSpPr>
        <p:spPr/>
        <p:txBody>
          <a:bodyPr/>
          <a:lstStyle/>
          <a:p>
            <a:r>
              <a:rPr lang="en-US" dirty="0" smtClean="0"/>
              <a:t>	Two-wire non-metallic cables, often called twin-lead or twin cables, are </a:t>
            </a:r>
            <a:r>
              <a:rPr lang="en-US" dirty="0" smtClean="0"/>
              <a:t>	frequently </a:t>
            </a:r>
            <a:r>
              <a:rPr lang="en-US" dirty="0" smtClean="0"/>
              <a:t>employed for low-voltage tasks like connecting a router or a </a:t>
            </a:r>
            <a:r>
              <a:rPr lang="en-US" dirty="0" smtClean="0"/>
              <a:t>	printer</a:t>
            </a:r>
            <a:r>
              <a:rPr lang="en-US" dirty="0" smtClean="0"/>
              <a:t>. These cables consist of a pair of insulated copper wires twisted </a:t>
            </a:r>
            <a:r>
              <a:rPr lang="en-US" dirty="0" smtClean="0"/>
              <a:t>	together </a:t>
            </a:r>
            <a:r>
              <a:rPr lang="en-US" dirty="0" smtClean="0"/>
              <a:t>and encased in a plastic covering.</a:t>
            </a:r>
          </a:p>
          <a:p>
            <a:endParaRPr lang="en-US" dirty="0"/>
          </a:p>
        </p:txBody>
      </p:sp>
      <p:sp>
        <p:nvSpPr>
          <p:cNvPr id="4" name="Slide Number Placeholder 3"/>
          <p:cNvSpPr>
            <a:spLocks noGrp="1"/>
          </p:cNvSpPr>
          <p:nvPr>
            <p:ph type="sldNum" sz="quarter" idx="12"/>
          </p:nvPr>
        </p:nvSpPr>
        <p:spPr/>
        <p:txBody>
          <a:bodyPr/>
          <a:lstStyle/>
          <a:p>
            <a:fld id="{6A9AE7F8-A6FC-4E26-94D5-D03006AD6183}" type="slidenum">
              <a:rPr lang="en-US" smtClean="0"/>
              <a:pPr/>
              <a:t>7</a:t>
            </a:fld>
            <a:endParaRPr lang="en-US"/>
          </a:p>
        </p:txBody>
      </p:sp>
      <p:pic>
        <p:nvPicPr>
          <p:cNvPr id="5" name="Picture 4" descr="aiphone_87180250c_871802_two_conductor_non_shielded_wire_1039107.jpg"/>
          <p:cNvPicPr>
            <a:picLocks noChangeAspect="1"/>
          </p:cNvPicPr>
          <p:nvPr/>
        </p:nvPicPr>
        <p:blipFill>
          <a:blip r:embed="rId2"/>
          <a:stretch>
            <a:fillRect/>
          </a:stretch>
        </p:blipFill>
        <p:spPr>
          <a:xfrm>
            <a:off x="6025896" y="3520440"/>
            <a:ext cx="5504688" cy="275437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Three-Wire Non-Metallic Cables</a:t>
            </a:r>
            <a:endParaRPr lang="en-US" dirty="0"/>
          </a:p>
        </p:txBody>
      </p:sp>
      <p:sp>
        <p:nvSpPr>
          <p:cNvPr id="3" name="Content Placeholder 2"/>
          <p:cNvSpPr>
            <a:spLocks noGrp="1"/>
          </p:cNvSpPr>
          <p:nvPr>
            <p:ph idx="1"/>
          </p:nvPr>
        </p:nvSpPr>
        <p:spPr/>
        <p:txBody>
          <a:bodyPr/>
          <a:lstStyle/>
          <a:p>
            <a:r>
              <a:rPr lang="en-US" dirty="0" smtClean="0"/>
              <a:t>Three-wire </a:t>
            </a:r>
            <a:r>
              <a:rPr lang="en-US" dirty="0" smtClean="0"/>
              <a:t>non-metallic </a:t>
            </a:r>
            <a:r>
              <a:rPr lang="en-US" dirty="0" smtClean="0"/>
              <a:t>cables </a:t>
            </a:r>
            <a:r>
              <a:rPr lang="en-US" dirty="0" smtClean="0"/>
              <a:t>feature three insulated copper wires twisted together and encased in a plastic covering. These cables are often chosen for high-voltage </a:t>
            </a:r>
            <a:r>
              <a:rPr lang="en-US" dirty="0" smtClean="0"/>
              <a:t>tasks. The </a:t>
            </a:r>
            <a:r>
              <a:rPr lang="en-US" dirty="0" smtClean="0"/>
              <a:t>third wire typically serves as a grounding wire to minimize the risk of electric shock. </a:t>
            </a:r>
          </a:p>
          <a:p>
            <a:endParaRPr lang="en-US" dirty="0"/>
          </a:p>
        </p:txBody>
      </p:sp>
      <p:sp>
        <p:nvSpPr>
          <p:cNvPr id="4" name="Slide Number Placeholder 3"/>
          <p:cNvSpPr>
            <a:spLocks noGrp="1"/>
          </p:cNvSpPr>
          <p:nvPr>
            <p:ph type="sldNum" sz="quarter" idx="12"/>
          </p:nvPr>
        </p:nvSpPr>
        <p:spPr/>
        <p:txBody>
          <a:bodyPr/>
          <a:lstStyle/>
          <a:p>
            <a:fld id="{6A9AE7F8-A6FC-4E26-94D5-D03006AD6183}" type="slidenum">
              <a:rPr lang="en-US" smtClean="0"/>
              <a:pPr/>
              <a:t>8</a:t>
            </a:fld>
            <a:endParaRPr lang="en-US"/>
          </a:p>
        </p:txBody>
      </p:sp>
      <p:pic>
        <p:nvPicPr>
          <p:cNvPr id="7" name="Picture 6" descr="download.jpeg"/>
          <p:cNvPicPr>
            <a:picLocks noChangeAspect="1"/>
          </p:cNvPicPr>
          <p:nvPr/>
        </p:nvPicPr>
        <p:blipFill>
          <a:blip r:embed="rId2"/>
          <a:stretch>
            <a:fillRect/>
          </a:stretch>
        </p:blipFill>
        <p:spPr>
          <a:xfrm>
            <a:off x="4694682" y="3575304"/>
            <a:ext cx="4613910" cy="235381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Armored cables (AC</a:t>
            </a:r>
            <a:r>
              <a:rPr lang="en-US" b="1" dirty="0" smtClean="0"/>
              <a:t>):</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The cable with an outside layer or layers of </a:t>
            </a:r>
            <a:r>
              <a:rPr lang="en-US" dirty="0" err="1" smtClean="0"/>
              <a:t>armour</a:t>
            </a:r>
            <a:r>
              <a:rPr lang="en-US" dirty="0" smtClean="0"/>
              <a:t> wired or tapes to provide tensile strength during the cable laying operation, and protection while resting </a:t>
            </a:r>
            <a:r>
              <a:rPr lang="en-US" dirty="0" smtClean="0"/>
              <a:t>underground.</a:t>
            </a:r>
            <a:endParaRPr lang="en-US" dirty="0" smtClean="0"/>
          </a:p>
          <a:p>
            <a:endParaRPr lang="en-US" dirty="0"/>
          </a:p>
        </p:txBody>
      </p:sp>
      <p:sp>
        <p:nvSpPr>
          <p:cNvPr id="4" name="Slide Number Placeholder 3"/>
          <p:cNvSpPr>
            <a:spLocks noGrp="1"/>
          </p:cNvSpPr>
          <p:nvPr>
            <p:ph type="sldNum" sz="quarter" idx="12"/>
          </p:nvPr>
        </p:nvSpPr>
        <p:spPr/>
        <p:txBody>
          <a:bodyPr/>
          <a:lstStyle/>
          <a:p>
            <a:fld id="{6A9AE7F8-A6FC-4E26-94D5-D03006AD6183}" type="slidenum">
              <a:rPr lang="en-US" smtClean="0"/>
              <a:pPr/>
              <a:t>9</a:t>
            </a:fld>
            <a:endParaRPr lang="en-US"/>
          </a:p>
        </p:txBody>
      </p:sp>
      <p:pic>
        <p:nvPicPr>
          <p:cNvPr id="7" name="Picture 6" descr="Screenshot (52).png"/>
          <p:cNvPicPr>
            <a:picLocks noChangeAspect="1"/>
          </p:cNvPicPr>
          <p:nvPr/>
        </p:nvPicPr>
        <p:blipFill>
          <a:blip r:embed="rId2"/>
          <a:stretch>
            <a:fillRect/>
          </a:stretch>
        </p:blipFill>
        <p:spPr>
          <a:xfrm>
            <a:off x="6123526" y="2938991"/>
            <a:ext cx="5370482" cy="3054328"/>
          </a:xfrm>
          <a:prstGeom prst="rect">
            <a:avLst/>
          </a:prstGeo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1085</TotalTime>
  <Words>863</Words>
  <Application>Microsoft Office PowerPoint</Application>
  <PresentationFormat>Custom</PresentationFormat>
  <Paragraphs>150</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Wisp</vt:lpstr>
      <vt:lpstr>Slide 1</vt:lpstr>
      <vt:lpstr>Overhead Lines:</vt:lpstr>
      <vt:lpstr>Why Overhead Lines?</vt:lpstr>
      <vt:lpstr>Drawbacks of Overhead Lines:</vt:lpstr>
      <vt:lpstr>Single Phase and Three Phase Cables:</vt:lpstr>
      <vt:lpstr>Non-metallic sheathed cable</vt:lpstr>
      <vt:lpstr>Two-Wire Non-Metallic Cables</vt:lpstr>
      <vt:lpstr>Three-Wire Non-Metallic Cables</vt:lpstr>
      <vt:lpstr>Armored cables (AC): </vt:lpstr>
      <vt:lpstr>When to use Armoured Cable? </vt:lpstr>
      <vt:lpstr>Types of Armored cables (AC):</vt:lpstr>
      <vt:lpstr>Wire-Braid Armoured Cable </vt:lpstr>
      <vt:lpstr>Steel Wire Armoured Cable </vt:lpstr>
      <vt:lpstr>Steel Tape Armoured Cable(STA): </vt:lpstr>
      <vt:lpstr>Aluminum Wire Armoured Cable(AWA): </vt:lpstr>
      <vt:lpstr>Distribution Transformer:</vt:lpstr>
      <vt:lpstr>Slide 17</vt:lpstr>
      <vt:lpstr>Slide 18</vt:lpstr>
      <vt:lpstr>Conservator:</vt:lpstr>
      <vt:lpstr>Buchholz Relay:</vt:lpstr>
      <vt:lpstr>Oil Level Indicator:</vt:lpstr>
      <vt:lpstr>Cooling Tubes:</vt:lpstr>
      <vt:lpstr>Switcher: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Dell</cp:lastModifiedBy>
  <cp:revision>43</cp:revision>
  <dcterms:created xsi:type="dcterms:W3CDTF">2024-01-02T09:49:46Z</dcterms:created>
  <dcterms:modified xsi:type="dcterms:W3CDTF">2024-01-03T06:06:20Z</dcterms:modified>
</cp:coreProperties>
</file>