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58" r:id="rId4"/>
    <p:sldId id="257" r:id="rId5"/>
    <p:sldId id="260" r:id="rId6"/>
    <p:sldId id="261" r:id="rId7"/>
    <p:sldId id="262" r:id="rId8"/>
    <p:sldId id="264" r:id="rId9"/>
    <p:sldId id="265" r:id="rId10"/>
    <p:sldId id="266" r:id="rId11"/>
    <p:sldId id="271" r:id="rId12"/>
    <p:sldId id="275" r:id="rId13"/>
    <p:sldId id="276" r:id="rId14"/>
    <p:sldId id="277" r:id="rId15"/>
    <p:sldId id="278" r:id="rId16"/>
    <p:sldId id="279" r:id="rId17"/>
    <p:sldId id="280"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3"/>
    <p:restoredTop sz="94720"/>
  </p:normalViewPr>
  <p:slideViewPr>
    <p:cSldViewPr snapToGrid="0">
      <p:cViewPr varScale="1">
        <p:scale>
          <a:sx n="102" d="100"/>
          <a:sy n="102"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ie Jones" userId="c4a8c635-e5b8-4e13-b4d9-ab4307ba147a" providerId="ADAL" clId="{C30C2024-E88A-1346-8B4E-585072790FBC}"/>
    <pc:docChg chg="modSld">
      <pc:chgData name="Laurie Jones" userId="c4a8c635-e5b8-4e13-b4d9-ab4307ba147a" providerId="ADAL" clId="{C30C2024-E88A-1346-8B4E-585072790FBC}" dt="2025-05-27T19:37:48.556" v="1" actId="20577"/>
      <pc:docMkLst>
        <pc:docMk/>
      </pc:docMkLst>
      <pc:sldChg chg="modSp mod">
        <pc:chgData name="Laurie Jones" userId="c4a8c635-e5b8-4e13-b4d9-ab4307ba147a" providerId="ADAL" clId="{C30C2024-E88A-1346-8B4E-585072790FBC}" dt="2025-05-27T19:37:48.556" v="1" actId="20577"/>
        <pc:sldMkLst>
          <pc:docMk/>
          <pc:sldMk cId="2818595388" sldId="256"/>
        </pc:sldMkLst>
        <pc:spChg chg="mod">
          <ac:chgData name="Laurie Jones" userId="c4a8c635-e5b8-4e13-b4d9-ab4307ba147a" providerId="ADAL" clId="{C30C2024-E88A-1346-8B4E-585072790FBC}" dt="2025-05-27T19:37:48.556" v="1" actId="20577"/>
          <ac:spMkLst>
            <pc:docMk/>
            <pc:sldMk cId="2818595388" sldId="256"/>
            <ac:spMk id="2" creationId="{21053CBB-1124-A25C-198B-4497707EE6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02FC7-F3E4-504D-B9DC-36D47D129529}"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2C3A4-D82B-5640-AE46-134F7599F091}" type="slidenum">
              <a:rPr lang="en-US" smtClean="0"/>
              <a:t>‹#›</a:t>
            </a:fld>
            <a:endParaRPr lang="en-US"/>
          </a:p>
        </p:txBody>
      </p:sp>
    </p:spTree>
    <p:extLst>
      <p:ext uri="{BB962C8B-B14F-4D97-AF65-F5344CB8AC3E}">
        <p14:creationId xmlns:p14="http://schemas.microsoft.com/office/powerpoint/2010/main" val="122833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a:t>Data analysis</a:t>
            </a:r>
            <a:r>
              <a:rPr lang="en-US" dirty="0"/>
              <a:t> is used to uncover insights in the data</a:t>
            </a:r>
          </a:p>
          <a:p>
            <a:pPr marL="0" lvl="0" indent="0" algn="l" rtl="0">
              <a:spcBef>
                <a:spcPts val="1200"/>
              </a:spcBef>
              <a:spcAft>
                <a:spcPts val="1200"/>
              </a:spcAft>
              <a:buNone/>
            </a:pPr>
            <a:r>
              <a:rPr lang="en-US" b="1" dirty="0"/>
              <a:t>Data science</a:t>
            </a:r>
            <a:r>
              <a:rPr lang="en-US" dirty="0"/>
              <a:t> is used to utilize data in model development</a:t>
            </a:r>
          </a:p>
          <a:p>
            <a:endParaRPr lang="en-US" dirty="0"/>
          </a:p>
        </p:txBody>
      </p:sp>
      <p:sp>
        <p:nvSpPr>
          <p:cNvPr id="4" name="Slide Number Placeholder 3"/>
          <p:cNvSpPr>
            <a:spLocks noGrp="1"/>
          </p:cNvSpPr>
          <p:nvPr>
            <p:ph type="sldNum" sz="quarter" idx="5"/>
          </p:nvPr>
        </p:nvSpPr>
        <p:spPr/>
        <p:txBody>
          <a:bodyPr/>
          <a:lstStyle/>
          <a:p>
            <a:fld id="{F322C3A4-D82B-5640-AE46-134F7599F091}" type="slidenum">
              <a:rPr lang="en-US" smtClean="0"/>
              <a:t>3</a:t>
            </a:fld>
            <a:endParaRPr lang="en-US"/>
          </a:p>
        </p:txBody>
      </p:sp>
    </p:spTree>
    <p:extLst>
      <p:ext uri="{BB962C8B-B14F-4D97-AF65-F5344CB8AC3E}">
        <p14:creationId xmlns:p14="http://schemas.microsoft.com/office/powerpoint/2010/main" val="3413410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6a8115030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6a811503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6a811503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6a811503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6a811503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6a811503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6a811503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6a811503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https://online.hbs.edu/blog/post/diagnostic-analytics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26a811503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26a811503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https://online.hbs.edu/blog/post/predictive-analytics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26a811503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26a811503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https://online.hbs.edu/blog/post/prescriptive-analytics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6a811503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6a811503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6a8115030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6a81150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26a811503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26a811503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6a811503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6a811503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6a811503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6a811503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CF1E-7D21-0ED1-6ABE-84633FA71F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88202F-7A74-AFD3-76A5-7CB5E704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2357D-E5B2-B69C-7E38-65951DEECE16}"/>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582C6375-CC33-AB73-53C8-13A4A8EC0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94776-16B2-9B31-75C1-AFDA9D60B8A8}"/>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426398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D296-2859-9B3B-13A8-7BB120F48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E572F-BDB6-D22E-7C4C-7912218954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F7620-A123-5B51-3077-8045CC699746}"/>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1AAEEDA4-13BE-6246-C0FF-2CC45EF13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B58FE-857E-045A-2E25-919E779AC14C}"/>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361961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C07AF-0939-2AFD-37B1-A3381373C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7F6B8F-8857-53A6-6F4C-904FCFA315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F52EB-852C-A079-4E05-2A8B4E338360}"/>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784B8393-8C35-50FC-DDE8-C17E31BEF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4409C-D74A-E8C9-9176-8A8C4DBFE98F}"/>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256054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5566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D9B8-A4DC-FB3B-4C74-4B164CBC6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241D3-348B-12F8-5681-15088DCF34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012A1-B20F-BE83-6DA6-A84B18757150}"/>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091297DB-8491-D2EE-5EE4-F136C2BD6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2323-9B30-EBEC-D9C0-A397B87599EC}"/>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78509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E58D-A5BF-9536-E40E-85F82105D8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123956-A2C8-17D8-1A16-61A05BB6D0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083BD-DE30-286D-507A-8761238922C6}"/>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8CFC40EC-D068-7287-867C-6F73A5D8A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3F573-1C78-EE8A-049B-F71A60F79935}"/>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313525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87BE-0B3F-C8AA-4A17-86B9A68B98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DAF55-0FFC-86BD-2988-4E632FFEB9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5985E-0CF0-7B2B-B48E-39036ECC9B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5DB70-51CB-0389-6C29-DF85483C13D1}"/>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6" name="Footer Placeholder 5">
            <a:extLst>
              <a:ext uri="{FF2B5EF4-FFF2-40B4-BE49-F238E27FC236}">
                <a16:creationId xmlns:a16="http://schemas.microsoft.com/office/drawing/2014/main" id="{A5AB05FF-AC74-DB4B-4441-EB4D67DFE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F7FED-A8C2-2A5E-9756-E66989B504EE}"/>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24094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1137-9A94-A5F8-557C-E2D6B19DBD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CEF83-449F-6656-5974-F69BD4ED35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715352-D575-E1E0-F66D-E0B6E239A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C34F35-72CE-631B-5E4C-482D7A58EA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EA96BF-5866-43FC-8BE6-FA61F006B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F87AF-9F80-232E-4D9B-DA8B3BAE3509}"/>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8" name="Footer Placeholder 7">
            <a:extLst>
              <a:ext uri="{FF2B5EF4-FFF2-40B4-BE49-F238E27FC236}">
                <a16:creationId xmlns:a16="http://schemas.microsoft.com/office/drawing/2014/main" id="{87CAE351-05F0-9980-65DA-0C2CC7EA36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79D869-D80B-1516-54F2-047000621690}"/>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115107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13C5-886B-A94B-E2A2-194D2576C9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626A65-BD19-FE8D-8955-FCF9B18E0B7E}"/>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4" name="Footer Placeholder 3">
            <a:extLst>
              <a:ext uri="{FF2B5EF4-FFF2-40B4-BE49-F238E27FC236}">
                <a16:creationId xmlns:a16="http://schemas.microsoft.com/office/drawing/2014/main" id="{034C3941-C27B-BFAE-E313-4C2DAE6CB4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DFB55-7F3A-4915-B6BA-AC2BB0A32214}"/>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92606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453EA-EF99-F4F4-9F3E-2AB70B6FC801}"/>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3" name="Footer Placeholder 2">
            <a:extLst>
              <a:ext uri="{FF2B5EF4-FFF2-40B4-BE49-F238E27FC236}">
                <a16:creationId xmlns:a16="http://schemas.microsoft.com/office/drawing/2014/main" id="{0211EE09-F038-525D-3109-4C4B899C9E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A568D-CCC1-6F4A-6889-F85F18399896}"/>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275215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7162-3C7D-379C-EA2A-84CB03667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44BC2B-AB70-A509-913E-04FE09855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688C9-21FF-1536-D4AC-60C608F4A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82B3F-B8AE-3E05-D164-28E124B5D9AE}"/>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6" name="Footer Placeholder 5">
            <a:extLst>
              <a:ext uri="{FF2B5EF4-FFF2-40B4-BE49-F238E27FC236}">
                <a16:creationId xmlns:a16="http://schemas.microsoft.com/office/drawing/2014/main" id="{E245AC60-16A2-E067-B224-FD4CE4D0E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BE352-EA21-D979-F719-9CC4407CA534}"/>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2797711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01B5-9208-2280-4530-64D5225BF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611923-C414-EE03-5F8A-69AE8823E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ED072-0336-7D1C-17CE-C4F604A59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447D8-8B5E-AF4F-CE6C-12A8F6785176}"/>
              </a:ext>
            </a:extLst>
          </p:cNvPr>
          <p:cNvSpPr>
            <a:spLocks noGrp="1"/>
          </p:cNvSpPr>
          <p:nvPr>
            <p:ph type="dt" sz="half" idx="10"/>
          </p:nvPr>
        </p:nvSpPr>
        <p:spPr/>
        <p:txBody>
          <a:bodyPr/>
          <a:lstStyle/>
          <a:p>
            <a:fld id="{DB880A4D-9938-7844-8976-6FD1E959B601}" type="datetimeFigureOut">
              <a:rPr lang="en-US" smtClean="0"/>
              <a:t>5/27/25</a:t>
            </a:fld>
            <a:endParaRPr lang="en-US"/>
          </a:p>
        </p:txBody>
      </p:sp>
      <p:sp>
        <p:nvSpPr>
          <p:cNvPr id="6" name="Footer Placeholder 5">
            <a:extLst>
              <a:ext uri="{FF2B5EF4-FFF2-40B4-BE49-F238E27FC236}">
                <a16:creationId xmlns:a16="http://schemas.microsoft.com/office/drawing/2014/main" id="{C11E820D-1A70-9ABC-DE9D-1B9F6DB70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5E69D-76EC-AC8B-ABE5-B31EBECBB130}"/>
              </a:ext>
            </a:extLst>
          </p:cNvPr>
          <p:cNvSpPr>
            <a:spLocks noGrp="1"/>
          </p:cNvSpPr>
          <p:nvPr>
            <p:ph type="sldNum" sz="quarter" idx="12"/>
          </p:nvPr>
        </p:nvSpPr>
        <p:spPr/>
        <p:txBody>
          <a:bodyPr/>
          <a:lstStyle/>
          <a:p>
            <a:fld id="{27FFCAB9-BF95-1B4A-939E-AF6FE4659408}" type="slidenum">
              <a:rPr lang="en-US" smtClean="0"/>
              <a:t>‹#›</a:t>
            </a:fld>
            <a:endParaRPr lang="en-US"/>
          </a:p>
        </p:txBody>
      </p:sp>
    </p:spTree>
    <p:extLst>
      <p:ext uri="{BB962C8B-B14F-4D97-AF65-F5344CB8AC3E}">
        <p14:creationId xmlns:p14="http://schemas.microsoft.com/office/powerpoint/2010/main" val="346597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544BA-77EA-8B80-D6DC-E006AAE2E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9246D-857A-5122-8436-13AE186FB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21EB6-9829-085A-2E6B-80DC98CEDE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80A4D-9938-7844-8976-6FD1E959B601}" type="datetimeFigureOut">
              <a:rPr lang="en-US" smtClean="0"/>
              <a:t>5/27/25</a:t>
            </a:fld>
            <a:endParaRPr lang="en-US"/>
          </a:p>
        </p:txBody>
      </p:sp>
      <p:sp>
        <p:nvSpPr>
          <p:cNvPr id="5" name="Footer Placeholder 4">
            <a:extLst>
              <a:ext uri="{FF2B5EF4-FFF2-40B4-BE49-F238E27FC236}">
                <a16:creationId xmlns:a16="http://schemas.microsoft.com/office/drawing/2014/main" id="{F5BDB3F4-1193-21F3-0954-C1135CC56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CAC28F-6704-A11A-8926-EE310EBFA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FFCAB9-BF95-1B4A-939E-AF6FE4659408}" type="slidenum">
              <a:rPr lang="en-US" smtClean="0"/>
              <a:t>‹#›</a:t>
            </a:fld>
            <a:endParaRPr lang="en-US"/>
          </a:p>
        </p:txBody>
      </p:sp>
    </p:spTree>
    <p:extLst>
      <p:ext uri="{BB962C8B-B14F-4D97-AF65-F5344CB8AC3E}">
        <p14:creationId xmlns:p14="http://schemas.microsoft.com/office/powerpoint/2010/main" val="112397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3CBB-1124-A25C-198B-4497707EE640}"/>
              </a:ext>
            </a:extLst>
          </p:cNvPr>
          <p:cNvSpPr>
            <a:spLocks noGrp="1"/>
          </p:cNvSpPr>
          <p:nvPr>
            <p:ph type="ctrTitle"/>
          </p:nvPr>
        </p:nvSpPr>
        <p:spPr/>
        <p:txBody>
          <a:bodyPr/>
          <a:lstStyle/>
          <a:p>
            <a:r>
              <a:rPr lang="en-US" dirty="0"/>
              <a:t>June 3</a:t>
            </a:r>
          </a:p>
        </p:txBody>
      </p:sp>
      <p:sp>
        <p:nvSpPr>
          <p:cNvPr id="3" name="Subtitle 2">
            <a:extLst>
              <a:ext uri="{FF2B5EF4-FFF2-40B4-BE49-F238E27FC236}">
                <a16:creationId xmlns:a16="http://schemas.microsoft.com/office/drawing/2014/main" id="{72D49C4B-E6B5-1C4A-80C5-188BB726EF2E}"/>
              </a:ext>
            </a:extLst>
          </p:cNvPr>
          <p:cNvSpPr>
            <a:spLocks noGrp="1"/>
          </p:cNvSpPr>
          <p:nvPr>
            <p:ph type="subTitle" idx="1"/>
          </p:nvPr>
        </p:nvSpPr>
        <p:spPr/>
        <p:txBody>
          <a:bodyPr/>
          <a:lstStyle/>
          <a:p>
            <a:r>
              <a:rPr lang="en-US" dirty="0"/>
              <a:t>Week 1, Day 2</a:t>
            </a:r>
          </a:p>
        </p:txBody>
      </p:sp>
    </p:spTree>
    <p:extLst>
      <p:ext uri="{BB962C8B-B14F-4D97-AF65-F5344CB8AC3E}">
        <p14:creationId xmlns:p14="http://schemas.microsoft.com/office/powerpoint/2010/main" val="28185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Prescriptive analytics</a:t>
            </a:r>
            <a:endParaRPr/>
          </a:p>
          <a:p>
            <a:endParaRPr/>
          </a:p>
        </p:txBody>
      </p:sp>
      <p:sp>
        <p:nvSpPr>
          <p:cNvPr id="128" name="Google Shape;128;p23"/>
          <p:cNvSpPr txBox="1">
            <a:spLocks noGrp="1"/>
          </p:cNvSpPr>
          <p:nvPr>
            <p:ph type="body" idx="1"/>
          </p:nvPr>
        </p:nvSpPr>
        <p:spPr>
          <a:xfrm>
            <a:off x="415600" y="1536633"/>
            <a:ext cx="6764000" cy="4555200"/>
          </a:xfrm>
          <a:prstGeom prst="rect">
            <a:avLst/>
          </a:prstGeom>
        </p:spPr>
        <p:txBody>
          <a:bodyPr spcFirstLastPara="1" vert="horz" wrap="square" lIns="121900" tIns="121900" rIns="121900" bIns="121900" rtlCol="0" anchor="t" anchorCtr="0">
            <a:normAutofit/>
          </a:bodyPr>
          <a:lstStyle/>
          <a:p>
            <a:pPr marL="0" indent="0">
              <a:buNone/>
            </a:pPr>
            <a:r>
              <a:rPr lang="en"/>
              <a:t>Answers the question, “</a:t>
            </a:r>
            <a:r>
              <a:rPr lang="en" b="1" i="1"/>
              <a:t>What should we do next?</a:t>
            </a:r>
            <a:r>
              <a:rPr lang="en"/>
              <a:t>”</a:t>
            </a:r>
            <a:endParaRPr/>
          </a:p>
          <a:p>
            <a:pPr marL="0" indent="0">
              <a:spcBef>
                <a:spcPts val="1600"/>
              </a:spcBef>
              <a:buNone/>
            </a:pPr>
            <a:r>
              <a:rPr lang="en"/>
              <a:t>“is the process of using data to determine an optimal course of action.”</a:t>
            </a:r>
            <a:endParaRPr/>
          </a:p>
          <a:p>
            <a:pPr>
              <a:spcBef>
                <a:spcPts val="1600"/>
              </a:spcBef>
            </a:pPr>
            <a:r>
              <a:rPr lang="en"/>
              <a:t>Recommendations</a:t>
            </a:r>
            <a:endParaRPr/>
          </a:p>
          <a:p>
            <a:r>
              <a:rPr lang="en"/>
              <a:t>Optimization</a:t>
            </a:r>
            <a:endParaRPr/>
          </a:p>
        </p:txBody>
      </p:sp>
      <p:pic>
        <p:nvPicPr>
          <p:cNvPr id="129" name="Google Shape;129;p23"/>
          <p:cNvPicPr preferRelativeResize="0"/>
          <p:nvPr/>
        </p:nvPicPr>
        <p:blipFill rotWithShape="1">
          <a:blip r:embed="rId3">
            <a:alphaModFix/>
          </a:blip>
          <a:srcRect l="20301" r="21242"/>
          <a:stretch/>
        </p:blipFill>
        <p:spPr>
          <a:xfrm>
            <a:off x="8124401" y="2080667"/>
            <a:ext cx="2805567" cy="26966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CDCC-AD48-A380-A183-573C2F8BE304}"/>
              </a:ext>
            </a:extLst>
          </p:cNvPr>
          <p:cNvSpPr>
            <a:spLocks noGrp="1"/>
          </p:cNvSpPr>
          <p:nvPr>
            <p:ph type="title"/>
          </p:nvPr>
        </p:nvSpPr>
        <p:spPr/>
        <p:txBody>
          <a:bodyPr/>
          <a:lstStyle/>
          <a:p>
            <a:r>
              <a:rPr lang="en-US" dirty="0"/>
              <a:t>Break</a:t>
            </a:r>
          </a:p>
        </p:txBody>
      </p:sp>
      <p:sp>
        <p:nvSpPr>
          <p:cNvPr id="3" name="Text Placeholder 2">
            <a:extLst>
              <a:ext uri="{FF2B5EF4-FFF2-40B4-BE49-F238E27FC236}">
                <a16:creationId xmlns:a16="http://schemas.microsoft.com/office/drawing/2014/main" id="{8D064608-5E31-2AC2-AAA9-E615EB9368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939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How to conduct a data analytics project</a:t>
            </a:r>
            <a:endParaRPr/>
          </a:p>
        </p:txBody>
      </p:sp>
      <p:sp>
        <p:nvSpPr>
          <p:cNvPr id="148" name="Google Shape;148;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Frame the problem and look at the big picture</a:t>
            </a:r>
            <a:endParaRPr/>
          </a:p>
          <a:p>
            <a:pPr>
              <a:buAutoNum type="arabicPeriod"/>
            </a:pPr>
            <a:r>
              <a:rPr lang="en"/>
              <a:t>Get the data</a:t>
            </a:r>
            <a:endParaRPr/>
          </a:p>
          <a:p>
            <a:pPr>
              <a:buAutoNum type="arabicPeriod"/>
            </a:pPr>
            <a:r>
              <a:rPr lang="en"/>
              <a:t>Explore the data for any inconsistencies</a:t>
            </a:r>
            <a:endParaRPr/>
          </a:p>
          <a:p>
            <a:pPr>
              <a:buAutoNum type="arabicPeriod"/>
            </a:pPr>
            <a:r>
              <a:rPr lang="en"/>
              <a:t>Prepare the data</a:t>
            </a:r>
            <a:endParaRPr/>
          </a:p>
          <a:p>
            <a:pPr>
              <a:buAutoNum type="arabicPeriod"/>
            </a:pPr>
            <a:r>
              <a:rPr lang="en"/>
              <a:t>Explore the data for insights</a:t>
            </a:r>
            <a:endParaRPr/>
          </a:p>
          <a:p>
            <a:pPr>
              <a:buAutoNum type="arabicPeriod"/>
            </a:pPr>
            <a:r>
              <a:rPr lang="en"/>
              <a:t>Present your insights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PetMe</a:t>
            </a:r>
            <a:endParaRPr/>
          </a:p>
        </p:txBody>
      </p:sp>
      <p:sp>
        <p:nvSpPr>
          <p:cNvPr id="154" name="Google Shape;154;p2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
              <a:t>PetMe is a nonprofit organization that helps finding homes for exotic rescue pets (think crocodiles, lamas, and monkeys). PetMe board is certain that there are people interested in rescuing these animals but they don’t know what to do about it. The board reached out to a data analytics consultancy to help them with this task.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Problem framing</a:t>
            </a:r>
            <a:endParaRPr/>
          </a:p>
        </p:txBody>
      </p:sp>
      <p:sp>
        <p:nvSpPr>
          <p:cNvPr id="160" name="Google Shape;160;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Define the objective in business terms</a:t>
            </a:r>
            <a:endParaRPr/>
          </a:p>
          <a:p>
            <a:pPr>
              <a:buAutoNum type="arabicPeriod"/>
            </a:pPr>
            <a:r>
              <a:rPr lang="en"/>
              <a:t>How will the solution be used?</a:t>
            </a:r>
            <a:endParaRPr/>
          </a:p>
          <a:p>
            <a:pPr>
              <a:buAutoNum type="arabicPeriod"/>
            </a:pPr>
            <a:r>
              <a:rPr lang="en"/>
              <a:t>How should the performance be measured?</a:t>
            </a:r>
            <a:endParaRPr/>
          </a:p>
          <a:p>
            <a:pPr>
              <a:buAutoNum type="arabicPeriod"/>
            </a:pPr>
            <a:r>
              <a:rPr lang="en"/>
              <a:t>Is the performance measure aligned with the business objectives?</a:t>
            </a:r>
            <a:endParaRPr/>
          </a:p>
          <a:p>
            <a:pPr>
              <a:buAutoNum type="arabicPeriod"/>
            </a:pPr>
            <a:r>
              <a:rPr lang="en"/>
              <a:t>List the assumptions you made in designing the solution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Get the data</a:t>
            </a:r>
            <a:endParaRPr/>
          </a:p>
        </p:txBody>
      </p:sp>
      <p:sp>
        <p:nvSpPr>
          <p:cNvPr id="166" name="Google Shape;166;p2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List the data you need and how much you need.</a:t>
            </a:r>
            <a:endParaRPr/>
          </a:p>
          <a:p>
            <a:pPr>
              <a:buAutoNum type="arabicPeriod"/>
            </a:pPr>
            <a:r>
              <a:rPr lang="en"/>
              <a:t>Make sure that your data is representative</a:t>
            </a:r>
            <a:endParaRPr/>
          </a:p>
          <a:p>
            <a:pPr>
              <a:buAutoNum type="arabicPeriod"/>
            </a:pPr>
            <a:r>
              <a:rPr lang="en"/>
              <a:t>Check access authorization</a:t>
            </a:r>
            <a:endParaRPr/>
          </a:p>
          <a:p>
            <a:pPr>
              <a:buAutoNum type="arabicPeriod"/>
            </a:pPr>
            <a:r>
              <a:rPr lang="en"/>
              <a:t>Get the data</a:t>
            </a:r>
            <a:endParaRPr/>
          </a:p>
          <a:p>
            <a:pPr>
              <a:buAutoNum type="arabicPeriod"/>
            </a:pPr>
            <a:r>
              <a:rPr lang="en"/>
              <a:t>Convert the data format to one you can manipulate</a:t>
            </a:r>
            <a:endParaRPr/>
          </a:p>
          <a:p>
            <a:pPr>
              <a:buAutoNum type="arabicPeriod"/>
            </a:pPr>
            <a:r>
              <a:rPr lang="en"/>
              <a:t>Ensure sensitive information is deleted or protected</a:t>
            </a:r>
            <a:endParaRPr/>
          </a:p>
          <a:p>
            <a:pPr marL="0" indent="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Explore the data for any inconsistencies</a:t>
            </a:r>
            <a:endParaRPr/>
          </a:p>
        </p:txBody>
      </p:sp>
      <p:sp>
        <p:nvSpPr>
          <p:cNvPr id="172" name="Google Shape;172;p3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Create a copy of the data (don’t mess with the original files)</a:t>
            </a:r>
            <a:endParaRPr/>
          </a:p>
          <a:p>
            <a:pPr>
              <a:buAutoNum type="arabicPeriod"/>
            </a:pPr>
            <a:r>
              <a:rPr lang="en"/>
              <a:t>Study each attribute and its characteristics:</a:t>
            </a:r>
            <a:endParaRPr/>
          </a:p>
          <a:p>
            <a:pPr lvl="1">
              <a:buAutoNum type="alphaLcPeriod"/>
            </a:pPr>
            <a:r>
              <a:rPr lang="en"/>
              <a:t>Data type</a:t>
            </a:r>
            <a:endParaRPr/>
          </a:p>
          <a:p>
            <a:pPr lvl="1">
              <a:buAutoNum type="alphaLcPeriod"/>
            </a:pPr>
            <a:r>
              <a:rPr lang="en"/>
              <a:t>% of missing values</a:t>
            </a:r>
            <a:endParaRPr/>
          </a:p>
          <a:p>
            <a:pPr lvl="1">
              <a:buAutoNum type="alphaLcPeriod"/>
            </a:pPr>
            <a:r>
              <a:rPr lang="en"/>
              <a:t>Outliers</a:t>
            </a:r>
            <a:endParaRPr/>
          </a:p>
          <a:p>
            <a:pPr lvl="1">
              <a:buAutoNum type="alphaLcPeriod"/>
            </a:pPr>
            <a:r>
              <a:rPr lang="en"/>
              <a:t>Type of distribution</a:t>
            </a:r>
            <a:endParaRPr/>
          </a:p>
          <a:p>
            <a:pPr>
              <a:buAutoNum type="arabicPeriod"/>
            </a:pPr>
            <a:r>
              <a:rPr lang="en"/>
              <a:t>Visualize the data</a:t>
            </a:r>
            <a:endParaRPr/>
          </a:p>
          <a:p>
            <a:pPr>
              <a:buAutoNum type="arabicPeriod"/>
            </a:pPr>
            <a:r>
              <a:rPr lang="en"/>
              <a:t>Study the correlation between attributes</a:t>
            </a:r>
            <a:endParaRPr/>
          </a:p>
          <a:p>
            <a:pPr>
              <a:buAutoNum type="arabicPeriod"/>
            </a:pPr>
            <a:r>
              <a:rPr lang="en"/>
              <a:t>Identify transformations you can apply</a:t>
            </a:r>
            <a:endParaRPr/>
          </a:p>
          <a:p>
            <a:pPr>
              <a:buAutoNum type="arabicPeriod"/>
            </a:pPr>
            <a:r>
              <a:rPr lang="en"/>
              <a:t>Identify extra data that would be useful</a:t>
            </a:r>
            <a:endParaRPr/>
          </a:p>
          <a:p>
            <a:pPr>
              <a:buAutoNum type="arabicPeriod"/>
            </a:pPr>
            <a:r>
              <a:rPr lang="en"/>
              <a:t>DOCUMENT EVERYTHING!!!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Prepare the data</a:t>
            </a:r>
            <a:endParaRPr/>
          </a:p>
        </p:txBody>
      </p:sp>
      <p:sp>
        <p:nvSpPr>
          <p:cNvPr id="178" name="Google Shape;178;p3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Write functions for all data transformations for repeatability</a:t>
            </a:r>
            <a:endParaRPr/>
          </a:p>
          <a:p>
            <a:pPr>
              <a:buAutoNum type="arabicPeriod"/>
            </a:pPr>
            <a:r>
              <a:rPr lang="en"/>
              <a:t>Fix or remove outliers</a:t>
            </a:r>
            <a:endParaRPr/>
          </a:p>
          <a:p>
            <a:pPr>
              <a:buAutoNum type="arabicPeriod"/>
            </a:pPr>
            <a:r>
              <a:rPr lang="en"/>
              <a:t>Fill in missing values</a:t>
            </a:r>
            <a:endParaRPr/>
          </a:p>
          <a:p>
            <a:pPr>
              <a:buAutoNum type="arabicPeriod"/>
            </a:pPr>
            <a:r>
              <a:rPr lang="en"/>
              <a:t>Drop values that provide no useful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Explore the data for insights</a:t>
            </a:r>
            <a:endParaRPr/>
          </a:p>
        </p:txBody>
      </p:sp>
      <p:sp>
        <p:nvSpPr>
          <p:cNvPr id="184" name="Google Shape;184;p3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List the questions you want to answer</a:t>
            </a:r>
            <a:endParaRPr/>
          </a:p>
          <a:p>
            <a:pPr>
              <a:buAutoNum type="arabicPeriod"/>
            </a:pPr>
            <a:r>
              <a:rPr lang="en"/>
              <a:t>Check the different ways your data can answer these questions</a:t>
            </a:r>
            <a:endParaRPr/>
          </a:p>
          <a:p>
            <a:pPr>
              <a:buAutoNum type="arabicPeriod"/>
            </a:pPr>
            <a:r>
              <a:rPr lang="en"/>
              <a:t>Find the most suitable method to represent your insight</a:t>
            </a:r>
            <a:endParaRPr/>
          </a:p>
          <a:p>
            <a:pPr>
              <a:buAutoNum type="arabicPeriod"/>
            </a:pPr>
            <a:r>
              <a:rPr lang="en"/>
              <a:t>Document the decisions you made in exploring your insights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Present your insights</a:t>
            </a:r>
            <a:endParaRPr/>
          </a:p>
        </p:txBody>
      </p:sp>
      <p:sp>
        <p:nvSpPr>
          <p:cNvPr id="190" name="Google Shape;190;p3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a:buAutoNum type="arabicPeriod"/>
            </a:pPr>
            <a:r>
              <a:rPr lang="en"/>
              <a:t>Document what you have done</a:t>
            </a:r>
            <a:endParaRPr/>
          </a:p>
          <a:p>
            <a:pPr>
              <a:buAutoNum type="arabicPeriod"/>
            </a:pPr>
            <a:r>
              <a:rPr lang="en"/>
              <a:t>Create a presentation to demonstrate your insights</a:t>
            </a:r>
            <a:endParaRPr/>
          </a:p>
          <a:p>
            <a:pPr>
              <a:buAutoNum type="arabicPeriod"/>
            </a:pPr>
            <a:r>
              <a:rPr lang="en"/>
              <a:t>Explain why your solution archives the business objective</a:t>
            </a:r>
            <a:endParaRPr/>
          </a:p>
          <a:p>
            <a:pPr>
              <a:buAutoNum type="arabicPeriod"/>
            </a:pPr>
            <a:r>
              <a:rPr lang="en"/>
              <a:t>Present the interesting points you discovered </a:t>
            </a:r>
            <a:endParaRPr/>
          </a:p>
          <a:p>
            <a:pPr lvl="1">
              <a:buAutoNum type="alphaLcPeriod"/>
            </a:pPr>
            <a:r>
              <a:rPr lang="en"/>
              <a:t>Describe what worked and what didn’t</a:t>
            </a:r>
            <a:endParaRPr/>
          </a:p>
          <a:p>
            <a:pPr lvl="1">
              <a:buAutoNum type="alphaLcPeriod"/>
            </a:pPr>
            <a:r>
              <a:rPr lang="en"/>
              <a:t>List your assumptions and limitations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1F71-BF84-B9A7-8178-F99F8B5FA53A}"/>
              </a:ext>
            </a:extLst>
          </p:cNvPr>
          <p:cNvSpPr>
            <a:spLocks noGrp="1"/>
          </p:cNvSpPr>
          <p:nvPr>
            <p:ph type="title"/>
          </p:nvPr>
        </p:nvSpPr>
        <p:spPr/>
        <p:txBody>
          <a:bodyPr/>
          <a:lstStyle/>
          <a:p>
            <a:r>
              <a:rPr lang="en-US" dirty="0"/>
              <a:t>Data Science vs Data Analytics</a:t>
            </a:r>
          </a:p>
        </p:txBody>
      </p:sp>
      <p:sp>
        <p:nvSpPr>
          <p:cNvPr id="3" name="Text Placeholder 2">
            <a:extLst>
              <a:ext uri="{FF2B5EF4-FFF2-40B4-BE49-F238E27FC236}">
                <a16:creationId xmlns:a16="http://schemas.microsoft.com/office/drawing/2014/main" id="{F8336602-3182-3A7D-CC7C-27F6ADABC46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876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7AD4E8-CA69-768B-8731-15D58BCB4772}"/>
              </a:ext>
            </a:extLst>
          </p:cNvPr>
          <p:cNvSpPr>
            <a:spLocks noGrp="1"/>
          </p:cNvSpPr>
          <p:nvPr>
            <p:ph type="title"/>
          </p:nvPr>
        </p:nvSpPr>
        <p:spPr/>
        <p:txBody>
          <a:bodyPr/>
          <a:lstStyle/>
          <a:p>
            <a:r>
              <a:rPr lang="en-US" dirty="0"/>
              <a:t>Data Science vs Data Analytics</a:t>
            </a:r>
          </a:p>
        </p:txBody>
      </p:sp>
      <p:pic>
        <p:nvPicPr>
          <p:cNvPr id="7" name="Google Shape;79;p16">
            <a:extLst>
              <a:ext uri="{FF2B5EF4-FFF2-40B4-BE49-F238E27FC236}">
                <a16:creationId xmlns:a16="http://schemas.microsoft.com/office/drawing/2014/main" id="{2FAA7987-4F4E-B900-A466-75F471BCF33F}"/>
              </a:ext>
            </a:extLst>
          </p:cNvPr>
          <p:cNvPicPr preferRelativeResize="0"/>
          <p:nvPr/>
        </p:nvPicPr>
        <p:blipFill>
          <a:blip r:embed="rId3">
            <a:alphaModFix/>
          </a:blip>
          <a:stretch>
            <a:fillRect/>
          </a:stretch>
        </p:blipFill>
        <p:spPr>
          <a:xfrm>
            <a:off x="1922106" y="1491027"/>
            <a:ext cx="8347787" cy="5001848"/>
          </a:xfrm>
          <a:prstGeom prst="rect">
            <a:avLst/>
          </a:prstGeom>
          <a:noFill/>
          <a:ln>
            <a:noFill/>
          </a:ln>
        </p:spPr>
      </p:pic>
    </p:spTree>
    <p:extLst>
      <p:ext uri="{BB962C8B-B14F-4D97-AF65-F5344CB8AC3E}">
        <p14:creationId xmlns:p14="http://schemas.microsoft.com/office/powerpoint/2010/main" val="415488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ED9E-EAAC-FBFC-8ED2-D7160940BAF4}"/>
              </a:ext>
            </a:extLst>
          </p:cNvPr>
          <p:cNvSpPr>
            <a:spLocks noGrp="1"/>
          </p:cNvSpPr>
          <p:nvPr>
            <p:ph type="title"/>
          </p:nvPr>
        </p:nvSpPr>
        <p:spPr/>
        <p:txBody>
          <a:bodyPr/>
          <a:lstStyle/>
          <a:p>
            <a:r>
              <a:rPr lang="en" dirty="0"/>
              <a:t>Data Analytics</a:t>
            </a:r>
            <a:endParaRPr lang="en-US" dirty="0"/>
          </a:p>
        </p:txBody>
      </p:sp>
      <p:sp>
        <p:nvSpPr>
          <p:cNvPr id="3" name="Content Placeholder 2">
            <a:extLst>
              <a:ext uri="{FF2B5EF4-FFF2-40B4-BE49-F238E27FC236}">
                <a16:creationId xmlns:a16="http://schemas.microsoft.com/office/drawing/2014/main" id="{0EF053C9-54DA-B223-8A92-B9EA1FE4B38B}"/>
              </a:ext>
            </a:extLst>
          </p:cNvPr>
          <p:cNvSpPr>
            <a:spLocks noGrp="1"/>
          </p:cNvSpPr>
          <p:nvPr>
            <p:ph idx="1"/>
          </p:nvPr>
        </p:nvSpPr>
        <p:spPr>
          <a:xfrm>
            <a:off x="838200" y="1825625"/>
            <a:ext cx="5748580" cy="4351338"/>
          </a:xfrm>
        </p:spPr>
        <p:txBody>
          <a:bodyPr>
            <a:normAutofit fontScale="92500"/>
          </a:bodyPr>
          <a:lstStyle/>
          <a:p>
            <a:pPr marL="0" lvl="0" indent="0" algn="l" rtl="0">
              <a:spcBef>
                <a:spcPts val="0"/>
              </a:spcBef>
              <a:spcAft>
                <a:spcPts val="0"/>
              </a:spcAft>
              <a:buNone/>
            </a:pPr>
            <a:r>
              <a:rPr lang="en-US" b="1" dirty="0"/>
              <a:t>What is data analytics useful for?</a:t>
            </a:r>
          </a:p>
          <a:p>
            <a:pPr marL="457200" lvl="0" indent="-334327" algn="l" rtl="0">
              <a:spcBef>
                <a:spcPts val="1200"/>
              </a:spcBef>
              <a:spcAft>
                <a:spcPts val="0"/>
              </a:spcAft>
              <a:buSzPct val="100000"/>
              <a:buChar char="●"/>
            </a:pPr>
            <a:r>
              <a:rPr lang="en-US" dirty="0"/>
              <a:t>Helps individual and organizations discover trends and insights</a:t>
            </a:r>
          </a:p>
          <a:p>
            <a:pPr marL="457200" lvl="0" indent="-334327" algn="l" rtl="0">
              <a:spcBef>
                <a:spcPts val="0"/>
              </a:spcBef>
              <a:spcAft>
                <a:spcPts val="0"/>
              </a:spcAft>
              <a:buSzPct val="100000"/>
              <a:buChar char="●"/>
            </a:pPr>
            <a:r>
              <a:rPr lang="en-US" dirty="0"/>
              <a:t>Helps with informative decision making</a:t>
            </a:r>
          </a:p>
          <a:p>
            <a:pPr marL="0" lvl="0" indent="0" algn="l" rtl="0">
              <a:spcBef>
                <a:spcPts val="1200"/>
              </a:spcBef>
              <a:spcAft>
                <a:spcPts val="0"/>
              </a:spcAft>
              <a:buNone/>
            </a:pPr>
            <a:endParaRPr lang="en-US" dirty="0"/>
          </a:p>
          <a:p>
            <a:pPr marL="0" lvl="0" indent="0" algn="l" rtl="0">
              <a:spcBef>
                <a:spcPts val="1200"/>
              </a:spcBef>
              <a:spcAft>
                <a:spcPts val="0"/>
              </a:spcAft>
              <a:buNone/>
            </a:pPr>
            <a:r>
              <a:rPr lang="en-US" b="1" dirty="0"/>
              <a:t>What are the types of data analytics?</a:t>
            </a:r>
          </a:p>
          <a:p>
            <a:pPr marL="0" lvl="0" indent="0" algn="l" rtl="0">
              <a:spcBef>
                <a:spcPts val="1200"/>
              </a:spcBef>
              <a:spcAft>
                <a:spcPts val="0"/>
              </a:spcAft>
              <a:buNone/>
            </a:pPr>
            <a:r>
              <a:rPr lang="en-US" dirty="0"/>
              <a:t>There are three types of data analytics, descriptive, diagnostic, predictive and prescriptive.</a:t>
            </a:r>
          </a:p>
          <a:p>
            <a:endParaRPr lang="en-US" dirty="0"/>
          </a:p>
        </p:txBody>
      </p:sp>
      <p:pic>
        <p:nvPicPr>
          <p:cNvPr id="5" name="Google Shape;86;p17">
            <a:extLst>
              <a:ext uri="{FF2B5EF4-FFF2-40B4-BE49-F238E27FC236}">
                <a16:creationId xmlns:a16="http://schemas.microsoft.com/office/drawing/2014/main" id="{031D2D36-6B9F-A42C-DB68-556169380CE9}"/>
              </a:ext>
            </a:extLst>
          </p:cNvPr>
          <p:cNvPicPr preferRelativeResize="0"/>
          <p:nvPr/>
        </p:nvPicPr>
        <p:blipFill>
          <a:blip r:embed="rId2">
            <a:alphaModFix/>
          </a:blip>
          <a:stretch>
            <a:fillRect/>
          </a:stretch>
        </p:blipFill>
        <p:spPr>
          <a:xfrm>
            <a:off x="6965273" y="1943241"/>
            <a:ext cx="4627460" cy="3031715"/>
          </a:xfrm>
          <a:prstGeom prst="rect">
            <a:avLst/>
          </a:prstGeom>
          <a:noFill/>
          <a:ln>
            <a:noFill/>
          </a:ln>
        </p:spPr>
      </p:pic>
    </p:spTree>
    <p:extLst>
      <p:ext uri="{BB962C8B-B14F-4D97-AF65-F5344CB8AC3E}">
        <p14:creationId xmlns:p14="http://schemas.microsoft.com/office/powerpoint/2010/main" val="305558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C0D3-C19E-04A0-4A37-4574804DE802}"/>
              </a:ext>
            </a:extLst>
          </p:cNvPr>
          <p:cNvSpPr>
            <a:spLocks noGrp="1"/>
          </p:cNvSpPr>
          <p:nvPr>
            <p:ph type="title"/>
          </p:nvPr>
        </p:nvSpPr>
        <p:spPr/>
        <p:txBody>
          <a:bodyPr/>
          <a:lstStyle/>
          <a:p>
            <a:r>
              <a:rPr lang="en-US" dirty="0"/>
              <a:t>Data vs Information</a:t>
            </a:r>
          </a:p>
        </p:txBody>
      </p:sp>
      <p:sp>
        <p:nvSpPr>
          <p:cNvPr id="3" name="Content Placeholder 2">
            <a:extLst>
              <a:ext uri="{FF2B5EF4-FFF2-40B4-BE49-F238E27FC236}">
                <a16:creationId xmlns:a16="http://schemas.microsoft.com/office/drawing/2014/main" id="{307702C3-CFD3-753F-E912-E1300F5E8D25}"/>
              </a:ext>
            </a:extLst>
          </p:cNvPr>
          <p:cNvSpPr>
            <a:spLocks noGrp="1"/>
          </p:cNvSpPr>
          <p:nvPr>
            <p:ph idx="1"/>
          </p:nvPr>
        </p:nvSpPr>
        <p:spPr/>
        <p:txBody>
          <a:bodyPr/>
          <a:lstStyle/>
          <a:p>
            <a:r>
              <a:rPr lang="en-US" dirty="0"/>
              <a:t>What is the difference between data and information?</a:t>
            </a:r>
          </a:p>
          <a:p>
            <a:endParaRPr lang="en-US" dirty="0"/>
          </a:p>
        </p:txBody>
      </p:sp>
      <p:pic>
        <p:nvPicPr>
          <p:cNvPr id="4" name="Google Shape;93;p18">
            <a:extLst>
              <a:ext uri="{FF2B5EF4-FFF2-40B4-BE49-F238E27FC236}">
                <a16:creationId xmlns:a16="http://schemas.microsoft.com/office/drawing/2014/main" id="{E9865ABF-5E73-D645-0E1A-D6F10D2E7A6A}"/>
              </a:ext>
            </a:extLst>
          </p:cNvPr>
          <p:cNvPicPr preferRelativeResize="0"/>
          <p:nvPr/>
        </p:nvPicPr>
        <p:blipFill rotWithShape="1">
          <a:blip r:embed="rId2">
            <a:alphaModFix/>
          </a:blip>
          <a:srcRect l="18621" t="14301" r="18659" b="14050"/>
          <a:stretch/>
        </p:blipFill>
        <p:spPr>
          <a:xfrm>
            <a:off x="2507910" y="2836195"/>
            <a:ext cx="7176179" cy="2867182"/>
          </a:xfrm>
          <a:prstGeom prst="rect">
            <a:avLst/>
          </a:prstGeom>
          <a:noFill/>
          <a:ln>
            <a:noFill/>
          </a:ln>
        </p:spPr>
      </p:pic>
    </p:spTree>
    <p:extLst>
      <p:ext uri="{BB962C8B-B14F-4D97-AF65-F5344CB8AC3E}">
        <p14:creationId xmlns:p14="http://schemas.microsoft.com/office/powerpoint/2010/main" val="27481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B683-B6EB-61EE-F6F3-B9F890D730B7}"/>
              </a:ext>
            </a:extLst>
          </p:cNvPr>
          <p:cNvSpPr>
            <a:spLocks noGrp="1"/>
          </p:cNvSpPr>
          <p:nvPr>
            <p:ph type="title"/>
          </p:nvPr>
        </p:nvSpPr>
        <p:spPr/>
        <p:txBody>
          <a:bodyPr/>
          <a:lstStyle/>
          <a:p>
            <a:r>
              <a:rPr lang="en" dirty="0"/>
              <a:t>Data Types</a:t>
            </a:r>
            <a:endParaRPr lang="en-US" dirty="0"/>
          </a:p>
        </p:txBody>
      </p:sp>
      <p:pic>
        <p:nvPicPr>
          <p:cNvPr id="4" name="Google Shape;99;p19">
            <a:extLst>
              <a:ext uri="{FF2B5EF4-FFF2-40B4-BE49-F238E27FC236}">
                <a16:creationId xmlns:a16="http://schemas.microsoft.com/office/drawing/2014/main" id="{06EE24A4-DEE1-014B-8688-7980643E3043}"/>
              </a:ext>
            </a:extLst>
          </p:cNvPr>
          <p:cNvPicPr preferRelativeResize="0"/>
          <p:nvPr/>
        </p:nvPicPr>
        <p:blipFill>
          <a:blip r:embed="rId2">
            <a:alphaModFix/>
          </a:blip>
          <a:stretch>
            <a:fillRect/>
          </a:stretch>
        </p:blipFill>
        <p:spPr>
          <a:xfrm>
            <a:off x="3872692" y="526962"/>
            <a:ext cx="7069112" cy="5804075"/>
          </a:xfrm>
          <a:prstGeom prst="rect">
            <a:avLst/>
          </a:prstGeom>
          <a:noFill/>
          <a:ln>
            <a:noFill/>
          </a:ln>
        </p:spPr>
      </p:pic>
    </p:spTree>
    <p:extLst>
      <p:ext uri="{BB962C8B-B14F-4D97-AF65-F5344CB8AC3E}">
        <p14:creationId xmlns:p14="http://schemas.microsoft.com/office/powerpoint/2010/main" val="113061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F46A-0199-3957-1FD8-85A8A5EB2178}"/>
              </a:ext>
            </a:extLst>
          </p:cNvPr>
          <p:cNvSpPr>
            <a:spLocks noGrp="1"/>
          </p:cNvSpPr>
          <p:nvPr>
            <p:ph type="title"/>
          </p:nvPr>
        </p:nvSpPr>
        <p:spPr/>
        <p:txBody>
          <a:bodyPr/>
          <a:lstStyle/>
          <a:p>
            <a:r>
              <a:rPr lang="en" dirty="0"/>
              <a:t>Descriptive analytics</a:t>
            </a:r>
            <a:endParaRPr lang="en-US" dirty="0"/>
          </a:p>
        </p:txBody>
      </p:sp>
      <p:sp>
        <p:nvSpPr>
          <p:cNvPr id="3" name="Content Placeholder 2">
            <a:extLst>
              <a:ext uri="{FF2B5EF4-FFF2-40B4-BE49-F238E27FC236}">
                <a16:creationId xmlns:a16="http://schemas.microsoft.com/office/drawing/2014/main" id="{CD628A9D-77F9-E7DB-755F-A64B63956778}"/>
              </a:ext>
            </a:extLst>
          </p:cNvPr>
          <p:cNvSpPr>
            <a:spLocks noGrp="1"/>
          </p:cNvSpPr>
          <p:nvPr>
            <p:ph idx="1"/>
          </p:nvPr>
        </p:nvSpPr>
        <p:spPr>
          <a:xfrm>
            <a:off x="838200" y="1825625"/>
            <a:ext cx="3640810" cy="4351338"/>
          </a:xfrm>
        </p:spPr>
        <p:txBody>
          <a:bodyPr/>
          <a:lstStyle/>
          <a:p>
            <a:pPr marL="0" lvl="0" indent="0" algn="l" rtl="0">
              <a:spcBef>
                <a:spcPts val="0"/>
              </a:spcBef>
              <a:spcAft>
                <a:spcPts val="0"/>
              </a:spcAft>
              <a:buNone/>
            </a:pPr>
            <a:r>
              <a:rPr lang="en-US" dirty="0"/>
              <a:t>Answers the question, “</a:t>
            </a:r>
            <a:r>
              <a:rPr lang="en-US" b="1" i="1" dirty="0"/>
              <a:t>What happened?</a:t>
            </a:r>
            <a:r>
              <a:rPr lang="en-US" dirty="0"/>
              <a:t>”</a:t>
            </a:r>
          </a:p>
          <a:p>
            <a:pPr marL="457200" lvl="0" indent="-342900" algn="l" rtl="0">
              <a:spcBef>
                <a:spcPts val="1200"/>
              </a:spcBef>
              <a:spcAft>
                <a:spcPts val="0"/>
              </a:spcAft>
              <a:buSzPts val="1800"/>
              <a:buChar char="●"/>
            </a:pPr>
            <a:r>
              <a:rPr lang="en-US" dirty="0"/>
              <a:t>Data mining</a:t>
            </a:r>
          </a:p>
          <a:p>
            <a:pPr marL="457200" lvl="0" indent="-342900" algn="l" rtl="0">
              <a:spcBef>
                <a:spcPts val="0"/>
              </a:spcBef>
              <a:spcAft>
                <a:spcPts val="0"/>
              </a:spcAft>
              <a:buSzPts val="1800"/>
              <a:buChar char="●"/>
            </a:pPr>
            <a:r>
              <a:rPr lang="en-US" dirty="0"/>
              <a:t>Demand trends</a:t>
            </a:r>
          </a:p>
          <a:p>
            <a:pPr marL="457200" lvl="0" indent="-342900" algn="l" rtl="0">
              <a:spcBef>
                <a:spcPts val="0"/>
              </a:spcBef>
              <a:spcAft>
                <a:spcPts val="0"/>
              </a:spcAft>
              <a:buSzPts val="1800"/>
              <a:buChar char="●"/>
            </a:pPr>
            <a:r>
              <a:rPr lang="en-US" dirty="0"/>
              <a:t>Aggregated results</a:t>
            </a:r>
          </a:p>
          <a:p>
            <a:endParaRPr lang="en-US" dirty="0"/>
          </a:p>
        </p:txBody>
      </p:sp>
      <p:pic>
        <p:nvPicPr>
          <p:cNvPr id="4" name="Google Shape;107;p20">
            <a:extLst>
              <a:ext uri="{FF2B5EF4-FFF2-40B4-BE49-F238E27FC236}">
                <a16:creationId xmlns:a16="http://schemas.microsoft.com/office/drawing/2014/main" id="{82F60E61-CB17-CB2C-5572-204C8F16E015}"/>
              </a:ext>
            </a:extLst>
          </p:cNvPr>
          <p:cNvPicPr preferRelativeResize="0"/>
          <p:nvPr/>
        </p:nvPicPr>
        <p:blipFill>
          <a:blip r:embed="rId2">
            <a:alphaModFix/>
          </a:blip>
          <a:stretch>
            <a:fillRect/>
          </a:stretch>
        </p:blipFill>
        <p:spPr>
          <a:xfrm>
            <a:off x="4867165" y="1690688"/>
            <a:ext cx="6812100" cy="3972159"/>
          </a:xfrm>
          <a:prstGeom prst="rect">
            <a:avLst/>
          </a:prstGeom>
          <a:noFill/>
          <a:ln>
            <a:noFill/>
          </a:ln>
        </p:spPr>
      </p:pic>
    </p:spTree>
    <p:extLst>
      <p:ext uri="{BB962C8B-B14F-4D97-AF65-F5344CB8AC3E}">
        <p14:creationId xmlns:p14="http://schemas.microsoft.com/office/powerpoint/2010/main" val="301650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Diagnostic analytics</a:t>
            </a:r>
            <a:endParaRPr dirty="0"/>
          </a:p>
        </p:txBody>
      </p:sp>
      <p:sp>
        <p:nvSpPr>
          <p:cNvPr id="113" name="Google Shape;113;p21"/>
          <p:cNvSpPr txBox="1">
            <a:spLocks noGrp="1"/>
          </p:cNvSpPr>
          <p:nvPr>
            <p:ph type="body" idx="1"/>
          </p:nvPr>
        </p:nvSpPr>
        <p:spPr>
          <a:xfrm>
            <a:off x="415600" y="1536633"/>
            <a:ext cx="5132793" cy="4555200"/>
          </a:xfrm>
          <a:prstGeom prst="rect">
            <a:avLst/>
          </a:prstGeom>
        </p:spPr>
        <p:txBody>
          <a:bodyPr spcFirstLastPara="1" vert="horz" wrap="square" lIns="121900" tIns="121900" rIns="121900" bIns="121900" rtlCol="0" anchor="t" anchorCtr="0">
            <a:normAutofit/>
          </a:bodyPr>
          <a:lstStyle/>
          <a:p>
            <a:pPr marL="0" indent="0">
              <a:buNone/>
            </a:pPr>
            <a:r>
              <a:rPr lang="en" dirty="0"/>
              <a:t>Answers the question, “</a:t>
            </a:r>
            <a:r>
              <a:rPr lang="en" b="1" i="1" dirty="0"/>
              <a:t>Why did this happen?</a:t>
            </a:r>
            <a:r>
              <a:rPr lang="en" dirty="0"/>
              <a:t>”</a:t>
            </a:r>
            <a:endParaRPr dirty="0"/>
          </a:p>
          <a:p>
            <a:pPr>
              <a:spcBef>
                <a:spcPts val="1600"/>
              </a:spcBef>
            </a:pPr>
            <a:r>
              <a:rPr lang="en" dirty="0"/>
              <a:t>Hypothesis testing</a:t>
            </a:r>
            <a:endParaRPr dirty="0"/>
          </a:p>
          <a:p>
            <a:r>
              <a:rPr lang="en" dirty="0"/>
              <a:t>Correlations</a:t>
            </a:r>
            <a:endParaRPr dirty="0"/>
          </a:p>
        </p:txBody>
      </p:sp>
      <p:pic>
        <p:nvPicPr>
          <p:cNvPr id="114" name="Google Shape;114;p21"/>
          <p:cNvPicPr preferRelativeResize="0"/>
          <p:nvPr/>
        </p:nvPicPr>
        <p:blipFill>
          <a:blip r:embed="rId3">
            <a:alphaModFix/>
          </a:blip>
          <a:stretch>
            <a:fillRect/>
          </a:stretch>
        </p:blipFill>
        <p:spPr>
          <a:xfrm>
            <a:off x="5933800" y="1246123"/>
            <a:ext cx="5842600" cy="3895067"/>
          </a:xfrm>
          <a:prstGeom prst="rect">
            <a:avLst/>
          </a:prstGeom>
          <a:noFill/>
          <a:ln>
            <a:noFill/>
          </a:ln>
        </p:spPr>
      </p:pic>
      <p:sp>
        <p:nvSpPr>
          <p:cNvPr id="115" name="Google Shape;115;p21"/>
          <p:cNvSpPr txBox="1"/>
          <p:nvPr/>
        </p:nvSpPr>
        <p:spPr>
          <a:xfrm>
            <a:off x="6292312" y="5297090"/>
            <a:ext cx="5474888" cy="615513"/>
          </a:xfrm>
          <a:prstGeom prst="rect">
            <a:avLst/>
          </a:prstGeom>
          <a:noFill/>
          <a:ln>
            <a:noFill/>
          </a:ln>
        </p:spPr>
        <p:txBody>
          <a:bodyPr spcFirstLastPara="1" wrap="square" lIns="121900" tIns="121900" rIns="121900" bIns="121900" anchor="t" anchorCtr="0">
            <a:spAutoFit/>
          </a:bodyPr>
          <a:lstStyle/>
          <a:p>
            <a:r>
              <a:rPr lang="en" sz="2400" b="1" dirty="0">
                <a:solidFill>
                  <a:schemeClr val="dk1"/>
                </a:solidFill>
              </a:rPr>
              <a:t>CORRELATION IS NOT CAUSATION!!!!</a:t>
            </a:r>
            <a:endParaRPr sz="2400" b="1"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Predictive analytics</a:t>
            </a:r>
            <a:endParaRPr/>
          </a:p>
        </p:txBody>
      </p:sp>
      <p:sp>
        <p:nvSpPr>
          <p:cNvPr id="121" name="Google Shape;121;p22"/>
          <p:cNvSpPr txBox="1">
            <a:spLocks noGrp="1"/>
          </p:cNvSpPr>
          <p:nvPr>
            <p:ph type="body" idx="1"/>
          </p:nvPr>
        </p:nvSpPr>
        <p:spPr>
          <a:xfrm>
            <a:off x="415600" y="1536633"/>
            <a:ext cx="5163790" cy="4555200"/>
          </a:xfrm>
          <a:prstGeom prst="rect">
            <a:avLst/>
          </a:prstGeom>
        </p:spPr>
        <p:txBody>
          <a:bodyPr spcFirstLastPara="1" vert="horz" wrap="square" lIns="121900" tIns="121900" rIns="121900" bIns="121900" rtlCol="0" anchor="t" anchorCtr="0">
            <a:normAutofit/>
          </a:bodyPr>
          <a:lstStyle/>
          <a:p>
            <a:pPr marL="0" indent="0">
              <a:buNone/>
            </a:pPr>
            <a:r>
              <a:rPr lang="en" dirty="0"/>
              <a:t>Answers the question, “</a:t>
            </a:r>
            <a:r>
              <a:rPr lang="en" b="1" i="1" dirty="0"/>
              <a:t>What might happen in the future?</a:t>
            </a:r>
            <a:r>
              <a:rPr lang="en" dirty="0"/>
              <a:t>”</a:t>
            </a:r>
            <a:endParaRPr dirty="0"/>
          </a:p>
          <a:p>
            <a:pPr>
              <a:spcBef>
                <a:spcPts val="1600"/>
              </a:spcBef>
            </a:pPr>
            <a:r>
              <a:rPr lang="en" dirty="0"/>
              <a:t>Forecasts</a:t>
            </a:r>
            <a:endParaRPr dirty="0"/>
          </a:p>
          <a:p>
            <a:r>
              <a:rPr lang="en" dirty="0"/>
              <a:t>Detection</a:t>
            </a:r>
            <a:endParaRPr dirty="0"/>
          </a:p>
        </p:txBody>
      </p:sp>
      <p:pic>
        <p:nvPicPr>
          <p:cNvPr id="122" name="Google Shape;122;p22"/>
          <p:cNvPicPr preferRelativeResize="0"/>
          <p:nvPr/>
        </p:nvPicPr>
        <p:blipFill>
          <a:blip r:embed="rId3">
            <a:alphaModFix/>
          </a:blip>
          <a:stretch>
            <a:fillRect/>
          </a:stretch>
        </p:blipFill>
        <p:spPr>
          <a:xfrm>
            <a:off x="5570188" y="1356967"/>
            <a:ext cx="6206212" cy="45552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577</Words>
  <Application>Microsoft Macintosh PowerPoint</Application>
  <PresentationFormat>Widescreen</PresentationFormat>
  <Paragraphs>91</Paragraphs>
  <Slides>19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June 3</vt:lpstr>
      <vt:lpstr>Data Science vs Data Analytics</vt:lpstr>
      <vt:lpstr>Data Science vs Data Analytics</vt:lpstr>
      <vt:lpstr>Data Analytics</vt:lpstr>
      <vt:lpstr>Data vs Information</vt:lpstr>
      <vt:lpstr>Data Types</vt:lpstr>
      <vt:lpstr>Descriptive analytics</vt:lpstr>
      <vt:lpstr>Diagnostic analytics</vt:lpstr>
      <vt:lpstr>Predictive analytics</vt:lpstr>
      <vt:lpstr>Prescriptive analytics </vt:lpstr>
      <vt:lpstr>Break</vt:lpstr>
      <vt:lpstr>How to conduct a data analytics project</vt:lpstr>
      <vt:lpstr>PetMe</vt:lpstr>
      <vt:lpstr>Problem framing</vt:lpstr>
      <vt:lpstr>Get the data</vt:lpstr>
      <vt:lpstr>Explore the data for any inconsistencies</vt:lpstr>
      <vt:lpstr>Prepare the data</vt:lpstr>
      <vt:lpstr>Explore the data for insights</vt:lpstr>
      <vt:lpstr>Present your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Laurie Jones</dc:creator>
  <cp:lastModifiedBy>Laurie Jones</cp:lastModifiedBy>
  <cp:revision>2</cp:revision>
  <dcterms:created xsi:type="dcterms:W3CDTF">2024-05-20T00:37:17Z</dcterms:created>
  <dcterms:modified xsi:type="dcterms:W3CDTF">2025-05-27T19:37:53Z</dcterms:modified>
</cp:coreProperties>
</file>