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72" r:id="rId3"/>
    <p:sldId id="270" r:id="rId4"/>
    <p:sldId id="273" r:id="rId5"/>
    <p:sldId id="274" r:id="rId6"/>
    <p:sldId id="284" r:id="rId7"/>
    <p:sldId id="285" r:id="rId8"/>
    <p:sldId id="279" r:id="rId9"/>
    <p:sldId id="280" r:id="rId10"/>
    <p:sldId id="283" r:id="rId11"/>
    <p:sldId id="275" r:id="rId12"/>
    <p:sldId id="267" r:id="rId13"/>
    <p:sldId id="276" r:id="rId14"/>
    <p:sldId id="281" r:id="rId15"/>
    <p:sldId id="282" r:id="rId16"/>
    <p:sldId id="265" r:id="rId17"/>
    <p:sldId id="287" r:id="rId18"/>
    <p:sldId id="278" r:id="rId19"/>
    <p:sldId id="262" r:id="rId20"/>
    <p:sldId id="259" r:id="rId21"/>
    <p:sldId id="261" r:id="rId22"/>
    <p:sldId id="268" r:id="rId23"/>
    <p:sldId id="277" r:id="rId24"/>
    <p:sldId id="288" r:id="rId25"/>
    <p:sldId id="271" r:id="rId26"/>
    <p:sldId id="289" r:id="rId27"/>
    <p:sldId id="290" r:id="rId28"/>
    <p:sldId id="291" r:id="rId29"/>
    <p:sldId id="292" r:id="rId30"/>
    <p:sldId id="293" r:id="rId31"/>
    <p:sldId id="257" r:id="rId32"/>
    <p:sldId id="295" r:id="rId33"/>
    <p:sldId id="29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21"/>
    <p:restoredTop sz="94732"/>
  </p:normalViewPr>
  <p:slideViewPr>
    <p:cSldViewPr snapToGrid="0">
      <p:cViewPr varScale="1">
        <p:scale>
          <a:sx n="84" d="100"/>
          <a:sy n="84"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476C22-A9EE-4103-B8C3-730B38B47180}" type="doc">
      <dgm:prSet loTypeId="urn:microsoft.com/office/officeart/2018/2/layout/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BC1A9C9-97CF-4598-8801-2BF83C2AEC97}">
      <dgm:prSet/>
      <dgm:spPr/>
      <dgm:t>
        <a:bodyPr/>
        <a:lstStyle/>
        <a:p>
          <a:pPr>
            <a:defRPr b="1"/>
          </a:pPr>
          <a:r>
            <a:rPr lang="en-US"/>
            <a:t>What am I going to do with this data? </a:t>
          </a:r>
        </a:p>
      </dgm:t>
    </dgm:pt>
    <dgm:pt modelId="{18160C0A-B1C4-41A2-B8B3-5C2D3D30517B}" type="parTrans" cxnId="{A2C02B39-0A37-42A0-A77A-B5EB02E5F80E}">
      <dgm:prSet/>
      <dgm:spPr/>
      <dgm:t>
        <a:bodyPr/>
        <a:lstStyle/>
        <a:p>
          <a:endParaRPr lang="en-US"/>
        </a:p>
      </dgm:t>
    </dgm:pt>
    <dgm:pt modelId="{06E2B422-4BCF-4D35-BDE3-7F535FDCDC33}" type="sibTrans" cxnId="{A2C02B39-0A37-42A0-A77A-B5EB02E5F80E}">
      <dgm:prSet/>
      <dgm:spPr/>
      <dgm:t>
        <a:bodyPr/>
        <a:lstStyle/>
        <a:p>
          <a:endParaRPr lang="en-US"/>
        </a:p>
      </dgm:t>
    </dgm:pt>
    <dgm:pt modelId="{7A999FCD-14B6-4E19-AF2D-1ED8267E28A0}">
      <dgm:prSet/>
      <dgm:spPr/>
      <dgm:t>
        <a:bodyPr/>
        <a:lstStyle/>
        <a:p>
          <a:pPr>
            <a:defRPr b="1"/>
          </a:pPr>
          <a:r>
            <a:rPr lang="en-US"/>
            <a:t>Who is going to see it? </a:t>
          </a:r>
        </a:p>
      </dgm:t>
    </dgm:pt>
    <dgm:pt modelId="{9DF12058-1E61-4549-871F-797005F0F474}" type="parTrans" cxnId="{31114B86-32D6-48CD-AB27-61A0413B5DC5}">
      <dgm:prSet/>
      <dgm:spPr/>
      <dgm:t>
        <a:bodyPr/>
        <a:lstStyle/>
        <a:p>
          <a:endParaRPr lang="en-US"/>
        </a:p>
      </dgm:t>
    </dgm:pt>
    <dgm:pt modelId="{2494E586-888E-410D-BC5B-90508E76C55C}" type="sibTrans" cxnId="{31114B86-32D6-48CD-AB27-61A0413B5DC5}">
      <dgm:prSet/>
      <dgm:spPr/>
      <dgm:t>
        <a:bodyPr/>
        <a:lstStyle/>
        <a:p>
          <a:endParaRPr lang="en-US"/>
        </a:p>
      </dgm:t>
    </dgm:pt>
    <dgm:pt modelId="{4DDB5CCB-EEDE-4D13-B4B6-87E87456C8F7}">
      <dgm:prSet/>
      <dgm:spPr/>
      <dgm:t>
        <a:bodyPr/>
        <a:lstStyle/>
        <a:p>
          <a:pPr>
            <a:defRPr b="1"/>
          </a:pPr>
          <a:r>
            <a:rPr lang="en-US" dirty="0"/>
            <a:t>What is my goal with sharing and using this data?</a:t>
          </a:r>
        </a:p>
      </dgm:t>
    </dgm:pt>
    <dgm:pt modelId="{7010AACE-99A4-44C7-B302-0A9701B793D9}" type="parTrans" cxnId="{5149039D-0F04-4958-B905-CAEB1FFF9D2D}">
      <dgm:prSet/>
      <dgm:spPr/>
      <dgm:t>
        <a:bodyPr/>
        <a:lstStyle/>
        <a:p>
          <a:endParaRPr lang="en-US"/>
        </a:p>
      </dgm:t>
    </dgm:pt>
    <dgm:pt modelId="{9D037A5E-014A-468A-9CC3-F7B2581BDE12}" type="sibTrans" cxnId="{5149039D-0F04-4958-B905-CAEB1FFF9D2D}">
      <dgm:prSet/>
      <dgm:spPr/>
      <dgm:t>
        <a:bodyPr/>
        <a:lstStyle/>
        <a:p>
          <a:endParaRPr lang="en-US"/>
        </a:p>
      </dgm:t>
    </dgm:pt>
    <dgm:pt modelId="{41D55CAE-BD82-4FED-BF8E-073D2D876E37}">
      <dgm:prSet/>
      <dgm:spPr/>
      <dgm:t>
        <a:bodyPr/>
        <a:lstStyle/>
        <a:p>
          <a:r>
            <a:rPr lang="en-US"/>
            <a:t>What will I gain from it? </a:t>
          </a:r>
        </a:p>
      </dgm:t>
    </dgm:pt>
    <dgm:pt modelId="{BF8526C3-6A48-40EF-A4ED-8365AE459060}" type="parTrans" cxnId="{F3E20183-AC1C-4FA5-8E43-DC33E66C8BC3}">
      <dgm:prSet/>
      <dgm:spPr/>
      <dgm:t>
        <a:bodyPr/>
        <a:lstStyle/>
        <a:p>
          <a:endParaRPr lang="en-US"/>
        </a:p>
      </dgm:t>
    </dgm:pt>
    <dgm:pt modelId="{1DAE218E-1AF3-43C5-BC72-372356A6ADDF}" type="sibTrans" cxnId="{F3E20183-AC1C-4FA5-8E43-DC33E66C8BC3}">
      <dgm:prSet/>
      <dgm:spPr/>
      <dgm:t>
        <a:bodyPr/>
        <a:lstStyle/>
        <a:p>
          <a:endParaRPr lang="en-US"/>
        </a:p>
      </dgm:t>
    </dgm:pt>
    <dgm:pt modelId="{BD89C953-E09A-489C-8D99-3E628BA14F12}">
      <dgm:prSet/>
      <dgm:spPr/>
      <dgm:t>
        <a:bodyPr/>
        <a:lstStyle/>
        <a:p>
          <a:r>
            <a:rPr lang="en-US"/>
            <a:t>Will it affect the people whose data this is?</a:t>
          </a:r>
        </a:p>
      </dgm:t>
    </dgm:pt>
    <dgm:pt modelId="{6CBFD9BC-C842-456B-8A73-0A62A110957C}" type="parTrans" cxnId="{C294097E-BF2D-4842-8A40-E832DA775D41}">
      <dgm:prSet/>
      <dgm:spPr/>
      <dgm:t>
        <a:bodyPr/>
        <a:lstStyle/>
        <a:p>
          <a:endParaRPr lang="en-US"/>
        </a:p>
      </dgm:t>
    </dgm:pt>
    <dgm:pt modelId="{905F44A8-4501-495A-A0A0-6690129903B0}" type="sibTrans" cxnId="{C294097E-BF2D-4842-8A40-E832DA775D41}">
      <dgm:prSet/>
      <dgm:spPr/>
      <dgm:t>
        <a:bodyPr/>
        <a:lstStyle/>
        <a:p>
          <a:endParaRPr lang="en-US"/>
        </a:p>
      </dgm:t>
    </dgm:pt>
    <dgm:pt modelId="{2A96E59F-1DDA-4E63-A42D-9E3725ABE19C}" type="pres">
      <dgm:prSet presAssocID="{7F476C22-A9EE-4103-B8C3-730B38B47180}" presName="root" presStyleCnt="0">
        <dgm:presLayoutVars>
          <dgm:dir/>
          <dgm:resizeHandles val="exact"/>
        </dgm:presLayoutVars>
      </dgm:prSet>
      <dgm:spPr/>
    </dgm:pt>
    <dgm:pt modelId="{B2D082D6-8D0C-471C-BCBA-D2B9C9017208}" type="pres">
      <dgm:prSet presAssocID="{DBC1A9C9-97CF-4598-8801-2BF83C2AEC97}" presName="compNode" presStyleCnt="0"/>
      <dgm:spPr/>
    </dgm:pt>
    <dgm:pt modelId="{F5D329C1-367B-48BD-98CE-5C77C3E88976}" type="pres">
      <dgm:prSet presAssocID="{DBC1A9C9-97CF-4598-8801-2BF83C2AEC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6B734197-3DF1-4659-B7DC-AD76DBBEFC14}" type="pres">
      <dgm:prSet presAssocID="{DBC1A9C9-97CF-4598-8801-2BF83C2AEC97}" presName="iconSpace" presStyleCnt="0"/>
      <dgm:spPr/>
    </dgm:pt>
    <dgm:pt modelId="{256CA114-3EF5-4F5D-8783-5F5940C00376}" type="pres">
      <dgm:prSet presAssocID="{DBC1A9C9-97CF-4598-8801-2BF83C2AEC97}" presName="parTx" presStyleLbl="revTx" presStyleIdx="0" presStyleCnt="6">
        <dgm:presLayoutVars>
          <dgm:chMax val="0"/>
          <dgm:chPref val="0"/>
        </dgm:presLayoutVars>
      </dgm:prSet>
      <dgm:spPr/>
    </dgm:pt>
    <dgm:pt modelId="{0377190A-8EF3-4B7E-AEE1-E60FBFC5B674}" type="pres">
      <dgm:prSet presAssocID="{DBC1A9C9-97CF-4598-8801-2BF83C2AEC97}" presName="txSpace" presStyleCnt="0"/>
      <dgm:spPr/>
    </dgm:pt>
    <dgm:pt modelId="{4979382B-51E8-4E0A-909B-386B94467C01}" type="pres">
      <dgm:prSet presAssocID="{DBC1A9C9-97CF-4598-8801-2BF83C2AEC97}" presName="desTx" presStyleLbl="revTx" presStyleIdx="1" presStyleCnt="6">
        <dgm:presLayoutVars/>
      </dgm:prSet>
      <dgm:spPr/>
    </dgm:pt>
    <dgm:pt modelId="{B26EF6AA-AC35-4288-BBF0-AE98C7861693}" type="pres">
      <dgm:prSet presAssocID="{06E2B422-4BCF-4D35-BDE3-7F535FDCDC33}" presName="sibTrans" presStyleCnt="0"/>
      <dgm:spPr/>
    </dgm:pt>
    <dgm:pt modelId="{132F52BB-2346-4D5C-A43B-E7CDFFDDBA3F}" type="pres">
      <dgm:prSet presAssocID="{7A999FCD-14B6-4E19-AF2D-1ED8267E28A0}" presName="compNode" presStyleCnt="0"/>
      <dgm:spPr/>
    </dgm:pt>
    <dgm:pt modelId="{11FA6682-4727-42E9-8A85-96BDD70AE05B}" type="pres">
      <dgm:prSet presAssocID="{7A999FCD-14B6-4E19-AF2D-1ED8267E28A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s"/>
        </a:ext>
      </dgm:extLst>
    </dgm:pt>
    <dgm:pt modelId="{053E70AA-D66F-4284-A545-C141CF089E8D}" type="pres">
      <dgm:prSet presAssocID="{7A999FCD-14B6-4E19-AF2D-1ED8267E28A0}" presName="iconSpace" presStyleCnt="0"/>
      <dgm:spPr/>
    </dgm:pt>
    <dgm:pt modelId="{163ED926-E6F0-4780-BDE6-5B423BD9C78B}" type="pres">
      <dgm:prSet presAssocID="{7A999FCD-14B6-4E19-AF2D-1ED8267E28A0}" presName="parTx" presStyleLbl="revTx" presStyleIdx="2" presStyleCnt="6">
        <dgm:presLayoutVars>
          <dgm:chMax val="0"/>
          <dgm:chPref val="0"/>
        </dgm:presLayoutVars>
      </dgm:prSet>
      <dgm:spPr/>
    </dgm:pt>
    <dgm:pt modelId="{488B3AB3-D674-4122-95D3-08B44320F3F0}" type="pres">
      <dgm:prSet presAssocID="{7A999FCD-14B6-4E19-AF2D-1ED8267E28A0}" presName="txSpace" presStyleCnt="0"/>
      <dgm:spPr/>
    </dgm:pt>
    <dgm:pt modelId="{E130B5D7-B5D0-4491-97FB-305798EA85DB}" type="pres">
      <dgm:prSet presAssocID="{7A999FCD-14B6-4E19-AF2D-1ED8267E28A0}" presName="desTx" presStyleLbl="revTx" presStyleIdx="3" presStyleCnt="6">
        <dgm:presLayoutVars/>
      </dgm:prSet>
      <dgm:spPr/>
    </dgm:pt>
    <dgm:pt modelId="{11BABAEB-ED72-4FED-A38D-57507076228E}" type="pres">
      <dgm:prSet presAssocID="{2494E586-888E-410D-BC5B-90508E76C55C}" presName="sibTrans" presStyleCnt="0"/>
      <dgm:spPr/>
    </dgm:pt>
    <dgm:pt modelId="{08136028-4B2E-4379-96F7-EC67DE908A9D}" type="pres">
      <dgm:prSet presAssocID="{4DDB5CCB-EEDE-4D13-B4B6-87E87456C8F7}" presName="compNode" presStyleCnt="0"/>
      <dgm:spPr/>
    </dgm:pt>
    <dgm:pt modelId="{CAC394D2-EF66-4C35-8438-7F5846DA8158}" type="pres">
      <dgm:prSet presAssocID="{4DDB5CCB-EEDE-4D13-B4B6-87E87456C8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C17C62BE-3581-46A5-9DA8-90EF94851E48}" type="pres">
      <dgm:prSet presAssocID="{4DDB5CCB-EEDE-4D13-B4B6-87E87456C8F7}" presName="iconSpace" presStyleCnt="0"/>
      <dgm:spPr/>
    </dgm:pt>
    <dgm:pt modelId="{B35E0311-A5C0-49BC-9F4B-7F987A6D157C}" type="pres">
      <dgm:prSet presAssocID="{4DDB5CCB-EEDE-4D13-B4B6-87E87456C8F7}" presName="parTx" presStyleLbl="revTx" presStyleIdx="4" presStyleCnt="6">
        <dgm:presLayoutVars>
          <dgm:chMax val="0"/>
          <dgm:chPref val="0"/>
        </dgm:presLayoutVars>
      </dgm:prSet>
      <dgm:spPr/>
    </dgm:pt>
    <dgm:pt modelId="{A0D3B316-AFF8-4CDE-8BB4-AAFDBDDAB652}" type="pres">
      <dgm:prSet presAssocID="{4DDB5CCB-EEDE-4D13-B4B6-87E87456C8F7}" presName="txSpace" presStyleCnt="0"/>
      <dgm:spPr/>
    </dgm:pt>
    <dgm:pt modelId="{D73D4D94-AB37-4B91-B962-EC62223CD61B}" type="pres">
      <dgm:prSet presAssocID="{4DDB5CCB-EEDE-4D13-B4B6-87E87456C8F7}" presName="desTx" presStyleLbl="revTx" presStyleIdx="5" presStyleCnt="6">
        <dgm:presLayoutVars/>
      </dgm:prSet>
      <dgm:spPr/>
    </dgm:pt>
  </dgm:ptLst>
  <dgm:cxnLst>
    <dgm:cxn modelId="{A2C02B39-0A37-42A0-A77A-B5EB02E5F80E}" srcId="{7F476C22-A9EE-4103-B8C3-730B38B47180}" destId="{DBC1A9C9-97CF-4598-8801-2BF83C2AEC97}" srcOrd="0" destOrd="0" parTransId="{18160C0A-B1C4-41A2-B8B3-5C2D3D30517B}" sibTransId="{06E2B422-4BCF-4D35-BDE3-7F535FDCDC33}"/>
    <dgm:cxn modelId="{2DC16640-3FE0-4A41-887A-3FC0C1BF6A3A}" type="presOf" srcId="{4DDB5CCB-EEDE-4D13-B4B6-87E87456C8F7}" destId="{B35E0311-A5C0-49BC-9F4B-7F987A6D157C}" srcOrd="0" destOrd="0" presId="urn:microsoft.com/office/officeart/2018/2/layout/IconLabelDescriptionList"/>
    <dgm:cxn modelId="{AF3D364E-63C3-4669-BAD9-61503FB09112}" type="presOf" srcId="{BD89C953-E09A-489C-8D99-3E628BA14F12}" destId="{D73D4D94-AB37-4B91-B962-EC62223CD61B}" srcOrd="0" destOrd="1" presId="urn:microsoft.com/office/officeart/2018/2/layout/IconLabelDescriptionList"/>
    <dgm:cxn modelId="{F46BF85F-A561-41FE-A52A-C9E2ABA97082}" type="presOf" srcId="{7A999FCD-14B6-4E19-AF2D-1ED8267E28A0}" destId="{163ED926-E6F0-4780-BDE6-5B423BD9C78B}" srcOrd="0" destOrd="0" presId="urn:microsoft.com/office/officeart/2018/2/layout/IconLabelDescriptionList"/>
    <dgm:cxn modelId="{5FEDEB7B-C151-4F29-AE40-10A284C4A232}" type="presOf" srcId="{DBC1A9C9-97CF-4598-8801-2BF83C2AEC97}" destId="{256CA114-3EF5-4F5D-8783-5F5940C00376}" srcOrd="0" destOrd="0" presId="urn:microsoft.com/office/officeart/2018/2/layout/IconLabelDescriptionList"/>
    <dgm:cxn modelId="{C294097E-BF2D-4842-8A40-E832DA775D41}" srcId="{4DDB5CCB-EEDE-4D13-B4B6-87E87456C8F7}" destId="{BD89C953-E09A-489C-8D99-3E628BA14F12}" srcOrd="1" destOrd="0" parTransId="{6CBFD9BC-C842-456B-8A73-0A62A110957C}" sibTransId="{905F44A8-4501-495A-A0A0-6690129903B0}"/>
    <dgm:cxn modelId="{F3E20183-AC1C-4FA5-8E43-DC33E66C8BC3}" srcId="{4DDB5CCB-EEDE-4D13-B4B6-87E87456C8F7}" destId="{41D55CAE-BD82-4FED-BF8E-073D2D876E37}" srcOrd="0" destOrd="0" parTransId="{BF8526C3-6A48-40EF-A4ED-8365AE459060}" sibTransId="{1DAE218E-1AF3-43C5-BC72-372356A6ADDF}"/>
    <dgm:cxn modelId="{31114B86-32D6-48CD-AB27-61A0413B5DC5}" srcId="{7F476C22-A9EE-4103-B8C3-730B38B47180}" destId="{7A999FCD-14B6-4E19-AF2D-1ED8267E28A0}" srcOrd="1" destOrd="0" parTransId="{9DF12058-1E61-4549-871F-797005F0F474}" sibTransId="{2494E586-888E-410D-BC5B-90508E76C55C}"/>
    <dgm:cxn modelId="{5149039D-0F04-4958-B905-CAEB1FFF9D2D}" srcId="{7F476C22-A9EE-4103-B8C3-730B38B47180}" destId="{4DDB5CCB-EEDE-4D13-B4B6-87E87456C8F7}" srcOrd="2" destOrd="0" parTransId="{7010AACE-99A4-44C7-B302-0A9701B793D9}" sibTransId="{9D037A5E-014A-468A-9CC3-F7B2581BDE12}"/>
    <dgm:cxn modelId="{C6DE6E9F-5AA6-43AE-93D0-8BC000A080AC}" type="presOf" srcId="{41D55CAE-BD82-4FED-BF8E-073D2D876E37}" destId="{D73D4D94-AB37-4B91-B962-EC62223CD61B}" srcOrd="0" destOrd="0" presId="urn:microsoft.com/office/officeart/2018/2/layout/IconLabelDescriptionList"/>
    <dgm:cxn modelId="{6F66C6A7-7101-43EA-9945-7DE650C5B1D1}" type="presOf" srcId="{7F476C22-A9EE-4103-B8C3-730B38B47180}" destId="{2A96E59F-1DDA-4E63-A42D-9E3725ABE19C}" srcOrd="0" destOrd="0" presId="urn:microsoft.com/office/officeart/2018/2/layout/IconLabelDescriptionList"/>
    <dgm:cxn modelId="{FE912F2A-6C2F-4625-9BBA-EE7648754DAE}" type="presParOf" srcId="{2A96E59F-1DDA-4E63-A42D-9E3725ABE19C}" destId="{B2D082D6-8D0C-471C-BCBA-D2B9C9017208}" srcOrd="0" destOrd="0" presId="urn:microsoft.com/office/officeart/2018/2/layout/IconLabelDescriptionList"/>
    <dgm:cxn modelId="{8C3A1DD2-8825-474E-A4B5-C3134BF07F7D}" type="presParOf" srcId="{B2D082D6-8D0C-471C-BCBA-D2B9C9017208}" destId="{F5D329C1-367B-48BD-98CE-5C77C3E88976}" srcOrd="0" destOrd="0" presId="urn:microsoft.com/office/officeart/2018/2/layout/IconLabelDescriptionList"/>
    <dgm:cxn modelId="{866EE919-6287-4F66-A530-CEC00208F0EC}" type="presParOf" srcId="{B2D082D6-8D0C-471C-BCBA-D2B9C9017208}" destId="{6B734197-3DF1-4659-B7DC-AD76DBBEFC14}" srcOrd="1" destOrd="0" presId="urn:microsoft.com/office/officeart/2018/2/layout/IconLabelDescriptionList"/>
    <dgm:cxn modelId="{574A016D-5EB4-43B5-A552-2B37E96DC1BF}" type="presParOf" srcId="{B2D082D6-8D0C-471C-BCBA-D2B9C9017208}" destId="{256CA114-3EF5-4F5D-8783-5F5940C00376}" srcOrd="2" destOrd="0" presId="urn:microsoft.com/office/officeart/2018/2/layout/IconLabelDescriptionList"/>
    <dgm:cxn modelId="{7E37BAAA-BE38-4359-B3C7-AFEDF6E0454E}" type="presParOf" srcId="{B2D082D6-8D0C-471C-BCBA-D2B9C9017208}" destId="{0377190A-8EF3-4B7E-AEE1-E60FBFC5B674}" srcOrd="3" destOrd="0" presId="urn:microsoft.com/office/officeart/2018/2/layout/IconLabelDescriptionList"/>
    <dgm:cxn modelId="{B8425F47-4C72-4476-BD3A-8016903E6C3A}" type="presParOf" srcId="{B2D082D6-8D0C-471C-BCBA-D2B9C9017208}" destId="{4979382B-51E8-4E0A-909B-386B94467C01}" srcOrd="4" destOrd="0" presId="urn:microsoft.com/office/officeart/2018/2/layout/IconLabelDescriptionList"/>
    <dgm:cxn modelId="{3858C793-9B4B-489F-AF91-D3B4601B8D84}" type="presParOf" srcId="{2A96E59F-1DDA-4E63-A42D-9E3725ABE19C}" destId="{B26EF6AA-AC35-4288-BBF0-AE98C7861693}" srcOrd="1" destOrd="0" presId="urn:microsoft.com/office/officeart/2018/2/layout/IconLabelDescriptionList"/>
    <dgm:cxn modelId="{896FCE14-E214-4F7B-9963-BA6A76A904EA}" type="presParOf" srcId="{2A96E59F-1DDA-4E63-A42D-9E3725ABE19C}" destId="{132F52BB-2346-4D5C-A43B-E7CDFFDDBA3F}" srcOrd="2" destOrd="0" presId="urn:microsoft.com/office/officeart/2018/2/layout/IconLabelDescriptionList"/>
    <dgm:cxn modelId="{FAC93B76-3CBA-49F4-81B6-D381D7C4D130}" type="presParOf" srcId="{132F52BB-2346-4D5C-A43B-E7CDFFDDBA3F}" destId="{11FA6682-4727-42E9-8A85-96BDD70AE05B}" srcOrd="0" destOrd="0" presId="urn:microsoft.com/office/officeart/2018/2/layout/IconLabelDescriptionList"/>
    <dgm:cxn modelId="{4F67D98E-00F5-4F68-8A53-FA876E677A1F}" type="presParOf" srcId="{132F52BB-2346-4D5C-A43B-E7CDFFDDBA3F}" destId="{053E70AA-D66F-4284-A545-C141CF089E8D}" srcOrd="1" destOrd="0" presId="urn:microsoft.com/office/officeart/2018/2/layout/IconLabelDescriptionList"/>
    <dgm:cxn modelId="{81EC457D-09F8-4AE8-8180-0C07CF9EFDDA}" type="presParOf" srcId="{132F52BB-2346-4D5C-A43B-E7CDFFDDBA3F}" destId="{163ED926-E6F0-4780-BDE6-5B423BD9C78B}" srcOrd="2" destOrd="0" presId="urn:microsoft.com/office/officeart/2018/2/layout/IconLabelDescriptionList"/>
    <dgm:cxn modelId="{8468CA21-529A-438C-BE78-7CEB8909FE11}" type="presParOf" srcId="{132F52BB-2346-4D5C-A43B-E7CDFFDDBA3F}" destId="{488B3AB3-D674-4122-95D3-08B44320F3F0}" srcOrd="3" destOrd="0" presId="urn:microsoft.com/office/officeart/2018/2/layout/IconLabelDescriptionList"/>
    <dgm:cxn modelId="{9DBC9BE7-F84B-4A6C-9FE0-644B931C942E}" type="presParOf" srcId="{132F52BB-2346-4D5C-A43B-E7CDFFDDBA3F}" destId="{E130B5D7-B5D0-4491-97FB-305798EA85DB}" srcOrd="4" destOrd="0" presId="urn:microsoft.com/office/officeart/2018/2/layout/IconLabelDescriptionList"/>
    <dgm:cxn modelId="{B93CC19E-6638-4786-B34E-83CF8F97B1D2}" type="presParOf" srcId="{2A96E59F-1DDA-4E63-A42D-9E3725ABE19C}" destId="{11BABAEB-ED72-4FED-A38D-57507076228E}" srcOrd="3" destOrd="0" presId="urn:microsoft.com/office/officeart/2018/2/layout/IconLabelDescriptionList"/>
    <dgm:cxn modelId="{D8862338-FAB4-4709-8729-5A141A96D92B}" type="presParOf" srcId="{2A96E59F-1DDA-4E63-A42D-9E3725ABE19C}" destId="{08136028-4B2E-4379-96F7-EC67DE908A9D}" srcOrd="4" destOrd="0" presId="urn:microsoft.com/office/officeart/2018/2/layout/IconLabelDescriptionList"/>
    <dgm:cxn modelId="{85A5640A-B6DA-469B-97B8-425CCBB9C9F0}" type="presParOf" srcId="{08136028-4B2E-4379-96F7-EC67DE908A9D}" destId="{CAC394D2-EF66-4C35-8438-7F5846DA8158}" srcOrd="0" destOrd="0" presId="urn:microsoft.com/office/officeart/2018/2/layout/IconLabelDescriptionList"/>
    <dgm:cxn modelId="{8D7D83ED-4E85-450E-AC54-D548D99D233A}" type="presParOf" srcId="{08136028-4B2E-4379-96F7-EC67DE908A9D}" destId="{C17C62BE-3581-46A5-9DA8-90EF94851E48}" srcOrd="1" destOrd="0" presId="urn:microsoft.com/office/officeart/2018/2/layout/IconLabelDescriptionList"/>
    <dgm:cxn modelId="{459E39A4-B7DE-4EB4-A64D-F5F2CA3FC9E5}" type="presParOf" srcId="{08136028-4B2E-4379-96F7-EC67DE908A9D}" destId="{B35E0311-A5C0-49BC-9F4B-7F987A6D157C}" srcOrd="2" destOrd="0" presId="urn:microsoft.com/office/officeart/2018/2/layout/IconLabelDescriptionList"/>
    <dgm:cxn modelId="{B7C43806-D06F-4DEA-93BE-BE3D050B78B5}" type="presParOf" srcId="{08136028-4B2E-4379-96F7-EC67DE908A9D}" destId="{A0D3B316-AFF8-4CDE-8BB4-AAFDBDDAB652}" srcOrd="3" destOrd="0" presId="urn:microsoft.com/office/officeart/2018/2/layout/IconLabelDescriptionList"/>
    <dgm:cxn modelId="{8A5B1AAB-3531-477D-BD9E-18D7B4FD8697}" type="presParOf" srcId="{08136028-4B2E-4379-96F7-EC67DE908A9D}" destId="{D73D4D94-AB37-4B91-B962-EC62223CD61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C768AB-5EA2-4F52-ADEE-8C8D2DA1738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7CC1893-A884-49CF-A87A-56028B537406}">
      <dgm:prSet/>
      <dgm:spPr/>
      <dgm:t>
        <a:bodyPr/>
        <a:lstStyle/>
        <a:p>
          <a:r>
            <a:rPr lang="en-US"/>
            <a:t>What data is available to me? </a:t>
          </a:r>
        </a:p>
      </dgm:t>
    </dgm:pt>
    <dgm:pt modelId="{34D4691D-4193-4E30-A8E6-87C6E5C34E97}" type="parTrans" cxnId="{E383B96E-4B0D-4FAF-8FEA-B776EBE8A77F}">
      <dgm:prSet/>
      <dgm:spPr/>
      <dgm:t>
        <a:bodyPr/>
        <a:lstStyle/>
        <a:p>
          <a:endParaRPr lang="en-US"/>
        </a:p>
      </dgm:t>
    </dgm:pt>
    <dgm:pt modelId="{B879461A-2DCB-430C-91BD-B013E03B2E34}" type="sibTrans" cxnId="{E383B96E-4B0D-4FAF-8FEA-B776EBE8A77F}">
      <dgm:prSet/>
      <dgm:spPr/>
      <dgm:t>
        <a:bodyPr/>
        <a:lstStyle/>
        <a:p>
          <a:endParaRPr lang="en-US"/>
        </a:p>
      </dgm:t>
    </dgm:pt>
    <dgm:pt modelId="{B5319458-BAD4-484E-8F91-5CEB3ACBD468}">
      <dgm:prSet/>
      <dgm:spPr/>
      <dgm:t>
        <a:bodyPr/>
        <a:lstStyle/>
        <a:p>
          <a:r>
            <a:rPr lang="en-US"/>
            <a:t>Where does the data come from? </a:t>
          </a:r>
        </a:p>
      </dgm:t>
    </dgm:pt>
    <dgm:pt modelId="{DBC4A6A7-DC5E-4B4E-B665-73C75C65C84B}" type="parTrans" cxnId="{8C0ED3CA-B6B8-4F26-A4CD-D67DE03D6267}">
      <dgm:prSet/>
      <dgm:spPr/>
      <dgm:t>
        <a:bodyPr/>
        <a:lstStyle/>
        <a:p>
          <a:endParaRPr lang="en-US"/>
        </a:p>
      </dgm:t>
    </dgm:pt>
    <dgm:pt modelId="{F1351A5D-548F-46A1-A4F1-EAA09DA1A9AD}" type="sibTrans" cxnId="{8C0ED3CA-B6B8-4F26-A4CD-D67DE03D6267}">
      <dgm:prSet/>
      <dgm:spPr/>
      <dgm:t>
        <a:bodyPr/>
        <a:lstStyle/>
        <a:p>
          <a:endParaRPr lang="en-US"/>
        </a:p>
      </dgm:t>
    </dgm:pt>
    <dgm:pt modelId="{BF7CE125-B28E-451C-98D7-6938AB61E221}">
      <dgm:prSet/>
      <dgm:spPr/>
      <dgm:t>
        <a:bodyPr/>
        <a:lstStyle/>
        <a:p>
          <a:r>
            <a:rPr lang="en-US"/>
            <a:t>Do I have consent to have it obtained?</a:t>
          </a:r>
        </a:p>
      </dgm:t>
    </dgm:pt>
    <dgm:pt modelId="{B88EB6C1-2895-4B03-AA9C-AEDCC6A5D0DB}" type="parTrans" cxnId="{C872BE17-63D6-4C47-88FC-81E8176107DB}">
      <dgm:prSet/>
      <dgm:spPr/>
      <dgm:t>
        <a:bodyPr/>
        <a:lstStyle/>
        <a:p>
          <a:endParaRPr lang="en-US"/>
        </a:p>
      </dgm:t>
    </dgm:pt>
    <dgm:pt modelId="{5816635B-C95B-4F61-A147-2FA0BAF199D0}" type="sibTrans" cxnId="{C872BE17-63D6-4C47-88FC-81E8176107DB}">
      <dgm:prSet/>
      <dgm:spPr/>
      <dgm:t>
        <a:bodyPr/>
        <a:lstStyle/>
        <a:p>
          <a:endParaRPr lang="en-US"/>
        </a:p>
      </dgm:t>
    </dgm:pt>
    <dgm:pt modelId="{6340024A-2EDE-4C3F-B9A3-DEF85B78BF91}" type="pres">
      <dgm:prSet presAssocID="{35C768AB-5EA2-4F52-ADEE-8C8D2DA17385}" presName="root" presStyleCnt="0">
        <dgm:presLayoutVars>
          <dgm:dir/>
          <dgm:resizeHandles val="exact"/>
        </dgm:presLayoutVars>
      </dgm:prSet>
      <dgm:spPr/>
    </dgm:pt>
    <dgm:pt modelId="{4000C215-2E8F-439D-8725-D1BF667DDB62}" type="pres">
      <dgm:prSet presAssocID="{17CC1893-A884-49CF-A87A-56028B537406}" presName="compNode" presStyleCnt="0"/>
      <dgm:spPr/>
    </dgm:pt>
    <dgm:pt modelId="{94E89047-BF46-4377-A5ED-1FA2EE9C64A5}" type="pres">
      <dgm:prSet presAssocID="{17CC1893-A884-49CF-A87A-56028B5374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A8626294-06A0-4694-B6F2-67E246C52AAC}" type="pres">
      <dgm:prSet presAssocID="{17CC1893-A884-49CF-A87A-56028B537406}" presName="spaceRect" presStyleCnt="0"/>
      <dgm:spPr/>
    </dgm:pt>
    <dgm:pt modelId="{E014E72B-309A-4645-AF75-B82A231082D5}" type="pres">
      <dgm:prSet presAssocID="{17CC1893-A884-49CF-A87A-56028B537406}" presName="textRect" presStyleLbl="revTx" presStyleIdx="0" presStyleCnt="3">
        <dgm:presLayoutVars>
          <dgm:chMax val="1"/>
          <dgm:chPref val="1"/>
        </dgm:presLayoutVars>
      </dgm:prSet>
      <dgm:spPr/>
    </dgm:pt>
    <dgm:pt modelId="{002C6EB8-82F9-496D-A7BC-E94585246927}" type="pres">
      <dgm:prSet presAssocID="{B879461A-2DCB-430C-91BD-B013E03B2E34}" presName="sibTrans" presStyleCnt="0"/>
      <dgm:spPr/>
    </dgm:pt>
    <dgm:pt modelId="{5A78F41A-8D1A-4E06-BD52-4C05C380ED5D}" type="pres">
      <dgm:prSet presAssocID="{B5319458-BAD4-484E-8F91-5CEB3ACBD468}" presName="compNode" presStyleCnt="0"/>
      <dgm:spPr/>
    </dgm:pt>
    <dgm:pt modelId="{20F106B8-54C5-4A18-9F99-A98382F28E2E}" type="pres">
      <dgm:prSet presAssocID="{B5319458-BAD4-484E-8F91-5CEB3ACBD46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3D05B5C-4B7F-4FAF-8984-44948D87D325}" type="pres">
      <dgm:prSet presAssocID="{B5319458-BAD4-484E-8F91-5CEB3ACBD468}" presName="spaceRect" presStyleCnt="0"/>
      <dgm:spPr/>
    </dgm:pt>
    <dgm:pt modelId="{80F1825E-055F-44F3-81C4-6BA947267A6A}" type="pres">
      <dgm:prSet presAssocID="{B5319458-BAD4-484E-8F91-5CEB3ACBD468}" presName="textRect" presStyleLbl="revTx" presStyleIdx="1" presStyleCnt="3">
        <dgm:presLayoutVars>
          <dgm:chMax val="1"/>
          <dgm:chPref val="1"/>
        </dgm:presLayoutVars>
      </dgm:prSet>
      <dgm:spPr/>
    </dgm:pt>
    <dgm:pt modelId="{B05A82A2-4D14-4574-A808-E7CD3FDA128B}" type="pres">
      <dgm:prSet presAssocID="{F1351A5D-548F-46A1-A4F1-EAA09DA1A9AD}" presName="sibTrans" presStyleCnt="0"/>
      <dgm:spPr/>
    </dgm:pt>
    <dgm:pt modelId="{037D928E-B5E6-4642-9C9D-5DE70ADFC8FB}" type="pres">
      <dgm:prSet presAssocID="{BF7CE125-B28E-451C-98D7-6938AB61E221}" presName="compNode" presStyleCnt="0"/>
      <dgm:spPr/>
    </dgm:pt>
    <dgm:pt modelId="{641512FB-81B5-4B0C-9B1B-6A55B1ACFA3C}" type="pres">
      <dgm:prSet presAssocID="{BF7CE125-B28E-451C-98D7-6938AB61E2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tract"/>
        </a:ext>
      </dgm:extLst>
    </dgm:pt>
    <dgm:pt modelId="{002F193E-392D-415C-9D9A-5DB737DEDB0D}" type="pres">
      <dgm:prSet presAssocID="{BF7CE125-B28E-451C-98D7-6938AB61E221}" presName="spaceRect" presStyleCnt="0"/>
      <dgm:spPr/>
    </dgm:pt>
    <dgm:pt modelId="{531F6D4C-266F-40E8-BABB-6054DDEBD057}" type="pres">
      <dgm:prSet presAssocID="{BF7CE125-B28E-451C-98D7-6938AB61E221}" presName="textRect" presStyleLbl="revTx" presStyleIdx="2" presStyleCnt="3">
        <dgm:presLayoutVars>
          <dgm:chMax val="1"/>
          <dgm:chPref val="1"/>
        </dgm:presLayoutVars>
      </dgm:prSet>
      <dgm:spPr/>
    </dgm:pt>
  </dgm:ptLst>
  <dgm:cxnLst>
    <dgm:cxn modelId="{C872BE17-63D6-4C47-88FC-81E8176107DB}" srcId="{35C768AB-5EA2-4F52-ADEE-8C8D2DA17385}" destId="{BF7CE125-B28E-451C-98D7-6938AB61E221}" srcOrd="2" destOrd="0" parTransId="{B88EB6C1-2895-4B03-AA9C-AEDCC6A5D0DB}" sibTransId="{5816635B-C95B-4F61-A147-2FA0BAF199D0}"/>
    <dgm:cxn modelId="{59695156-C2DC-4A7E-8F61-2C34A5687A13}" type="presOf" srcId="{35C768AB-5EA2-4F52-ADEE-8C8D2DA17385}" destId="{6340024A-2EDE-4C3F-B9A3-DEF85B78BF91}" srcOrd="0" destOrd="0" presId="urn:microsoft.com/office/officeart/2018/2/layout/IconLabelList"/>
    <dgm:cxn modelId="{CDB27F6E-EF09-4666-BBBE-9506D7A04BA5}" type="presOf" srcId="{B5319458-BAD4-484E-8F91-5CEB3ACBD468}" destId="{80F1825E-055F-44F3-81C4-6BA947267A6A}" srcOrd="0" destOrd="0" presId="urn:microsoft.com/office/officeart/2018/2/layout/IconLabelList"/>
    <dgm:cxn modelId="{E383B96E-4B0D-4FAF-8FEA-B776EBE8A77F}" srcId="{35C768AB-5EA2-4F52-ADEE-8C8D2DA17385}" destId="{17CC1893-A884-49CF-A87A-56028B537406}" srcOrd="0" destOrd="0" parTransId="{34D4691D-4193-4E30-A8E6-87C6E5C34E97}" sibTransId="{B879461A-2DCB-430C-91BD-B013E03B2E34}"/>
    <dgm:cxn modelId="{F63C9489-229B-4D79-B305-552CD8503015}" type="presOf" srcId="{BF7CE125-B28E-451C-98D7-6938AB61E221}" destId="{531F6D4C-266F-40E8-BABB-6054DDEBD057}" srcOrd="0" destOrd="0" presId="urn:microsoft.com/office/officeart/2018/2/layout/IconLabelList"/>
    <dgm:cxn modelId="{5F78F3B7-215B-47B6-B5E4-2FA440E38849}" type="presOf" srcId="{17CC1893-A884-49CF-A87A-56028B537406}" destId="{E014E72B-309A-4645-AF75-B82A231082D5}" srcOrd="0" destOrd="0" presId="urn:microsoft.com/office/officeart/2018/2/layout/IconLabelList"/>
    <dgm:cxn modelId="{8C0ED3CA-B6B8-4F26-A4CD-D67DE03D6267}" srcId="{35C768AB-5EA2-4F52-ADEE-8C8D2DA17385}" destId="{B5319458-BAD4-484E-8F91-5CEB3ACBD468}" srcOrd="1" destOrd="0" parTransId="{DBC4A6A7-DC5E-4B4E-B665-73C75C65C84B}" sibTransId="{F1351A5D-548F-46A1-A4F1-EAA09DA1A9AD}"/>
    <dgm:cxn modelId="{F6E5338E-2A7A-433A-A397-6A5573ADD3BB}" type="presParOf" srcId="{6340024A-2EDE-4C3F-B9A3-DEF85B78BF91}" destId="{4000C215-2E8F-439D-8725-D1BF667DDB62}" srcOrd="0" destOrd="0" presId="urn:microsoft.com/office/officeart/2018/2/layout/IconLabelList"/>
    <dgm:cxn modelId="{FCA56909-D763-4856-8419-E34EF59C9BE4}" type="presParOf" srcId="{4000C215-2E8F-439D-8725-D1BF667DDB62}" destId="{94E89047-BF46-4377-A5ED-1FA2EE9C64A5}" srcOrd="0" destOrd="0" presId="urn:microsoft.com/office/officeart/2018/2/layout/IconLabelList"/>
    <dgm:cxn modelId="{61E8D734-B1E9-4C8B-A372-76313F3F0899}" type="presParOf" srcId="{4000C215-2E8F-439D-8725-D1BF667DDB62}" destId="{A8626294-06A0-4694-B6F2-67E246C52AAC}" srcOrd="1" destOrd="0" presId="urn:microsoft.com/office/officeart/2018/2/layout/IconLabelList"/>
    <dgm:cxn modelId="{42265EB6-8BC0-420E-9DA1-87631422EB67}" type="presParOf" srcId="{4000C215-2E8F-439D-8725-D1BF667DDB62}" destId="{E014E72B-309A-4645-AF75-B82A231082D5}" srcOrd="2" destOrd="0" presId="urn:microsoft.com/office/officeart/2018/2/layout/IconLabelList"/>
    <dgm:cxn modelId="{719BD77C-4A3B-4CC5-A2B0-BB97BF472B31}" type="presParOf" srcId="{6340024A-2EDE-4C3F-B9A3-DEF85B78BF91}" destId="{002C6EB8-82F9-496D-A7BC-E94585246927}" srcOrd="1" destOrd="0" presId="urn:microsoft.com/office/officeart/2018/2/layout/IconLabelList"/>
    <dgm:cxn modelId="{47BEE2AC-E8A7-4677-ADDF-3619DC619418}" type="presParOf" srcId="{6340024A-2EDE-4C3F-B9A3-DEF85B78BF91}" destId="{5A78F41A-8D1A-4E06-BD52-4C05C380ED5D}" srcOrd="2" destOrd="0" presId="urn:microsoft.com/office/officeart/2018/2/layout/IconLabelList"/>
    <dgm:cxn modelId="{84AE8964-C2DC-4174-8B13-A93DC6C1E935}" type="presParOf" srcId="{5A78F41A-8D1A-4E06-BD52-4C05C380ED5D}" destId="{20F106B8-54C5-4A18-9F99-A98382F28E2E}" srcOrd="0" destOrd="0" presId="urn:microsoft.com/office/officeart/2018/2/layout/IconLabelList"/>
    <dgm:cxn modelId="{CB7121F0-428F-4687-AAC1-0D28BB2098D5}" type="presParOf" srcId="{5A78F41A-8D1A-4E06-BD52-4C05C380ED5D}" destId="{23D05B5C-4B7F-4FAF-8984-44948D87D325}" srcOrd="1" destOrd="0" presId="urn:microsoft.com/office/officeart/2018/2/layout/IconLabelList"/>
    <dgm:cxn modelId="{D401D741-B478-4F77-A687-A8CEAFF75C12}" type="presParOf" srcId="{5A78F41A-8D1A-4E06-BD52-4C05C380ED5D}" destId="{80F1825E-055F-44F3-81C4-6BA947267A6A}" srcOrd="2" destOrd="0" presId="urn:microsoft.com/office/officeart/2018/2/layout/IconLabelList"/>
    <dgm:cxn modelId="{07B7BF25-B8C1-41F9-BBA1-4869CF0C56E9}" type="presParOf" srcId="{6340024A-2EDE-4C3F-B9A3-DEF85B78BF91}" destId="{B05A82A2-4D14-4574-A808-E7CD3FDA128B}" srcOrd="3" destOrd="0" presId="urn:microsoft.com/office/officeart/2018/2/layout/IconLabelList"/>
    <dgm:cxn modelId="{94A79AC3-50C8-472E-9B42-BB0827C5416E}" type="presParOf" srcId="{6340024A-2EDE-4C3F-B9A3-DEF85B78BF91}" destId="{037D928E-B5E6-4642-9C9D-5DE70ADFC8FB}" srcOrd="4" destOrd="0" presId="urn:microsoft.com/office/officeart/2018/2/layout/IconLabelList"/>
    <dgm:cxn modelId="{9FE2EF49-0D3F-4E21-9D64-A8820DDE27C6}" type="presParOf" srcId="{037D928E-B5E6-4642-9C9D-5DE70ADFC8FB}" destId="{641512FB-81B5-4B0C-9B1B-6A55B1ACFA3C}" srcOrd="0" destOrd="0" presId="urn:microsoft.com/office/officeart/2018/2/layout/IconLabelList"/>
    <dgm:cxn modelId="{9FFF6866-172E-44ED-8573-296825AA48CA}" type="presParOf" srcId="{037D928E-B5E6-4642-9C9D-5DE70ADFC8FB}" destId="{002F193E-392D-415C-9D9A-5DB737DEDB0D}" srcOrd="1" destOrd="0" presId="urn:microsoft.com/office/officeart/2018/2/layout/IconLabelList"/>
    <dgm:cxn modelId="{F0E4BCE8-5B46-4E8B-AD04-93AD74C62F5D}" type="presParOf" srcId="{037D928E-B5E6-4642-9C9D-5DE70ADFC8FB}" destId="{531F6D4C-266F-40E8-BABB-6054DDEBD05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C61939-A293-4BC9-9536-35509804C70E}"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DDC7E9B6-8E8E-475B-9A3B-549B80DBA117}">
      <dgm:prSet/>
      <dgm:spPr/>
      <dgm:t>
        <a:bodyPr/>
        <a:lstStyle/>
        <a:p>
          <a:r>
            <a:rPr lang="en-US" b="0" i="0"/>
            <a:t>Broad Number Measures</a:t>
          </a:r>
          <a:endParaRPr lang="en-US"/>
        </a:p>
      </dgm:t>
    </dgm:pt>
    <dgm:pt modelId="{2A5B53D2-1843-45C1-8F3A-933CFDA7C752}" type="parTrans" cxnId="{87211C25-E263-4C21-93A1-5ED8B16286FB}">
      <dgm:prSet/>
      <dgm:spPr/>
      <dgm:t>
        <a:bodyPr/>
        <a:lstStyle/>
        <a:p>
          <a:endParaRPr lang="en-US"/>
        </a:p>
      </dgm:t>
    </dgm:pt>
    <dgm:pt modelId="{B00AE38D-35A4-4ABE-BDD0-F5F64B2FD3F7}" type="sibTrans" cxnId="{87211C25-E263-4C21-93A1-5ED8B16286FB}">
      <dgm:prSet/>
      <dgm:spPr/>
      <dgm:t>
        <a:bodyPr/>
        <a:lstStyle/>
        <a:p>
          <a:endParaRPr lang="en-US"/>
        </a:p>
      </dgm:t>
    </dgm:pt>
    <dgm:pt modelId="{A8A7E005-633F-4DDC-8C0D-11F4FC856747}">
      <dgm:prSet/>
      <dgm:spPr/>
      <dgm:t>
        <a:bodyPr/>
        <a:lstStyle/>
        <a:p>
          <a:r>
            <a:rPr lang="en-US" b="0" i="0"/>
            <a:t>An example is counting the number of products sold or the number of visits to a webpage.</a:t>
          </a:r>
          <a:endParaRPr lang="en-US"/>
        </a:p>
      </dgm:t>
    </dgm:pt>
    <dgm:pt modelId="{6F6495BC-8C38-4915-B80E-391BA38C5C0D}" type="parTrans" cxnId="{BB02A45E-188A-4BC6-9F3C-A82EC9F95D1A}">
      <dgm:prSet/>
      <dgm:spPr/>
      <dgm:t>
        <a:bodyPr/>
        <a:lstStyle/>
        <a:p>
          <a:endParaRPr lang="en-US"/>
        </a:p>
      </dgm:t>
    </dgm:pt>
    <dgm:pt modelId="{F1F3FE56-D125-41CF-AC76-83EF50886CCC}" type="sibTrans" cxnId="{BB02A45E-188A-4BC6-9F3C-A82EC9F95D1A}">
      <dgm:prSet/>
      <dgm:spPr/>
      <dgm:t>
        <a:bodyPr/>
        <a:lstStyle/>
        <a:p>
          <a:endParaRPr lang="en-US"/>
        </a:p>
      </dgm:t>
    </dgm:pt>
    <dgm:pt modelId="{F70906E8-B1D5-40F2-825C-17329C7607C2}">
      <dgm:prSet/>
      <dgm:spPr/>
      <dgm:t>
        <a:bodyPr/>
        <a:lstStyle/>
        <a:p>
          <a:r>
            <a:rPr lang="en-US" b="0" i="0"/>
            <a:t>Progress Measures</a:t>
          </a:r>
          <a:endParaRPr lang="en-US"/>
        </a:p>
      </dgm:t>
    </dgm:pt>
    <dgm:pt modelId="{831A5DF4-D80A-4BA4-84FB-0B8AABCA96A6}" type="parTrans" cxnId="{CB100C60-CBA6-4777-94CE-A84846ECD54F}">
      <dgm:prSet/>
      <dgm:spPr/>
      <dgm:t>
        <a:bodyPr/>
        <a:lstStyle/>
        <a:p>
          <a:endParaRPr lang="en-US"/>
        </a:p>
      </dgm:t>
    </dgm:pt>
    <dgm:pt modelId="{C6DAF5AD-067D-42E9-B823-52881D8EF9AF}" type="sibTrans" cxnId="{CB100C60-CBA6-4777-94CE-A84846ECD54F}">
      <dgm:prSet/>
      <dgm:spPr/>
      <dgm:t>
        <a:bodyPr/>
        <a:lstStyle/>
        <a:p>
          <a:endParaRPr lang="en-US"/>
        </a:p>
      </dgm:t>
    </dgm:pt>
    <dgm:pt modelId="{EBEA55CC-82AB-433C-951B-19DBC99B90B2}">
      <dgm:prSet/>
      <dgm:spPr/>
      <dgm:t>
        <a:bodyPr/>
        <a:lstStyle/>
        <a:p>
          <a:r>
            <a:rPr lang="en-US"/>
            <a:t>H</a:t>
          </a:r>
          <a:r>
            <a:rPr lang="en-US" b="0" i="0"/>
            <a:t>elpful in measuring the progress of completing a goal or project. These are best when quantifiable outcomes are difficult to track, or you can’t get specific data.</a:t>
          </a:r>
          <a:endParaRPr lang="en-US"/>
        </a:p>
      </dgm:t>
    </dgm:pt>
    <dgm:pt modelId="{5454F0D2-5423-4C4F-B086-06B011977CF7}" type="parTrans" cxnId="{444FBEAF-DDB2-41AC-8452-0B3AC9A6090F}">
      <dgm:prSet/>
      <dgm:spPr/>
      <dgm:t>
        <a:bodyPr/>
        <a:lstStyle/>
        <a:p>
          <a:endParaRPr lang="en-US"/>
        </a:p>
      </dgm:t>
    </dgm:pt>
    <dgm:pt modelId="{643899D1-3DC3-4D24-B001-2C6A0A2DB652}" type="sibTrans" cxnId="{444FBEAF-DDB2-41AC-8452-0B3AC9A6090F}">
      <dgm:prSet/>
      <dgm:spPr/>
      <dgm:t>
        <a:bodyPr/>
        <a:lstStyle/>
        <a:p>
          <a:endParaRPr lang="en-US"/>
        </a:p>
      </dgm:t>
    </dgm:pt>
    <dgm:pt modelId="{00A2FBEA-01DE-4247-BD69-7DDC4F474C63}">
      <dgm:prSet/>
      <dgm:spPr/>
      <dgm:t>
        <a:bodyPr/>
        <a:lstStyle/>
        <a:p>
          <a:r>
            <a:rPr lang="en-US" b="0" i="0"/>
            <a:t>Change Measures</a:t>
          </a:r>
          <a:endParaRPr lang="en-US"/>
        </a:p>
      </dgm:t>
    </dgm:pt>
    <dgm:pt modelId="{55ADC148-B78C-4575-A3A8-CCFB100F4658}" type="parTrans" cxnId="{40B677C9-3E20-4411-8B5C-5D885B46098F}">
      <dgm:prSet/>
      <dgm:spPr/>
      <dgm:t>
        <a:bodyPr/>
        <a:lstStyle/>
        <a:p>
          <a:endParaRPr lang="en-US"/>
        </a:p>
      </dgm:t>
    </dgm:pt>
    <dgm:pt modelId="{0543608A-F1BA-4DEA-ACC5-6F9CE6E23DDC}" type="sibTrans" cxnId="{40B677C9-3E20-4411-8B5C-5D885B46098F}">
      <dgm:prSet/>
      <dgm:spPr/>
      <dgm:t>
        <a:bodyPr/>
        <a:lstStyle/>
        <a:p>
          <a:endParaRPr lang="en-US"/>
        </a:p>
      </dgm:t>
    </dgm:pt>
    <dgm:pt modelId="{5B4A9C42-B436-4F2B-8C59-6CF0C26F258E}">
      <dgm:prSet/>
      <dgm:spPr/>
      <dgm:t>
        <a:bodyPr/>
        <a:lstStyle/>
        <a:p>
          <a:r>
            <a:rPr lang="en-US" b="0" i="0"/>
            <a:t>An example would be, “X% increase in sales.”</a:t>
          </a:r>
          <a:endParaRPr lang="en-US"/>
        </a:p>
      </dgm:t>
    </dgm:pt>
    <dgm:pt modelId="{31B1B01A-CB51-426C-A9EC-7FFCD7DC41C6}" type="parTrans" cxnId="{5BD469A4-4702-44B8-8287-FB90046BAA31}">
      <dgm:prSet/>
      <dgm:spPr/>
      <dgm:t>
        <a:bodyPr/>
        <a:lstStyle/>
        <a:p>
          <a:endParaRPr lang="en-US"/>
        </a:p>
      </dgm:t>
    </dgm:pt>
    <dgm:pt modelId="{02D82160-BBAA-4A1A-BC62-986D63CA0DAF}" type="sibTrans" cxnId="{5BD469A4-4702-44B8-8287-FB90046BAA31}">
      <dgm:prSet/>
      <dgm:spPr/>
      <dgm:t>
        <a:bodyPr/>
        <a:lstStyle/>
        <a:p>
          <a:endParaRPr lang="en-US"/>
        </a:p>
      </dgm:t>
    </dgm:pt>
    <dgm:pt modelId="{8A3B2C1F-957E-F14D-BA4C-892F31E17EC1}" type="pres">
      <dgm:prSet presAssocID="{6BC61939-A293-4BC9-9536-35509804C70E}" presName="Name0" presStyleCnt="0">
        <dgm:presLayoutVars>
          <dgm:dir/>
          <dgm:animLvl val="lvl"/>
          <dgm:resizeHandles val="exact"/>
        </dgm:presLayoutVars>
      </dgm:prSet>
      <dgm:spPr/>
    </dgm:pt>
    <dgm:pt modelId="{32BBE062-A915-2C48-9F9A-D0443F6B9740}" type="pres">
      <dgm:prSet presAssocID="{DDC7E9B6-8E8E-475B-9A3B-549B80DBA117}" presName="composite" presStyleCnt="0"/>
      <dgm:spPr/>
    </dgm:pt>
    <dgm:pt modelId="{E39C762D-ECF3-6049-BC75-F8294C89FD06}" type="pres">
      <dgm:prSet presAssocID="{DDC7E9B6-8E8E-475B-9A3B-549B80DBA117}" presName="parTx" presStyleLbl="alignNode1" presStyleIdx="0" presStyleCnt="3">
        <dgm:presLayoutVars>
          <dgm:chMax val="0"/>
          <dgm:chPref val="0"/>
          <dgm:bulletEnabled val="1"/>
        </dgm:presLayoutVars>
      </dgm:prSet>
      <dgm:spPr/>
    </dgm:pt>
    <dgm:pt modelId="{CC6F90D9-2F95-FA46-8F30-A60FF9DB833F}" type="pres">
      <dgm:prSet presAssocID="{DDC7E9B6-8E8E-475B-9A3B-549B80DBA117}" presName="desTx" presStyleLbl="alignAccFollowNode1" presStyleIdx="0" presStyleCnt="3">
        <dgm:presLayoutVars>
          <dgm:bulletEnabled val="1"/>
        </dgm:presLayoutVars>
      </dgm:prSet>
      <dgm:spPr/>
    </dgm:pt>
    <dgm:pt modelId="{91250C7F-BDE7-BE4E-A31E-D5146889922D}" type="pres">
      <dgm:prSet presAssocID="{B00AE38D-35A4-4ABE-BDD0-F5F64B2FD3F7}" presName="space" presStyleCnt="0"/>
      <dgm:spPr/>
    </dgm:pt>
    <dgm:pt modelId="{D80B72B0-500D-A745-9D64-76313DE9A12A}" type="pres">
      <dgm:prSet presAssocID="{F70906E8-B1D5-40F2-825C-17329C7607C2}" presName="composite" presStyleCnt="0"/>
      <dgm:spPr/>
    </dgm:pt>
    <dgm:pt modelId="{28CAA154-8BC9-8546-A1E5-9D87444E1FF5}" type="pres">
      <dgm:prSet presAssocID="{F70906E8-B1D5-40F2-825C-17329C7607C2}" presName="parTx" presStyleLbl="alignNode1" presStyleIdx="1" presStyleCnt="3">
        <dgm:presLayoutVars>
          <dgm:chMax val="0"/>
          <dgm:chPref val="0"/>
          <dgm:bulletEnabled val="1"/>
        </dgm:presLayoutVars>
      </dgm:prSet>
      <dgm:spPr/>
    </dgm:pt>
    <dgm:pt modelId="{52EDBB82-832B-1D4B-8D84-AA35AA6E9258}" type="pres">
      <dgm:prSet presAssocID="{F70906E8-B1D5-40F2-825C-17329C7607C2}" presName="desTx" presStyleLbl="alignAccFollowNode1" presStyleIdx="1" presStyleCnt="3">
        <dgm:presLayoutVars>
          <dgm:bulletEnabled val="1"/>
        </dgm:presLayoutVars>
      </dgm:prSet>
      <dgm:spPr/>
    </dgm:pt>
    <dgm:pt modelId="{5CDA72BA-DE94-5949-A20E-28B77C2F687C}" type="pres">
      <dgm:prSet presAssocID="{C6DAF5AD-067D-42E9-B823-52881D8EF9AF}" presName="space" presStyleCnt="0"/>
      <dgm:spPr/>
    </dgm:pt>
    <dgm:pt modelId="{78C563C4-3FBB-0246-9338-881A9E013513}" type="pres">
      <dgm:prSet presAssocID="{00A2FBEA-01DE-4247-BD69-7DDC4F474C63}" presName="composite" presStyleCnt="0"/>
      <dgm:spPr/>
    </dgm:pt>
    <dgm:pt modelId="{C21C167F-3C94-5447-BB39-9F1DA185B26F}" type="pres">
      <dgm:prSet presAssocID="{00A2FBEA-01DE-4247-BD69-7DDC4F474C63}" presName="parTx" presStyleLbl="alignNode1" presStyleIdx="2" presStyleCnt="3">
        <dgm:presLayoutVars>
          <dgm:chMax val="0"/>
          <dgm:chPref val="0"/>
          <dgm:bulletEnabled val="1"/>
        </dgm:presLayoutVars>
      </dgm:prSet>
      <dgm:spPr/>
    </dgm:pt>
    <dgm:pt modelId="{6664429D-D710-3441-9041-D1685798EB47}" type="pres">
      <dgm:prSet presAssocID="{00A2FBEA-01DE-4247-BD69-7DDC4F474C63}" presName="desTx" presStyleLbl="alignAccFollowNode1" presStyleIdx="2" presStyleCnt="3">
        <dgm:presLayoutVars>
          <dgm:bulletEnabled val="1"/>
        </dgm:presLayoutVars>
      </dgm:prSet>
      <dgm:spPr/>
    </dgm:pt>
  </dgm:ptLst>
  <dgm:cxnLst>
    <dgm:cxn modelId="{87211C25-E263-4C21-93A1-5ED8B16286FB}" srcId="{6BC61939-A293-4BC9-9536-35509804C70E}" destId="{DDC7E9B6-8E8E-475B-9A3B-549B80DBA117}" srcOrd="0" destOrd="0" parTransId="{2A5B53D2-1843-45C1-8F3A-933CFDA7C752}" sibTransId="{B00AE38D-35A4-4ABE-BDD0-F5F64B2FD3F7}"/>
    <dgm:cxn modelId="{7DFA9334-5ABB-5E4D-8349-334675915A25}" type="presOf" srcId="{DDC7E9B6-8E8E-475B-9A3B-549B80DBA117}" destId="{E39C762D-ECF3-6049-BC75-F8294C89FD06}" srcOrd="0" destOrd="0" presId="urn:microsoft.com/office/officeart/2005/8/layout/hList1"/>
    <dgm:cxn modelId="{1C4C733F-1F1D-AE44-BB6C-5EDE9825437A}" type="presOf" srcId="{F70906E8-B1D5-40F2-825C-17329C7607C2}" destId="{28CAA154-8BC9-8546-A1E5-9D87444E1FF5}" srcOrd="0" destOrd="0" presId="urn:microsoft.com/office/officeart/2005/8/layout/hList1"/>
    <dgm:cxn modelId="{BB02A45E-188A-4BC6-9F3C-A82EC9F95D1A}" srcId="{DDC7E9B6-8E8E-475B-9A3B-549B80DBA117}" destId="{A8A7E005-633F-4DDC-8C0D-11F4FC856747}" srcOrd="0" destOrd="0" parTransId="{6F6495BC-8C38-4915-B80E-391BA38C5C0D}" sibTransId="{F1F3FE56-D125-41CF-AC76-83EF50886CCC}"/>
    <dgm:cxn modelId="{CB100C60-CBA6-4777-94CE-A84846ECD54F}" srcId="{6BC61939-A293-4BC9-9536-35509804C70E}" destId="{F70906E8-B1D5-40F2-825C-17329C7607C2}" srcOrd="1" destOrd="0" parTransId="{831A5DF4-D80A-4BA4-84FB-0B8AABCA96A6}" sibTransId="{C6DAF5AD-067D-42E9-B823-52881D8EF9AF}"/>
    <dgm:cxn modelId="{DDAA7281-4953-2646-B28E-4F20B97FEB11}" type="presOf" srcId="{5B4A9C42-B436-4F2B-8C59-6CF0C26F258E}" destId="{6664429D-D710-3441-9041-D1685798EB47}" srcOrd="0" destOrd="0" presId="urn:microsoft.com/office/officeart/2005/8/layout/hList1"/>
    <dgm:cxn modelId="{2B6B2384-E242-554D-A373-1BDC5BC907C8}" type="presOf" srcId="{A8A7E005-633F-4DDC-8C0D-11F4FC856747}" destId="{CC6F90D9-2F95-FA46-8F30-A60FF9DB833F}" srcOrd="0" destOrd="0" presId="urn:microsoft.com/office/officeart/2005/8/layout/hList1"/>
    <dgm:cxn modelId="{E445C28C-84EF-F940-8462-CE26D0A46194}" type="presOf" srcId="{EBEA55CC-82AB-433C-951B-19DBC99B90B2}" destId="{52EDBB82-832B-1D4B-8D84-AA35AA6E9258}" srcOrd="0" destOrd="0" presId="urn:microsoft.com/office/officeart/2005/8/layout/hList1"/>
    <dgm:cxn modelId="{4A0F3B98-B15A-174F-AE4F-12E353DBAFF0}" type="presOf" srcId="{00A2FBEA-01DE-4247-BD69-7DDC4F474C63}" destId="{C21C167F-3C94-5447-BB39-9F1DA185B26F}" srcOrd="0" destOrd="0" presId="urn:microsoft.com/office/officeart/2005/8/layout/hList1"/>
    <dgm:cxn modelId="{5BD469A4-4702-44B8-8287-FB90046BAA31}" srcId="{00A2FBEA-01DE-4247-BD69-7DDC4F474C63}" destId="{5B4A9C42-B436-4F2B-8C59-6CF0C26F258E}" srcOrd="0" destOrd="0" parTransId="{31B1B01A-CB51-426C-A9EC-7FFCD7DC41C6}" sibTransId="{02D82160-BBAA-4A1A-BC62-986D63CA0DAF}"/>
    <dgm:cxn modelId="{444FBEAF-DDB2-41AC-8452-0B3AC9A6090F}" srcId="{F70906E8-B1D5-40F2-825C-17329C7607C2}" destId="{EBEA55CC-82AB-433C-951B-19DBC99B90B2}" srcOrd="0" destOrd="0" parTransId="{5454F0D2-5423-4C4F-B086-06B011977CF7}" sibTransId="{643899D1-3DC3-4D24-B001-2C6A0A2DB652}"/>
    <dgm:cxn modelId="{A9521BC6-627B-7946-A4E6-74D563A9F2C7}" type="presOf" srcId="{6BC61939-A293-4BC9-9536-35509804C70E}" destId="{8A3B2C1F-957E-F14D-BA4C-892F31E17EC1}" srcOrd="0" destOrd="0" presId="urn:microsoft.com/office/officeart/2005/8/layout/hList1"/>
    <dgm:cxn modelId="{40B677C9-3E20-4411-8B5C-5D885B46098F}" srcId="{6BC61939-A293-4BC9-9536-35509804C70E}" destId="{00A2FBEA-01DE-4247-BD69-7DDC4F474C63}" srcOrd="2" destOrd="0" parTransId="{55ADC148-B78C-4575-A3A8-CCFB100F4658}" sibTransId="{0543608A-F1BA-4DEA-ACC5-6F9CE6E23DDC}"/>
    <dgm:cxn modelId="{D43D31D0-57E8-9841-99CF-190AE8D1153A}" type="presParOf" srcId="{8A3B2C1F-957E-F14D-BA4C-892F31E17EC1}" destId="{32BBE062-A915-2C48-9F9A-D0443F6B9740}" srcOrd="0" destOrd="0" presId="urn:microsoft.com/office/officeart/2005/8/layout/hList1"/>
    <dgm:cxn modelId="{89839C34-651F-5C4B-8951-15CC376A6FDA}" type="presParOf" srcId="{32BBE062-A915-2C48-9F9A-D0443F6B9740}" destId="{E39C762D-ECF3-6049-BC75-F8294C89FD06}" srcOrd="0" destOrd="0" presId="urn:microsoft.com/office/officeart/2005/8/layout/hList1"/>
    <dgm:cxn modelId="{D13AB07F-D34E-E947-92F5-FBD683562A7B}" type="presParOf" srcId="{32BBE062-A915-2C48-9F9A-D0443F6B9740}" destId="{CC6F90D9-2F95-FA46-8F30-A60FF9DB833F}" srcOrd="1" destOrd="0" presId="urn:microsoft.com/office/officeart/2005/8/layout/hList1"/>
    <dgm:cxn modelId="{C44DA1DB-1825-CA49-A56C-D524AB7B3E3D}" type="presParOf" srcId="{8A3B2C1F-957E-F14D-BA4C-892F31E17EC1}" destId="{91250C7F-BDE7-BE4E-A31E-D5146889922D}" srcOrd="1" destOrd="0" presId="urn:microsoft.com/office/officeart/2005/8/layout/hList1"/>
    <dgm:cxn modelId="{DCCF2456-05CE-DF4C-8235-E4240EF6317B}" type="presParOf" srcId="{8A3B2C1F-957E-F14D-BA4C-892F31E17EC1}" destId="{D80B72B0-500D-A745-9D64-76313DE9A12A}" srcOrd="2" destOrd="0" presId="urn:microsoft.com/office/officeart/2005/8/layout/hList1"/>
    <dgm:cxn modelId="{D2EB789F-D095-6B46-ADB2-54462D16823C}" type="presParOf" srcId="{D80B72B0-500D-A745-9D64-76313DE9A12A}" destId="{28CAA154-8BC9-8546-A1E5-9D87444E1FF5}" srcOrd="0" destOrd="0" presId="urn:microsoft.com/office/officeart/2005/8/layout/hList1"/>
    <dgm:cxn modelId="{1905DF61-61DD-624D-B77F-15C03A12B3BA}" type="presParOf" srcId="{D80B72B0-500D-A745-9D64-76313DE9A12A}" destId="{52EDBB82-832B-1D4B-8D84-AA35AA6E9258}" srcOrd="1" destOrd="0" presId="urn:microsoft.com/office/officeart/2005/8/layout/hList1"/>
    <dgm:cxn modelId="{3982C3C4-7C95-C644-81FF-D3910601FB52}" type="presParOf" srcId="{8A3B2C1F-957E-F14D-BA4C-892F31E17EC1}" destId="{5CDA72BA-DE94-5949-A20E-28B77C2F687C}" srcOrd="3" destOrd="0" presId="urn:microsoft.com/office/officeart/2005/8/layout/hList1"/>
    <dgm:cxn modelId="{8A846483-7109-5B44-8411-5E25325012B4}" type="presParOf" srcId="{8A3B2C1F-957E-F14D-BA4C-892F31E17EC1}" destId="{78C563C4-3FBB-0246-9338-881A9E013513}" srcOrd="4" destOrd="0" presId="urn:microsoft.com/office/officeart/2005/8/layout/hList1"/>
    <dgm:cxn modelId="{996E10A4-82D6-2643-8546-1B4B11F475E1}" type="presParOf" srcId="{78C563C4-3FBB-0246-9338-881A9E013513}" destId="{C21C167F-3C94-5447-BB39-9F1DA185B26F}" srcOrd="0" destOrd="0" presId="urn:microsoft.com/office/officeart/2005/8/layout/hList1"/>
    <dgm:cxn modelId="{07CF72D6-DD45-3F4C-9CAE-8098FDC6EAC8}" type="presParOf" srcId="{78C563C4-3FBB-0246-9338-881A9E013513}" destId="{6664429D-D710-3441-9041-D1685798EB4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9D606BA-0EDB-487D-AE91-F902CA24E60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6CDCD42-DF24-486A-B976-4A31B9D30BF9}">
      <dgm:prSet/>
      <dgm:spPr/>
      <dgm:t>
        <a:bodyPr/>
        <a:lstStyle/>
        <a:p>
          <a:pPr>
            <a:defRPr b="1"/>
          </a:pPr>
          <a:r>
            <a:rPr lang="en-US" b="0" i="0"/>
            <a:t>Even when intentions are good, the outcome of data analysis can cause inadvertent harm to individuals or groups of people. </a:t>
          </a:r>
          <a:endParaRPr lang="en-US"/>
        </a:p>
      </dgm:t>
    </dgm:pt>
    <dgm:pt modelId="{AC9CC17D-499A-43BB-B922-3C9E3ACEA8A8}" type="parTrans" cxnId="{FF3C1C94-0416-4966-982A-EB5ED7B50E65}">
      <dgm:prSet/>
      <dgm:spPr/>
      <dgm:t>
        <a:bodyPr/>
        <a:lstStyle/>
        <a:p>
          <a:endParaRPr lang="en-US"/>
        </a:p>
      </dgm:t>
    </dgm:pt>
    <dgm:pt modelId="{F6D5B30B-FE3B-4DFD-9CB0-54853C5BD74D}" type="sibTrans" cxnId="{FF3C1C94-0416-4966-982A-EB5ED7B50E65}">
      <dgm:prSet/>
      <dgm:spPr/>
      <dgm:t>
        <a:bodyPr/>
        <a:lstStyle/>
        <a:p>
          <a:endParaRPr lang="en-US"/>
        </a:p>
      </dgm:t>
    </dgm:pt>
    <dgm:pt modelId="{E57AB998-671C-4912-9342-EB572E892D31}">
      <dgm:prSet/>
      <dgm:spPr/>
      <dgm:t>
        <a:bodyPr/>
        <a:lstStyle/>
        <a:p>
          <a:r>
            <a:rPr lang="en-US" b="0" i="0"/>
            <a:t>This is called a disparate impact, which is outlined in the Civil Rights Act as unlawful.</a:t>
          </a:r>
          <a:endParaRPr lang="en-US"/>
        </a:p>
      </dgm:t>
    </dgm:pt>
    <dgm:pt modelId="{27027DB5-1213-4E25-8C85-536F8C1ABE87}" type="parTrans" cxnId="{AC67CC4E-64EE-4C05-A8A0-55762AD197BC}">
      <dgm:prSet/>
      <dgm:spPr/>
      <dgm:t>
        <a:bodyPr/>
        <a:lstStyle/>
        <a:p>
          <a:endParaRPr lang="en-US"/>
        </a:p>
      </dgm:t>
    </dgm:pt>
    <dgm:pt modelId="{9CB91743-366D-40C9-B75F-77581728068C}" type="sibTrans" cxnId="{AC67CC4E-64EE-4C05-A8A0-55762AD197BC}">
      <dgm:prSet/>
      <dgm:spPr/>
      <dgm:t>
        <a:bodyPr/>
        <a:lstStyle/>
        <a:p>
          <a:endParaRPr lang="en-US"/>
        </a:p>
      </dgm:t>
    </dgm:pt>
    <dgm:pt modelId="{94E43C26-3881-4ACD-A182-32771C77E06D}">
      <dgm:prSet/>
      <dgm:spPr/>
      <dgm:t>
        <a:bodyPr/>
        <a:lstStyle/>
        <a:p>
          <a:pPr>
            <a:defRPr b="1"/>
          </a:pPr>
          <a:r>
            <a:rPr lang="en-US" b="0" i="0"/>
            <a:t>Unfortunately, you can’t know for certain the impact your data analysis will have until it’s complete. By considering this question beforehand, you can catch any potential occurrences of disparate impact.</a:t>
          </a:r>
          <a:endParaRPr lang="en-US"/>
        </a:p>
      </dgm:t>
    </dgm:pt>
    <dgm:pt modelId="{7AAABAC6-53DE-409A-82C0-00ED3777594D}" type="parTrans" cxnId="{2B7DB8A5-0417-415E-BDD6-4E93B5BA307D}">
      <dgm:prSet/>
      <dgm:spPr/>
      <dgm:t>
        <a:bodyPr/>
        <a:lstStyle/>
        <a:p>
          <a:endParaRPr lang="en-US"/>
        </a:p>
      </dgm:t>
    </dgm:pt>
    <dgm:pt modelId="{2A9EBF79-71AD-4E9E-A59A-404ADF142BA6}" type="sibTrans" cxnId="{2B7DB8A5-0417-415E-BDD6-4E93B5BA307D}">
      <dgm:prSet/>
      <dgm:spPr/>
      <dgm:t>
        <a:bodyPr/>
        <a:lstStyle/>
        <a:p>
          <a:endParaRPr lang="en-US"/>
        </a:p>
      </dgm:t>
    </dgm:pt>
    <dgm:pt modelId="{249479F4-7335-4123-8F5A-BBEBA6841343}" type="pres">
      <dgm:prSet presAssocID="{29D606BA-0EDB-487D-AE91-F902CA24E60A}" presName="root" presStyleCnt="0">
        <dgm:presLayoutVars>
          <dgm:dir/>
          <dgm:resizeHandles val="exact"/>
        </dgm:presLayoutVars>
      </dgm:prSet>
      <dgm:spPr/>
    </dgm:pt>
    <dgm:pt modelId="{7B7F55E8-1696-46F3-90B5-4CDA750A6F0A}" type="pres">
      <dgm:prSet presAssocID="{D6CDCD42-DF24-486A-B976-4A31B9D30BF9}" presName="compNode" presStyleCnt="0"/>
      <dgm:spPr/>
    </dgm:pt>
    <dgm:pt modelId="{DE673762-7660-4D22-A7D8-6872B233FEA0}" type="pres">
      <dgm:prSet presAssocID="{D6CDCD42-DF24-486A-B976-4A31B9D30BF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0E99ECDA-00C9-4B1F-9EB1-BC8787F8558B}" type="pres">
      <dgm:prSet presAssocID="{D6CDCD42-DF24-486A-B976-4A31B9D30BF9}" presName="iconSpace" presStyleCnt="0"/>
      <dgm:spPr/>
    </dgm:pt>
    <dgm:pt modelId="{6B8F919E-79EF-4091-8883-D87D6EE90687}" type="pres">
      <dgm:prSet presAssocID="{D6CDCD42-DF24-486A-B976-4A31B9D30BF9}" presName="parTx" presStyleLbl="revTx" presStyleIdx="0" presStyleCnt="4">
        <dgm:presLayoutVars>
          <dgm:chMax val="0"/>
          <dgm:chPref val="0"/>
        </dgm:presLayoutVars>
      </dgm:prSet>
      <dgm:spPr/>
    </dgm:pt>
    <dgm:pt modelId="{F5920546-CE00-4328-9802-23D2F5C8C9F9}" type="pres">
      <dgm:prSet presAssocID="{D6CDCD42-DF24-486A-B976-4A31B9D30BF9}" presName="txSpace" presStyleCnt="0"/>
      <dgm:spPr/>
    </dgm:pt>
    <dgm:pt modelId="{790CD0FA-EAD5-4F14-8117-8BCFB4E728B7}" type="pres">
      <dgm:prSet presAssocID="{D6CDCD42-DF24-486A-B976-4A31B9D30BF9}" presName="desTx" presStyleLbl="revTx" presStyleIdx="1" presStyleCnt="4">
        <dgm:presLayoutVars/>
      </dgm:prSet>
      <dgm:spPr/>
    </dgm:pt>
    <dgm:pt modelId="{60A32B55-B026-4CF2-8860-1296CA24FA8F}" type="pres">
      <dgm:prSet presAssocID="{F6D5B30B-FE3B-4DFD-9CB0-54853C5BD74D}" presName="sibTrans" presStyleCnt="0"/>
      <dgm:spPr/>
    </dgm:pt>
    <dgm:pt modelId="{FB8FB2EF-9DDA-4E89-8EA5-F6622A005076}" type="pres">
      <dgm:prSet presAssocID="{94E43C26-3881-4ACD-A182-32771C77E06D}" presName="compNode" presStyleCnt="0"/>
      <dgm:spPr/>
    </dgm:pt>
    <dgm:pt modelId="{FA67E0FA-51FC-4622-A516-CB14D2B19230}" type="pres">
      <dgm:prSet presAssocID="{94E43C26-3881-4ACD-A182-32771C77E0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rritant"/>
        </a:ext>
      </dgm:extLst>
    </dgm:pt>
    <dgm:pt modelId="{3DF3CE42-5E58-4CCE-A5F9-16D873BD42C4}" type="pres">
      <dgm:prSet presAssocID="{94E43C26-3881-4ACD-A182-32771C77E06D}" presName="iconSpace" presStyleCnt="0"/>
      <dgm:spPr/>
    </dgm:pt>
    <dgm:pt modelId="{814F2B44-7D30-415E-8BAC-07F7BE36DAF2}" type="pres">
      <dgm:prSet presAssocID="{94E43C26-3881-4ACD-A182-32771C77E06D}" presName="parTx" presStyleLbl="revTx" presStyleIdx="2" presStyleCnt="4">
        <dgm:presLayoutVars>
          <dgm:chMax val="0"/>
          <dgm:chPref val="0"/>
        </dgm:presLayoutVars>
      </dgm:prSet>
      <dgm:spPr/>
    </dgm:pt>
    <dgm:pt modelId="{36B19F38-57D9-4774-9726-4095D2F17FF0}" type="pres">
      <dgm:prSet presAssocID="{94E43C26-3881-4ACD-A182-32771C77E06D}" presName="txSpace" presStyleCnt="0"/>
      <dgm:spPr/>
    </dgm:pt>
    <dgm:pt modelId="{AF63BBE1-05C1-4DB9-9BE4-79915ABE862C}" type="pres">
      <dgm:prSet presAssocID="{94E43C26-3881-4ACD-A182-32771C77E06D}" presName="desTx" presStyleLbl="revTx" presStyleIdx="3" presStyleCnt="4">
        <dgm:presLayoutVars/>
      </dgm:prSet>
      <dgm:spPr/>
    </dgm:pt>
  </dgm:ptLst>
  <dgm:cxnLst>
    <dgm:cxn modelId="{94400740-0913-4A40-A83E-956F716237BA}" type="presOf" srcId="{29D606BA-0EDB-487D-AE91-F902CA24E60A}" destId="{249479F4-7335-4123-8F5A-BBEBA6841343}" srcOrd="0" destOrd="0" presId="urn:microsoft.com/office/officeart/2018/2/layout/IconLabelDescriptionList"/>
    <dgm:cxn modelId="{AC67CC4E-64EE-4C05-A8A0-55762AD197BC}" srcId="{D6CDCD42-DF24-486A-B976-4A31B9D30BF9}" destId="{E57AB998-671C-4912-9342-EB572E892D31}" srcOrd="0" destOrd="0" parTransId="{27027DB5-1213-4E25-8C85-536F8C1ABE87}" sibTransId="{9CB91743-366D-40C9-B75F-77581728068C}"/>
    <dgm:cxn modelId="{FF3C1C94-0416-4966-982A-EB5ED7B50E65}" srcId="{29D606BA-0EDB-487D-AE91-F902CA24E60A}" destId="{D6CDCD42-DF24-486A-B976-4A31B9D30BF9}" srcOrd="0" destOrd="0" parTransId="{AC9CC17D-499A-43BB-B922-3C9E3ACEA8A8}" sibTransId="{F6D5B30B-FE3B-4DFD-9CB0-54853C5BD74D}"/>
    <dgm:cxn modelId="{2B7DB8A5-0417-415E-BDD6-4E93B5BA307D}" srcId="{29D606BA-0EDB-487D-AE91-F902CA24E60A}" destId="{94E43C26-3881-4ACD-A182-32771C77E06D}" srcOrd="1" destOrd="0" parTransId="{7AAABAC6-53DE-409A-82C0-00ED3777594D}" sibTransId="{2A9EBF79-71AD-4E9E-A59A-404ADF142BA6}"/>
    <dgm:cxn modelId="{4EAA15AC-43B7-49A3-87C3-9CAFA71DC637}" type="presOf" srcId="{D6CDCD42-DF24-486A-B976-4A31B9D30BF9}" destId="{6B8F919E-79EF-4091-8883-D87D6EE90687}" srcOrd="0" destOrd="0" presId="urn:microsoft.com/office/officeart/2018/2/layout/IconLabelDescriptionList"/>
    <dgm:cxn modelId="{BC3CB4C7-2F34-408F-ACED-AA3A6AA4753B}" type="presOf" srcId="{94E43C26-3881-4ACD-A182-32771C77E06D}" destId="{814F2B44-7D30-415E-8BAC-07F7BE36DAF2}" srcOrd="0" destOrd="0" presId="urn:microsoft.com/office/officeart/2018/2/layout/IconLabelDescriptionList"/>
    <dgm:cxn modelId="{B370FAD1-3E3C-4D01-ACBC-1A32FABDCE62}" type="presOf" srcId="{E57AB998-671C-4912-9342-EB572E892D31}" destId="{790CD0FA-EAD5-4F14-8117-8BCFB4E728B7}" srcOrd="0" destOrd="0" presId="urn:microsoft.com/office/officeart/2018/2/layout/IconLabelDescriptionList"/>
    <dgm:cxn modelId="{53032250-8346-4978-841A-3D2518220ACF}" type="presParOf" srcId="{249479F4-7335-4123-8F5A-BBEBA6841343}" destId="{7B7F55E8-1696-46F3-90B5-4CDA750A6F0A}" srcOrd="0" destOrd="0" presId="urn:microsoft.com/office/officeart/2018/2/layout/IconLabelDescriptionList"/>
    <dgm:cxn modelId="{EAD75ED1-947A-465E-A75F-07129D32C6CD}" type="presParOf" srcId="{7B7F55E8-1696-46F3-90B5-4CDA750A6F0A}" destId="{DE673762-7660-4D22-A7D8-6872B233FEA0}" srcOrd="0" destOrd="0" presId="urn:microsoft.com/office/officeart/2018/2/layout/IconLabelDescriptionList"/>
    <dgm:cxn modelId="{0C5A48B9-15AE-4272-AE1C-B8880B4CB55A}" type="presParOf" srcId="{7B7F55E8-1696-46F3-90B5-4CDA750A6F0A}" destId="{0E99ECDA-00C9-4B1F-9EB1-BC8787F8558B}" srcOrd="1" destOrd="0" presId="urn:microsoft.com/office/officeart/2018/2/layout/IconLabelDescriptionList"/>
    <dgm:cxn modelId="{F84302C0-C375-44FB-9B70-CA00E20B8B9D}" type="presParOf" srcId="{7B7F55E8-1696-46F3-90B5-4CDA750A6F0A}" destId="{6B8F919E-79EF-4091-8883-D87D6EE90687}" srcOrd="2" destOrd="0" presId="urn:microsoft.com/office/officeart/2018/2/layout/IconLabelDescriptionList"/>
    <dgm:cxn modelId="{FCD370F2-9A5B-41C6-B0D2-1244775896E1}" type="presParOf" srcId="{7B7F55E8-1696-46F3-90B5-4CDA750A6F0A}" destId="{F5920546-CE00-4328-9802-23D2F5C8C9F9}" srcOrd="3" destOrd="0" presId="urn:microsoft.com/office/officeart/2018/2/layout/IconLabelDescriptionList"/>
    <dgm:cxn modelId="{3E2F0BFE-11D3-4E2D-B002-4E912461495C}" type="presParOf" srcId="{7B7F55E8-1696-46F3-90B5-4CDA750A6F0A}" destId="{790CD0FA-EAD5-4F14-8117-8BCFB4E728B7}" srcOrd="4" destOrd="0" presId="urn:microsoft.com/office/officeart/2018/2/layout/IconLabelDescriptionList"/>
    <dgm:cxn modelId="{A1D87C41-043C-4C99-AD89-39D4E04564C4}" type="presParOf" srcId="{249479F4-7335-4123-8F5A-BBEBA6841343}" destId="{60A32B55-B026-4CF2-8860-1296CA24FA8F}" srcOrd="1" destOrd="0" presId="urn:microsoft.com/office/officeart/2018/2/layout/IconLabelDescriptionList"/>
    <dgm:cxn modelId="{C2B41441-68A8-4BB5-8965-7EB97D46C2B0}" type="presParOf" srcId="{249479F4-7335-4123-8F5A-BBEBA6841343}" destId="{FB8FB2EF-9DDA-4E89-8EA5-F6622A005076}" srcOrd="2" destOrd="0" presId="urn:microsoft.com/office/officeart/2018/2/layout/IconLabelDescriptionList"/>
    <dgm:cxn modelId="{880F5D47-A636-4B1B-9985-7C4E5F089F9C}" type="presParOf" srcId="{FB8FB2EF-9DDA-4E89-8EA5-F6622A005076}" destId="{FA67E0FA-51FC-4622-A516-CB14D2B19230}" srcOrd="0" destOrd="0" presId="urn:microsoft.com/office/officeart/2018/2/layout/IconLabelDescriptionList"/>
    <dgm:cxn modelId="{4610A4D6-39BE-47C9-8854-85E9DCC38F63}" type="presParOf" srcId="{FB8FB2EF-9DDA-4E89-8EA5-F6622A005076}" destId="{3DF3CE42-5E58-4CCE-A5F9-16D873BD42C4}" srcOrd="1" destOrd="0" presId="urn:microsoft.com/office/officeart/2018/2/layout/IconLabelDescriptionList"/>
    <dgm:cxn modelId="{9B8E6612-6650-40BD-9720-91D38F33CA0B}" type="presParOf" srcId="{FB8FB2EF-9DDA-4E89-8EA5-F6622A005076}" destId="{814F2B44-7D30-415E-8BAC-07F7BE36DAF2}" srcOrd="2" destOrd="0" presId="urn:microsoft.com/office/officeart/2018/2/layout/IconLabelDescriptionList"/>
    <dgm:cxn modelId="{4D4319A7-1B0C-48FB-AA14-C00F6DB8C44C}" type="presParOf" srcId="{FB8FB2EF-9DDA-4E89-8EA5-F6622A005076}" destId="{36B19F38-57D9-4774-9726-4095D2F17FF0}" srcOrd="3" destOrd="0" presId="urn:microsoft.com/office/officeart/2018/2/layout/IconLabelDescriptionList"/>
    <dgm:cxn modelId="{E6238CDE-0BE6-497E-8568-E8FA80037C74}" type="presParOf" srcId="{FB8FB2EF-9DDA-4E89-8EA5-F6622A005076}" destId="{AF63BBE1-05C1-4DB9-9BE4-79915ABE862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A9744E-FC05-4321-9E18-76872DCDF87B}"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8ED13090-1720-4480-99A1-565BED0011D7}">
      <dgm:prSet/>
      <dgm:spPr/>
      <dgm:t>
        <a:bodyPr/>
        <a:lstStyle/>
        <a:p>
          <a:r>
            <a:rPr lang="en-US" b="0" i="0"/>
            <a:t>Remove duplicate or irrelevant observations</a:t>
          </a:r>
          <a:endParaRPr lang="en-US"/>
        </a:p>
      </dgm:t>
    </dgm:pt>
    <dgm:pt modelId="{4A88B113-6F16-448F-97ED-09635910CF5E}" type="parTrans" cxnId="{D1AC3A5D-BB84-4093-9994-9F151259F7C4}">
      <dgm:prSet/>
      <dgm:spPr/>
      <dgm:t>
        <a:bodyPr/>
        <a:lstStyle/>
        <a:p>
          <a:endParaRPr lang="en-US"/>
        </a:p>
      </dgm:t>
    </dgm:pt>
    <dgm:pt modelId="{11A0F067-6F53-4602-930E-49116E6B1164}" type="sibTrans" cxnId="{D1AC3A5D-BB84-4093-9994-9F151259F7C4}">
      <dgm:prSet/>
      <dgm:spPr/>
      <dgm:t>
        <a:bodyPr/>
        <a:lstStyle/>
        <a:p>
          <a:endParaRPr lang="en-US"/>
        </a:p>
      </dgm:t>
    </dgm:pt>
    <dgm:pt modelId="{5CD2C6E0-06CC-4A09-9205-AE31D2798196}">
      <dgm:prSet/>
      <dgm:spPr/>
      <dgm:t>
        <a:bodyPr/>
        <a:lstStyle/>
        <a:p>
          <a:r>
            <a:rPr lang="en-US"/>
            <a:t>F</a:t>
          </a:r>
          <a:r>
            <a:rPr lang="en-US" b="0" i="0"/>
            <a:t>ix structural errors (such as the use of variable values)</a:t>
          </a:r>
          <a:endParaRPr lang="en-US"/>
        </a:p>
      </dgm:t>
    </dgm:pt>
    <dgm:pt modelId="{382A9365-5ECA-40CD-BF40-B2BDD07F4281}" type="parTrans" cxnId="{3758C8BD-7236-4AB8-AEB9-F5E820CD3139}">
      <dgm:prSet/>
      <dgm:spPr/>
      <dgm:t>
        <a:bodyPr/>
        <a:lstStyle/>
        <a:p>
          <a:endParaRPr lang="en-US"/>
        </a:p>
      </dgm:t>
    </dgm:pt>
    <dgm:pt modelId="{4586CBC4-96C7-461D-94E7-06A104EC5E49}" type="sibTrans" cxnId="{3758C8BD-7236-4AB8-AEB9-F5E820CD3139}">
      <dgm:prSet/>
      <dgm:spPr/>
      <dgm:t>
        <a:bodyPr/>
        <a:lstStyle/>
        <a:p>
          <a:endParaRPr lang="en-US"/>
        </a:p>
      </dgm:t>
    </dgm:pt>
    <dgm:pt modelId="{F63B6D4C-4DF3-44AC-B886-AEF0A09A69E7}">
      <dgm:prSet/>
      <dgm:spPr/>
      <dgm:t>
        <a:bodyPr/>
        <a:lstStyle/>
        <a:p>
          <a:r>
            <a:rPr lang="en-US"/>
            <a:t>R</a:t>
          </a:r>
          <a:r>
            <a:rPr lang="en-US" b="0" i="0"/>
            <a:t>emove unwanted outliers</a:t>
          </a:r>
          <a:endParaRPr lang="en-US"/>
        </a:p>
      </dgm:t>
    </dgm:pt>
    <dgm:pt modelId="{86DEC424-3BAF-4C05-96A5-A1AB1386B5E4}" type="parTrans" cxnId="{027E61CA-540D-404C-9AE8-E53050DC5F78}">
      <dgm:prSet/>
      <dgm:spPr/>
      <dgm:t>
        <a:bodyPr/>
        <a:lstStyle/>
        <a:p>
          <a:endParaRPr lang="en-US"/>
        </a:p>
      </dgm:t>
    </dgm:pt>
    <dgm:pt modelId="{883C08E5-49CE-49DC-B00E-47BB53D5F3BE}" type="sibTrans" cxnId="{027E61CA-540D-404C-9AE8-E53050DC5F78}">
      <dgm:prSet/>
      <dgm:spPr/>
      <dgm:t>
        <a:bodyPr/>
        <a:lstStyle/>
        <a:p>
          <a:endParaRPr lang="en-US"/>
        </a:p>
      </dgm:t>
    </dgm:pt>
    <dgm:pt modelId="{20F77E89-334D-43E2-B25E-CF591F33140B}">
      <dgm:prSet/>
      <dgm:spPr/>
      <dgm:t>
        <a:bodyPr/>
        <a:lstStyle/>
        <a:p>
          <a:r>
            <a:rPr lang="en-US"/>
            <a:t>M</a:t>
          </a:r>
          <a:r>
            <a:rPr lang="en-US" b="0" i="0"/>
            <a:t>anage missing data, perhaps by replacing each missing value with an average for the data set</a:t>
          </a:r>
          <a:endParaRPr lang="en-US"/>
        </a:p>
      </dgm:t>
    </dgm:pt>
    <dgm:pt modelId="{568545AB-7159-4747-BC2C-82AD1865FAD6}" type="parTrans" cxnId="{E26075F7-6EA9-4DC6-9D04-891EB5E6C182}">
      <dgm:prSet/>
      <dgm:spPr/>
      <dgm:t>
        <a:bodyPr/>
        <a:lstStyle/>
        <a:p>
          <a:endParaRPr lang="en-US"/>
        </a:p>
      </dgm:t>
    </dgm:pt>
    <dgm:pt modelId="{E03AE2D1-D979-446C-A5D1-CBDDD8295313}" type="sibTrans" cxnId="{E26075F7-6EA9-4DC6-9D04-891EB5E6C182}">
      <dgm:prSet/>
      <dgm:spPr/>
      <dgm:t>
        <a:bodyPr/>
        <a:lstStyle/>
        <a:p>
          <a:endParaRPr lang="en-US"/>
        </a:p>
      </dgm:t>
    </dgm:pt>
    <dgm:pt modelId="{E7F2AEE6-223D-4A5F-93F3-4CAAC5777DDF}">
      <dgm:prSet/>
      <dgm:spPr/>
      <dgm:t>
        <a:bodyPr/>
        <a:lstStyle/>
        <a:p>
          <a:r>
            <a:rPr lang="en-US"/>
            <a:t>V</a:t>
          </a:r>
          <a:r>
            <a:rPr lang="en-US" b="0" i="0"/>
            <a:t>alidate and question the data and analytical results. Do the numbers look reasonable?</a:t>
          </a:r>
          <a:endParaRPr lang="en-US"/>
        </a:p>
      </dgm:t>
    </dgm:pt>
    <dgm:pt modelId="{AFE126BD-87D2-46DA-8CE7-6AFFECB072A0}" type="parTrans" cxnId="{457A107D-D5B8-4EC7-B8E4-AC120E258168}">
      <dgm:prSet/>
      <dgm:spPr/>
      <dgm:t>
        <a:bodyPr/>
        <a:lstStyle/>
        <a:p>
          <a:endParaRPr lang="en-US"/>
        </a:p>
      </dgm:t>
    </dgm:pt>
    <dgm:pt modelId="{84EED830-935A-43B4-963C-1831770642EC}" type="sibTrans" cxnId="{457A107D-D5B8-4EC7-B8E4-AC120E258168}">
      <dgm:prSet/>
      <dgm:spPr/>
      <dgm:t>
        <a:bodyPr/>
        <a:lstStyle/>
        <a:p>
          <a:endParaRPr lang="en-US"/>
        </a:p>
      </dgm:t>
    </dgm:pt>
    <dgm:pt modelId="{61009D26-5BE2-204B-9A17-F4EFDF8DFECF}" type="pres">
      <dgm:prSet presAssocID="{BBA9744E-FC05-4321-9E18-76872DCDF87B}" presName="Name0" presStyleCnt="0">
        <dgm:presLayoutVars>
          <dgm:dir/>
          <dgm:resizeHandles val="exact"/>
        </dgm:presLayoutVars>
      </dgm:prSet>
      <dgm:spPr/>
    </dgm:pt>
    <dgm:pt modelId="{8993A1BF-979C-EB4E-9F86-D251CCE454EC}" type="pres">
      <dgm:prSet presAssocID="{8ED13090-1720-4480-99A1-565BED0011D7}" presName="node" presStyleLbl="node1" presStyleIdx="0" presStyleCnt="5">
        <dgm:presLayoutVars>
          <dgm:bulletEnabled val="1"/>
        </dgm:presLayoutVars>
      </dgm:prSet>
      <dgm:spPr/>
    </dgm:pt>
    <dgm:pt modelId="{075ED3D6-AE70-DE48-B692-B535EB7AD453}" type="pres">
      <dgm:prSet presAssocID="{11A0F067-6F53-4602-930E-49116E6B1164}" presName="sibTrans" presStyleLbl="sibTrans1D1" presStyleIdx="0" presStyleCnt="4"/>
      <dgm:spPr/>
    </dgm:pt>
    <dgm:pt modelId="{EA99132C-577E-D741-92DD-D72F706F2ACC}" type="pres">
      <dgm:prSet presAssocID="{11A0F067-6F53-4602-930E-49116E6B1164}" presName="connectorText" presStyleLbl="sibTrans1D1" presStyleIdx="0" presStyleCnt="4"/>
      <dgm:spPr/>
    </dgm:pt>
    <dgm:pt modelId="{85A92B03-5C4F-3C4D-812E-66C2176902DD}" type="pres">
      <dgm:prSet presAssocID="{5CD2C6E0-06CC-4A09-9205-AE31D2798196}" presName="node" presStyleLbl="node1" presStyleIdx="1" presStyleCnt="5">
        <dgm:presLayoutVars>
          <dgm:bulletEnabled val="1"/>
        </dgm:presLayoutVars>
      </dgm:prSet>
      <dgm:spPr/>
    </dgm:pt>
    <dgm:pt modelId="{DD47B12A-0FC5-DB47-AF2D-B4B978CF4BE5}" type="pres">
      <dgm:prSet presAssocID="{4586CBC4-96C7-461D-94E7-06A104EC5E49}" presName="sibTrans" presStyleLbl="sibTrans1D1" presStyleIdx="1" presStyleCnt="4"/>
      <dgm:spPr/>
    </dgm:pt>
    <dgm:pt modelId="{8E1ADE21-D608-1042-8A3A-A90F319FEA27}" type="pres">
      <dgm:prSet presAssocID="{4586CBC4-96C7-461D-94E7-06A104EC5E49}" presName="connectorText" presStyleLbl="sibTrans1D1" presStyleIdx="1" presStyleCnt="4"/>
      <dgm:spPr/>
    </dgm:pt>
    <dgm:pt modelId="{3C272766-FA7A-DF4F-AD9D-065CB2FC61D7}" type="pres">
      <dgm:prSet presAssocID="{F63B6D4C-4DF3-44AC-B886-AEF0A09A69E7}" presName="node" presStyleLbl="node1" presStyleIdx="2" presStyleCnt="5">
        <dgm:presLayoutVars>
          <dgm:bulletEnabled val="1"/>
        </dgm:presLayoutVars>
      </dgm:prSet>
      <dgm:spPr/>
    </dgm:pt>
    <dgm:pt modelId="{2195E003-9400-DC43-AEB9-D491216D33B3}" type="pres">
      <dgm:prSet presAssocID="{883C08E5-49CE-49DC-B00E-47BB53D5F3BE}" presName="sibTrans" presStyleLbl="sibTrans1D1" presStyleIdx="2" presStyleCnt="4"/>
      <dgm:spPr/>
    </dgm:pt>
    <dgm:pt modelId="{FDBD712E-A143-BC4E-8EC2-D9ED34C0C06B}" type="pres">
      <dgm:prSet presAssocID="{883C08E5-49CE-49DC-B00E-47BB53D5F3BE}" presName="connectorText" presStyleLbl="sibTrans1D1" presStyleIdx="2" presStyleCnt="4"/>
      <dgm:spPr/>
    </dgm:pt>
    <dgm:pt modelId="{CDB62B6A-FD31-9F4C-8F0B-E779541D165C}" type="pres">
      <dgm:prSet presAssocID="{20F77E89-334D-43E2-B25E-CF591F33140B}" presName="node" presStyleLbl="node1" presStyleIdx="3" presStyleCnt="5">
        <dgm:presLayoutVars>
          <dgm:bulletEnabled val="1"/>
        </dgm:presLayoutVars>
      </dgm:prSet>
      <dgm:spPr/>
    </dgm:pt>
    <dgm:pt modelId="{0344F792-7196-434D-B371-5BDD8D0022B9}" type="pres">
      <dgm:prSet presAssocID="{E03AE2D1-D979-446C-A5D1-CBDDD8295313}" presName="sibTrans" presStyleLbl="sibTrans1D1" presStyleIdx="3" presStyleCnt="4"/>
      <dgm:spPr/>
    </dgm:pt>
    <dgm:pt modelId="{567A9560-4176-F343-B74B-C3E004ED0440}" type="pres">
      <dgm:prSet presAssocID="{E03AE2D1-D979-446C-A5D1-CBDDD8295313}" presName="connectorText" presStyleLbl="sibTrans1D1" presStyleIdx="3" presStyleCnt="4"/>
      <dgm:spPr/>
    </dgm:pt>
    <dgm:pt modelId="{41814DBC-BC9B-BC40-A16D-B0D2DC0720B9}" type="pres">
      <dgm:prSet presAssocID="{E7F2AEE6-223D-4A5F-93F3-4CAAC5777DDF}" presName="node" presStyleLbl="node1" presStyleIdx="4" presStyleCnt="5" custLinFactNeighborX="58666" custLinFactNeighborY="3372">
        <dgm:presLayoutVars>
          <dgm:bulletEnabled val="1"/>
        </dgm:presLayoutVars>
      </dgm:prSet>
      <dgm:spPr/>
    </dgm:pt>
  </dgm:ptLst>
  <dgm:cxnLst>
    <dgm:cxn modelId="{59DC8C0B-7512-3247-BF55-0F8FB66188BA}" type="presOf" srcId="{883C08E5-49CE-49DC-B00E-47BB53D5F3BE}" destId="{FDBD712E-A143-BC4E-8EC2-D9ED34C0C06B}" srcOrd="1" destOrd="0" presId="urn:microsoft.com/office/officeart/2016/7/layout/RepeatingBendingProcessNew"/>
    <dgm:cxn modelId="{5531814C-8A95-B44A-8356-02C9A112DE1E}" type="presOf" srcId="{E03AE2D1-D979-446C-A5D1-CBDDD8295313}" destId="{0344F792-7196-434D-B371-5BDD8D0022B9}" srcOrd="0" destOrd="0" presId="urn:microsoft.com/office/officeart/2016/7/layout/RepeatingBendingProcessNew"/>
    <dgm:cxn modelId="{05F11156-7095-D647-9C55-639C9EC81EDD}" type="presOf" srcId="{11A0F067-6F53-4602-930E-49116E6B1164}" destId="{075ED3D6-AE70-DE48-B692-B535EB7AD453}" srcOrd="0" destOrd="0" presId="urn:microsoft.com/office/officeart/2016/7/layout/RepeatingBendingProcessNew"/>
    <dgm:cxn modelId="{D1AC3A5D-BB84-4093-9994-9F151259F7C4}" srcId="{BBA9744E-FC05-4321-9E18-76872DCDF87B}" destId="{8ED13090-1720-4480-99A1-565BED0011D7}" srcOrd="0" destOrd="0" parTransId="{4A88B113-6F16-448F-97ED-09635910CF5E}" sibTransId="{11A0F067-6F53-4602-930E-49116E6B1164}"/>
    <dgm:cxn modelId="{E1D0415D-FD41-7747-8A1E-DD7075ECB2CF}" type="presOf" srcId="{883C08E5-49CE-49DC-B00E-47BB53D5F3BE}" destId="{2195E003-9400-DC43-AEB9-D491216D33B3}" srcOrd="0" destOrd="0" presId="urn:microsoft.com/office/officeart/2016/7/layout/RepeatingBendingProcessNew"/>
    <dgm:cxn modelId="{97425968-70EB-AD47-9F20-281C0B1F3277}" type="presOf" srcId="{4586CBC4-96C7-461D-94E7-06A104EC5E49}" destId="{DD47B12A-0FC5-DB47-AF2D-B4B978CF4BE5}" srcOrd="0" destOrd="0" presId="urn:microsoft.com/office/officeart/2016/7/layout/RepeatingBendingProcessNew"/>
    <dgm:cxn modelId="{CF1BB168-ED27-BD4E-809C-25C94412174E}" type="presOf" srcId="{20F77E89-334D-43E2-B25E-CF591F33140B}" destId="{CDB62B6A-FD31-9F4C-8F0B-E779541D165C}" srcOrd="0" destOrd="0" presId="urn:microsoft.com/office/officeart/2016/7/layout/RepeatingBendingProcessNew"/>
    <dgm:cxn modelId="{C4906172-5568-F44B-A88B-CC4FCD8661DD}" type="presOf" srcId="{F63B6D4C-4DF3-44AC-B886-AEF0A09A69E7}" destId="{3C272766-FA7A-DF4F-AD9D-065CB2FC61D7}" srcOrd="0" destOrd="0" presId="urn:microsoft.com/office/officeart/2016/7/layout/RepeatingBendingProcessNew"/>
    <dgm:cxn modelId="{34F48376-9DEF-3A47-A63F-AE7DB3C4BC5C}" type="presOf" srcId="{4586CBC4-96C7-461D-94E7-06A104EC5E49}" destId="{8E1ADE21-D608-1042-8A3A-A90F319FEA27}" srcOrd="1" destOrd="0" presId="urn:microsoft.com/office/officeart/2016/7/layout/RepeatingBendingProcessNew"/>
    <dgm:cxn modelId="{457A107D-D5B8-4EC7-B8E4-AC120E258168}" srcId="{BBA9744E-FC05-4321-9E18-76872DCDF87B}" destId="{E7F2AEE6-223D-4A5F-93F3-4CAAC5777DDF}" srcOrd="4" destOrd="0" parTransId="{AFE126BD-87D2-46DA-8CE7-6AFFECB072A0}" sibTransId="{84EED830-935A-43B4-963C-1831770642EC}"/>
    <dgm:cxn modelId="{4E611A84-4A0F-6C4B-859E-9415064B59FE}" type="presOf" srcId="{11A0F067-6F53-4602-930E-49116E6B1164}" destId="{EA99132C-577E-D741-92DD-D72F706F2ACC}" srcOrd="1" destOrd="0" presId="urn:microsoft.com/office/officeart/2016/7/layout/RepeatingBendingProcessNew"/>
    <dgm:cxn modelId="{6E764E94-ACD4-0445-8A1A-3BAA9C51572C}" type="presOf" srcId="{E03AE2D1-D979-446C-A5D1-CBDDD8295313}" destId="{567A9560-4176-F343-B74B-C3E004ED0440}" srcOrd="1" destOrd="0" presId="urn:microsoft.com/office/officeart/2016/7/layout/RepeatingBendingProcessNew"/>
    <dgm:cxn modelId="{EDD70CA5-8BBA-044E-AC5A-C74B649C9E5E}" type="presOf" srcId="{BBA9744E-FC05-4321-9E18-76872DCDF87B}" destId="{61009D26-5BE2-204B-9A17-F4EFDF8DFECF}" srcOrd="0" destOrd="0" presId="urn:microsoft.com/office/officeart/2016/7/layout/RepeatingBendingProcessNew"/>
    <dgm:cxn modelId="{45DAD0B8-FF94-B64B-AA56-9AE70AFB33CB}" type="presOf" srcId="{5CD2C6E0-06CC-4A09-9205-AE31D2798196}" destId="{85A92B03-5C4F-3C4D-812E-66C2176902DD}" srcOrd="0" destOrd="0" presId="urn:microsoft.com/office/officeart/2016/7/layout/RepeatingBendingProcessNew"/>
    <dgm:cxn modelId="{3758C8BD-7236-4AB8-AEB9-F5E820CD3139}" srcId="{BBA9744E-FC05-4321-9E18-76872DCDF87B}" destId="{5CD2C6E0-06CC-4A09-9205-AE31D2798196}" srcOrd="1" destOrd="0" parTransId="{382A9365-5ECA-40CD-BF40-B2BDD07F4281}" sibTransId="{4586CBC4-96C7-461D-94E7-06A104EC5E49}"/>
    <dgm:cxn modelId="{11D478C6-637B-F54F-8682-739A621A99FE}" type="presOf" srcId="{8ED13090-1720-4480-99A1-565BED0011D7}" destId="{8993A1BF-979C-EB4E-9F86-D251CCE454EC}" srcOrd="0" destOrd="0" presId="urn:microsoft.com/office/officeart/2016/7/layout/RepeatingBendingProcessNew"/>
    <dgm:cxn modelId="{027E61CA-540D-404C-9AE8-E53050DC5F78}" srcId="{BBA9744E-FC05-4321-9E18-76872DCDF87B}" destId="{F63B6D4C-4DF3-44AC-B886-AEF0A09A69E7}" srcOrd="2" destOrd="0" parTransId="{86DEC424-3BAF-4C05-96A5-A1AB1386B5E4}" sibTransId="{883C08E5-49CE-49DC-B00E-47BB53D5F3BE}"/>
    <dgm:cxn modelId="{723899CA-3C8F-D042-888D-721FECF5EC99}" type="presOf" srcId="{E7F2AEE6-223D-4A5F-93F3-4CAAC5777DDF}" destId="{41814DBC-BC9B-BC40-A16D-B0D2DC0720B9}" srcOrd="0" destOrd="0" presId="urn:microsoft.com/office/officeart/2016/7/layout/RepeatingBendingProcessNew"/>
    <dgm:cxn modelId="{E26075F7-6EA9-4DC6-9D04-891EB5E6C182}" srcId="{BBA9744E-FC05-4321-9E18-76872DCDF87B}" destId="{20F77E89-334D-43E2-B25E-CF591F33140B}" srcOrd="3" destOrd="0" parTransId="{568545AB-7159-4747-BC2C-82AD1865FAD6}" sibTransId="{E03AE2D1-D979-446C-A5D1-CBDDD8295313}"/>
    <dgm:cxn modelId="{D80C0362-C8C1-DE49-9A0B-5D45340D18AD}" type="presParOf" srcId="{61009D26-5BE2-204B-9A17-F4EFDF8DFECF}" destId="{8993A1BF-979C-EB4E-9F86-D251CCE454EC}" srcOrd="0" destOrd="0" presId="urn:microsoft.com/office/officeart/2016/7/layout/RepeatingBendingProcessNew"/>
    <dgm:cxn modelId="{0749F786-C280-FD4C-8DE4-389CA2289D25}" type="presParOf" srcId="{61009D26-5BE2-204B-9A17-F4EFDF8DFECF}" destId="{075ED3D6-AE70-DE48-B692-B535EB7AD453}" srcOrd="1" destOrd="0" presId="urn:microsoft.com/office/officeart/2016/7/layout/RepeatingBendingProcessNew"/>
    <dgm:cxn modelId="{768D39D9-A20E-CB42-9CCF-C8E33E191914}" type="presParOf" srcId="{075ED3D6-AE70-DE48-B692-B535EB7AD453}" destId="{EA99132C-577E-D741-92DD-D72F706F2ACC}" srcOrd="0" destOrd="0" presId="urn:microsoft.com/office/officeart/2016/7/layout/RepeatingBendingProcessNew"/>
    <dgm:cxn modelId="{56EB4970-E9ED-B542-8E05-37019CF89C9B}" type="presParOf" srcId="{61009D26-5BE2-204B-9A17-F4EFDF8DFECF}" destId="{85A92B03-5C4F-3C4D-812E-66C2176902DD}" srcOrd="2" destOrd="0" presId="urn:microsoft.com/office/officeart/2016/7/layout/RepeatingBendingProcessNew"/>
    <dgm:cxn modelId="{D0858B9E-7A1D-AA45-A4A0-7ADB714B907A}" type="presParOf" srcId="{61009D26-5BE2-204B-9A17-F4EFDF8DFECF}" destId="{DD47B12A-0FC5-DB47-AF2D-B4B978CF4BE5}" srcOrd="3" destOrd="0" presId="urn:microsoft.com/office/officeart/2016/7/layout/RepeatingBendingProcessNew"/>
    <dgm:cxn modelId="{4E96B101-6ACD-8141-9975-C15004FE184C}" type="presParOf" srcId="{DD47B12A-0FC5-DB47-AF2D-B4B978CF4BE5}" destId="{8E1ADE21-D608-1042-8A3A-A90F319FEA27}" srcOrd="0" destOrd="0" presId="urn:microsoft.com/office/officeart/2016/7/layout/RepeatingBendingProcessNew"/>
    <dgm:cxn modelId="{9BBDE6A8-3ACA-0F42-9603-3930ACD3C19A}" type="presParOf" srcId="{61009D26-5BE2-204B-9A17-F4EFDF8DFECF}" destId="{3C272766-FA7A-DF4F-AD9D-065CB2FC61D7}" srcOrd="4" destOrd="0" presId="urn:microsoft.com/office/officeart/2016/7/layout/RepeatingBendingProcessNew"/>
    <dgm:cxn modelId="{E6001221-14DF-B142-9569-A63247AF691B}" type="presParOf" srcId="{61009D26-5BE2-204B-9A17-F4EFDF8DFECF}" destId="{2195E003-9400-DC43-AEB9-D491216D33B3}" srcOrd="5" destOrd="0" presId="urn:microsoft.com/office/officeart/2016/7/layout/RepeatingBendingProcessNew"/>
    <dgm:cxn modelId="{8D1CC1AE-8FAB-D242-8912-3C81C5DBA02F}" type="presParOf" srcId="{2195E003-9400-DC43-AEB9-D491216D33B3}" destId="{FDBD712E-A143-BC4E-8EC2-D9ED34C0C06B}" srcOrd="0" destOrd="0" presId="urn:microsoft.com/office/officeart/2016/7/layout/RepeatingBendingProcessNew"/>
    <dgm:cxn modelId="{946D0880-3A4A-6B48-8FDF-90E58D34CABB}" type="presParOf" srcId="{61009D26-5BE2-204B-9A17-F4EFDF8DFECF}" destId="{CDB62B6A-FD31-9F4C-8F0B-E779541D165C}" srcOrd="6" destOrd="0" presId="urn:microsoft.com/office/officeart/2016/7/layout/RepeatingBendingProcessNew"/>
    <dgm:cxn modelId="{7DF4DB88-ABEA-F34D-9AB0-AEC8AE4401FA}" type="presParOf" srcId="{61009D26-5BE2-204B-9A17-F4EFDF8DFECF}" destId="{0344F792-7196-434D-B371-5BDD8D0022B9}" srcOrd="7" destOrd="0" presId="urn:microsoft.com/office/officeart/2016/7/layout/RepeatingBendingProcessNew"/>
    <dgm:cxn modelId="{7BBE8B6B-5FA7-E345-814E-DC018664D2E0}" type="presParOf" srcId="{0344F792-7196-434D-B371-5BDD8D0022B9}" destId="{567A9560-4176-F343-B74B-C3E004ED0440}" srcOrd="0" destOrd="0" presId="urn:microsoft.com/office/officeart/2016/7/layout/RepeatingBendingProcessNew"/>
    <dgm:cxn modelId="{2035CB75-B4B3-B74D-9566-F09B577210B9}" type="presParOf" srcId="{61009D26-5BE2-204B-9A17-F4EFDF8DFECF}" destId="{41814DBC-BC9B-BC40-A16D-B0D2DC0720B9}"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329C1-367B-48BD-98CE-5C77C3E88976}">
      <dsp:nvSpPr>
        <dsp:cNvPr id="0" name=""/>
        <dsp:cNvSpPr/>
      </dsp:nvSpPr>
      <dsp:spPr>
        <a:xfrm>
          <a:off x="1582" y="737894"/>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6CA114-3EF5-4F5D-8783-5F5940C00376}">
      <dsp:nvSpPr>
        <dsp:cNvPr id="0" name=""/>
        <dsp:cNvSpPr/>
      </dsp:nvSpPr>
      <dsp:spPr>
        <a:xfrm>
          <a:off x="1582" y="197446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What am I going to do with this data? </a:t>
          </a:r>
        </a:p>
      </dsp:txBody>
      <dsp:txXfrm>
        <a:off x="1582" y="1974463"/>
        <a:ext cx="3261093" cy="489164"/>
      </dsp:txXfrm>
    </dsp:sp>
    <dsp:sp modelId="{4979382B-51E8-4E0A-909B-386B94467C01}">
      <dsp:nvSpPr>
        <dsp:cNvPr id="0" name=""/>
        <dsp:cNvSpPr/>
      </dsp:nvSpPr>
      <dsp:spPr>
        <a:xfrm>
          <a:off x="1582" y="2507899"/>
          <a:ext cx="3261093" cy="443610"/>
        </a:xfrm>
        <a:prstGeom prst="rect">
          <a:avLst/>
        </a:prstGeom>
        <a:noFill/>
        <a:ln>
          <a:noFill/>
        </a:ln>
        <a:effectLst/>
      </dsp:spPr>
      <dsp:style>
        <a:lnRef idx="0">
          <a:scrgbClr r="0" g="0" b="0"/>
        </a:lnRef>
        <a:fillRef idx="0">
          <a:scrgbClr r="0" g="0" b="0"/>
        </a:fillRef>
        <a:effectRef idx="0">
          <a:scrgbClr r="0" g="0" b="0"/>
        </a:effectRef>
        <a:fontRef idx="minor"/>
      </dsp:style>
    </dsp:sp>
    <dsp:sp modelId="{11FA6682-4727-42E9-8A85-96BDD70AE05B}">
      <dsp:nvSpPr>
        <dsp:cNvPr id="0" name=""/>
        <dsp:cNvSpPr/>
      </dsp:nvSpPr>
      <dsp:spPr>
        <a:xfrm>
          <a:off x="3833367" y="737894"/>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ED926-E6F0-4780-BDE6-5B423BD9C78B}">
      <dsp:nvSpPr>
        <dsp:cNvPr id="0" name=""/>
        <dsp:cNvSpPr/>
      </dsp:nvSpPr>
      <dsp:spPr>
        <a:xfrm>
          <a:off x="3833367" y="197446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a:t>Who is going to see it? </a:t>
          </a:r>
        </a:p>
      </dsp:txBody>
      <dsp:txXfrm>
        <a:off x="3833367" y="1974463"/>
        <a:ext cx="3261093" cy="489164"/>
      </dsp:txXfrm>
    </dsp:sp>
    <dsp:sp modelId="{E130B5D7-B5D0-4491-97FB-305798EA85DB}">
      <dsp:nvSpPr>
        <dsp:cNvPr id="0" name=""/>
        <dsp:cNvSpPr/>
      </dsp:nvSpPr>
      <dsp:spPr>
        <a:xfrm>
          <a:off x="3833367" y="2507899"/>
          <a:ext cx="3261093" cy="443610"/>
        </a:xfrm>
        <a:prstGeom prst="rect">
          <a:avLst/>
        </a:prstGeom>
        <a:noFill/>
        <a:ln>
          <a:noFill/>
        </a:ln>
        <a:effectLst/>
      </dsp:spPr>
      <dsp:style>
        <a:lnRef idx="0">
          <a:scrgbClr r="0" g="0" b="0"/>
        </a:lnRef>
        <a:fillRef idx="0">
          <a:scrgbClr r="0" g="0" b="0"/>
        </a:fillRef>
        <a:effectRef idx="0">
          <a:scrgbClr r="0" g="0" b="0"/>
        </a:effectRef>
        <a:fontRef idx="minor"/>
      </dsp:style>
    </dsp:sp>
    <dsp:sp modelId="{CAC394D2-EF66-4C35-8438-7F5846DA8158}">
      <dsp:nvSpPr>
        <dsp:cNvPr id="0" name=""/>
        <dsp:cNvSpPr/>
      </dsp:nvSpPr>
      <dsp:spPr>
        <a:xfrm>
          <a:off x="7665152" y="737894"/>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5E0311-A5C0-49BC-9F4B-7F987A6D157C}">
      <dsp:nvSpPr>
        <dsp:cNvPr id="0" name=""/>
        <dsp:cNvSpPr/>
      </dsp:nvSpPr>
      <dsp:spPr>
        <a:xfrm>
          <a:off x="7665152" y="1974463"/>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en-US" sz="1700" kern="1200" dirty="0"/>
            <a:t>What is my goal with sharing and using this data?</a:t>
          </a:r>
        </a:p>
      </dsp:txBody>
      <dsp:txXfrm>
        <a:off x="7665152" y="1974463"/>
        <a:ext cx="3261093" cy="489164"/>
      </dsp:txXfrm>
    </dsp:sp>
    <dsp:sp modelId="{D73D4D94-AB37-4B91-B962-EC62223CD61B}">
      <dsp:nvSpPr>
        <dsp:cNvPr id="0" name=""/>
        <dsp:cNvSpPr/>
      </dsp:nvSpPr>
      <dsp:spPr>
        <a:xfrm>
          <a:off x="7665152" y="2507899"/>
          <a:ext cx="3261093" cy="443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en-US" sz="1300" kern="1200"/>
            <a:t>What will I gain from it? </a:t>
          </a:r>
        </a:p>
        <a:p>
          <a:pPr marL="0" lvl="0" indent="0" algn="l" defTabSz="577850">
            <a:lnSpc>
              <a:spcPct val="90000"/>
            </a:lnSpc>
            <a:spcBef>
              <a:spcPct val="0"/>
            </a:spcBef>
            <a:spcAft>
              <a:spcPct val="35000"/>
            </a:spcAft>
            <a:buNone/>
          </a:pPr>
          <a:r>
            <a:rPr lang="en-US" sz="1300" kern="1200"/>
            <a:t>Will it affect the people whose data this is?</a:t>
          </a:r>
        </a:p>
      </dsp:txBody>
      <dsp:txXfrm>
        <a:off x="7665152" y="2507899"/>
        <a:ext cx="3261093" cy="443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89047-BF46-4377-A5ED-1FA2EE9C64A5}">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14E72B-309A-4645-AF75-B82A231082D5}">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What data is available to me? </a:t>
          </a:r>
        </a:p>
      </dsp:txBody>
      <dsp:txXfrm>
        <a:off x="59990" y="2654049"/>
        <a:ext cx="3226223" cy="720000"/>
      </dsp:txXfrm>
    </dsp:sp>
    <dsp:sp modelId="{20F106B8-54C5-4A18-9F99-A98382F28E2E}">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F1825E-055F-44F3-81C4-6BA947267A6A}">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Where does the data come from? </a:t>
          </a:r>
        </a:p>
      </dsp:txBody>
      <dsp:txXfrm>
        <a:off x="3850802" y="2654049"/>
        <a:ext cx="3226223" cy="720000"/>
      </dsp:txXfrm>
    </dsp:sp>
    <dsp:sp modelId="{641512FB-81B5-4B0C-9B1B-6A55B1ACFA3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F6D4C-266F-40E8-BABB-6054DDEBD057}">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Do I have consent to have it obtained?</a:t>
          </a:r>
        </a:p>
      </dsp:txBody>
      <dsp:txXfrm>
        <a:off x="7641615" y="2654049"/>
        <a:ext cx="3226223"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C762D-ECF3-6049-BC75-F8294C89FD06}">
      <dsp:nvSpPr>
        <dsp:cNvPr id="0" name=""/>
        <dsp:cNvSpPr/>
      </dsp:nvSpPr>
      <dsp:spPr>
        <a:xfrm>
          <a:off x="3414" y="46324"/>
          <a:ext cx="3329572" cy="85067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Broad Number Measures</a:t>
          </a:r>
          <a:endParaRPr lang="en-US" sz="2300" kern="1200"/>
        </a:p>
      </dsp:txBody>
      <dsp:txXfrm>
        <a:off x="3414" y="46324"/>
        <a:ext cx="3329572" cy="850676"/>
      </dsp:txXfrm>
    </dsp:sp>
    <dsp:sp modelId="{CC6F90D9-2F95-FA46-8F30-A60FF9DB833F}">
      <dsp:nvSpPr>
        <dsp:cNvPr id="0" name=""/>
        <dsp:cNvSpPr/>
      </dsp:nvSpPr>
      <dsp:spPr>
        <a:xfrm>
          <a:off x="3414" y="897001"/>
          <a:ext cx="3329572" cy="3249479"/>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a:t>An example is counting the number of products sold or the number of visits to a webpage.</a:t>
          </a:r>
          <a:endParaRPr lang="en-US" sz="2300" kern="1200"/>
        </a:p>
      </dsp:txBody>
      <dsp:txXfrm>
        <a:off x="3414" y="897001"/>
        <a:ext cx="3329572" cy="3249479"/>
      </dsp:txXfrm>
    </dsp:sp>
    <dsp:sp modelId="{28CAA154-8BC9-8546-A1E5-9D87444E1FF5}">
      <dsp:nvSpPr>
        <dsp:cNvPr id="0" name=""/>
        <dsp:cNvSpPr/>
      </dsp:nvSpPr>
      <dsp:spPr>
        <a:xfrm>
          <a:off x="3799128" y="46324"/>
          <a:ext cx="3329572" cy="85067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Progress Measures</a:t>
          </a:r>
          <a:endParaRPr lang="en-US" sz="2300" kern="1200"/>
        </a:p>
      </dsp:txBody>
      <dsp:txXfrm>
        <a:off x="3799128" y="46324"/>
        <a:ext cx="3329572" cy="850676"/>
      </dsp:txXfrm>
    </dsp:sp>
    <dsp:sp modelId="{52EDBB82-832B-1D4B-8D84-AA35AA6E9258}">
      <dsp:nvSpPr>
        <dsp:cNvPr id="0" name=""/>
        <dsp:cNvSpPr/>
      </dsp:nvSpPr>
      <dsp:spPr>
        <a:xfrm>
          <a:off x="3799128" y="897001"/>
          <a:ext cx="3329572" cy="3249479"/>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H</a:t>
          </a:r>
          <a:r>
            <a:rPr lang="en-US" sz="2300" b="0" i="0" kern="1200"/>
            <a:t>elpful in measuring the progress of completing a goal or project. These are best when quantifiable outcomes are difficult to track, or you can’t get specific data.</a:t>
          </a:r>
          <a:endParaRPr lang="en-US" sz="2300" kern="1200"/>
        </a:p>
      </dsp:txBody>
      <dsp:txXfrm>
        <a:off x="3799128" y="897001"/>
        <a:ext cx="3329572" cy="3249479"/>
      </dsp:txXfrm>
    </dsp:sp>
    <dsp:sp modelId="{C21C167F-3C94-5447-BB39-9F1DA185B26F}">
      <dsp:nvSpPr>
        <dsp:cNvPr id="0" name=""/>
        <dsp:cNvSpPr/>
      </dsp:nvSpPr>
      <dsp:spPr>
        <a:xfrm>
          <a:off x="7594841" y="46324"/>
          <a:ext cx="3329572" cy="85067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b="0" i="0" kern="1200"/>
            <a:t>Change Measures</a:t>
          </a:r>
          <a:endParaRPr lang="en-US" sz="2300" kern="1200"/>
        </a:p>
      </dsp:txBody>
      <dsp:txXfrm>
        <a:off x="7594841" y="46324"/>
        <a:ext cx="3329572" cy="850676"/>
      </dsp:txXfrm>
    </dsp:sp>
    <dsp:sp modelId="{6664429D-D710-3441-9041-D1685798EB47}">
      <dsp:nvSpPr>
        <dsp:cNvPr id="0" name=""/>
        <dsp:cNvSpPr/>
      </dsp:nvSpPr>
      <dsp:spPr>
        <a:xfrm>
          <a:off x="7594841" y="897001"/>
          <a:ext cx="3329572" cy="3249479"/>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kern="1200"/>
            <a:t>An example would be, “X% increase in sales.”</a:t>
          </a:r>
          <a:endParaRPr lang="en-US" sz="2300" kern="1200"/>
        </a:p>
      </dsp:txBody>
      <dsp:txXfrm>
        <a:off x="7594841" y="897001"/>
        <a:ext cx="3329572" cy="32494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673762-7660-4D22-A7D8-6872B233FEA0}">
      <dsp:nvSpPr>
        <dsp:cNvPr id="0" name=""/>
        <dsp:cNvSpPr/>
      </dsp:nvSpPr>
      <dsp:spPr>
        <a:xfrm>
          <a:off x="765914" y="444692"/>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8F919E-79EF-4091-8883-D87D6EE90687}">
      <dsp:nvSpPr>
        <dsp:cNvPr id="0" name=""/>
        <dsp:cNvSpPr/>
      </dsp:nvSpPr>
      <dsp:spPr>
        <a:xfrm>
          <a:off x="765914" y="2077093"/>
          <a:ext cx="4320000" cy="78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Even when intentions are good, the outcome of data analysis can cause inadvertent harm to individuals or groups of people. </a:t>
          </a:r>
          <a:endParaRPr lang="en-US" sz="1400" kern="1200"/>
        </a:p>
      </dsp:txBody>
      <dsp:txXfrm>
        <a:off x="765914" y="2077093"/>
        <a:ext cx="4320000" cy="789750"/>
      </dsp:txXfrm>
    </dsp:sp>
    <dsp:sp modelId="{790CD0FA-EAD5-4F14-8117-8BCFB4E728B7}">
      <dsp:nvSpPr>
        <dsp:cNvPr id="0" name=""/>
        <dsp:cNvSpPr/>
      </dsp:nvSpPr>
      <dsp:spPr>
        <a:xfrm>
          <a:off x="765914" y="2922843"/>
          <a:ext cx="4320000" cy="32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kern="1200"/>
            <a:t>This is called a disparate impact, which is outlined in the Civil Rights Act as unlawful.</a:t>
          </a:r>
          <a:endParaRPr lang="en-US" sz="1100" kern="1200"/>
        </a:p>
      </dsp:txBody>
      <dsp:txXfrm>
        <a:off x="765914" y="2922843"/>
        <a:ext cx="4320000" cy="321869"/>
      </dsp:txXfrm>
    </dsp:sp>
    <dsp:sp modelId="{FA67E0FA-51FC-4622-A516-CB14D2B19230}">
      <dsp:nvSpPr>
        <dsp:cNvPr id="0" name=""/>
        <dsp:cNvSpPr/>
      </dsp:nvSpPr>
      <dsp:spPr>
        <a:xfrm>
          <a:off x="5841914" y="444692"/>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F2B44-7D30-415E-8BAC-07F7BE36DAF2}">
      <dsp:nvSpPr>
        <dsp:cNvPr id="0" name=""/>
        <dsp:cNvSpPr/>
      </dsp:nvSpPr>
      <dsp:spPr>
        <a:xfrm>
          <a:off x="5841914" y="2077093"/>
          <a:ext cx="4320000" cy="78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b="0" i="0" kern="1200"/>
            <a:t>Unfortunately, you can’t know for certain the impact your data analysis will have until it’s complete. By considering this question beforehand, you can catch any potential occurrences of disparate impact.</a:t>
          </a:r>
          <a:endParaRPr lang="en-US" sz="1400" kern="1200"/>
        </a:p>
      </dsp:txBody>
      <dsp:txXfrm>
        <a:off x="5841914" y="2077093"/>
        <a:ext cx="4320000" cy="789750"/>
      </dsp:txXfrm>
    </dsp:sp>
    <dsp:sp modelId="{AF63BBE1-05C1-4DB9-9BE4-79915ABE862C}">
      <dsp:nvSpPr>
        <dsp:cNvPr id="0" name=""/>
        <dsp:cNvSpPr/>
      </dsp:nvSpPr>
      <dsp:spPr>
        <a:xfrm>
          <a:off x="5841914" y="2922843"/>
          <a:ext cx="4320000" cy="321869"/>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ED3D6-AE70-DE48-B692-B535EB7AD453}">
      <dsp:nvSpPr>
        <dsp:cNvPr id="0" name=""/>
        <dsp:cNvSpPr/>
      </dsp:nvSpPr>
      <dsp:spPr>
        <a:xfrm>
          <a:off x="2614981" y="709129"/>
          <a:ext cx="546965" cy="91440"/>
        </a:xfrm>
        <a:custGeom>
          <a:avLst/>
          <a:gdLst/>
          <a:ahLst/>
          <a:cxnLst/>
          <a:rect l="0" t="0" r="0" b="0"/>
          <a:pathLst>
            <a:path>
              <a:moveTo>
                <a:pt x="0" y="45720"/>
              </a:moveTo>
              <a:lnTo>
                <a:pt x="546965"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751961"/>
        <a:ext cx="28878" cy="5775"/>
      </dsp:txXfrm>
    </dsp:sp>
    <dsp:sp modelId="{8993A1BF-979C-EB4E-9F86-D251CCE454EC}">
      <dsp:nvSpPr>
        <dsp:cNvPr id="0" name=""/>
        <dsp:cNvSpPr/>
      </dsp:nvSpPr>
      <dsp:spPr>
        <a:xfrm>
          <a:off x="105624" y="1502"/>
          <a:ext cx="2511156" cy="150669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755650">
            <a:lnSpc>
              <a:spcPct val="90000"/>
            </a:lnSpc>
            <a:spcBef>
              <a:spcPct val="0"/>
            </a:spcBef>
            <a:spcAft>
              <a:spcPct val="35000"/>
            </a:spcAft>
            <a:buNone/>
          </a:pPr>
          <a:r>
            <a:rPr lang="en-US" sz="1700" b="0" i="0" kern="1200"/>
            <a:t>Remove duplicate or irrelevant observations</a:t>
          </a:r>
          <a:endParaRPr lang="en-US" sz="1700" kern="1200"/>
        </a:p>
      </dsp:txBody>
      <dsp:txXfrm>
        <a:off x="105624" y="1502"/>
        <a:ext cx="2511156" cy="1506693"/>
      </dsp:txXfrm>
    </dsp:sp>
    <dsp:sp modelId="{DD47B12A-0FC5-DB47-AF2D-B4B978CF4BE5}">
      <dsp:nvSpPr>
        <dsp:cNvPr id="0" name=""/>
        <dsp:cNvSpPr/>
      </dsp:nvSpPr>
      <dsp:spPr>
        <a:xfrm>
          <a:off x="1361202" y="1506396"/>
          <a:ext cx="3088722" cy="546965"/>
        </a:xfrm>
        <a:custGeom>
          <a:avLst/>
          <a:gdLst/>
          <a:ahLst/>
          <a:cxnLst/>
          <a:rect l="0" t="0" r="0" b="0"/>
          <a:pathLst>
            <a:path>
              <a:moveTo>
                <a:pt x="3088722" y="0"/>
              </a:moveTo>
              <a:lnTo>
                <a:pt x="3088722" y="290582"/>
              </a:lnTo>
              <a:lnTo>
                <a:pt x="0" y="290582"/>
              </a:lnTo>
              <a:lnTo>
                <a:pt x="0" y="546965"/>
              </a:lnTo>
            </a:path>
          </a:pathLst>
        </a:custGeom>
        <a:noFill/>
        <a:ln w="12700" cap="flat" cmpd="sng" algn="ctr">
          <a:solidFill>
            <a:schemeClr val="accent5">
              <a:hueOff val="-4050717"/>
              <a:satOff val="-275"/>
              <a:lumOff val="65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1776991"/>
        <a:ext cx="157112" cy="5775"/>
      </dsp:txXfrm>
    </dsp:sp>
    <dsp:sp modelId="{85A92B03-5C4F-3C4D-812E-66C2176902DD}">
      <dsp:nvSpPr>
        <dsp:cNvPr id="0" name=""/>
        <dsp:cNvSpPr/>
      </dsp:nvSpPr>
      <dsp:spPr>
        <a:xfrm>
          <a:off x="3194346" y="1502"/>
          <a:ext cx="2511156" cy="1506693"/>
        </a:xfrm>
        <a:prstGeom prst="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755650">
            <a:lnSpc>
              <a:spcPct val="90000"/>
            </a:lnSpc>
            <a:spcBef>
              <a:spcPct val="0"/>
            </a:spcBef>
            <a:spcAft>
              <a:spcPct val="35000"/>
            </a:spcAft>
            <a:buNone/>
          </a:pPr>
          <a:r>
            <a:rPr lang="en-US" sz="1700" kern="1200"/>
            <a:t>F</a:t>
          </a:r>
          <a:r>
            <a:rPr lang="en-US" sz="1700" b="0" i="0" kern="1200"/>
            <a:t>ix structural errors (such as the use of variable values)</a:t>
          </a:r>
          <a:endParaRPr lang="en-US" sz="1700" kern="1200"/>
        </a:p>
      </dsp:txBody>
      <dsp:txXfrm>
        <a:off x="3194346" y="1502"/>
        <a:ext cx="2511156" cy="1506693"/>
      </dsp:txXfrm>
    </dsp:sp>
    <dsp:sp modelId="{2195E003-9400-DC43-AEB9-D491216D33B3}">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12700" cap="flat" cmpd="sng" algn="ctr">
          <a:solidFill>
            <a:schemeClr val="accent5">
              <a:hueOff val="-8101434"/>
              <a:satOff val="-551"/>
              <a:lumOff val="13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3C272766-FA7A-DF4F-AD9D-065CB2FC61D7}">
      <dsp:nvSpPr>
        <dsp:cNvPr id="0" name=""/>
        <dsp:cNvSpPr/>
      </dsp:nvSpPr>
      <dsp:spPr>
        <a:xfrm>
          <a:off x="105624" y="2085762"/>
          <a:ext cx="2511156" cy="1506693"/>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755650">
            <a:lnSpc>
              <a:spcPct val="90000"/>
            </a:lnSpc>
            <a:spcBef>
              <a:spcPct val="0"/>
            </a:spcBef>
            <a:spcAft>
              <a:spcPct val="35000"/>
            </a:spcAft>
            <a:buNone/>
          </a:pPr>
          <a:r>
            <a:rPr lang="en-US" sz="1700" kern="1200"/>
            <a:t>R</a:t>
          </a:r>
          <a:r>
            <a:rPr lang="en-US" sz="1700" b="0" i="0" kern="1200"/>
            <a:t>emove unwanted outliers</a:t>
          </a:r>
          <a:endParaRPr lang="en-US" sz="1700" kern="1200"/>
        </a:p>
      </dsp:txBody>
      <dsp:txXfrm>
        <a:off x="105624" y="2085762"/>
        <a:ext cx="2511156" cy="1506693"/>
      </dsp:txXfrm>
    </dsp:sp>
    <dsp:sp modelId="{0344F792-7196-434D-B371-5BDD8D0022B9}">
      <dsp:nvSpPr>
        <dsp:cNvPr id="0" name=""/>
        <dsp:cNvSpPr/>
      </dsp:nvSpPr>
      <dsp:spPr>
        <a:xfrm>
          <a:off x="2834397" y="3590656"/>
          <a:ext cx="1615527" cy="548468"/>
        </a:xfrm>
        <a:custGeom>
          <a:avLst/>
          <a:gdLst/>
          <a:ahLst/>
          <a:cxnLst/>
          <a:rect l="0" t="0" r="0" b="0"/>
          <a:pathLst>
            <a:path>
              <a:moveTo>
                <a:pt x="1615527" y="0"/>
              </a:moveTo>
              <a:lnTo>
                <a:pt x="1615527" y="291334"/>
              </a:lnTo>
              <a:lnTo>
                <a:pt x="0" y="291334"/>
              </a:lnTo>
              <a:lnTo>
                <a:pt x="0" y="548468"/>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99257" y="3862002"/>
        <a:ext cx="85808" cy="5775"/>
      </dsp:txXfrm>
    </dsp:sp>
    <dsp:sp modelId="{CDB62B6A-FD31-9F4C-8F0B-E779541D165C}">
      <dsp:nvSpPr>
        <dsp:cNvPr id="0" name=""/>
        <dsp:cNvSpPr/>
      </dsp:nvSpPr>
      <dsp:spPr>
        <a:xfrm>
          <a:off x="3194346" y="2085762"/>
          <a:ext cx="2511156" cy="1506693"/>
        </a:xfrm>
        <a:prstGeom prst="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755650">
            <a:lnSpc>
              <a:spcPct val="90000"/>
            </a:lnSpc>
            <a:spcBef>
              <a:spcPct val="0"/>
            </a:spcBef>
            <a:spcAft>
              <a:spcPct val="35000"/>
            </a:spcAft>
            <a:buNone/>
          </a:pPr>
          <a:r>
            <a:rPr lang="en-US" sz="1700" kern="1200"/>
            <a:t>M</a:t>
          </a:r>
          <a:r>
            <a:rPr lang="en-US" sz="1700" b="0" i="0" kern="1200"/>
            <a:t>anage missing data, perhaps by replacing each missing value with an average for the data set</a:t>
          </a:r>
          <a:endParaRPr lang="en-US" sz="1700" kern="1200"/>
        </a:p>
      </dsp:txBody>
      <dsp:txXfrm>
        <a:off x="3194346" y="2085762"/>
        <a:ext cx="2511156" cy="1506693"/>
      </dsp:txXfrm>
    </dsp:sp>
    <dsp:sp modelId="{41814DBC-BC9B-BC40-A16D-B0D2DC0720B9}">
      <dsp:nvSpPr>
        <dsp:cNvPr id="0" name=""/>
        <dsp:cNvSpPr/>
      </dsp:nvSpPr>
      <dsp:spPr>
        <a:xfrm>
          <a:off x="1578819" y="4171525"/>
          <a:ext cx="2511156" cy="1506693"/>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755650">
            <a:lnSpc>
              <a:spcPct val="90000"/>
            </a:lnSpc>
            <a:spcBef>
              <a:spcPct val="0"/>
            </a:spcBef>
            <a:spcAft>
              <a:spcPct val="35000"/>
            </a:spcAft>
            <a:buNone/>
          </a:pPr>
          <a:r>
            <a:rPr lang="en-US" sz="1700" kern="1200"/>
            <a:t>V</a:t>
          </a:r>
          <a:r>
            <a:rPr lang="en-US" sz="1700" b="0" i="0" kern="1200"/>
            <a:t>alidate and question the data and analytical results. Do the numbers look reasonable?</a:t>
          </a:r>
          <a:endParaRPr lang="en-US" sz="1700" kern="1200"/>
        </a:p>
      </dsp:txBody>
      <dsp:txXfrm>
        <a:off x="1578819" y="4171525"/>
        <a:ext cx="2511156" cy="150669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E60C7-8156-7A4E-B0D4-3EE0DA86C121}" type="datetimeFigureOut">
              <a:rPr lang="en-US" smtClean="0"/>
              <a:t>7/2/24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751944-DAA0-E047-A2EB-5EC89F644C19}" type="slidenum">
              <a:rPr lang="en-US" smtClean="0"/>
              <a:t>‹#›</a:t>
            </a:fld>
            <a:endParaRPr lang="en-US"/>
          </a:p>
        </p:txBody>
      </p:sp>
    </p:spTree>
    <p:extLst>
      <p:ext uri="{BB962C8B-B14F-4D97-AF65-F5344CB8AC3E}">
        <p14:creationId xmlns:p14="http://schemas.microsoft.com/office/powerpoint/2010/main" val="280486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nstrategyhq.com/resources/kpis-vs-metrics-tips-tricks-to-performance-measure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81818"/>
                </a:solidFill>
                <a:effectLst/>
                <a:latin typeface="Trade Gothic W01 Roman"/>
              </a:rPr>
              <a:t>Another ethical responsibility that comes with handling data is ensuring data subjects’ privacy. Even if a customer gives your company consent to collect, store, and analyze their </a:t>
            </a:r>
            <a:r>
              <a:rPr lang="en-US" b="0" i="0" u="none" strike="noStrike" dirty="0">
                <a:solidFill>
                  <a:srgbClr val="181818"/>
                </a:solidFill>
                <a:effectLst/>
                <a:latin typeface="Trade Gothic W01 Bold 2"/>
              </a:rPr>
              <a:t>personally identifiable information (PII)</a:t>
            </a:r>
            <a:r>
              <a:rPr lang="en-US" b="0" i="0" u="none" strike="noStrike" dirty="0">
                <a:solidFill>
                  <a:srgbClr val="181818"/>
                </a:solidFill>
                <a:effectLst/>
                <a:latin typeface="Trade Gothic W01 Roman"/>
              </a:rPr>
              <a:t>, that doesn’t mean they want it publicly available. </a:t>
            </a:r>
          </a:p>
          <a:p>
            <a:endParaRPr lang="en-US" dirty="0"/>
          </a:p>
        </p:txBody>
      </p:sp>
      <p:sp>
        <p:nvSpPr>
          <p:cNvPr id="4" name="Slide Number Placeholder 3"/>
          <p:cNvSpPr>
            <a:spLocks noGrp="1"/>
          </p:cNvSpPr>
          <p:nvPr>
            <p:ph type="sldNum" sz="quarter" idx="5"/>
          </p:nvPr>
        </p:nvSpPr>
        <p:spPr/>
        <p:txBody>
          <a:bodyPr/>
          <a:lstStyle/>
          <a:p>
            <a:fld id="{3A751944-DAA0-E047-A2EB-5EC89F644C19}" type="slidenum">
              <a:rPr lang="en-US" smtClean="0"/>
              <a:t>16</a:t>
            </a:fld>
            <a:endParaRPr lang="en-US"/>
          </a:p>
        </p:txBody>
      </p:sp>
    </p:spTree>
    <p:extLst>
      <p:ext uri="{BB962C8B-B14F-4D97-AF65-F5344CB8AC3E}">
        <p14:creationId xmlns:p14="http://schemas.microsoft.com/office/powerpoint/2010/main" val="3908591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83838"/>
                </a:solidFill>
                <a:effectLst/>
                <a:latin typeface="Poppins" panose="020B0604020202020204" pitchFamily="34" charset="0"/>
              </a:rPr>
              <a:t>This will help you in developing the further steps in your strategy. The focus should be on how to meet with these strategies, track the health of the data and maintain healthy data on an ongoing basis.</a:t>
            </a:r>
          </a:p>
          <a:p>
            <a:pPr algn="l"/>
            <a:r>
              <a:rPr lang="en-US" b="0" i="0" u="none" strike="noStrike" dirty="0">
                <a:solidFill>
                  <a:srgbClr val="383838"/>
                </a:solidFill>
                <a:effectLst/>
                <a:latin typeface="Poppins" panose="020B0604020202020204" pitchFamily="34" charset="0"/>
              </a:rPr>
              <a:t>At this point, you should be aware of where most of the data errors occur. It is vital to identify faulty data and then take the necessary steps, like understanding the root cause of data issues in your organization. This helps your data team to develop a plan for ensuring the health of your data.</a:t>
            </a:r>
          </a:p>
          <a:p>
            <a:endParaRPr lang="en-US" dirty="0"/>
          </a:p>
        </p:txBody>
      </p:sp>
      <p:sp>
        <p:nvSpPr>
          <p:cNvPr id="4" name="Slide Number Placeholder 3"/>
          <p:cNvSpPr>
            <a:spLocks noGrp="1"/>
          </p:cNvSpPr>
          <p:nvPr>
            <p:ph type="sldNum" sz="quarter" idx="5"/>
          </p:nvPr>
        </p:nvSpPr>
        <p:spPr/>
        <p:txBody>
          <a:bodyPr/>
          <a:lstStyle/>
          <a:p>
            <a:fld id="{3A751944-DAA0-E047-A2EB-5EC89F644C19}" type="slidenum">
              <a:rPr lang="en-US" smtClean="0"/>
              <a:t>19</a:t>
            </a:fld>
            <a:endParaRPr lang="en-US"/>
          </a:p>
        </p:txBody>
      </p:sp>
    </p:spTree>
    <p:extLst>
      <p:ext uri="{BB962C8B-B14F-4D97-AF65-F5344CB8AC3E}">
        <p14:creationId xmlns:p14="http://schemas.microsoft.com/office/powerpoint/2010/main" val="46242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Roboto" panose="02000000000000000000" pitchFamily="2" charset="0"/>
              </a:rPr>
              <a:t>Broad Number Measures</a:t>
            </a:r>
          </a:p>
          <a:p>
            <a:pPr lvl="1"/>
            <a:r>
              <a:rPr lang="en-US" b="0" i="0" u="none" strike="noStrike" dirty="0">
                <a:solidFill>
                  <a:srgbClr val="000000"/>
                </a:solidFill>
                <a:effectLst/>
                <a:latin typeface="Roboto" panose="02000000000000000000" pitchFamily="2" charset="0"/>
              </a:rPr>
              <a:t>The first type of KPI is what we like to call broad number measures. These are the ones that essentially count something. An example is counting the number of products sold or the number of visits to a webpage.</a:t>
            </a:r>
          </a:p>
          <a:p>
            <a:pPr algn="l"/>
            <a:r>
              <a:rPr lang="en-US" b="0" i="0" u="none" strike="noStrike" dirty="0">
                <a:solidFill>
                  <a:srgbClr val="000000"/>
                </a:solidFill>
                <a:effectLst/>
                <a:latin typeface="Roboto" panose="02000000000000000000" pitchFamily="2" charset="0"/>
              </a:rPr>
              <a:t>Progress Measures</a:t>
            </a:r>
          </a:p>
          <a:p>
            <a:pPr lvl="1"/>
            <a:r>
              <a:rPr lang="en-US" b="0" i="0" u="none" strike="noStrike" dirty="0">
                <a:solidFill>
                  <a:srgbClr val="000000"/>
                </a:solidFill>
                <a:effectLst/>
                <a:latin typeface="Roboto" panose="02000000000000000000" pitchFamily="2" charset="0"/>
              </a:rPr>
              <a:t>Progress key performance indicators are used to help </a:t>
            </a:r>
            <a:r>
              <a:rPr lang="en-US" b="0" i="0" u="none" strike="noStrike" dirty="0">
                <a:solidFill>
                  <a:srgbClr val="4FC1E9"/>
                </a:solidFill>
                <a:effectLst/>
                <a:latin typeface="Roboto" panose="02000000000000000000" pitchFamily="2" charset="0"/>
                <a:hlinkClick r:id="rId3"/>
              </a:rPr>
              <a:t>measure the progress of outcomes</a:t>
            </a:r>
            <a:r>
              <a:rPr lang="en-US" b="0" i="0" u="none" strike="noStrike" dirty="0">
                <a:solidFill>
                  <a:srgbClr val="000000"/>
                </a:solidFill>
                <a:effectLst/>
                <a:latin typeface="Roboto" panose="02000000000000000000" pitchFamily="2" charset="0"/>
              </a:rPr>
              <a:t>. This is most commonly known as the “percent complete” KPI, which is helpful in measuring the progress of completing a goal or project. These are best when quantifiable outcomes are difficult to track, or you can’t get specific data.</a:t>
            </a:r>
          </a:p>
          <a:p>
            <a:pPr algn="l"/>
            <a:r>
              <a:rPr lang="en-US" b="0" i="0" u="none" strike="noStrike" dirty="0">
                <a:solidFill>
                  <a:srgbClr val="000000"/>
                </a:solidFill>
                <a:effectLst/>
                <a:latin typeface="Roboto" panose="02000000000000000000" pitchFamily="2" charset="0"/>
              </a:rPr>
              <a:t>Change Measures</a:t>
            </a:r>
          </a:p>
          <a:p>
            <a:pPr lvl="1"/>
            <a:r>
              <a:rPr lang="en-US" b="0" i="0" u="none" strike="noStrike" dirty="0">
                <a:solidFill>
                  <a:srgbClr val="000000"/>
                </a:solidFill>
                <a:effectLst/>
                <a:latin typeface="Roboto" panose="02000000000000000000" pitchFamily="2" charset="0"/>
              </a:rPr>
              <a:t>The final type of KPI is a change indicator. These are used to measure the quantifiable change in a metric or measure. An example would be, “X% increase in sales.” It adds a change measure to a quantifiable target and is usually measured as a percentage increase in a given period of time.</a:t>
            </a:r>
          </a:p>
          <a:p>
            <a:endParaRPr lang="en-US" dirty="0"/>
          </a:p>
        </p:txBody>
      </p:sp>
      <p:sp>
        <p:nvSpPr>
          <p:cNvPr id="4" name="Slide Number Placeholder 3"/>
          <p:cNvSpPr>
            <a:spLocks noGrp="1"/>
          </p:cNvSpPr>
          <p:nvPr>
            <p:ph type="sldNum" sz="quarter" idx="5"/>
          </p:nvPr>
        </p:nvSpPr>
        <p:spPr/>
        <p:txBody>
          <a:bodyPr/>
          <a:lstStyle/>
          <a:p>
            <a:fld id="{3A751944-DAA0-E047-A2EB-5EC89F644C19}" type="slidenum">
              <a:rPr lang="en-US" smtClean="0"/>
              <a:t>21</a:t>
            </a:fld>
            <a:endParaRPr lang="en-US"/>
          </a:p>
        </p:txBody>
      </p:sp>
    </p:spTree>
    <p:extLst>
      <p:ext uri="{BB962C8B-B14F-4D97-AF65-F5344CB8AC3E}">
        <p14:creationId xmlns:p14="http://schemas.microsoft.com/office/powerpoint/2010/main" val="279887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212121"/>
                </a:solidFill>
                <a:effectLst/>
                <a:highlight>
                  <a:srgbClr val="FFFFFF"/>
                </a:highlight>
                <a:latin typeface="Roboto" panose="02000000000000000000" pitchFamily="2" charset="0"/>
              </a:rPr>
              <a:t>Kang H. The prevention and handling of the missing data. Korean J </a:t>
            </a:r>
            <a:r>
              <a:rPr lang="en-US" b="0" i="0" u="none" strike="noStrike" dirty="0" err="1">
                <a:solidFill>
                  <a:srgbClr val="212121"/>
                </a:solidFill>
                <a:effectLst/>
                <a:highlight>
                  <a:srgbClr val="FFFFFF"/>
                </a:highlight>
                <a:latin typeface="Roboto" panose="02000000000000000000" pitchFamily="2" charset="0"/>
              </a:rPr>
              <a:t>Anesthesiol</a:t>
            </a:r>
            <a:r>
              <a:rPr lang="en-US" b="0" i="0" u="none" strike="noStrike" dirty="0">
                <a:solidFill>
                  <a:srgbClr val="212121"/>
                </a:solidFill>
                <a:effectLst/>
                <a:highlight>
                  <a:srgbClr val="FFFFFF"/>
                </a:highlight>
                <a:latin typeface="Roboto" panose="02000000000000000000" pitchFamily="2" charset="0"/>
              </a:rPr>
              <a:t>. 2013 May;64(5):402-6. </a:t>
            </a:r>
            <a:r>
              <a:rPr lang="en-US" b="0" i="0" u="none" strike="noStrike" dirty="0" err="1">
                <a:solidFill>
                  <a:srgbClr val="212121"/>
                </a:solidFill>
                <a:effectLst/>
                <a:highlight>
                  <a:srgbClr val="FFFFFF"/>
                </a:highlight>
                <a:latin typeface="Roboto" panose="02000000000000000000" pitchFamily="2" charset="0"/>
              </a:rPr>
              <a:t>doi</a:t>
            </a:r>
            <a:r>
              <a:rPr lang="en-US" b="0" i="0" u="none" strike="noStrike" dirty="0">
                <a:solidFill>
                  <a:srgbClr val="212121"/>
                </a:solidFill>
                <a:effectLst/>
                <a:highlight>
                  <a:srgbClr val="FFFFFF"/>
                </a:highlight>
                <a:latin typeface="Roboto" panose="02000000000000000000" pitchFamily="2" charset="0"/>
              </a:rPr>
              <a:t>: 10.4097/kjae.2013.64.5.402. </a:t>
            </a:r>
            <a:r>
              <a:rPr lang="en-US" b="0" i="0" u="none" strike="noStrike" dirty="0" err="1">
                <a:solidFill>
                  <a:srgbClr val="212121"/>
                </a:solidFill>
                <a:effectLst/>
                <a:highlight>
                  <a:srgbClr val="FFFFFF"/>
                </a:highlight>
                <a:latin typeface="Roboto" panose="02000000000000000000" pitchFamily="2" charset="0"/>
              </a:rPr>
              <a:t>Epub</a:t>
            </a:r>
            <a:r>
              <a:rPr lang="en-US" b="0" i="0" u="none" strike="noStrike" dirty="0">
                <a:solidFill>
                  <a:srgbClr val="212121"/>
                </a:solidFill>
                <a:effectLst/>
                <a:highlight>
                  <a:srgbClr val="FFFFFF"/>
                </a:highlight>
                <a:latin typeface="Roboto" panose="02000000000000000000" pitchFamily="2" charset="0"/>
              </a:rPr>
              <a:t> 2013 May 24. PMID: 23741561; PMCID: PMC3668100.</a:t>
            </a:r>
            <a:endParaRPr lang="en-US" dirty="0"/>
          </a:p>
        </p:txBody>
      </p:sp>
      <p:sp>
        <p:nvSpPr>
          <p:cNvPr id="4" name="Slide Number Placeholder 3"/>
          <p:cNvSpPr>
            <a:spLocks noGrp="1"/>
          </p:cNvSpPr>
          <p:nvPr>
            <p:ph type="sldNum" sz="quarter" idx="5"/>
          </p:nvPr>
        </p:nvSpPr>
        <p:spPr/>
        <p:txBody>
          <a:bodyPr/>
          <a:lstStyle/>
          <a:p>
            <a:fld id="{3A751944-DAA0-E047-A2EB-5EC89F644C19}" type="slidenum">
              <a:rPr lang="en-US" smtClean="0"/>
              <a:t>30</a:t>
            </a:fld>
            <a:endParaRPr lang="en-US"/>
          </a:p>
        </p:txBody>
      </p:sp>
    </p:spTree>
    <p:extLst>
      <p:ext uri="{BB962C8B-B14F-4D97-AF65-F5344CB8AC3E}">
        <p14:creationId xmlns:p14="http://schemas.microsoft.com/office/powerpoint/2010/main" val="388148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CB7D-C8AA-7AEA-C76B-1A75779CC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DC8FFB-73EE-263B-D0CE-D6154EB114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5FA432-9108-73D9-0A99-34CA3E987140}"/>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57FFC2C2-715A-FC65-F5D1-0DB8085570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C155B-C941-8CD3-60EA-0238F9706F69}"/>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243837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A6D1-3C55-D27B-BB69-19158B2086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DC5799-5E37-E2A9-6CF5-BC9E8A262F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2F5994-B5EC-86B3-6421-06238FBCEDCE}"/>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A039307F-8551-540B-0709-8A20D4D95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96C47-2691-F01F-7E40-DCA2FC135CC0}"/>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852602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7E92AB-BF31-F789-213B-77B6A7F5C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85CC8D-AFA8-1BBA-AB52-F67493F8B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C9B3-59FF-A065-C30D-54C17FDC2E34}"/>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208214A7-FF19-C7B7-D22F-EC0186A23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3F175-8CC4-679C-E9F2-FD1A813B0BD0}"/>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317064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BA4CD-1438-C0D4-0B3E-5312ADC7F9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A0927-D1ED-487B-AE6E-68BEE03B8D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DFCCA-0FBE-A5D7-D4C9-DBE9CD607F4D}"/>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5D3EC8CF-CFA6-7808-593A-BE350C9CB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F0EEC-6ABA-B219-6013-A5BAAA21DD49}"/>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3752312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FB0F5-8476-577E-F0C8-B8889400A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2D03E4-1D3C-EC7B-F25B-95FCF0C068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04F348-403D-C641-6634-1F89036A61A6}"/>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BBBE7536-4C77-5101-F2E2-6194841A2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A0D2B2-C74E-8F42-3045-8AF1AC8DE2D1}"/>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2274453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96E0-1E2E-4D1E-BFCC-DC0F6EB5D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E20B96-DFA8-79BD-828C-91CE671A62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D56F7-DACD-A0E3-9540-7EEE979CE6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E2E1D-77FA-BC33-288F-ADDD26CBF6B4}"/>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6" name="Footer Placeholder 5">
            <a:extLst>
              <a:ext uri="{FF2B5EF4-FFF2-40B4-BE49-F238E27FC236}">
                <a16:creationId xmlns:a16="http://schemas.microsoft.com/office/drawing/2014/main" id="{ED096AEB-F67A-4531-4579-F03B4DD719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DA4A9-5DA5-B710-25E2-B68EA3905A8C}"/>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194793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24BDC-2E05-A1D9-0F14-5295CF3BBA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869060-CE7E-747E-8432-073BFCE00E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942D1C-39D0-7833-F265-6065ECDDB4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DE17E-CE76-8455-355C-23FE8746BB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6B6CAF-60D0-72C0-BDB3-9D52ECBC6A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B4D856-11DE-734D-3493-F88616EDDD9B}"/>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8" name="Footer Placeholder 7">
            <a:extLst>
              <a:ext uri="{FF2B5EF4-FFF2-40B4-BE49-F238E27FC236}">
                <a16:creationId xmlns:a16="http://schemas.microsoft.com/office/drawing/2014/main" id="{BE03B4A7-2B87-116E-9F40-3AB36520BC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82A3D0-91CF-35C9-2846-F054D0FBFBF8}"/>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366463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E509-1E97-EBE4-F2AC-008114095F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5B5561-FCA3-AA74-41A6-6D9E64D5A424}"/>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4" name="Footer Placeholder 3">
            <a:extLst>
              <a:ext uri="{FF2B5EF4-FFF2-40B4-BE49-F238E27FC236}">
                <a16:creationId xmlns:a16="http://schemas.microsoft.com/office/drawing/2014/main" id="{F80690F5-175B-2E69-2916-AA2C25C9EC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3945D5-A95D-CE94-6C8D-47DA4E1BD6D8}"/>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197876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814C0F-957C-74D3-C557-FE5CA051C3D0}"/>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3" name="Footer Placeholder 2">
            <a:extLst>
              <a:ext uri="{FF2B5EF4-FFF2-40B4-BE49-F238E27FC236}">
                <a16:creationId xmlns:a16="http://schemas.microsoft.com/office/drawing/2014/main" id="{2651D548-A8B8-31FF-1A51-AD825BD228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9926FB-56F7-A039-773E-20AE9AFCEA01}"/>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2075609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74F7-3924-06DB-46E0-ED80FE938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B57F39-C3CB-E817-E7DB-0685FF5055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0766EC-7164-F500-29AF-21ED46CC09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FAC82F-B491-4307-0C92-B11B48683F33}"/>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6" name="Footer Placeholder 5">
            <a:extLst>
              <a:ext uri="{FF2B5EF4-FFF2-40B4-BE49-F238E27FC236}">
                <a16:creationId xmlns:a16="http://schemas.microsoft.com/office/drawing/2014/main" id="{A41C48E0-2F98-1D18-6B93-DD91D259B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4774C-33E1-BCDA-9C73-C585DB6DC123}"/>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17501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0A0D-C89F-65EB-8A1F-DA5D1465E0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07992-53E4-0095-0E02-D33FF6F239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09CF6E-DACE-4904-18BD-9E4414255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DD080-2478-23F7-8249-ABCE2B6AB6E1}"/>
              </a:ext>
            </a:extLst>
          </p:cNvPr>
          <p:cNvSpPr>
            <a:spLocks noGrp="1"/>
          </p:cNvSpPr>
          <p:nvPr>
            <p:ph type="dt" sz="half" idx="10"/>
          </p:nvPr>
        </p:nvSpPr>
        <p:spPr/>
        <p:txBody>
          <a:bodyPr/>
          <a:lstStyle/>
          <a:p>
            <a:fld id="{4BE1C8D6-6179-EB4B-9335-08666CA56372}" type="datetimeFigureOut">
              <a:rPr lang="en-US" smtClean="0"/>
              <a:t>7/1/24</a:t>
            </a:fld>
            <a:endParaRPr lang="en-US"/>
          </a:p>
        </p:txBody>
      </p:sp>
      <p:sp>
        <p:nvSpPr>
          <p:cNvPr id="6" name="Footer Placeholder 5">
            <a:extLst>
              <a:ext uri="{FF2B5EF4-FFF2-40B4-BE49-F238E27FC236}">
                <a16:creationId xmlns:a16="http://schemas.microsoft.com/office/drawing/2014/main" id="{4783EC67-8294-4100-1FF0-F5130510B7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10CD2-56A2-020B-ED25-1DCDA2690D31}"/>
              </a:ext>
            </a:extLst>
          </p:cNvPr>
          <p:cNvSpPr>
            <a:spLocks noGrp="1"/>
          </p:cNvSpPr>
          <p:nvPr>
            <p:ph type="sldNum" sz="quarter" idx="12"/>
          </p:nvPr>
        </p:nvSpPr>
        <p:spPr/>
        <p:txBody>
          <a:bodyPr/>
          <a:lstStyle/>
          <a:p>
            <a:fld id="{B5B8EEDB-BD2C-0B48-8F43-93F4231877ED}" type="slidenum">
              <a:rPr lang="en-US" smtClean="0"/>
              <a:t>‹#›</a:t>
            </a:fld>
            <a:endParaRPr lang="en-US"/>
          </a:p>
        </p:txBody>
      </p:sp>
    </p:spTree>
    <p:extLst>
      <p:ext uri="{BB962C8B-B14F-4D97-AF65-F5344CB8AC3E}">
        <p14:creationId xmlns:p14="http://schemas.microsoft.com/office/powerpoint/2010/main" val="3695990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06D37-203F-C4B3-C94F-B075832B7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193367-B775-4ABE-B1E2-AA23577A1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A186D-D688-FBAC-621B-11C0DC279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E1C8D6-6179-EB4B-9335-08666CA56372}" type="datetimeFigureOut">
              <a:rPr lang="en-US" smtClean="0"/>
              <a:t>7/1/24</a:t>
            </a:fld>
            <a:endParaRPr lang="en-US"/>
          </a:p>
        </p:txBody>
      </p:sp>
      <p:sp>
        <p:nvSpPr>
          <p:cNvPr id="5" name="Footer Placeholder 4">
            <a:extLst>
              <a:ext uri="{FF2B5EF4-FFF2-40B4-BE49-F238E27FC236}">
                <a16:creationId xmlns:a16="http://schemas.microsoft.com/office/drawing/2014/main" id="{E4DF3BE8-DE0F-497C-AFA4-37DE223F2B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9F7154-34A2-36DC-1BAB-AD0893F7FC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B8EEDB-BD2C-0B48-8F43-93F4231877ED}" type="slidenum">
              <a:rPr lang="en-US" smtClean="0"/>
              <a:t>‹#›</a:t>
            </a:fld>
            <a:endParaRPr lang="en-US"/>
          </a:p>
        </p:txBody>
      </p:sp>
    </p:spTree>
    <p:extLst>
      <p:ext uri="{BB962C8B-B14F-4D97-AF65-F5344CB8AC3E}">
        <p14:creationId xmlns:p14="http://schemas.microsoft.com/office/powerpoint/2010/main" val="223992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0938FE-1D17-7C4E-C24F-C1A513A92EB3}"/>
              </a:ext>
            </a:extLst>
          </p:cNvPr>
          <p:cNvSpPr>
            <a:spLocks noGrp="1"/>
          </p:cNvSpPr>
          <p:nvPr>
            <p:ph type="ctrTitle"/>
          </p:nvPr>
        </p:nvSpPr>
        <p:spPr>
          <a:xfrm>
            <a:off x="3581400" y="965580"/>
            <a:ext cx="5204489" cy="3160593"/>
          </a:xfrm>
        </p:spPr>
        <p:txBody>
          <a:bodyPr>
            <a:normAutofit/>
          </a:bodyPr>
          <a:lstStyle/>
          <a:p>
            <a:r>
              <a:rPr lang="en-US" sz="5400">
                <a:solidFill>
                  <a:schemeClr val="bg1"/>
                </a:solidFill>
              </a:rPr>
              <a:t>Data Cleaning Ethics</a:t>
            </a:r>
          </a:p>
        </p:txBody>
      </p:sp>
      <p:sp>
        <p:nvSpPr>
          <p:cNvPr id="3" name="Subtitle 2">
            <a:extLst>
              <a:ext uri="{FF2B5EF4-FFF2-40B4-BE49-F238E27FC236}">
                <a16:creationId xmlns:a16="http://schemas.microsoft.com/office/drawing/2014/main" id="{C6AE06C3-3A10-ACB1-019D-3D521E46D99C}"/>
              </a:ext>
            </a:extLst>
          </p:cNvPr>
          <p:cNvSpPr>
            <a:spLocks noGrp="1"/>
          </p:cNvSpPr>
          <p:nvPr>
            <p:ph type="subTitle" idx="1"/>
          </p:nvPr>
        </p:nvSpPr>
        <p:spPr>
          <a:xfrm>
            <a:off x="3820817" y="4409960"/>
            <a:ext cx="4508641" cy="1116414"/>
          </a:xfrm>
        </p:spPr>
        <p:txBody>
          <a:bodyPr>
            <a:normAutofit/>
          </a:bodyPr>
          <a:lstStyle/>
          <a:p>
            <a:endParaRPr lang="en-US" sz="2000">
              <a:solidFill>
                <a:schemeClr val="bg1"/>
              </a:solidFill>
            </a:endParaRP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93453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DD7D5D-9A54-E690-812E-79E2C95F013A}"/>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Purpose and Intention</a:t>
            </a:r>
          </a:p>
        </p:txBody>
      </p:sp>
      <p:graphicFrame>
        <p:nvGraphicFramePr>
          <p:cNvPr id="5" name="Content Placeholder 2">
            <a:extLst>
              <a:ext uri="{FF2B5EF4-FFF2-40B4-BE49-F238E27FC236}">
                <a16:creationId xmlns:a16="http://schemas.microsoft.com/office/drawing/2014/main" id="{CA57744E-AB05-73EA-92B0-D08958B8B5BA}"/>
              </a:ext>
            </a:extLst>
          </p:cNvPr>
          <p:cNvGraphicFramePr>
            <a:graphicFrameLocks noGrp="1"/>
          </p:cNvGraphicFramePr>
          <p:nvPr>
            <p:ph idx="1"/>
            <p:extLst>
              <p:ext uri="{D42A27DB-BD31-4B8C-83A1-F6EECF244321}">
                <p14:modId xmlns:p14="http://schemas.microsoft.com/office/powerpoint/2010/main" val="88325670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1481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94E1-8419-CE3E-D461-06C3BF153F5D}"/>
              </a:ext>
            </a:extLst>
          </p:cNvPr>
          <p:cNvSpPr>
            <a:spLocks noGrp="1"/>
          </p:cNvSpPr>
          <p:nvPr>
            <p:ph type="title"/>
          </p:nvPr>
        </p:nvSpPr>
        <p:spPr/>
        <p:txBody>
          <a:bodyPr/>
          <a:lstStyle/>
          <a:p>
            <a:r>
              <a:rPr lang="en-US" dirty="0"/>
              <a:t>Intention</a:t>
            </a:r>
          </a:p>
        </p:txBody>
      </p:sp>
      <p:sp>
        <p:nvSpPr>
          <p:cNvPr id="3" name="Content Placeholder 2">
            <a:extLst>
              <a:ext uri="{FF2B5EF4-FFF2-40B4-BE49-F238E27FC236}">
                <a16:creationId xmlns:a16="http://schemas.microsoft.com/office/drawing/2014/main" id="{C3BBEAF4-8EB9-E476-23C7-EC23F1527885}"/>
              </a:ext>
            </a:extLst>
          </p:cNvPr>
          <p:cNvSpPr>
            <a:spLocks noGrp="1"/>
          </p:cNvSpPr>
          <p:nvPr>
            <p:ph idx="1"/>
          </p:nvPr>
        </p:nvSpPr>
        <p:spPr/>
        <p:txBody>
          <a:bodyPr>
            <a:normAutofit/>
          </a:bodyPr>
          <a:lstStyle/>
          <a:p>
            <a:pPr algn="l"/>
            <a:r>
              <a:rPr lang="en-US" b="0" i="0" u="none" strike="noStrike" dirty="0">
                <a:solidFill>
                  <a:srgbClr val="181818"/>
                </a:solidFill>
                <a:effectLst/>
                <a:latin typeface="Trade Gothic W01 Roman"/>
              </a:rPr>
              <a:t>Before collecting data, ask yourself </a:t>
            </a:r>
          </a:p>
          <a:p>
            <a:pPr lvl="1"/>
            <a:r>
              <a:rPr lang="en-US" dirty="0">
                <a:solidFill>
                  <a:srgbClr val="181818"/>
                </a:solidFill>
                <a:latin typeface="Trade Gothic W01 Roman"/>
              </a:rPr>
              <a:t>W</a:t>
            </a:r>
            <a:r>
              <a:rPr lang="en-US" b="0" i="0" u="none" strike="noStrike" dirty="0">
                <a:solidFill>
                  <a:srgbClr val="181818"/>
                </a:solidFill>
                <a:effectLst/>
                <a:latin typeface="Trade Gothic W01 Roman"/>
              </a:rPr>
              <a:t>hy you need it?</a:t>
            </a:r>
          </a:p>
          <a:p>
            <a:pPr lvl="1"/>
            <a:r>
              <a:rPr lang="en-US" dirty="0">
                <a:solidFill>
                  <a:srgbClr val="181818"/>
                </a:solidFill>
                <a:latin typeface="Trade Gothic W01 Roman"/>
              </a:rPr>
              <a:t>W</a:t>
            </a:r>
            <a:r>
              <a:rPr lang="en-US" b="0" i="0" u="none" strike="noStrike" dirty="0">
                <a:solidFill>
                  <a:srgbClr val="181818"/>
                </a:solidFill>
                <a:effectLst/>
                <a:latin typeface="Trade Gothic W01 Roman"/>
              </a:rPr>
              <a:t>hat you’ll gain from it? </a:t>
            </a:r>
          </a:p>
          <a:p>
            <a:pPr lvl="1"/>
            <a:r>
              <a:rPr lang="en-US" dirty="0">
                <a:solidFill>
                  <a:srgbClr val="181818"/>
                </a:solidFill>
                <a:latin typeface="Trade Gothic W01 Roman"/>
              </a:rPr>
              <a:t>W</a:t>
            </a:r>
            <a:r>
              <a:rPr lang="en-US" b="0" i="0" u="none" strike="noStrike" dirty="0">
                <a:solidFill>
                  <a:srgbClr val="181818"/>
                </a:solidFill>
                <a:effectLst/>
                <a:latin typeface="Trade Gothic W01 Roman"/>
              </a:rPr>
              <a:t>hat changes you’ll be able to make after analysis. If your intention is to hurt others, profit from your subjects’ weaknesses, or any other malicious goal, it’s not ethical to collect their data.</a:t>
            </a:r>
          </a:p>
        </p:txBody>
      </p:sp>
    </p:spTree>
    <p:extLst>
      <p:ext uri="{BB962C8B-B14F-4D97-AF65-F5344CB8AC3E}">
        <p14:creationId xmlns:p14="http://schemas.microsoft.com/office/powerpoint/2010/main" val="3410755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194E1-8419-CE3E-D461-06C3BF153F5D}"/>
              </a:ext>
            </a:extLst>
          </p:cNvPr>
          <p:cNvSpPr>
            <a:spLocks noGrp="1"/>
          </p:cNvSpPr>
          <p:nvPr>
            <p:ph type="title"/>
          </p:nvPr>
        </p:nvSpPr>
        <p:spPr/>
        <p:txBody>
          <a:bodyPr/>
          <a:lstStyle/>
          <a:p>
            <a:r>
              <a:rPr lang="en-US" dirty="0"/>
              <a:t>Intention Example</a:t>
            </a:r>
          </a:p>
        </p:txBody>
      </p:sp>
      <p:sp>
        <p:nvSpPr>
          <p:cNvPr id="3" name="Content Placeholder 2">
            <a:extLst>
              <a:ext uri="{FF2B5EF4-FFF2-40B4-BE49-F238E27FC236}">
                <a16:creationId xmlns:a16="http://schemas.microsoft.com/office/drawing/2014/main" id="{C3BBEAF4-8EB9-E476-23C7-EC23F1527885}"/>
              </a:ext>
            </a:extLst>
          </p:cNvPr>
          <p:cNvSpPr>
            <a:spLocks noGrp="1"/>
          </p:cNvSpPr>
          <p:nvPr>
            <p:ph idx="1"/>
          </p:nvPr>
        </p:nvSpPr>
        <p:spPr/>
        <p:txBody>
          <a:bodyPr>
            <a:normAutofit/>
          </a:bodyPr>
          <a:lstStyle/>
          <a:p>
            <a:r>
              <a:rPr lang="en-US" b="0" i="0" u="none" strike="noStrike" dirty="0">
                <a:solidFill>
                  <a:srgbClr val="181818"/>
                </a:solidFill>
                <a:effectLst/>
                <a:latin typeface="Trade Gothic W01 Roman"/>
              </a:rPr>
              <a:t>Collecting data to gain an understanding of women’s healthcare experiences so you can create an app to address a pressing need—you should still assess your intention behind the collection of each piece of data. </a:t>
            </a:r>
          </a:p>
          <a:p>
            <a:r>
              <a:rPr lang="en-US" b="1" i="0" u="none" strike="noStrike" dirty="0">
                <a:solidFill>
                  <a:srgbClr val="181818"/>
                </a:solidFill>
                <a:effectLst/>
                <a:latin typeface="Trade Gothic W01 Roman"/>
              </a:rPr>
              <a:t>Are there certain data points that don’t apply to the problem at hand? </a:t>
            </a:r>
          </a:p>
          <a:p>
            <a:pPr lvl="1"/>
            <a:r>
              <a:rPr lang="en-US" b="0" i="0" u="none" strike="noStrike" dirty="0">
                <a:solidFill>
                  <a:srgbClr val="181818"/>
                </a:solidFill>
                <a:effectLst/>
                <a:latin typeface="Trade Gothic W01 Roman"/>
              </a:rPr>
              <a:t>For instance, is it necessary to ask if the participants struggle with their mental health? This data could be sensitive, so collecting it when it’s unnecessary isn’t ethical. Strive to collect the minimum viable amount of data, so you’re taking as little as possible from your subjects while making a difference.</a:t>
            </a:r>
          </a:p>
          <a:p>
            <a:endParaRPr lang="en-US" dirty="0"/>
          </a:p>
        </p:txBody>
      </p:sp>
    </p:spTree>
    <p:extLst>
      <p:ext uri="{BB962C8B-B14F-4D97-AF65-F5344CB8AC3E}">
        <p14:creationId xmlns:p14="http://schemas.microsoft.com/office/powerpoint/2010/main" val="158159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A3D96781-9173-C6F6-6A2D-96D5C5B7132D}"/>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5600" kern="1200" dirty="0">
                <a:solidFill>
                  <a:srgbClr val="FFFFFF"/>
                </a:solidFill>
                <a:latin typeface="+mj-lt"/>
                <a:ea typeface="+mj-ea"/>
                <a:cs typeface="+mj-cs"/>
              </a:rPr>
              <a:t>Can you come up with an example of good intentions with possibly harmful consequences?</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602809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B9FD-70B8-7089-65C1-DDAB00E0AC54}"/>
              </a:ext>
            </a:extLst>
          </p:cNvPr>
          <p:cNvSpPr>
            <a:spLocks noGrp="1"/>
          </p:cNvSpPr>
          <p:nvPr>
            <p:ph type="title"/>
          </p:nvPr>
        </p:nvSpPr>
        <p:spPr/>
        <p:txBody>
          <a:bodyPr/>
          <a:lstStyle/>
          <a:p>
            <a:r>
              <a:rPr lang="en-US" dirty="0"/>
              <a:t>What are your tools?</a:t>
            </a:r>
          </a:p>
        </p:txBody>
      </p:sp>
      <p:sp>
        <p:nvSpPr>
          <p:cNvPr id="4" name="Content Placeholder 3">
            <a:extLst>
              <a:ext uri="{FF2B5EF4-FFF2-40B4-BE49-F238E27FC236}">
                <a16:creationId xmlns:a16="http://schemas.microsoft.com/office/drawing/2014/main" id="{3C426B51-E8CE-2AD1-B224-7797F669BDAA}"/>
              </a:ext>
            </a:extLst>
          </p:cNvPr>
          <p:cNvSpPr>
            <a:spLocks noGrp="1"/>
          </p:cNvSpPr>
          <p:nvPr>
            <p:ph type="body" idx="1"/>
          </p:nvPr>
        </p:nvSpPr>
        <p:spPr>
          <a:xfrm>
            <a:off x="831850" y="4589463"/>
            <a:ext cx="4523921" cy="1500187"/>
          </a:xfrm>
        </p:spPr>
        <p:txBody>
          <a:bodyPr>
            <a:normAutofit/>
          </a:bodyPr>
          <a:lstStyle/>
          <a:p>
            <a:r>
              <a:rPr lang="en-US" b="1" dirty="0"/>
              <a:t>What is in your toolbelt?</a:t>
            </a:r>
          </a:p>
          <a:p>
            <a:pPr lvl="1"/>
            <a:r>
              <a:rPr lang="en-US" dirty="0"/>
              <a:t>Identify the data</a:t>
            </a:r>
          </a:p>
          <a:p>
            <a:pPr lvl="1"/>
            <a:r>
              <a:rPr lang="en-US" dirty="0"/>
              <a:t>Purpose &amp; Intention</a:t>
            </a:r>
          </a:p>
        </p:txBody>
      </p:sp>
      <p:sp>
        <p:nvSpPr>
          <p:cNvPr id="6" name="Content Placeholder 3">
            <a:extLst>
              <a:ext uri="{FF2B5EF4-FFF2-40B4-BE49-F238E27FC236}">
                <a16:creationId xmlns:a16="http://schemas.microsoft.com/office/drawing/2014/main" id="{8B8AB8F4-BA62-12EC-FEA2-A56C9C718960}"/>
              </a:ext>
            </a:extLst>
          </p:cNvPr>
          <p:cNvSpPr txBox="1">
            <a:spLocks/>
          </p:cNvSpPr>
          <p:nvPr/>
        </p:nvSpPr>
        <p:spPr>
          <a:xfrm>
            <a:off x="6648780" y="4589463"/>
            <a:ext cx="4523921"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r>
              <a:rPr lang="en-US" b="1" dirty="0"/>
              <a:t>What are the ethical implications of your tools?</a:t>
            </a:r>
          </a:p>
          <a:p>
            <a:pPr lvl="1"/>
            <a:r>
              <a:rPr lang="en-US" dirty="0"/>
              <a:t>Privacy</a:t>
            </a:r>
          </a:p>
          <a:p>
            <a:pPr lvl="1"/>
            <a:r>
              <a:rPr lang="en-US" dirty="0"/>
              <a:t>Transparency</a:t>
            </a:r>
          </a:p>
          <a:p>
            <a:pPr lvl="1"/>
            <a:endParaRPr lang="en-US" dirty="0"/>
          </a:p>
        </p:txBody>
      </p:sp>
    </p:spTree>
    <p:extLst>
      <p:ext uri="{BB962C8B-B14F-4D97-AF65-F5344CB8AC3E}">
        <p14:creationId xmlns:p14="http://schemas.microsoft.com/office/powerpoint/2010/main" val="292172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9C99F5-BAC5-4809-387E-E1AD01BD126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Identify the Data</a:t>
            </a:r>
          </a:p>
        </p:txBody>
      </p:sp>
      <p:graphicFrame>
        <p:nvGraphicFramePr>
          <p:cNvPr id="5" name="Content Placeholder 2">
            <a:extLst>
              <a:ext uri="{FF2B5EF4-FFF2-40B4-BE49-F238E27FC236}">
                <a16:creationId xmlns:a16="http://schemas.microsoft.com/office/drawing/2014/main" id="{9FA3B328-093E-8D91-2539-37DA3AE33E04}"/>
              </a:ext>
            </a:extLst>
          </p:cNvPr>
          <p:cNvGraphicFramePr>
            <a:graphicFrameLocks noGrp="1"/>
          </p:cNvGraphicFramePr>
          <p:nvPr>
            <p:ph idx="1"/>
            <p:extLst>
              <p:ext uri="{D42A27DB-BD31-4B8C-83A1-F6EECF244321}">
                <p14:modId xmlns:p14="http://schemas.microsoft.com/office/powerpoint/2010/main" val="7375350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4860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50C555-9E4F-21C0-2852-F7D3DC0D7BE9}"/>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Privacy (PII)</a:t>
            </a:r>
          </a:p>
        </p:txBody>
      </p:sp>
      <p:sp>
        <p:nvSpPr>
          <p:cNvPr id="3" name="Content Placeholder 2">
            <a:extLst>
              <a:ext uri="{FF2B5EF4-FFF2-40B4-BE49-F238E27FC236}">
                <a16:creationId xmlns:a16="http://schemas.microsoft.com/office/drawing/2014/main" id="{6F478A17-5E57-9388-125F-BA36712EC767}"/>
              </a:ext>
            </a:extLst>
          </p:cNvPr>
          <p:cNvSpPr>
            <a:spLocks noGrp="1"/>
          </p:cNvSpPr>
          <p:nvPr>
            <p:ph idx="1"/>
          </p:nvPr>
        </p:nvSpPr>
        <p:spPr>
          <a:xfrm>
            <a:off x="6503158" y="649480"/>
            <a:ext cx="4862447" cy="5546047"/>
          </a:xfrm>
        </p:spPr>
        <p:txBody>
          <a:bodyPr anchor="ctr">
            <a:normAutofit/>
          </a:bodyPr>
          <a:lstStyle/>
          <a:p>
            <a:r>
              <a:rPr lang="en-US" sz="2000" b="0" i="0" u="none" strike="noStrike" dirty="0">
                <a:effectLst/>
                <a:latin typeface="Trade Gothic W01 Roman"/>
              </a:rPr>
              <a:t>PII is any information linked to an individual’s identity. Some examples of PII include:</a:t>
            </a:r>
          </a:p>
          <a:p>
            <a:pPr lvl="1"/>
            <a:r>
              <a:rPr lang="en-US" sz="1600" b="0" i="0" u="none" strike="noStrike" dirty="0">
                <a:effectLst/>
                <a:latin typeface="Trade Gothic W01 Roman"/>
              </a:rPr>
              <a:t>Full name</a:t>
            </a:r>
          </a:p>
          <a:p>
            <a:pPr lvl="1"/>
            <a:r>
              <a:rPr lang="en-US" sz="1600" b="0" i="0" u="none" strike="noStrike" dirty="0">
                <a:effectLst/>
                <a:latin typeface="Trade Gothic W01 Roman"/>
              </a:rPr>
              <a:t>Birthdate</a:t>
            </a:r>
          </a:p>
          <a:p>
            <a:pPr lvl="1"/>
            <a:r>
              <a:rPr lang="en-US" sz="1600" b="0" i="0" u="none" strike="noStrike" dirty="0">
                <a:effectLst/>
                <a:latin typeface="Trade Gothic W01 Roman"/>
              </a:rPr>
              <a:t>Street address</a:t>
            </a:r>
          </a:p>
          <a:p>
            <a:pPr lvl="1"/>
            <a:r>
              <a:rPr lang="en-US" sz="1600" b="0" i="0" u="none" strike="noStrike" dirty="0">
                <a:effectLst/>
                <a:latin typeface="Trade Gothic W01 Roman"/>
              </a:rPr>
              <a:t>Phone number</a:t>
            </a:r>
          </a:p>
          <a:p>
            <a:pPr lvl="1"/>
            <a:r>
              <a:rPr lang="en-US" sz="1600" b="0" i="0" u="none" strike="noStrike" dirty="0">
                <a:effectLst/>
                <a:latin typeface="Trade Gothic W01 Roman"/>
              </a:rPr>
              <a:t>Social Security card</a:t>
            </a:r>
          </a:p>
          <a:p>
            <a:pPr lvl="1"/>
            <a:r>
              <a:rPr lang="en-US" sz="1600" b="0" i="0" u="none" strike="noStrike" dirty="0">
                <a:effectLst/>
                <a:latin typeface="Trade Gothic W01 Roman"/>
              </a:rPr>
              <a:t>Credit card information</a:t>
            </a:r>
          </a:p>
          <a:p>
            <a:pPr lvl="1"/>
            <a:r>
              <a:rPr lang="en-US" sz="1600" b="0" i="0" u="none" strike="noStrike" dirty="0">
                <a:effectLst/>
                <a:latin typeface="Trade Gothic W01 Roman"/>
              </a:rPr>
              <a:t>Bank account number</a:t>
            </a:r>
          </a:p>
          <a:p>
            <a:pPr lvl="1"/>
            <a:r>
              <a:rPr lang="en-US" sz="1600" b="0" i="0" u="none" strike="noStrike" dirty="0">
                <a:effectLst/>
                <a:latin typeface="Trade Gothic W01 Roman"/>
              </a:rPr>
              <a:t>Passport number</a:t>
            </a:r>
          </a:p>
          <a:p>
            <a:r>
              <a:rPr lang="en-US" sz="2000" b="0" i="0" u="none" strike="noStrike" dirty="0">
                <a:effectLst/>
                <a:latin typeface="Trade Gothic W01 Roman"/>
              </a:rPr>
              <a:t>To protect individuals’ privacy, ensure you’re storing data in a secure database so it doesn’t end up in the wrong hands. Data security methods that help protect privacy include dual-authentication password protection and file encryption.</a:t>
            </a:r>
          </a:p>
        </p:txBody>
      </p:sp>
    </p:spTree>
    <p:extLst>
      <p:ext uri="{BB962C8B-B14F-4D97-AF65-F5344CB8AC3E}">
        <p14:creationId xmlns:p14="http://schemas.microsoft.com/office/powerpoint/2010/main" val="2361546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A3D96781-9173-C6F6-6A2D-96D5C5B7132D}"/>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5600" kern="1200" dirty="0">
                <a:solidFill>
                  <a:srgbClr val="FFFFFF"/>
                </a:solidFill>
                <a:latin typeface="+mj-lt"/>
                <a:ea typeface="+mj-ea"/>
                <a:cs typeface="+mj-cs"/>
              </a:rPr>
              <a:t>Can you come up with an example of where the tools you have might fail?</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551273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AFA7-C764-B1D7-9CAD-C9F3EBAA3D09}"/>
              </a:ext>
            </a:extLst>
          </p:cNvPr>
          <p:cNvSpPr>
            <a:spLocks noGrp="1"/>
          </p:cNvSpPr>
          <p:nvPr>
            <p:ph type="title"/>
          </p:nvPr>
        </p:nvSpPr>
        <p:spPr/>
        <p:txBody>
          <a:bodyPr/>
          <a:lstStyle/>
          <a:p>
            <a:r>
              <a:rPr lang="en-US" dirty="0"/>
              <a:t>What is your Blueprint?</a:t>
            </a:r>
          </a:p>
        </p:txBody>
      </p:sp>
      <p:sp>
        <p:nvSpPr>
          <p:cNvPr id="3" name="Content Placeholder 2">
            <a:extLst>
              <a:ext uri="{FF2B5EF4-FFF2-40B4-BE49-F238E27FC236}">
                <a16:creationId xmlns:a16="http://schemas.microsoft.com/office/drawing/2014/main" id="{71B244A4-F08E-09D8-4B95-EF860E0FDF82}"/>
              </a:ext>
            </a:extLst>
          </p:cNvPr>
          <p:cNvSpPr>
            <a:spLocks noGrp="1"/>
          </p:cNvSpPr>
          <p:nvPr>
            <p:ph type="body" idx="1"/>
          </p:nvPr>
        </p:nvSpPr>
        <p:spPr/>
        <p:txBody>
          <a:bodyPr/>
          <a:lstStyle/>
          <a:p>
            <a:r>
              <a:rPr lang="en-US" dirty="0"/>
              <a:t>Establishing Criteria</a:t>
            </a:r>
          </a:p>
          <a:p>
            <a:r>
              <a:rPr lang="en-US" dirty="0"/>
              <a:t>Outcomes</a:t>
            </a:r>
          </a:p>
          <a:p>
            <a:r>
              <a:rPr lang="en-US" dirty="0"/>
              <a:t>Repercussions</a:t>
            </a:r>
          </a:p>
          <a:p>
            <a:endParaRPr lang="en-US" dirty="0"/>
          </a:p>
        </p:txBody>
      </p:sp>
    </p:spTree>
    <p:extLst>
      <p:ext uri="{BB962C8B-B14F-4D97-AF65-F5344CB8AC3E}">
        <p14:creationId xmlns:p14="http://schemas.microsoft.com/office/powerpoint/2010/main" val="562065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D8DCC4-7A86-CFB4-EFE9-EF10E389A6D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Establishing Criteria</a:t>
            </a:r>
          </a:p>
        </p:txBody>
      </p:sp>
      <p:sp>
        <p:nvSpPr>
          <p:cNvPr id="3" name="Content Placeholder 2">
            <a:extLst>
              <a:ext uri="{FF2B5EF4-FFF2-40B4-BE49-F238E27FC236}">
                <a16:creationId xmlns:a16="http://schemas.microsoft.com/office/drawing/2014/main" id="{20C76EA4-6C87-D433-DF26-0172FF35E535}"/>
              </a:ext>
            </a:extLst>
          </p:cNvPr>
          <p:cNvSpPr>
            <a:spLocks noGrp="1"/>
          </p:cNvSpPr>
          <p:nvPr>
            <p:ph idx="1"/>
          </p:nvPr>
        </p:nvSpPr>
        <p:spPr>
          <a:xfrm>
            <a:off x="6503158" y="649480"/>
            <a:ext cx="4862447" cy="5546047"/>
          </a:xfrm>
        </p:spPr>
        <p:txBody>
          <a:bodyPr anchor="ctr">
            <a:normAutofit/>
          </a:bodyPr>
          <a:lstStyle/>
          <a:p>
            <a:pPr marL="0" indent="0">
              <a:buNone/>
            </a:pPr>
            <a:r>
              <a:rPr lang="en-US" sz="2000" b="0" i="0" u="none" strike="noStrike">
                <a:effectLst/>
                <a:latin typeface="Poppins" panose="020B0604020202020204" pitchFamily="34" charset="0"/>
              </a:rPr>
              <a:t>Once all the objectives are set for data processing, you will now need to ensure that you’re going the right way with data cleansing. It can be done by creating data quality </a:t>
            </a:r>
            <a:r>
              <a:rPr lang="en-US" sz="2000" b="1" i="0" u="none" strike="noStrike">
                <a:effectLst/>
                <a:latin typeface="Poppins" panose="020B0604020202020204" pitchFamily="34" charset="0"/>
              </a:rPr>
              <a:t>key performance indicators (KPIs)</a:t>
            </a:r>
            <a:r>
              <a:rPr lang="en-US" sz="2000" b="0" i="0" u="none" strike="noStrike">
                <a:effectLst/>
                <a:latin typeface="Poppins" panose="020B0604020202020204" pitchFamily="34" charset="0"/>
              </a:rPr>
              <a:t>.</a:t>
            </a:r>
          </a:p>
          <a:p>
            <a:endParaRPr lang="en-US" sz="2000"/>
          </a:p>
        </p:txBody>
      </p:sp>
    </p:spTree>
    <p:extLst>
      <p:ext uri="{BB962C8B-B14F-4D97-AF65-F5344CB8AC3E}">
        <p14:creationId xmlns:p14="http://schemas.microsoft.com/office/powerpoint/2010/main" val="833029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E8F7-D7D1-ED59-FB65-B8DD24E3DBB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E6B1B22E-5C77-035F-7A14-30049579D48E}"/>
              </a:ext>
            </a:extLst>
          </p:cNvPr>
          <p:cNvSpPr>
            <a:spLocks noGrp="1"/>
          </p:cNvSpPr>
          <p:nvPr>
            <p:ph sz="half" idx="1"/>
          </p:nvPr>
        </p:nvSpPr>
        <p:spPr/>
        <p:txBody>
          <a:bodyPr>
            <a:normAutofit lnSpcReduction="10000"/>
          </a:bodyPr>
          <a:lstStyle/>
          <a:p>
            <a:r>
              <a:rPr lang="en-US" dirty="0"/>
              <a:t>Know your project</a:t>
            </a:r>
          </a:p>
          <a:p>
            <a:r>
              <a:rPr lang="en-US" dirty="0"/>
              <a:t>Know your tools</a:t>
            </a:r>
          </a:p>
          <a:p>
            <a:pPr lvl="1"/>
            <a:r>
              <a:rPr lang="en-US" dirty="0"/>
              <a:t>What is in your toolbelt?</a:t>
            </a:r>
          </a:p>
          <a:p>
            <a:pPr lvl="1"/>
            <a:r>
              <a:rPr lang="en-US" dirty="0"/>
              <a:t>What are the ethical implications of your tools?</a:t>
            </a:r>
          </a:p>
          <a:p>
            <a:r>
              <a:rPr lang="en-US" dirty="0"/>
              <a:t>Lay out your blueprint</a:t>
            </a:r>
          </a:p>
          <a:p>
            <a:pPr lvl="1"/>
            <a:r>
              <a:rPr lang="en-US" dirty="0"/>
              <a:t>What is your measure of success?</a:t>
            </a:r>
          </a:p>
          <a:p>
            <a:pPr lvl="1"/>
            <a:r>
              <a:rPr lang="en-US" dirty="0"/>
              <a:t>Are there repercussions for how you drew your blueprint?</a:t>
            </a:r>
          </a:p>
          <a:p>
            <a:r>
              <a:rPr lang="en-US" dirty="0"/>
              <a:t>Execute</a:t>
            </a:r>
          </a:p>
          <a:p>
            <a:endParaRPr lang="en-US" dirty="0"/>
          </a:p>
          <a:p>
            <a:endParaRPr lang="en-US" dirty="0"/>
          </a:p>
          <a:p>
            <a:endParaRPr lang="en-US" dirty="0"/>
          </a:p>
          <a:p>
            <a:endParaRPr lang="en-US" dirty="0"/>
          </a:p>
        </p:txBody>
      </p:sp>
      <p:pic>
        <p:nvPicPr>
          <p:cNvPr id="1026" name="Picture 2" descr="Wood House Icon, Outline Style Graphic by nsit0108 · Creative Fabrica">
            <a:extLst>
              <a:ext uri="{FF2B5EF4-FFF2-40B4-BE49-F238E27FC236}">
                <a16:creationId xmlns:a16="http://schemas.microsoft.com/office/drawing/2014/main" id="{572237E3-4F85-3E2A-D878-D4F212BB4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116" y="2085143"/>
            <a:ext cx="4401684" cy="2936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olbox Icon - Free PNG &amp; SVG 1408387 - Noun Project">
            <a:extLst>
              <a:ext uri="{FF2B5EF4-FFF2-40B4-BE49-F238E27FC236}">
                <a16:creationId xmlns:a16="http://schemas.microsoft.com/office/drawing/2014/main" id="{D7750130-CCEF-4A88-8275-121A7C67F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053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ueprint - Free art and design icons">
            <a:extLst>
              <a:ext uri="{FF2B5EF4-FFF2-40B4-BE49-F238E27FC236}">
                <a16:creationId xmlns:a16="http://schemas.microsoft.com/office/drawing/2014/main" id="{0B1649F9-7A66-C6C4-B52A-0C4DE6A6A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08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826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31BFB9-FBDD-AC88-29B8-BCB435652D90}"/>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KPIs</a:t>
            </a:r>
          </a:p>
        </p:txBody>
      </p:sp>
      <p:sp>
        <p:nvSpPr>
          <p:cNvPr id="22" name="Content Placeholder 2">
            <a:extLst>
              <a:ext uri="{FF2B5EF4-FFF2-40B4-BE49-F238E27FC236}">
                <a16:creationId xmlns:a16="http://schemas.microsoft.com/office/drawing/2014/main" id="{8BA04B21-3AED-C804-B137-78390CDC6F7D}"/>
              </a:ext>
            </a:extLst>
          </p:cNvPr>
          <p:cNvSpPr>
            <a:spLocks noGrp="1"/>
          </p:cNvSpPr>
          <p:nvPr>
            <p:ph idx="1"/>
          </p:nvPr>
        </p:nvSpPr>
        <p:spPr>
          <a:xfrm>
            <a:off x="6503158" y="649480"/>
            <a:ext cx="4862447" cy="5546047"/>
          </a:xfrm>
        </p:spPr>
        <p:txBody>
          <a:bodyPr anchor="ctr">
            <a:normAutofit/>
          </a:bodyPr>
          <a:lstStyle/>
          <a:p>
            <a:r>
              <a:rPr lang="en-US" sz="2000" b="0" i="0" u="none" strike="noStrike">
                <a:effectLst/>
                <a:latin typeface="Roboto" panose="02000000000000000000" pitchFamily="2" charset="0"/>
              </a:rPr>
              <a:t>The elements of your organization’s plan that express the quantitative outcomes you seek and how you will measure success. </a:t>
            </a:r>
          </a:p>
          <a:p>
            <a:pPr lvl="1"/>
            <a:r>
              <a:rPr lang="en-US" sz="2000" b="0" i="0" u="none" strike="noStrike">
                <a:effectLst/>
                <a:latin typeface="Roboto" panose="02000000000000000000" pitchFamily="2" charset="0"/>
              </a:rPr>
              <a:t>They tell you what you want to achieve and by when. </a:t>
            </a:r>
          </a:p>
          <a:p>
            <a:r>
              <a:rPr lang="en-US" sz="2000" b="0" i="0" u="none" strike="noStrike">
                <a:effectLst/>
                <a:latin typeface="Roboto" panose="02000000000000000000" pitchFamily="2" charset="0"/>
              </a:rPr>
              <a:t>They are the qualitative, quantifiable, outcome-based statements you’ll use to measure progress and determine if you’re on track to meet your goals or objectives. Good plans use 5-7 KPIs to manage and track their progress against goals.</a:t>
            </a:r>
          </a:p>
        </p:txBody>
      </p:sp>
    </p:spTree>
    <p:extLst>
      <p:ext uri="{BB962C8B-B14F-4D97-AF65-F5344CB8AC3E}">
        <p14:creationId xmlns:p14="http://schemas.microsoft.com/office/powerpoint/2010/main" val="50600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D373E-D5C0-4F65-700E-47FF03F886D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Examples of KPIs</a:t>
            </a:r>
          </a:p>
        </p:txBody>
      </p:sp>
      <p:graphicFrame>
        <p:nvGraphicFramePr>
          <p:cNvPr id="5" name="Content Placeholder 2">
            <a:extLst>
              <a:ext uri="{FF2B5EF4-FFF2-40B4-BE49-F238E27FC236}">
                <a16:creationId xmlns:a16="http://schemas.microsoft.com/office/drawing/2014/main" id="{5C154259-AB2C-76E4-DDE5-B1E91848B72A}"/>
              </a:ext>
            </a:extLst>
          </p:cNvPr>
          <p:cNvGraphicFramePr>
            <a:graphicFrameLocks noGrp="1"/>
          </p:cNvGraphicFramePr>
          <p:nvPr>
            <p:ph idx="1"/>
            <p:extLst>
              <p:ext uri="{D42A27DB-BD31-4B8C-83A1-F6EECF244321}">
                <p14:modId xmlns:p14="http://schemas.microsoft.com/office/powerpoint/2010/main" val="14854599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447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6595D7-B38C-EC60-D7AF-C345E61F7E95}"/>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Outcomes</a:t>
            </a:r>
          </a:p>
        </p:txBody>
      </p:sp>
      <p:graphicFrame>
        <p:nvGraphicFramePr>
          <p:cNvPr id="19" name="Content Placeholder 2">
            <a:extLst>
              <a:ext uri="{FF2B5EF4-FFF2-40B4-BE49-F238E27FC236}">
                <a16:creationId xmlns:a16="http://schemas.microsoft.com/office/drawing/2014/main" id="{ECB85313-3F7E-696A-C0A8-E28681213635}"/>
              </a:ext>
            </a:extLst>
          </p:cNvPr>
          <p:cNvGraphicFramePr>
            <a:graphicFrameLocks noGrp="1"/>
          </p:cNvGraphicFramePr>
          <p:nvPr>
            <p:ph idx="1"/>
            <p:extLst>
              <p:ext uri="{D42A27DB-BD31-4B8C-83A1-F6EECF244321}">
                <p14:modId xmlns:p14="http://schemas.microsoft.com/office/powerpoint/2010/main" val="120039356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365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66595D7-B38C-EC60-D7AF-C345E61F7E95}"/>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Outcomes Example</a:t>
            </a:r>
          </a:p>
        </p:txBody>
      </p:sp>
      <p:sp>
        <p:nvSpPr>
          <p:cNvPr id="3" name="Content Placeholder 2">
            <a:extLst>
              <a:ext uri="{FF2B5EF4-FFF2-40B4-BE49-F238E27FC236}">
                <a16:creationId xmlns:a16="http://schemas.microsoft.com/office/drawing/2014/main" id="{48B98DA0-AFA9-2BC7-3CA6-6FDA94F0591B}"/>
              </a:ext>
            </a:extLst>
          </p:cNvPr>
          <p:cNvSpPr>
            <a:spLocks noGrp="1"/>
          </p:cNvSpPr>
          <p:nvPr>
            <p:ph idx="1"/>
          </p:nvPr>
        </p:nvSpPr>
        <p:spPr>
          <a:xfrm>
            <a:off x="6172200" y="804672"/>
            <a:ext cx="5221224" cy="5230368"/>
          </a:xfrm>
        </p:spPr>
        <p:txBody>
          <a:bodyPr anchor="ctr">
            <a:normAutofit/>
          </a:bodyPr>
          <a:lstStyle/>
          <a:p>
            <a:r>
              <a:rPr lang="en-US" sz="1800" b="0" i="0" u="none" strike="noStrike" dirty="0">
                <a:solidFill>
                  <a:schemeClr val="tx2"/>
                </a:solidFill>
                <a:effectLst/>
                <a:latin typeface="Trade Gothic W01 Roman"/>
              </a:rPr>
              <a:t>In Data Science Principles, Harvard Professor Latanya Sweeney provides an example of disparate impact. When Sweeney searched for her name online, an advertisement came up that read, “Latanya Sweeney, Arrested?” She had not been arrested, so this was strange.</a:t>
            </a:r>
          </a:p>
          <a:p>
            <a:pPr lvl="1"/>
            <a:r>
              <a:rPr lang="en-US" sz="1800" b="0" i="0" u="none" strike="noStrike" dirty="0">
                <a:solidFill>
                  <a:schemeClr val="tx2"/>
                </a:solidFill>
                <a:effectLst/>
                <a:latin typeface="Trade Gothic W01 Roman"/>
              </a:rPr>
              <a:t>“What names, if you search them, come up with arrest ads?” Sweeney asks in the course. “</a:t>
            </a:r>
            <a:r>
              <a:rPr lang="en-US" sz="1800" b="1" i="0" u="none" strike="noStrike" dirty="0">
                <a:solidFill>
                  <a:schemeClr val="tx2"/>
                </a:solidFill>
                <a:effectLst/>
                <a:latin typeface="Trade Gothic W01 Roman"/>
              </a:rPr>
              <a:t>What I found was that if your name was given more often to a Black baby than to a white baby, your name was 80 percent more likely get an ad saying you had been arrested</a:t>
            </a:r>
            <a:r>
              <a:rPr lang="en-US" sz="1800" b="0" i="0" u="none" strike="noStrike" dirty="0">
                <a:solidFill>
                  <a:schemeClr val="tx2"/>
                </a:solidFill>
                <a:effectLst/>
                <a:latin typeface="Trade Gothic W01 Roman"/>
              </a:rPr>
              <a:t>.” </a:t>
            </a:r>
          </a:p>
          <a:p>
            <a:r>
              <a:rPr lang="en-US" sz="1800" b="0" i="0" u="none" strike="noStrike" dirty="0">
                <a:solidFill>
                  <a:schemeClr val="tx2"/>
                </a:solidFill>
                <a:effectLst/>
                <a:latin typeface="Trade Gothic W01 Roman"/>
              </a:rPr>
              <a:t>It’s not clear from this example whether the disparate impact was intentional or a result of unintentional bias in an algorithm. Either way, it has the potential to do real damage that disproportionately impacts a specific group of people.</a:t>
            </a:r>
          </a:p>
        </p:txBody>
      </p:sp>
    </p:spTree>
    <p:extLst>
      <p:ext uri="{BB962C8B-B14F-4D97-AF65-F5344CB8AC3E}">
        <p14:creationId xmlns:p14="http://schemas.microsoft.com/office/powerpoint/2010/main" val="2461866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C16A-87DB-1B38-1D80-677CCAE057C0}"/>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14515E2B-D080-D6B8-446D-49B9E5AAC50B}"/>
              </a:ext>
            </a:extLst>
          </p:cNvPr>
          <p:cNvSpPr>
            <a:spLocks noGrp="1"/>
          </p:cNvSpPr>
          <p:nvPr>
            <p:ph type="body" idx="1"/>
          </p:nvPr>
        </p:nvSpPr>
        <p:spPr/>
        <p:txBody>
          <a:bodyPr/>
          <a:lstStyle/>
          <a:p>
            <a:pPr lvl="1"/>
            <a:r>
              <a:rPr lang="en-US" dirty="0"/>
              <a:t>How do you verify the data? </a:t>
            </a:r>
          </a:p>
          <a:p>
            <a:pPr lvl="1"/>
            <a:r>
              <a:rPr lang="en-US" dirty="0"/>
              <a:t>How do you manage missing data? </a:t>
            </a:r>
          </a:p>
          <a:p>
            <a:pPr lvl="1"/>
            <a:r>
              <a:rPr lang="en-US" dirty="0"/>
              <a:t>How do you normalize?</a:t>
            </a:r>
          </a:p>
          <a:p>
            <a:pPr lvl="2"/>
            <a:r>
              <a:rPr lang="en-US" dirty="0"/>
              <a:t>Are there repercussions to normalization? </a:t>
            </a:r>
          </a:p>
          <a:p>
            <a:endParaRPr lang="en-US" dirty="0"/>
          </a:p>
        </p:txBody>
      </p:sp>
    </p:spTree>
    <p:extLst>
      <p:ext uri="{BB962C8B-B14F-4D97-AF65-F5344CB8AC3E}">
        <p14:creationId xmlns:p14="http://schemas.microsoft.com/office/powerpoint/2010/main" val="643705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8CD2D770-2359-4E81-D2F0-5973F57BA78E}"/>
              </a:ext>
            </a:extLst>
          </p:cNvPr>
          <p:cNvSpPr>
            <a:spLocks noGrp="1"/>
          </p:cNvSpPr>
          <p:nvPr>
            <p:ph type="title"/>
          </p:nvPr>
        </p:nvSpPr>
        <p:spPr>
          <a:xfrm>
            <a:off x="838200" y="673770"/>
            <a:ext cx="3220329" cy="2027227"/>
          </a:xfrm>
        </p:spPr>
        <p:txBody>
          <a:bodyPr anchor="t">
            <a:normAutofit/>
          </a:bodyPr>
          <a:lstStyle/>
          <a:p>
            <a:r>
              <a:rPr lang="en-US" sz="4200">
                <a:solidFill>
                  <a:srgbClr val="FFFFFF"/>
                </a:solidFill>
              </a:rPr>
              <a:t>5 basic steps of cleaning your data</a:t>
            </a:r>
          </a:p>
        </p:txBody>
      </p:sp>
      <p:graphicFrame>
        <p:nvGraphicFramePr>
          <p:cNvPr id="22" name="Content Placeholder 5">
            <a:extLst>
              <a:ext uri="{FF2B5EF4-FFF2-40B4-BE49-F238E27FC236}">
                <a16:creationId xmlns:a16="http://schemas.microsoft.com/office/drawing/2014/main" id="{AF980622-8737-5463-693F-118DD8AD763E}"/>
              </a:ext>
            </a:extLst>
          </p:cNvPr>
          <p:cNvGraphicFramePr>
            <a:graphicFrameLocks noGrp="1"/>
          </p:cNvGraphicFramePr>
          <p:nvPr>
            <p:ph idx="1"/>
            <p:extLst>
              <p:ext uri="{D42A27DB-BD31-4B8C-83A1-F6EECF244321}">
                <p14:modId xmlns:p14="http://schemas.microsoft.com/office/powerpoint/2010/main" val="3577774923"/>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9022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CE62C3-9874-7C56-19A4-6ED374B22CB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Removing Duplicates</a:t>
            </a:r>
          </a:p>
        </p:txBody>
      </p:sp>
      <p:sp>
        <p:nvSpPr>
          <p:cNvPr id="3" name="Content Placeholder 2">
            <a:extLst>
              <a:ext uri="{FF2B5EF4-FFF2-40B4-BE49-F238E27FC236}">
                <a16:creationId xmlns:a16="http://schemas.microsoft.com/office/drawing/2014/main" id="{ED1FC40E-59F2-85B9-BA05-8E8C8E3B6ED5}"/>
              </a:ext>
            </a:extLst>
          </p:cNvPr>
          <p:cNvSpPr>
            <a:spLocks noGrp="1"/>
          </p:cNvSpPr>
          <p:nvPr>
            <p:ph idx="1"/>
          </p:nvPr>
        </p:nvSpPr>
        <p:spPr>
          <a:xfrm>
            <a:off x="6503158" y="649480"/>
            <a:ext cx="4862447" cy="5546047"/>
          </a:xfrm>
        </p:spPr>
        <p:txBody>
          <a:bodyPr anchor="ctr">
            <a:normAutofit/>
          </a:bodyPr>
          <a:lstStyle/>
          <a:p>
            <a:pPr marL="0" indent="0">
              <a:buNone/>
            </a:pPr>
            <a:r>
              <a:rPr lang="en-US" sz="2000" b="0" i="0" u="none" strike="noStrike" dirty="0">
                <a:effectLst/>
                <a:highlight>
                  <a:srgbClr val="FFFFFF"/>
                </a:highlight>
                <a:latin typeface="Google Sans"/>
              </a:rPr>
              <a:t>When removing duplicates from a dataset, it is important to consider the type of data and the intended use case. </a:t>
            </a:r>
            <a:r>
              <a:rPr lang="en-US" sz="2000" b="0" i="0" u="none" strike="noStrike" dirty="0">
                <a:effectLst/>
                <a:highlight>
                  <a:srgbClr val="D3E3FD"/>
                </a:highlight>
                <a:latin typeface="Google Sans"/>
              </a:rPr>
              <a:t>In structured data, duplicates are common and removing them can lead to loss of information and skewed results</a:t>
            </a:r>
            <a:r>
              <a:rPr lang="en-US" sz="2000" b="0" i="0" u="none" strike="noStrike" dirty="0">
                <a:effectLst/>
                <a:highlight>
                  <a:srgbClr val="FFFFFF"/>
                </a:highlight>
                <a:latin typeface="Google Sans"/>
              </a:rPr>
              <a:t>. In unstructured data, duplicates are rare and may indicate data processing issues.</a:t>
            </a:r>
            <a:endParaRPr lang="en-US" sz="2000" dirty="0"/>
          </a:p>
        </p:txBody>
      </p:sp>
    </p:spTree>
    <p:extLst>
      <p:ext uri="{BB962C8B-B14F-4D97-AF65-F5344CB8AC3E}">
        <p14:creationId xmlns:p14="http://schemas.microsoft.com/office/powerpoint/2010/main" val="104091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278C44-B488-50A0-8EA7-6445A9B35B52}"/>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Fixing Structural Errors</a:t>
            </a:r>
          </a:p>
        </p:txBody>
      </p:sp>
      <p:sp>
        <p:nvSpPr>
          <p:cNvPr id="3" name="Content Placeholder 2">
            <a:extLst>
              <a:ext uri="{FF2B5EF4-FFF2-40B4-BE49-F238E27FC236}">
                <a16:creationId xmlns:a16="http://schemas.microsoft.com/office/drawing/2014/main" id="{E9EC2A28-345E-2687-CCE4-52E1B2D8B74C}"/>
              </a:ext>
            </a:extLst>
          </p:cNvPr>
          <p:cNvSpPr>
            <a:spLocks noGrp="1"/>
          </p:cNvSpPr>
          <p:nvPr>
            <p:ph idx="1"/>
          </p:nvPr>
        </p:nvSpPr>
        <p:spPr>
          <a:xfrm>
            <a:off x="804672" y="2421682"/>
            <a:ext cx="4977578" cy="3639289"/>
          </a:xfrm>
        </p:spPr>
        <p:txBody>
          <a:bodyPr anchor="ctr">
            <a:normAutofit/>
          </a:bodyPr>
          <a:lstStyle/>
          <a:p>
            <a:pPr marL="0" indent="0">
              <a:buNone/>
            </a:pPr>
            <a:r>
              <a:rPr lang="en-US" sz="1800" b="0" i="0" u="none" strike="noStrike">
                <a:solidFill>
                  <a:schemeClr val="tx2"/>
                </a:solidFill>
                <a:effectLst/>
                <a:highlight>
                  <a:srgbClr val="FFFFFF"/>
                </a:highlight>
                <a:latin typeface="Google Sans"/>
              </a:rPr>
              <a:t>Changes to the database can have unintended consequences, such as </a:t>
            </a:r>
            <a:r>
              <a:rPr lang="en-US" sz="1800" b="0" i="0" u="none" strike="noStrike">
                <a:solidFill>
                  <a:schemeClr val="tx2"/>
                </a:solidFill>
                <a:effectLst/>
                <a:latin typeface="Google Sans"/>
              </a:rPr>
              <a:t>introducing errors or inconsistencies into the data</a:t>
            </a:r>
            <a:r>
              <a:rPr lang="en-US" sz="1800" b="0" i="0" u="none" strike="noStrike">
                <a:solidFill>
                  <a:schemeClr val="tx2"/>
                </a:solidFill>
                <a:effectLst/>
                <a:highlight>
                  <a:srgbClr val="FFFFFF"/>
                </a:highlight>
                <a:latin typeface="Google Sans"/>
              </a:rPr>
              <a:t>. This can be difficult to detect and can impact the reliability of the database. Managing complex or interdependent changes</a:t>
            </a:r>
            <a:endParaRPr lang="en-US" sz="1800">
              <a:solidFill>
                <a:schemeClr val="tx2"/>
              </a:solidFill>
            </a:endParaRPr>
          </a:p>
        </p:txBody>
      </p:sp>
      <p:grpSp>
        <p:nvGrpSpPr>
          <p:cNvPr id="22" name="Group 21">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Database">
            <a:extLst>
              <a:ext uri="{FF2B5EF4-FFF2-40B4-BE49-F238E27FC236}">
                <a16:creationId xmlns:a16="http://schemas.microsoft.com/office/drawing/2014/main" id="{E1112409-89EF-27F3-94E9-D39193DA5F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013262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4BE22-F8DE-AB19-1267-6FA46911199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Removing Outliers</a:t>
            </a:r>
          </a:p>
        </p:txBody>
      </p:sp>
      <p:sp>
        <p:nvSpPr>
          <p:cNvPr id="3" name="Content Placeholder 2">
            <a:extLst>
              <a:ext uri="{FF2B5EF4-FFF2-40B4-BE49-F238E27FC236}">
                <a16:creationId xmlns:a16="http://schemas.microsoft.com/office/drawing/2014/main" id="{C71E6045-B3CC-92CE-BA5A-9D6C6E874C14}"/>
              </a:ext>
            </a:extLst>
          </p:cNvPr>
          <p:cNvSpPr>
            <a:spLocks noGrp="1"/>
          </p:cNvSpPr>
          <p:nvPr>
            <p:ph idx="1"/>
          </p:nvPr>
        </p:nvSpPr>
        <p:spPr>
          <a:xfrm>
            <a:off x="6503158" y="649480"/>
            <a:ext cx="4862447" cy="5546047"/>
          </a:xfrm>
        </p:spPr>
        <p:txBody>
          <a:bodyPr anchor="ctr">
            <a:normAutofit/>
          </a:bodyPr>
          <a:lstStyle/>
          <a:p>
            <a:r>
              <a:rPr lang="en-US" sz="2000" dirty="0">
                <a:highlight>
                  <a:srgbClr val="FFFFFF"/>
                </a:highlight>
                <a:latin typeface="Google Sans"/>
              </a:rPr>
              <a:t>T</a:t>
            </a:r>
            <a:r>
              <a:rPr lang="en-US" sz="2000" b="0" i="0" u="none" strike="noStrike" dirty="0">
                <a:effectLst/>
                <a:highlight>
                  <a:srgbClr val="FFFFFF"/>
                </a:highlight>
                <a:latin typeface="Google Sans"/>
              </a:rPr>
              <a:t>he outlier affects both results and assumptions</a:t>
            </a:r>
          </a:p>
          <a:p>
            <a:r>
              <a:rPr lang="en-US" sz="2000" b="0" i="0" u="none" strike="noStrike" dirty="0">
                <a:effectLst/>
                <a:highlight>
                  <a:srgbClr val="D3E3FD"/>
                </a:highlight>
                <a:latin typeface="Google Sans"/>
              </a:rPr>
              <a:t>In some cases, removing outliers may be perceived as data manipulation or cherry-picking results to support a particular narrative</a:t>
            </a:r>
            <a:r>
              <a:rPr lang="en-US" sz="2000" b="0" i="0" u="none" strike="noStrike" dirty="0">
                <a:effectLst/>
                <a:highlight>
                  <a:srgbClr val="FFFFFF"/>
                </a:highlight>
                <a:latin typeface="Google Sans"/>
              </a:rPr>
              <a:t>.</a:t>
            </a:r>
          </a:p>
          <a:p>
            <a:endParaRPr lang="en-US" sz="2000" dirty="0">
              <a:highlight>
                <a:srgbClr val="FFFFFF"/>
              </a:highlight>
              <a:latin typeface="Google Sans"/>
            </a:endParaRPr>
          </a:p>
          <a:p>
            <a:r>
              <a:rPr lang="en-US" sz="2000" b="0" i="0" u="none" strike="noStrike" dirty="0">
                <a:effectLst/>
                <a:highlight>
                  <a:srgbClr val="FFFFFF"/>
                </a:highlight>
                <a:latin typeface="Google Sans"/>
              </a:rPr>
              <a:t>Treat outliers like children … correct them when needed but </a:t>
            </a:r>
            <a:r>
              <a:rPr lang="en-US" sz="2000" b="0" i="0" u="none" strike="noStrike" dirty="0">
                <a:effectLst/>
                <a:highlight>
                  <a:srgbClr val="D3E3FD"/>
                </a:highlight>
                <a:latin typeface="Google Sans"/>
              </a:rPr>
              <a:t>never throw them out</a:t>
            </a:r>
            <a:r>
              <a:rPr lang="en-US" sz="2000" b="0" i="0" u="none" strike="noStrike" dirty="0">
                <a:effectLst/>
                <a:highlight>
                  <a:srgbClr val="FFFFFF"/>
                </a:highlight>
                <a:latin typeface="Google Sans"/>
              </a:rPr>
              <a:t>. Environmental field data (water, air, soils, rock, biota) are usually skewed distributions, not following a normal distribution. There are physical reasons for this. Outliers are to be expected.</a:t>
            </a:r>
            <a:endParaRPr lang="en-US" sz="2000" dirty="0"/>
          </a:p>
        </p:txBody>
      </p:sp>
    </p:spTree>
    <p:extLst>
      <p:ext uri="{BB962C8B-B14F-4D97-AF65-F5344CB8AC3E}">
        <p14:creationId xmlns:p14="http://schemas.microsoft.com/office/powerpoint/2010/main" val="589052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962CD4-1461-01A5-2E6B-CEBA58119A07}"/>
              </a:ext>
            </a:extLst>
          </p:cNvPr>
          <p:cNvSpPr>
            <a:spLocks noGrp="1"/>
          </p:cNvSpPr>
          <p:nvPr>
            <p:ph type="title"/>
          </p:nvPr>
        </p:nvSpPr>
        <p:spPr>
          <a:xfrm>
            <a:off x="686834" y="1153572"/>
            <a:ext cx="3200400" cy="4461163"/>
          </a:xfrm>
        </p:spPr>
        <p:txBody>
          <a:bodyPr>
            <a:normAutofit/>
          </a:bodyPr>
          <a:lstStyle/>
          <a:p>
            <a:r>
              <a:rPr lang="en-US">
                <a:solidFill>
                  <a:srgbClr val="FFFFFF"/>
                </a:solidFill>
              </a:rPr>
              <a:t>Managing missing data</a:t>
            </a:r>
          </a:p>
        </p:txBody>
      </p:sp>
      <p:sp>
        <p:nvSpPr>
          <p:cNvPr id="33" name="Arc 3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1640084-FF2E-7A1B-1865-AE939FC67E43}"/>
              </a:ext>
            </a:extLst>
          </p:cNvPr>
          <p:cNvSpPr>
            <a:spLocks noGrp="1"/>
          </p:cNvSpPr>
          <p:nvPr>
            <p:ph idx="1"/>
          </p:nvPr>
        </p:nvSpPr>
        <p:spPr>
          <a:xfrm>
            <a:off x="4447308" y="591344"/>
            <a:ext cx="6906491" cy="5585619"/>
          </a:xfrm>
        </p:spPr>
        <p:txBody>
          <a:bodyPr anchor="ctr">
            <a:normAutofit/>
          </a:bodyPr>
          <a:lstStyle/>
          <a:p>
            <a:r>
              <a:rPr lang="en-US" b="0" i="0" u="none" strike="noStrike">
                <a:effectLst/>
                <a:highlight>
                  <a:srgbClr val="FFFFFF"/>
                </a:highlight>
                <a:latin typeface="Google Sans"/>
              </a:rPr>
              <a:t>They </a:t>
            </a:r>
            <a:r>
              <a:rPr lang="en-US" b="0" i="0" u="none" strike="noStrike">
                <a:effectLst/>
                <a:latin typeface="Google Sans"/>
              </a:rPr>
              <a:t>reduce the sample size and statistical power</a:t>
            </a:r>
            <a:r>
              <a:rPr lang="en-US" b="0" i="0" u="none" strike="noStrike">
                <a:effectLst/>
                <a:highlight>
                  <a:srgbClr val="FFFFFF"/>
                </a:highlight>
                <a:latin typeface="Google Sans"/>
              </a:rPr>
              <a:t>. More missing data means a higher chance of bias. It also makes it harder to draw reliable conclusions.</a:t>
            </a:r>
          </a:p>
          <a:p>
            <a:endParaRPr lang="en-US">
              <a:highlight>
                <a:srgbClr val="FFFFFF"/>
              </a:highlight>
              <a:latin typeface="Google Sans"/>
            </a:endParaRPr>
          </a:p>
          <a:p>
            <a:r>
              <a:rPr lang="en-US" b="0" i="0" u="none" strike="noStrike">
                <a:effectLst/>
                <a:highlight>
                  <a:srgbClr val="FFFFFF"/>
                </a:highlight>
                <a:latin typeface="Cambria" panose="02040503050406030204" pitchFamily="18" charset="0"/>
              </a:rPr>
              <a:t>Deletion is the most frequently used method in handling missing data, and thus has become the default option for analysis in most statistical software packages. A deletion is known to produce unbiased estimates and conservative results. </a:t>
            </a:r>
            <a:endParaRPr lang="en-US"/>
          </a:p>
        </p:txBody>
      </p:sp>
    </p:spTree>
    <p:extLst>
      <p:ext uri="{BB962C8B-B14F-4D97-AF65-F5344CB8AC3E}">
        <p14:creationId xmlns:p14="http://schemas.microsoft.com/office/powerpoint/2010/main" val="181365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05B53-5202-D5C6-0FA9-3CEF5CAB7D85}"/>
              </a:ext>
            </a:extLst>
          </p:cNvPr>
          <p:cNvSpPr>
            <a:spLocks noGrp="1"/>
          </p:cNvSpPr>
          <p:nvPr>
            <p:ph type="title"/>
          </p:nvPr>
        </p:nvSpPr>
        <p:spPr/>
        <p:txBody>
          <a:bodyPr/>
          <a:lstStyle/>
          <a:p>
            <a:r>
              <a:rPr lang="en-US" dirty="0"/>
              <a:t>All the questions:</a:t>
            </a:r>
          </a:p>
        </p:txBody>
      </p:sp>
      <p:sp>
        <p:nvSpPr>
          <p:cNvPr id="3" name="Content Placeholder 2">
            <a:extLst>
              <a:ext uri="{FF2B5EF4-FFF2-40B4-BE49-F238E27FC236}">
                <a16:creationId xmlns:a16="http://schemas.microsoft.com/office/drawing/2014/main" id="{E2019498-BCE3-407C-F18A-53137E66C8D0}"/>
              </a:ext>
            </a:extLst>
          </p:cNvPr>
          <p:cNvSpPr>
            <a:spLocks noGrp="1"/>
          </p:cNvSpPr>
          <p:nvPr>
            <p:ph sz="half" idx="1"/>
          </p:nvPr>
        </p:nvSpPr>
        <p:spPr/>
        <p:txBody>
          <a:bodyPr>
            <a:normAutofit fontScale="47500" lnSpcReduction="20000"/>
          </a:bodyPr>
          <a:lstStyle/>
          <a:p>
            <a:r>
              <a:rPr lang="en-US" dirty="0"/>
              <a:t>Know your goals</a:t>
            </a:r>
          </a:p>
          <a:p>
            <a:pPr lvl="1"/>
            <a:r>
              <a:rPr lang="en-US" dirty="0"/>
              <a:t>What do I want to do?</a:t>
            </a:r>
          </a:p>
          <a:p>
            <a:r>
              <a:rPr lang="en-US" dirty="0"/>
              <a:t>Identify the data</a:t>
            </a:r>
          </a:p>
          <a:p>
            <a:pPr lvl="1"/>
            <a:r>
              <a:rPr lang="en-US" dirty="0"/>
              <a:t>What data is available to me? </a:t>
            </a:r>
          </a:p>
          <a:p>
            <a:pPr lvl="1"/>
            <a:r>
              <a:rPr lang="en-US" dirty="0"/>
              <a:t>Where does the data come from? </a:t>
            </a:r>
          </a:p>
          <a:p>
            <a:pPr lvl="1"/>
            <a:r>
              <a:rPr lang="en-US" dirty="0"/>
              <a:t>Do I have consent to have it obtained?</a:t>
            </a:r>
          </a:p>
          <a:p>
            <a:r>
              <a:rPr lang="en-US" dirty="0"/>
              <a:t>Purpose &amp; Intention</a:t>
            </a:r>
          </a:p>
          <a:p>
            <a:pPr lvl="1"/>
            <a:r>
              <a:rPr lang="en-US" dirty="0"/>
              <a:t>What am I going to do with this data? </a:t>
            </a:r>
          </a:p>
          <a:p>
            <a:pPr lvl="1"/>
            <a:r>
              <a:rPr lang="en-US" dirty="0"/>
              <a:t>Who is going to see it? </a:t>
            </a:r>
          </a:p>
          <a:p>
            <a:pPr lvl="1"/>
            <a:r>
              <a:rPr lang="en-US" dirty="0"/>
              <a:t>What is my goal with sharing and using this data?</a:t>
            </a:r>
          </a:p>
          <a:p>
            <a:pPr lvl="2"/>
            <a:r>
              <a:rPr lang="en-US" dirty="0"/>
              <a:t>What will I gain from it? </a:t>
            </a:r>
          </a:p>
          <a:p>
            <a:pPr lvl="2"/>
            <a:r>
              <a:rPr lang="en-US" dirty="0"/>
              <a:t>Will it affect the people whose data this is?</a:t>
            </a:r>
          </a:p>
          <a:p>
            <a:r>
              <a:rPr lang="en-US" dirty="0"/>
              <a:t>Ownership</a:t>
            </a:r>
          </a:p>
          <a:p>
            <a:pPr lvl="1"/>
            <a:r>
              <a:rPr lang="en-US" dirty="0"/>
              <a:t>Whose data is it? </a:t>
            </a:r>
          </a:p>
          <a:p>
            <a:r>
              <a:rPr lang="en-US" dirty="0"/>
              <a:t>Transparency</a:t>
            </a:r>
          </a:p>
          <a:p>
            <a:pPr lvl="1"/>
            <a:r>
              <a:rPr lang="en-US" dirty="0"/>
              <a:t>Do they know I am working with their data? </a:t>
            </a:r>
          </a:p>
          <a:p>
            <a:pPr lvl="1"/>
            <a:r>
              <a:rPr lang="en-US" dirty="0"/>
              <a:t>Have I communicated to the people whose data it is?</a:t>
            </a:r>
          </a:p>
          <a:p>
            <a:r>
              <a:rPr lang="en-US" dirty="0"/>
              <a:t>Privacy</a:t>
            </a:r>
          </a:p>
          <a:p>
            <a:pPr lvl="1"/>
            <a:r>
              <a:rPr lang="en-US" dirty="0"/>
              <a:t>Will you be able to identify people through this data? </a:t>
            </a:r>
          </a:p>
          <a:p>
            <a:pPr lvl="1"/>
            <a:r>
              <a:rPr lang="en-US" dirty="0"/>
              <a:t>Who will have access to the anonymized data? </a:t>
            </a:r>
          </a:p>
          <a:p>
            <a:pPr lvl="1"/>
            <a:r>
              <a:rPr lang="en-US" dirty="0"/>
              <a:t>How will I anonymize the data? </a:t>
            </a:r>
          </a:p>
          <a:p>
            <a:endParaRPr lang="en-US" dirty="0"/>
          </a:p>
        </p:txBody>
      </p:sp>
      <p:sp>
        <p:nvSpPr>
          <p:cNvPr id="5" name="Content Placeholder 4">
            <a:extLst>
              <a:ext uri="{FF2B5EF4-FFF2-40B4-BE49-F238E27FC236}">
                <a16:creationId xmlns:a16="http://schemas.microsoft.com/office/drawing/2014/main" id="{9CF3E796-CD66-7CC2-4829-80D328C59594}"/>
              </a:ext>
            </a:extLst>
          </p:cNvPr>
          <p:cNvSpPr>
            <a:spLocks noGrp="1"/>
          </p:cNvSpPr>
          <p:nvPr>
            <p:ph sz="half" idx="2"/>
          </p:nvPr>
        </p:nvSpPr>
        <p:spPr/>
        <p:txBody>
          <a:bodyPr>
            <a:normAutofit fontScale="47500" lnSpcReduction="20000"/>
          </a:bodyPr>
          <a:lstStyle/>
          <a:p>
            <a:r>
              <a:rPr lang="en-US" dirty="0"/>
              <a:t>Establishing Criteria</a:t>
            </a:r>
          </a:p>
          <a:p>
            <a:pPr lvl="1"/>
            <a:r>
              <a:rPr lang="en-US" dirty="0"/>
              <a:t>What are your KPIs? </a:t>
            </a:r>
          </a:p>
          <a:p>
            <a:pPr lvl="2"/>
            <a:r>
              <a:rPr lang="en-US" dirty="0"/>
              <a:t>Are they possible? </a:t>
            </a:r>
          </a:p>
          <a:p>
            <a:pPr lvl="2"/>
            <a:r>
              <a:rPr lang="en-US" dirty="0"/>
              <a:t>Are they aligned with protection and transparency? </a:t>
            </a:r>
          </a:p>
          <a:p>
            <a:pPr lvl="1"/>
            <a:r>
              <a:rPr lang="en-US" dirty="0"/>
              <a:t>How will you measure success?</a:t>
            </a:r>
          </a:p>
          <a:p>
            <a:r>
              <a:rPr lang="en-US" dirty="0"/>
              <a:t>Develop a workflow</a:t>
            </a:r>
          </a:p>
          <a:p>
            <a:pPr lvl="1"/>
            <a:r>
              <a:rPr lang="en-US" dirty="0"/>
              <a:t>What will your process be? </a:t>
            </a:r>
          </a:p>
          <a:p>
            <a:r>
              <a:rPr lang="en-US" dirty="0"/>
              <a:t>Outcomes</a:t>
            </a:r>
          </a:p>
          <a:p>
            <a:pPr lvl="1"/>
            <a:r>
              <a:rPr lang="en-US" dirty="0"/>
              <a:t>What will your outcome be through working with this data? </a:t>
            </a:r>
          </a:p>
          <a:p>
            <a:r>
              <a:rPr lang="en-US" dirty="0"/>
              <a:t>Preparation</a:t>
            </a:r>
          </a:p>
          <a:p>
            <a:pPr lvl="1"/>
            <a:r>
              <a:rPr lang="en-US" dirty="0"/>
              <a:t>How do you verify the data? </a:t>
            </a:r>
          </a:p>
          <a:p>
            <a:pPr lvl="1"/>
            <a:r>
              <a:rPr lang="en-US" dirty="0"/>
              <a:t>How do you manage missing data? </a:t>
            </a:r>
          </a:p>
          <a:p>
            <a:pPr lvl="1"/>
            <a:r>
              <a:rPr lang="en-US" dirty="0"/>
              <a:t>How do you normalize?</a:t>
            </a:r>
          </a:p>
          <a:p>
            <a:pPr lvl="2"/>
            <a:r>
              <a:rPr lang="en-US" dirty="0"/>
              <a:t>Are there repercussions to normalization? </a:t>
            </a:r>
          </a:p>
          <a:p>
            <a:pPr lvl="1"/>
            <a:endParaRPr lang="en-US" dirty="0"/>
          </a:p>
        </p:txBody>
      </p:sp>
    </p:spTree>
    <p:extLst>
      <p:ext uri="{BB962C8B-B14F-4D97-AF65-F5344CB8AC3E}">
        <p14:creationId xmlns:p14="http://schemas.microsoft.com/office/powerpoint/2010/main" val="312319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042A8-45C0-F2B8-DAEA-F23C0B675E3E}"/>
              </a:ext>
            </a:extLst>
          </p:cNvPr>
          <p:cNvSpPr>
            <a:spLocks noGrp="1"/>
          </p:cNvSpPr>
          <p:nvPr>
            <p:ph type="title"/>
          </p:nvPr>
        </p:nvSpPr>
        <p:spPr>
          <a:xfrm>
            <a:off x="1153618" y="1239927"/>
            <a:ext cx="4008586" cy="4680583"/>
          </a:xfrm>
        </p:spPr>
        <p:txBody>
          <a:bodyPr anchor="ctr">
            <a:normAutofit/>
          </a:bodyPr>
          <a:lstStyle/>
          <a:p>
            <a:r>
              <a:rPr lang="en-US" sz="5200"/>
              <a:t>Types of missing data management</a:t>
            </a:r>
          </a:p>
        </p:txBody>
      </p:sp>
      <p:sp>
        <p:nvSpPr>
          <p:cNvPr id="27" name="Content Placeholder 2">
            <a:extLst>
              <a:ext uri="{FF2B5EF4-FFF2-40B4-BE49-F238E27FC236}">
                <a16:creationId xmlns:a16="http://schemas.microsoft.com/office/drawing/2014/main" id="{B6160F49-D53B-303E-830E-59B87C02BB45}"/>
              </a:ext>
            </a:extLst>
          </p:cNvPr>
          <p:cNvSpPr>
            <a:spLocks noGrp="1"/>
          </p:cNvSpPr>
          <p:nvPr>
            <p:ph idx="1"/>
          </p:nvPr>
        </p:nvSpPr>
        <p:spPr>
          <a:xfrm>
            <a:off x="6291923" y="1239927"/>
            <a:ext cx="4971824" cy="4680583"/>
          </a:xfrm>
        </p:spPr>
        <p:txBody>
          <a:bodyPr anchor="ctr">
            <a:normAutofit/>
          </a:bodyPr>
          <a:lstStyle/>
          <a:p>
            <a:pPr marL="45720">
              <a:spcBef>
                <a:spcPts val="800"/>
              </a:spcBef>
              <a:spcAft>
                <a:spcPts val="1000"/>
              </a:spcAft>
            </a:pPr>
            <a:r>
              <a:rPr lang="en-US" sz="1900" b="0" i="0" u="none" strike="noStrike">
                <a:effectLst/>
                <a:latin typeface="Cambria" panose="02040503050406030204" pitchFamily="18" charset="0"/>
              </a:rPr>
              <a:t>Listwise or case deletion</a:t>
            </a:r>
          </a:p>
          <a:p>
            <a:pPr marL="45720">
              <a:spcBef>
                <a:spcPts val="800"/>
              </a:spcBef>
              <a:spcAft>
                <a:spcPts val="1000"/>
              </a:spcAft>
            </a:pPr>
            <a:r>
              <a:rPr lang="en-US" sz="1900" b="0" i="0" u="none" strike="noStrike">
                <a:effectLst/>
                <a:latin typeface="Cambria" panose="02040503050406030204" pitchFamily="18" charset="0"/>
              </a:rPr>
              <a:t>Pairwise deletion </a:t>
            </a:r>
          </a:p>
          <a:p>
            <a:pPr marL="45720">
              <a:spcBef>
                <a:spcPts val="800"/>
              </a:spcBef>
              <a:spcAft>
                <a:spcPts val="1000"/>
              </a:spcAft>
            </a:pPr>
            <a:r>
              <a:rPr lang="en-US" sz="1900" b="0" i="0" u="none" strike="noStrike">
                <a:effectLst/>
                <a:latin typeface="Cambria" panose="02040503050406030204" pitchFamily="18" charset="0"/>
              </a:rPr>
              <a:t>Mean substitution</a:t>
            </a:r>
          </a:p>
          <a:p>
            <a:pPr marL="45720">
              <a:spcBef>
                <a:spcPts val="800"/>
              </a:spcBef>
              <a:spcAft>
                <a:spcPts val="1000"/>
              </a:spcAft>
            </a:pPr>
            <a:r>
              <a:rPr lang="en-US" sz="1900" b="0" i="0" u="none" strike="noStrike">
                <a:effectLst/>
                <a:latin typeface="Cambria" panose="02040503050406030204" pitchFamily="18" charset="0"/>
              </a:rPr>
              <a:t>Regression imputation</a:t>
            </a:r>
          </a:p>
          <a:p>
            <a:pPr marL="45720">
              <a:spcBef>
                <a:spcPts val="800"/>
              </a:spcBef>
              <a:spcAft>
                <a:spcPts val="1000"/>
              </a:spcAft>
            </a:pPr>
            <a:r>
              <a:rPr lang="en-US" sz="1900" b="0" i="0" u="none" strike="noStrike">
                <a:effectLst/>
                <a:latin typeface="Cambria" panose="02040503050406030204" pitchFamily="18" charset="0"/>
              </a:rPr>
              <a:t>Last observation carried forward</a:t>
            </a:r>
          </a:p>
          <a:p>
            <a:pPr marL="45720">
              <a:spcBef>
                <a:spcPts val="800"/>
              </a:spcBef>
              <a:spcAft>
                <a:spcPts val="1000"/>
              </a:spcAft>
            </a:pPr>
            <a:r>
              <a:rPr lang="en-US" sz="1900" b="0" i="0" u="none" strike="noStrike">
                <a:effectLst/>
                <a:latin typeface="Cambria" panose="02040503050406030204" pitchFamily="18" charset="0"/>
              </a:rPr>
              <a:t>Maximum likelihood</a:t>
            </a:r>
          </a:p>
          <a:p>
            <a:pPr marL="45720">
              <a:spcBef>
                <a:spcPts val="800"/>
              </a:spcBef>
              <a:spcAft>
                <a:spcPts val="1000"/>
              </a:spcAft>
            </a:pPr>
            <a:r>
              <a:rPr lang="en-US" sz="1900" b="0" i="0" u="none" strike="noStrike">
                <a:effectLst/>
                <a:latin typeface="Cambria" panose="02040503050406030204" pitchFamily="18" charset="0"/>
              </a:rPr>
              <a:t>Expectation-Maximization</a:t>
            </a:r>
          </a:p>
          <a:p>
            <a:pPr marL="45720">
              <a:spcBef>
                <a:spcPts val="800"/>
              </a:spcBef>
              <a:spcAft>
                <a:spcPts val="1000"/>
              </a:spcAft>
            </a:pPr>
            <a:r>
              <a:rPr lang="en-US" sz="1900" b="0" i="0" u="none" strike="noStrike">
                <a:effectLst/>
                <a:latin typeface="Cambria" panose="02040503050406030204" pitchFamily="18" charset="0"/>
              </a:rPr>
              <a:t>Multiple imputation</a:t>
            </a:r>
          </a:p>
          <a:p>
            <a:pPr>
              <a:spcBef>
                <a:spcPts val="2000"/>
              </a:spcBef>
              <a:spcAft>
                <a:spcPts val="1000"/>
              </a:spcAft>
            </a:pPr>
            <a:r>
              <a:rPr lang="en-US" sz="1900" b="0" i="0" u="none" strike="noStrike">
                <a:effectLst/>
                <a:latin typeface="Cambria" panose="02040503050406030204" pitchFamily="18" charset="0"/>
              </a:rPr>
              <a:t>Sensitivity analysis</a:t>
            </a:r>
            <a:br>
              <a:rPr lang="en-US" sz="1900">
                <a:latin typeface="Cambria" panose="02040503050406030204" pitchFamily="18" charset="0"/>
              </a:rPr>
            </a:br>
            <a:endParaRPr lang="en-US" sz="1900">
              <a:latin typeface="Cambria" panose="02040503050406030204" pitchFamily="18" charset="0"/>
            </a:endParaRPr>
          </a:p>
        </p:txBody>
      </p:sp>
    </p:spTree>
    <p:extLst>
      <p:ext uri="{BB962C8B-B14F-4D97-AF65-F5344CB8AC3E}">
        <p14:creationId xmlns:p14="http://schemas.microsoft.com/office/powerpoint/2010/main" val="707342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434B93-D350-0333-49BB-2A5554D636E5}"/>
              </a:ext>
            </a:extLst>
          </p:cNvPr>
          <p:cNvSpPr>
            <a:spLocks noGrp="1"/>
          </p:cNvSpPr>
          <p:nvPr>
            <p:ph type="title"/>
          </p:nvPr>
        </p:nvSpPr>
        <p:spPr>
          <a:xfrm>
            <a:off x="1285240" y="1050595"/>
            <a:ext cx="8074815" cy="1618489"/>
          </a:xfrm>
        </p:spPr>
        <p:txBody>
          <a:bodyPr anchor="ctr">
            <a:normAutofit/>
          </a:bodyPr>
          <a:lstStyle/>
          <a:p>
            <a:r>
              <a:rPr lang="en-US" sz="7200"/>
              <a:t>Validate</a:t>
            </a:r>
          </a:p>
        </p:txBody>
      </p:sp>
      <p:sp>
        <p:nvSpPr>
          <p:cNvPr id="3" name="Content Placeholder 2">
            <a:extLst>
              <a:ext uri="{FF2B5EF4-FFF2-40B4-BE49-F238E27FC236}">
                <a16:creationId xmlns:a16="http://schemas.microsoft.com/office/drawing/2014/main" id="{086CCEC7-5EA0-87C0-4187-2F5AC9EEF50F}"/>
              </a:ext>
            </a:extLst>
          </p:cNvPr>
          <p:cNvSpPr>
            <a:spLocks noGrp="1"/>
          </p:cNvSpPr>
          <p:nvPr>
            <p:ph idx="1"/>
          </p:nvPr>
        </p:nvSpPr>
        <p:spPr>
          <a:xfrm>
            <a:off x="1285240" y="2969469"/>
            <a:ext cx="8074815" cy="2800395"/>
          </a:xfrm>
        </p:spPr>
        <p:txBody>
          <a:bodyPr anchor="t">
            <a:normAutofit/>
          </a:bodyPr>
          <a:lstStyle/>
          <a:p>
            <a:r>
              <a:rPr lang="en-US" sz="2400" b="0" dirty="0">
                <a:effectLst/>
                <a:latin typeface="Bookman"/>
              </a:rPr>
              <a:t>With the development of large data sets that can be matched in many ways, there is the problem of coding being mismatched between data sets or label variables having different operational definitions. </a:t>
            </a:r>
            <a:endParaRPr lang="en-US" sz="2400" dirty="0"/>
          </a:p>
        </p:txBody>
      </p:sp>
    </p:spTree>
    <p:extLst>
      <p:ext uri="{BB962C8B-B14F-4D97-AF65-F5344CB8AC3E}">
        <p14:creationId xmlns:p14="http://schemas.microsoft.com/office/powerpoint/2010/main" val="2653530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A3D96781-9173-C6F6-6A2D-96D5C5B7132D}"/>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5600" kern="1200" dirty="0">
                <a:solidFill>
                  <a:srgbClr val="FFFFFF"/>
                </a:solidFill>
                <a:latin typeface="+mj-lt"/>
                <a:ea typeface="+mj-ea"/>
                <a:cs typeface="+mj-cs"/>
              </a:rPr>
              <a:t>What problems would come up with your cleaning?</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926228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E8F7-D7D1-ED59-FB65-B8DD24E3DBB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E6B1B22E-5C77-035F-7A14-30049579D48E}"/>
              </a:ext>
            </a:extLst>
          </p:cNvPr>
          <p:cNvSpPr>
            <a:spLocks noGrp="1"/>
          </p:cNvSpPr>
          <p:nvPr>
            <p:ph sz="half" idx="1"/>
          </p:nvPr>
        </p:nvSpPr>
        <p:spPr/>
        <p:txBody>
          <a:bodyPr>
            <a:normAutofit lnSpcReduction="10000"/>
          </a:bodyPr>
          <a:lstStyle/>
          <a:p>
            <a:r>
              <a:rPr lang="en-US" dirty="0"/>
              <a:t>Know your project</a:t>
            </a:r>
          </a:p>
          <a:p>
            <a:r>
              <a:rPr lang="en-US" dirty="0"/>
              <a:t>Know your tools</a:t>
            </a:r>
          </a:p>
          <a:p>
            <a:pPr lvl="1"/>
            <a:r>
              <a:rPr lang="en-US" dirty="0"/>
              <a:t>What is in your toolbelt?</a:t>
            </a:r>
          </a:p>
          <a:p>
            <a:pPr lvl="1"/>
            <a:r>
              <a:rPr lang="en-US" dirty="0"/>
              <a:t>What are the ethical implications of your tools?</a:t>
            </a:r>
          </a:p>
          <a:p>
            <a:r>
              <a:rPr lang="en-US" dirty="0"/>
              <a:t>Lay out your blueprint</a:t>
            </a:r>
          </a:p>
          <a:p>
            <a:pPr lvl="1"/>
            <a:r>
              <a:rPr lang="en-US" dirty="0"/>
              <a:t>What is your measure of success?</a:t>
            </a:r>
          </a:p>
          <a:p>
            <a:pPr lvl="1"/>
            <a:r>
              <a:rPr lang="en-US" dirty="0"/>
              <a:t>Are there repercussions for how you drew your blueprint?</a:t>
            </a:r>
          </a:p>
          <a:p>
            <a:r>
              <a:rPr lang="en-US" dirty="0"/>
              <a:t>Execute</a:t>
            </a:r>
          </a:p>
          <a:p>
            <a:endParaRPr lang="en-US" dirty="0"/>
          </a:p>
          <a:p>
            <a:endParaRPr lang="en-US" dirty="0"/>
          </a:p>
          <a:p>
            <a:endParaRPr lang="en-US" dirty="0"/>
          </a:p>
          <a:p>
            <a:endParaRPr lang="en-US" dirty="0"/>
          </a:p>
        </p:txBody>
      </p:sp>
      <p:pic>
        <p:nvPicPr>
          <p:cNvPr id="1026" name="Picture 2" descr="Wood House Icon, Outline Style Graphic by nsit0108 · Creative Fabrica">
            <a:extLst>
              <a:ext uri="{FF2B5EF4-FFF2-40B4-BE49-F238E27FC236}">
                <a16:creationId xmlns:a16="http://schemas.microsoft.com/office/drawing/2014/main" id="{572237E3-4F85-3E2A-D878-D4F212BB4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116" y="2085143"/>
            <a:ext cx="4401684" cy="2936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olbox Icon - Free PNG &amp; SVG 1408387 - Noun Project">
            <a:extLst>
              <a:ext uri="{FF2B5EF4-FFF2-40B4-BE49-F238E27FC236}">
                <a16:creationId xmlns:a16="http://schemas.microsoft.com/office/drawing/2014/main" id="{D7750130-CCEF-4A88-8275-121A7C67F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053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ueprint - Free art and design icons">
            <a:extLst>
              <a:ext uri="{FF2B5EF4-FFF2-40B4-BE49-F238E27FC236}">
                <a16:creationId xmlns:a16="http://schemas.microsoft.com/office/drawing/2014/main" id="{0B1649F9-7A66-C6C4-B52A-0C4DE6A6A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08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8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75980D-DC66-4D79-8F62-ABE1AFF5B5A1}"/>
              </a:ext>
            </a:extLst>
          </p:cNvPr>
          <p:cNvSpPr/>
          <p:nvPr/>
        </p:nvSpPr>
        <p:spPr>
          <a:xfrm>
            <a:off x="288966" y="3070019"/>
            <a:ext cx="4841174" cy="310694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1505B53-5202-D5C6-0FA9-3CEF5CAB7D85}"/>
              </a:ext>
            </a:extLst>
          </p:cNvPr>
          <p:cNvSpPr>
            <a:spLocks noGrp="1"/>
          </p:cNvSpPr>
          <p:nvPr>
            <p:ph type="title"/>
          </p:nvPr>
        </p:nvSpPr>
        <p:spPr/>
        <p:txBody>
          <a:bodyPr/>
          <a:lstStyle/>
          <a:p>
            <a:r>
              <a:rPr lang="en-US" dirty="0"/>
              <a:t>All the questions:</a:t>
            </a:r>
          </a:p>
        </p:txBody>
      </p:sp>
      <p:sp>
        <p:nvSpPr>
          <p:cNvPr id="3" name="Content Placeholder 2">
            <a:extLst>
              <a:ext uri="{FF2B5EF4-FFF2-40B4-BE49-F238E27FC236}">
                <a16:creationId xmlns:a16="http://schemas.microsoft.com/office/drawing/2014/main" id="{E2019498-BCE3-407C-F18A-53137E66C8D0}"/>
              </a:ext>
            </a:extLst>
          </p:cNvPr>
          <p:cNvSpPr>
            <a:spLocks noGrp="1"/>
          </p:cNvSpPr>
          <p:nvPr>
            <p:ph sz="half" idx="1"/>
          </p:nvPr>
        </p:nvSpPr>
        <p:spPr/>
        <p:txBody>
          <a:bodyPr>
            <a:normAutofit fontScale="47500" lnSpcReduction="20000"/>
          </a:bodyPr>
          <a:lstStyle/>
          <a:p>
            <a:r>
              <a:rPr lang="en-US" dirty="0"/>
              <a:t>Know your goals</a:t>
            </a:r>
          </a:p>
          <a:p>
            <a:pPr lvl="1"/>
            <a:r>
              <a:rPr lang="en-US" dirty="0"/>
              <a:t>What do I want to do?</a:t>
            </a:r>
          </a:p>
          <a:p>
            <a:r>
              <a:rPr lang="en-US" dirty="0"/>
              <a:t>Identify the data</a:t>
            </a:r>
          </a:p>
          <a:p>
            <a:pPr lvl="1"/>
            <a:r>
              <a:rPr lang="en-US" dirty="0"/>
              <a:t>What data is available to me? </a:t>
            </a:r>
          </a:p>
          <a:p>
            <a:pPr lvl="1"/>
            <a:r>
              <a:rPr lang="en-US" dirty="0"/>
              <a:t>Where does the data come from? </a:t>
            </a:r>
          </a:p>
          <a:p>
            <a:pPr lvl="1"/>
            <a:r>
              <a:rPr lang="en-US" dirty="0"/>
              <a:t>Do I have consent to have it obtained?</a:t>
            </a:r>
          </a:p>
          <a:p>
            <a:r>
              <a:rPr lang="en-US" dirty="0"/>
              <a:t>Purpose &amp; Intention</a:t>
            </a:r>
          </a:p>
          <a:p>
            <a:pPr lvl="1"/>
            <a:r>
              <a:rPr lang="en-US" dirty="0"/>
              <a:t>What am I going to do with this data? </a:t>
            </a:r>
          </a:p>
          <a:p>
            <a:pPr lvl="1"/>
            <a:r>
              <a:rPr lang="en-US" dirty="0"/>
              <a:t>Who is going to see it? </a:t>
            </a:r>
          </a:p>
          <a:p>
            <a:pPr lvl="1"/>
            <a:r>
              <a:rPr lang="en-US" dirty="0"/>
              <a:t>What is my goal with sharing and using this data?</a:t>
            </a:r>
          </a:p>
          <a:p>
            <a:pPr lvl="2"/>
            <a:r>
              <a:rPr lang="en-US" dirty="0"/>
              <a:t>What will I gain from it? </a:t>
            </a:r>
          </a:p>
          <a:p>
            <a:pPr lvl="2"/>
            <a:r>
              <a:rPr lang="en-US" dirty="0"/>
              <a:t>Will it affect the people whose data this is?</a:t>
            </a:r>
          </a:p>
          <a:p>
            <a:r>
              <a:rPr lang="en-US" dirty="0"/>
              <a:t>Ownership</a:t>
            </a:r>
          </a:p>
          <a:p>
            <a:pPr lvl="1"/>
            <a:r>
              <a:rPr lang="en-US" dirty="0"/>
              <a:t>Whose data is it? </a:t>
            </a:r>
          </a:p>
          <a:p>
            <a:r>
              <a:rPr lang="en-US" dirty="0"/>
              <a:t>Transparency</a:t>
            </a:r>
          </a:p>
          <a:p>
            <a:pPr lvl="1"/>
            <a:r>
              <a:rPr lang="en-US" dirty="0"/>
              <a:t>Do they know I am working with their data? </a:t>
            </a:r>
          </a:p>
          <a:p>
            <a:pPr lvl="1"/>
            <a:r>
              <a:rPr lang="en-US" dirty="0"/>
              <a:t>Have I communicated to the people whose data it is?</a:t>
            </a:r>
          </a:p>
          <a:p>
            <a:r>
              <a:rPr lang="en-US" dirty="0"/>
              <a:t>Privacy</a:t>
            </a:r>
          </a:p>
          <a:p>
            <a:pPr lvl="1"/>
            <a:r>
              <a:rPr lang="en-US" dirty="0"/>
              <a:t>Will you be able to identify people through this data? </a:t>
            </a:r>
          </a:p>
          <a:p>
            <a:pPr lvl="1"/>
            <a:r>
              <a:rPr lang="en-US" dirty="0"/>
              <a:t>Who will have access to the anonymized data? </a:t>
            </a:r>
          </a:p>
          <a:p>
            <a:pPr lvl="1"/>
            <a:r>
              <a:rPr lang="en-US" dirty="0"/>
              <a:t>How will I anonymize the data? </a:t>
            </a:r>
          </a:p>
          <a:p>
            <a:endParaRPr lang="en-US" dirty="0"/>
          </a:p>
        </p:txBody>
      </p:sp>
      <p:sp>
        <p:nvSpPr>
          <p:cNvPr id="5" name="Content Placeholder 4">
            <a:extLst>
              <a:ext uri="{FF2B5EF4-FFF2-40B4-BE49-F238E27FC236}">
                <a16:creationId xmlns:a16="http://schemas.microsoft.com/office/drawing/2014/main" id="{9CF3E796-CD66-7CC2-4829-80D328C59594}"/>
              </a:ext>
            </a:extLst>
          </p:cNvPr>
          <p:cNvSpPr>
            <a:spLocks noGrp="1"/>
          </p:cNvSpPr>
          <p:nvPr>
            <p:ph sz="half" idx="2"/>
          </p:nvPr>
        </p:nvSpPr>
        <p:spPr>
          <a:xfrm>
            <a:off x="6270170" y="1837503"/>
            <a:ext cx="5083629" cy="4351338"/>
          </a:xfrm>
        </p:spPr>
        <p:txBody>
          <a:bodyPr>
            <a:normAutofit fontScale="47500" lnSpcReduction="20000"/>
          </a:bodyPr>
          <a:lstStyle/>
          <a:p>
            <a:r>
              <a:rPr lang="en-US" dirty="0"/>
              <a:t>Establishing Criteria</a:t>
            </a:r>
          </a:p>
          <a:p>
            <a:pPr lvl="1"/>
            <a:r>
              <a:rPr lang="en-US" dirty="0"/>
              <a:t>What are your KPIs? </a:t>
            </a:r>
          </a:p>
          <a:p>
            <a:pPr lvl="2"/>
            <a:r>
              <a:rPr lang="en-US" dirty="0"/>
              <a:t>Are they possible? </a:t>
            </a:r>
          </a:p>
          <a:p>
            <a:pPr lvl="2"/>
            <a:r>
              <a:rPr lang="en-US" dirty="0"/>
              <a:t>Are they aligned with protection and transparency? </a:t>
            </a:r>
          </a:p>
          <a:p>
            <a:pPr lvl="1"/>
            <a:r>
              <a:rPr lang="en-US" dirty="0"/>
              <a:t>How will you measure success?</a:t>
            </a:r>
          </a:p>
          <a:p>
            <a:r>
              <a:rPr lang="en-US" dirty="0"/>
              <a:t>Develop a workflow</a:t>
            </a:r>
          </a:p>
          <a:p>
            <a:pPr lvl="1"/>
            <a:r>
              <a:rPr lang="en-US" dirty="0"/>
              <a:t>What will your process be? </a:t>
            </a:r>
          </a:p>
          <a:p>
            <a:r>
              <a:rPr lang="en-US" dirty="0"/>
              <a:t>Outcomes</a:t>
            </a:r>
          </a:p>
          <a:p>
            <a:pPr lvl="1"/>
            <a:r>
              <a:rPr lang="en-US" dirty="0"/>
              <a:t>What will your outcome be through working with this data? </a:t>
            </a:r>
          </a:p>
          <a:p>
            <a:r>
              <a:rPr lang="en-US" dirty="0"/>
              <a:t>Preparation</a:t>
            </a:r>
          </a:p>
          <a:p>
            <a:pPr lvl="1"/>
            <a:r>
              <a:rPr lang="en-US" dirty="0"/>
              <a:t>How do you verify the data? </a:t>
            </a:r>
          </a:p>
          <a:p>
            <a:pPr lvl="1"/>
            <a:r>
              <a:rPr lang="en-US" dirty="0"/>
              <a:t>How do you manage missing data? </a:t>
            </a:r>
          </a:p>
          <a:p>
            <a:pPr lvl="1"/>
            <a:r>
              <a:rPr lang="en-US" dirty="0"/>
              <a:t>How do you normalize?</a:t>
            </a:r>
          </a:p>
          <a:p>
            <a:pPr lvl="2"/>
            <a:r>
              <a:rPr lang="en-US" dirty="0"/>
              <a:t>Are there repercussions to normalization? </a:t>
            </a:r>
          </a:p>
          <a:p>
            <a:pPr lvl="1"/>
            <a:endParaRPr lang="en-US" dirty="0"/>
          </a:p>
        </p:txBody>
      </p:sp>
      <p:sp>
        <p:nvSpPr>
          <p:cNvPr id="6" name="TextBox 5">
            <a:extLst>
              <a:ext uri="{FF2B5EF4-FFF2-40B4-BE49-F238E27FC236}">
                <a16:creationId xmlns:a16="http://schemas.microsoft.com/office/drawing/2014/main" id="{83D94F7A-B831-2D71-CD43-B6CC6DCDAC0E}"/>
              </a:ext>
            </a:extLst>
          </p:cNvPr>
          <p:cNvSpPr txBox="1"/>
          <p:nvPr/>
        </p:nvSpPr>
        <p:spPr>
          <a:xfrm>
            <a:off x="4583875" y="6335656"/>
            <a:ext cx="5932521" cy="369332"/>
          </a:xfrm>
          <a:prstGeom prst="rect">
            <a:avLst/>
          </a:prstGeom>
          <a:noFill/>
        </p:spPr>
        <p:txBody>
          <a:bodyPr wrap="none" rtlCol="0">
            <a:spAutoFit/>
          </a:bodyPr>
          <a:lstStyle/>
          <a:p>
            <a:r>
              <a:rPr lang="en-US" dirty="0"/>
              <a:t>This is another class – take an ethics and technology class</a:t>
            </a:r>
          </a:p>
        </p:txBody>
      </p:sp>
    </p:spTree>
    <p:extLst>
      <p:ext uri="{BB962C8B-B14F-4D97-AF65-F5344CB8AC3E}">
        <p14:creationId xmlns:p14="http://schemas.microsoft.com/office/powerpoint/2010/main" val="4277873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5D3ADF-9C34-FA8D-5FA9-93FBB91D2888}"/>
              </a:ext>
            </a:extLst>
          </p:cNvPr>
          <p:cNvSpPr/>
          <p:nvPr/>
        </p:nvSpPr>
        <p:spPr>
          <a:xfrm>
            <a:off x="587830" y="1690687"/>
            <a:ext cx="4340430" cy="254880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75980D-DC66-4D79-8F62-ABE1AFF5B5A1}"/>
              </a:ext>
            </a:extLst>
          </p:cNvPr>
          <p:cNvSpPr/>
          <p:nvPr/>
        </p:nvSpPr>
        <p:spPr>
          <a:xfrm>
            <a:off x="6096000" y="1690689"/>
            <a:ext cx="4841174" cy="310694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1505B53-5202-D5C6-0FA9-3CEF5CAB7D85}"/>
              </a:ext>
            </a:extLst>
          </p:cNvPr>
          <p:cNvSpPr>
            <a:spLocks noGrp="1"/>
          </p:cNvSpPr>
          <p:nvPr>
            <p:ph type="title"/>
          </p:nvPr>
        </p:nvSpPr>
        <p:spPr/>
        <p:txBody>
          <a:bodyPr/>
          <a:lstStyle/>
          <a:p>
            <a:r>
              <a:rPr lang="en-US" dirty="0"/>
              <a:t>All the questions:</a:t>
            </a:r>
          </a:p>
        </p:txBody>
      </p:sp>
      <p:sp>
        <p:nvSpPr>
          <p:cNvPr id="3" name="Content Placeholder 2">
            <a:extLst>
              <a:ext uri="{FF2B5EF4-FFF2-40B4-BE49-F238E27FC236}">
                <a16:creationId xmlns:a16="http://schemas.microsoft.com/office/drawing/2014/main" id="{E2019498-BCE3-407C-F18A-53137E66C8D0}"/>
              </a:ext>
            </a:extLst>
          </p:cNvPr>
          <p:cNvSpPr>
            <a:spLocks noGrp="1"/>
          </p:cNvSpPr>
          <p:nvPr>
            <p:ph sz="half" idx="1"/>
          </p:nvPr>
        </p:nvSpPr>
        <p:spPr/>
        <p:txBody>
          <a:bodyPr>
            <a:normAutofit fontScale="47500" lnSpcReduction="20000"/>
          </a:bodyPr>
          <a:lstStyle/>
          <a:p>
            <a:r>
              <a:rPr lang="en-US" dirty="0"/>
              <a:t>Know your goals</a:t>
            </a:r>
          </a:p>
          <a:p>
            <a:pPr lvl="1"/>
            <a:r>
              <a:rPr lang="en-US" dirty="0"/>
              <a:t>What do I want to do?</a:t>
            </a:r>
          </a:p>
          <a:p>
            <a:r>
              <a:rPr lang="en-US" dirty="0"/>
              <a:t>Purpose &amp; Intention</a:t>
            </a:r>
          </a:p>
          <a:p>
            <a:pPr lvl="1"/>
            <a:r>
              <a:rPr lang="en-US" dirty="0"/>
              <a:t>What am I going to do with this data? </a:t>
            </a:r>
          </a:p>
          <a:p>
            <a:pPr lvl="1"/>
            <a:r>
              <a:rPr lang="en-US" dirty="0"/>
              <a:t>Who is going to see it? </a:t>
            </a:r>
          </a:p>
          <a:p>
            <a:pPr lvl="1"/>
            <a:r>
              <a:rPr lang="en-US" dirty="0"/>
              <a:t>What is my goal with sharing and using this data?</a:t>
            </a:r>
          </a:p>
          <a:p>
            <a:pPr lvl="2"/>
            <a:r>
              <a:rPr lang="en-US" dirty="0"/>
              <a:t>What will I gain from it? </a:t>
            </a:r>
          </a:p>
          <a:p>
            <a:pPr lvl="2"/>
            <a:r>
              <a:rPr lang="en-US" dirty="0"/>
              <a:t>Will it affect the people whose data this is?</a:t>
            </a:r>
          </a:p>
          <a:p>
            <a:r>
              <a:rPr lang="en-US" dirty="0"/>
              <a:t>Identify the data</a:t>
            </a:r>
          </a:p>
          <a:p>
            <a:pPr lvl="1"/>
            <a:r>
              <a:rPr lang="en-US" dirty="0"/>
              <a:t>What data is available to me? </a:t>
            </a:r>
          </a:p>
          <a:p>
            <a:pPr lvl="1"/>
            <a:r>
              <a:rPr lang="en-US" dirty="0"/>
              <a:t>Where does the data come from? </a:t>
            </a:r>
          </a:p>
          <a:p>
            <a:pPr lvl="1"/>
            <a:r>
              <a:rPr lang="en-US" dirty="0"/>
              <a:t>Do I have consent to have it obtained?</a:t>
            </a:r>
          </a:p>
          <a:p>
            <a:r>
              <a:rPr lang="en-US" dirty="0"/>
              <a:t>Ownership</a:t>
            </a:r>
          </a:p>
          <a:p>
            <a:pPr lvl="1"/>
            <a:r>
              <a:rPr lang="en-US" dirty="0"/>
              <a:t>Whose data is it? </a:t>
            </a:r>
          </a:p>
          <a:p>
            <a:r>
              <a:rPr lang="en-US" dirty="0"/>
              <a:t>Transparency</a:t>
            </a:r>
          </a:p>
          <a:p>
            <a:pPr lvl="1"/>
            <a:r>
              <a:rPr lang="en-US" dirty="0"/>
              <a:t>Do they know I am working with their data? </a:t>
            </a:r>
          </a:p>
          <a:p>
            <a:pPr lvl="1"/>
            <a:r>
              <a:rPr lang="en-US" dirty="0"/>
              <a:t>Have I communicated to the people whose data it is?</a:t>
            </a:r>
          </a:p>
          <a:p>
            <a:r>
              <a:rPr lang="en-US" dirty="0"/>
              <a:t>Privacy</a:t>
            </a:r>
          </a:p>
          <a:p>
            <a:pPr lvl="1"/>
            <a:r>
              <a:rPr lang="en-US" dirty="0"/>
              <a:t>Will you be able to identify people through this data? </a:t>
            </a:r>
          </a:p>
          <a:p>
            <a:pPr lvl="1"/>
            <a:r>
              <a:rPr lang="en-US" dirty="0"/>
              <a:t>Who will have access to the anonymized data? </a:t>
            </a:r>
          </a:p>
          <a:p>
            <a:pPr lvl="1"/>
            <a:r>
              <a:rPr lang="en-US" dirty="0"/>
              <a:t>How will I anonymize the data? </a:t>
            </a:r>
          </a:p>
          <a:p>
            <a:endParaRPr lang="en-US" dirty="0"/>
          </a:p>
        </p:txBody>
      </p:sp>
      <p:sp>
        <p:nvSpPr>
          <p:cNvPr id="5" name="Content Placeholder 4">
            <a:extLst>
              <a:ext uri="{FF2B5EF4-FFF2-40B4-BE49-F238E27FC236}">
                <a16:creationId xmlns:a16="http://schemas.microsoft.com/office/drawing/2014/main" id="{9CF3E796-CD66-7CC2-4829-80D328C59594}"/>
              </a:ext>
            </a:extLst>
          </p:cNvPr>
          <p:cNvSpPr>
            <a:spLocks noGrp="1"/>
          </p:cNvSpPr>
          <p:nvPr>
            <p:ph sz="half" idx="2"/>
          </p:nvPr>
        </p:nvSpPr>
        <p:spPr>
          <a:xfrm>
            <a:off x="6270170" y="1837503"/>
            <a:ext cx="5083629" cy="4351338"/>
          </a:xfrm>
        </p:spPr>
        <p:txBody>
          <a:bodyPr>
            <a:normAutofit fontScale="47500" lnSpcReduction="20000"/>
          </a:bodyPr>
          <a:lstStyle/>
          <a:p>
            <a:r>
              <a:rPr lang="en-US" dirty="0"/>
              <a:t>Establishing Criteria</a:t>
            </a:r>
          </a:p>
          <a:p>
            <a:pPr lvl="1"/>
            <a:r>
              <a:rPr lang="en-US" dirty="0"/>
              <a:t>What are your KPIs? </a:t>
            </a:r>
          </a:p>
          <a:p>
            <a:pPr lvl="2"/>
            <a:r>
              <a:rPr lang="en-US" dirty="0"/>
              <a:t>Are they possible? </a:t>
            </a:r>
          </a:p>
          <a:p>
            <a:pPr lvl="2"/>
            <a:r>
              <a:rPr lang="en-US" dirty="0"/>
              <a:t>Are they aligned with protection and transparency? </a:t>
            </a:r>
          </a:p>
          <a:p>
            <a:pPr lvl="1"/>
            <a:r>
              <a:rPr lang="en-US" dirty="0"/>
              <a:t>How will you measure success?</a:t>
            </a:r>
          </a:p>
          <a:p>
            <a:r>
              <a:rPr lang="en-US" dirty="0"/>
              <a:t>Develop a workflow</a:t>
            </a:r>
          </a:p>
          <a:p>
            <a:pPr lvl="1"/>
            <a:r>
              <a:rPr lang="en-US" dirty="0"/>
              <a:t>What will your process be? </a:t>
            </a:r>
          </a:p>
          <a:p>
            <a:r>
              <a:rPr lang="en-US" dirty="0"/>
              <a:t>Outcomes</a:t>
            </a:r>
          </a:p>
          <a:p>
            <a:pPr lvl="1"/>
            <a:r>
              <a:rPr lang="en-US" dirty="0"/>
              <a:t>What will your outcome be through working with this data? </a:t>
            </a:r>
          </a:p>
          <a:p>
            <a:r>
              <a:rPr lang="en-US" dirty="0"/>
              <a:t>Preparation</a:t>
            </a:r>
          </a:p>
          <a:p>
            <a:pPr lvl="1"/>
            <a:r>
              <a:rPr lang="en-US" dirty="0"/>
              <a:t>How do you verify the data? </a:t>
            </a:r>
          </a:p>
          <a:p>
            <a:pPr lvl="1"/>
            <a:r>
              <a:rPr lang="en-US" dirty="0"/>
              <a:t>How do you manage missing data? </a:t>
            </a:r>
          </a:p>
          <a:p>
            <a:pPr lvl="1"/>
            <a:r>
              <a:rPr lang="en-US" dirty="0"/>
              <a:t>How do you normalize?</a:t>
            </a:r>
          </a:p>
          <a:p>
            <a:pPr lvl="2"/>
            <a:r>
              <a:rPr lang="en-US" dirty="0"/>
              <a:t>Are there repercussions to normalization? </a:t>
            </a:r>
          </a:p>
          <a:p>
            <a:pPr lvl="1"/>
            <a:endParaRPr lang="en-US" dirty="0"/>
          </a:p>
        </p:txBody>
      </p:sp>
    </p:spTree>
    <p:extLst>
      <p:ext uri="{BB962C8B-B14F-4D97-AF65-F5344CB8AC3E}">
        <p14:creationId xmlns:p14="http://schemas.microsoft.com/office/powerpoint/2010/main" val="3781264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E8F7-D7D1-ED59-FB65-B8DD24E3DBB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E6B1B22E-5C77-035F-7A14-30049579D48E}"/>
              </a:ext>
            </a:extLst>
          </p:cNvPr>
          <p:cNvSpPr>
            <a:spLocks noGrp="1"/>
          </p:cNvSpPr>
          <p:nvPr>
            <p:ph sz="half" idx="1"/>
          </p:nvPr>
        </p:nvSpPr>
        <p:spPr/>
        <p:txBody>
          <a:bodyPr>
            <a:normAutofit lnSpcReduction="10000"/>
          </a:bodyPr>
          <a:lstStyle/>
          <a:p>
            <a:r>
              <a:rPr lang="en-US" dirty="0"/>
              <a:t>Know your project</a:t>
            </a:r>
          </a:p>
          <a:p>
            <a:r>
              <a:rPr lang="en-US" dirty="0"/>
              <a:t>Know your tools</a:t>
            </a:r>
          </a:p>
          <a:p>
            <a:pPr lvl="1"/>
            <a:r>
              <a:rPr lang="en-US" dirty="0"/>
              <a:t>What is in your toolbelt?</a:t>
            </a:r>
          </a:p>
          <a:p>
            <a:pPr lvl="1"/>
            <a:r>
              <a:rPr lang="en-US" dirty="0"/>
              <a:t>What are the ethical implications of your tools?</a:t>
            </a:r>
          </a:p>
          <a:p>
            <a:r>
              <a:rPr lang="en-US" dirty="0"/>
              <a:t>Lay out your blueprint</a:t>
            </a:r>
          </a:p>
          <a:p>
            <a:pPr lvl="1"/>
            <a:r>
              <a:rPr lang="en-US" dirty="0"/>
              <a:t>What is your measure of success?</a:t>
            </a:r>
          </a:p>
          <a:p>
            <a:pPr lvl="1"/>
            <a:r>
              <a:rPr lang="en-US" dirty="0"/>
              <a:t>Are there repercussions for how you drew your blueprint?</a:t>
            </a:r>
          </a:p>
          <a:p>
            <a:r>
              <a:rPr lang="en-US" dirty="0"/>
              <a:t>Execute</a:t>
            </a:r>
          </a:p>
          <a:p>
            <a:endParaRPr lang="en-US" dirty="0"/>
          </a:p>
          <a:p>
            <a:endParaRPr lang="en-US" dirty="0"/>
          </a:p>
          <a:p>
            <a:endParaRPr lang="en-US" dirty="0"/>
          </a:p>
          <a:p>
            <a:endParaRPr lang="en-US" dirty="0"/>
          </a:p>
        </p:txBody>
      </p:sp>
      <p:pic>
        <p:nvPicPr>
          <p:cNvPr id="1026" name="Picture 2" descr="Wood House Icon, Outline Style Graphic by nsit0108 · Creative Fabrica">
            <a:extLst>
              <a:ext uri="{FF2B5EF4-FFF2-40B4-BE49-F238E27FC236}">
                <a16:creationId xmlns:a16="http://schemas.microsoft.com/office/drawing/2014/main" id="{572237E3-4F85-3E2A-D878-D4F212BB4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116" y="2085143"/>
            <a:ext cx="4401684" cy="29362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oolbox Icon - Free PNG &amp; SVG 1408387 - Noun Project">
            <a:extLst>
              <a:ext uri="{FF2B5EF4-FFF2-40B4-BE49-F238E27FC236}">
                <a16:creationId xmlns:a16="http://schemas.microsoft.com/office/drawing/2014/main" id="{D7750130-CCEF-4A88-8275-121A7C67F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053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lueprint - Free art and design icons">
            <a:extLst>
              <a:ext uri="{FF2B5EF4-FFF2-40B4-BE49-F238E27FC236}">
                <a16:creationId xmlns:a16="http://schemas.microsoft.com/office/drawing/2014/main" id="{0B1649F9-7A66-C6C4-B52A-0C4DE6A6A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4083" y="4788429"/>
            <a:ext cx="1388534" cy="1388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10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BE8F7-D7D1-ED59-FB65-B8DD24E3DBB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E6B1B22E-5C77-035F-7A14-30049579D48E}"/>
              </a:ext>
            </a:extLst>
          </p:cNvPr>
          <p:cNvSpPr>
            <a:spLocks noGrp="1"/>
          </p:cNvSpPr>
          <p:nvPr>
            <p:ph sz="half" idx="1"/>
          </p:nvPr>
        </p:nvSpPr>
        <p:spPr/>
        <p:txBody>
          <a:bodyPr>
            <a:normAutofit fontScale="62500" lnSpcReduction="20000"/>
          </a:bodyPr>
          <a:lstStyle/>
          <a:p>
            <a:r>
              <a:rPr lang="en-US" b="1" dirty="0"/>
              <a:t>Know your project</a:t>
            </a:r>
          </a:p>
          <a:p>
            <a:pPr lvl="1"/>
            <a:r>
              <a:rPr lang="en-US" dirty="0"/>
              <a:t>Know your goals</a:t>
            </a:r>
          </a:p>
          <a:p>
            <a:pPr lvl="2"/>
            <a:r>
              <a:rPr lang="en-US" dirty="0"/>
              <a:t>What do I want to do?</a:t>
            </a:r>
          </a:p>
          <a:p>
            <a:pPr lvl="2"/>
            <a:r>
              <a:rPr lang="en-US" dirty="0"/>
              <a:t>Purpose &amp; Intention</a:t>
            </a:r>
          </a:p>
          <a:p>
            <a:pPr lvl="3"/>
            <a:r>
              <a:rPr lang="en-US" dirty="0"/>
              <a:t>What am I going to do with this data? </a:t>
            </a:r>
          </a:p>
          <a:p>
            <a:pPr lvl="3"/>
            <a:r>
              <a:rPr lang="en-US" dirty="0"/>
              <a:t>Who is going to see it? </a:t>
            </a:r>
          </a:p>
          <a:p>
            <a:pPr lvl="3"/>
            <a:r>
              <a:rPr lang="en-US" dirty="0"/>
              <a:t>What is my goal with sharing and using this data?</a:t>
            </a:r>
          </a:p>
          <a:p>
            <a:pPr lvl="4"/>
            <a:r>
              <a:rPr lang="en-US" dirty="0"/>
              <a:t>What will I gain from it? </a:t>
            </a:r>
          </a:p>
          <a:p>
            <a:pPr lvl="4"/>
            <a:r>
              <a:rPr lang="en-US" dirty="0"/>
              <a:t>Will it affect the people whose data this is?</a:t>
            </a:r>
          </a:p>
          <a:p>
            <a:pPr lvl="2"/>
            <a:endParaRPr lang="en-US" dirty="0"/>
          </a:p>
          <a:p>
            <a:r>
              <a:rPr lang="en-US" b="1" dirty="0"/>
              <a:t>Know your tools</a:t>
            </a:r>
          </a:p>
          <a:p>
            <a:pPr lvl="1"/>
            <a:r>
              <a:rPr lang="en-US" b="1" dirty="0"/>
              <a:t>What is in your toolbelt?</a:t>
            </a:r>
          </a:p>
          <a:p>
            <a:pPr lvl="2"/>
            <a:r>
              <a:rPr lang="en-US" dirty="0"/>
              <a:t>Identify the data</a:t>
            </a:r>
          </a:p>
          <a:p>
            <a:pPr lvl="3"/>
            <a:r>
              <a:rPr lang="en-US" dirty="0"/>
              <a:t>What data is available to me? </a:t>
            </a:r>
          </a:p>
          <a:p>
            <a:pPr lvl="3"/>
            <a:r>
              <a:rPr lang="en-US" dirty="0"/>
              <a:t>Where does the data come from? </a:t>
            </a:r>
          </a:p>
          <a:p>
            <a:pPr lvl="3"/>
            <a:r>
              <a:rPr lang="en-US" dirty="0"/>
              <a:t>Do I have consent to have it obtained?</a:t>
            </a:r>
          </a:p>
          <a:p>
            <a:pPr lvl="1"/>
            <a:r>
              <a:rPr lang="en-US" b="1" dirty="0"/>
              <a:t>What are the ethical implications of your tools?</a:t>
            </a:r>
          </a:p>
          <a:p>
            <a:pPr lvl="2"/>
            <a:r>
              <a:rPr lang="en-US" dirty="0"/>
              <a:t>privacy</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C4B25943-01F1-4550-612F-419F1B0DD890}"/>
              </a:ext>
            </a:extLst>
          </p:cNvPr>
          <p:cNvSpPr>
            <a:spLocks noGrp="1"/>
          </p:cNvSpPr>
          <p:nvPr>
            <p:ph sz="half" idx="2"/>
          </p:nvPr>
        </p:nvSpPr>
        <p:spPr/>
        <p:txBody>
          <a:bodyPr>
            <a:normAutofit fontScale="62500" lnSpcReduction="20000"/>
          </a:bodyPr>
          <a:lstStyle/>
          <a:p>
            <a:r>
              <a:rPr lang="en-US" b="1" dirty="0"/>
              <a:t>Lay out your blueprint</a:t>
            </a:r>
          </a:p>
          <a:p>
            <a:pPr lvl="1"/>
            <a:r>
              <a:rPr lang="en-US" b="1" dirty="0"/>
              <a:t>What is your measure of success?</a:t>
            </a:r>
          </a:p>
          <a:p>
            <a:pPr lvl="2"/>
            <a:r>
              <a:rPr lang="en-US" dirty="0"/>
              <a:t>Establishing Criteria</a:t>
            </a:r>
          </a:p>
          <a:p>
            <a:pPr lvl="3"/>
            <a:r>
              <a:rPr lang="en-US" dirty="0"/>
              <a:t>What are your KPIs? </a:t>
            </a:r>
          </a:p>
          <a:p>
            <a:pPr lvl="4"/>
            <a:r>
              <a:rPr lang="en-US" dirty="0"/>
              <a:t>Are they possible? </a:t>
            </a:r>
          </a:p>
          <a:p>
            <a:pPr lvl="4"/>
            <a:r>
              <a:rPr lang="en-US" dirty="0"/>
              <a:t>Are they aligned with protection and transparency? </a:t>
            </a:r>
          </a:p>
          <a:p>
            <a:pPr lvl="3"/>
            <a:r>
              <a:rPr lang="en-US" dirty="0"/>
              <a:t>How will you measure success?</a:t>
            </a:r>
          </a:p>
          <a:p>
            <a:pPr lvl="2"/>
            <a:r>
              <a:rPr lang="en-US" dirty="0"/>
              <a:t>Develop a workflow</a:t>
            </a:r>
          </a:p>
          <a:p>
            <a:pPr lvl="3"/>
            <a:r>
              <a:rPr lang="en-US" dirty="0"/>
              <a:t>What will your process be? </a:t>
            </a:r>
          </a:p>
          <a:p>
            <a:pPr lvl="2"/>
            <a:r>
              <a:rPr lang="en-US" dirty="0"/>
              <a:t>Outcomes</a:t>
            </a:r>
          </a:p>
          <a:p>
            <a:pPr lvl="3"/>
            <a:r>
              <a:rPr lang="en-US" dirty="0"/>
              <a:t>What will your outcome be through working with this data? </a:t>
            </a:r>
          </a:p>
          <a:p>
            <a:pPr lvl="1"/>
            <a:r>
              <a:rPr lang="en-US" b="1" dirty="0"/>
              <a:t>Are there repercussions for how you drew your blueprint?</a:t>
            </a:r>
          </a:p>
          <a:p>
            <a:pPr lvl="2"/>
            <a:r>
              <a:rPr lang="en-US" dirty="0"/>
              <a:t>Preparation</a:t>
            </a:r>
          </a:p>
          <a:p>
            <a:pPr lvl="3"/>
            <a:r>
              <a:rPr lang="en-US" dirty="0"/>
              <a:t>How do you verify the data? </a:t>
            </a:r>
          </a:p>
          <a:p>
            <a:pPr lvl="3"/>
            <a:r>
              <a:rPr lang="en-US" dirty="0"/>
              <a:t>How do you manage missing data? </a:t>
            </a:r>
          </a:p>
          <a:p>
            <a:pPr lvl="3"/>
            <a:r>
              <a:rPr lang="en-US" dirty="0"/>
              <a:t>How do you normalize?</a:t>
            </a:r>
          </a:p>
          <a:p>
            <a:pPr lvl="4"/>
            <a:r>
              <a:rPr lang="en-US" dirty="0"/>
              <a:t>Are there repercussions to normalization? </a:t>
            </a:r>
          </a:p>
          <a:p>
            <a:pPr marL="457200" lvl="1" indent="0">
              <a:buNone/>
            </a:pPr>
            <a:endParaRPr lang="en-US" dirty="0"/>
          </a:p>
          <a:p>
            <a:r>
              <a:rPr lang="en-US" b="1" dirty="0"/>
              <a:t>Execute</a:t>
            </a:r>
          </a:p>
          <a:p>
            <a:endParaRPr lang="en-US" dirty="0"/>
          </a:p>
        </p:txBody>
      </p:sp>
    </p:spTree>
    <p:extLst>
      <p:ext uri="{BB962C8B-B14F-4D97-AF65-F5344CB8AC3E}">
        <p14:creationId xmlns:p14="http://schemas.microsoft.com/office/powerpoint/2010/main" val="159462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A106-4601-2D4D-00EB-05439D12CD10}"/>
              </a:ext>
            </a:extLst>
          </p:cNvPr>
          <p:cNvSpPr/>
          <p:nvPr/>
        </p:nvSpPr>
        <p:spPr>
          <a:xfrm>
            <a:off x="522514" y="3901819"/>
            <a:ext cx="5237018" cy="2095220"/>
          </a:xfrm>
          <a:prstGeom prst="rect">
            <a:avLst/>
          </a:prstGeom>
          <a:solidFill>
            <a:schemeClr val="tx2">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FE9F010-3677-D964-67AC-A6AEB7AF3FEF}"/>
              </a:ext>
            </a:extLst>
          </p:cNvPr>
          <p:cNvSpPr/>
          <p:nvPr/>
        </p:nvSpPr>
        <p:spPr>
          <a:xfrm>
            <a:off x="522514" y="1643186"/>
            <a:ext cx="5237018" cy="2159321"/>
          </a:xfrm>
          <a:prstGeom prst="rect">
            <a:avLst/>
          </a:prstGeom>
          <a:solidFill>
            <a:schemeClr val="tx2">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6BE8F7-D7D1-ED59-FB65-B8DD24E3DBBE}"/>
              </a:ext>
            </a:extLst>
          </p:cNvPr>
          <p:cNvSpPr>
            <a:spLocks noGrp="1"/>
          </p:cNvSpPr>
          <p:nvPr>
            <p:ph type="title"/>
          </p:nvPr>
        </p:nvSpPr>
        <p:spPr/>
        <p:txBody>
          <a:bodyPr/>
          <a:lstStyle/>
          <a:p>
            <a:pPr algn="ctr"/>
            <a:r>
              <a:rPr lang="en-US" dirty="0"/>
              <a:t>Data Analysis</a:t>
            </a:r>
          </a:p>
        </p:txBody>
      </p:sp>
      <p:sp>
        <p:nvSpPr>
          <p:cNvPr id="3" name="Content Placeholder 2">
            <a:extLst>
              <a:ext uri="{FF2B5EF4-FFF2-40B4-BE49-F238E27FC236}">
                <a16:creationId xmlns:a16="http://schemas.microsoft.com/office/drawing/2014/main" id="{E6B1B22E-5C77-035F-7A14-30049579D48E}"/>
              </a:ext>
            </a:extLst>
          </p:cNvPr>
          <p:cNvSpPr>
            <a:spLocks noGrp="1"/>
          </p:cNvSpPr>
          <p:nvPr>
            <p:ph sz="half" idx="1"/>
          </p:nvPr>
        </p:nvSpPr>
        <p:spPr/>
        <p:txBody>
          <a:bodyPr>
            <a:normAutofit fontScale="62500" lnSpcReduction="20000"/>
          </a:bodyPr>
          <a:lstStyle/>
          <a:p>
            <a:r>
              <a:rPr lang="en-US" b="1" dirty="0"/>
              <a:t>Know your project</a:t>
            </a:r>
          </a:p>
          <a:p>
            <a:pPr lvl="1"/>
            <a:r>
              <a:rPr lang="en-US" dirty="0"/>
              <a:t>Know your goals</a:t>
            </a:r>
          </a:p>
          <a:p>
            <a:pPr lvl="2"/>
            <a:r>
              <a:rPr lang="en-US" dirty="0"/>
              <a:t>What do I want to do?</a:t>
            </a:r>
          </a:p>
          <a:p>
            <a:pPr lvl="1"/>
            <a:r>
              <a:rPr lang="en-US" dirty="0"/>
              <a:t>Purpose &amp; Intention</a:t>
            </a:r>
          </a:p>
          <a:p>
            <a:pPr lvl="2"/>
            <a:r>
              <a:rPr lang="en-US" dirty="0"/>
              <a:t>What am I going to do with this data? </a:t>
            </a:r>
          </a:p>
          <a:p>
            <a:pPr lvl="2"/>
            <a:r>
              <a:rPr lang="en-US" dirty="0"/>
              <a:t>Who is going to see it? </a:t>
            </a:r>
          </a:p>
          <a:p>
            <a:pPr lvl="2"/>
            <a:r>
              <a:rPr lang="en-US" dirty="0"/>
              <a:t>What is my goal with sharing and using this data?</a:t>
            </a:r>
          </a:p>
          <a:p>
            <a:pPr lvl="3"/>
            <a:r>
              <a:rPr lang="en-US" dirty="0"/>
              <a:t>What will I gain from it? </a:t>
            </a:r>
          </a:p>
          <a:p>
            <a:pPr lvl="3"/>
            <a:r>
              <a:rPr lang="en-US" dirty="0"/>
              <a:t>Will it affect the people whose data this is?</a:t>
            </a:r>
          </a:p>
          <a:p>
            <a:pPr lvl="2"/>
            <a:endParaRPr lang="en-US" dirty="0"/>
          </a:p>
          <a:p>
            <a:pPr lvl="2"/>
            <a:endParaRPr lang="en-US" dirty="0"/>
          </a:p>
          <a:p>
            <a:r>
              <a:rPr lang="en-US" b="1" dirty="0"/>
              <a:t>Know your tools</a:t>
            </a:r>
          </a:p>
          <a:p>
            <a:pPr lvl="1"/>
            <a:r>
              <a:rPr lang="en-US" b="1" dirty="0"/>
              <a:t>What is in your toolbelt?</a:t>
            </a:r>
          </a:p>
          <a:p>
            <a:pPr lvl="2"/>
            <a:r>
              <a:rPr lang="en-US" dirty="0"/>
              <a:t>Identify the data</a:t>
            </a:r>
          </a:p>
          <a:p>
            <a:pPr lvl="3"/>
            <a:r>
              <a:rPr lang="en-US" dirty="0"/>
              <a:t>What data is available to me? </a:t>
            </a:r>
          </a:p>
          <a:p>
            <a:pPr lvl="3"/>
            <a:r>
              <a:rPr lang="en-US" dirty="0"/>
              <a:t>Where does the data come from? </a:t>
            </a:r>
          </a:p>
          <a:p>
            <a:pPr lvl="3"/>
            <a:r>
              <a:rPr lang="en-US" dirty="0"/>
              <a:t>Do I have consent to have it obtained?</a:t>
            </a:r>
          </a:p>
          <a:p>
            <a:pPr lvl="1"/>
            <a:r>
              <a:rPr lang="en-US" b="1" dirty="0"/>
              <a:t>What are the ethical implications of your tools?</a:t>
            </a:r>
          </a:p>
          <a:p>
            <a:pPr lvl="2"/>
            <a:r>
              <a:rPr lang="en-US" dirty="0"/>
              <a:t>privacy</a:t>
            </a:r>
          </a:p>
          <a:p>
            <a:endParaRPr lang="en-US" dirty="0"/>
          </a:p>
          <a:p>
            <a:endParaRPr lang="en-US" dirty="0"/>
          </a:p>
          <a:p>
            <a:endParaRPr lang="en-US" dirty="0"/>
          </a:p>
          <a:p>
            <a:endParaRPr lang="en-US" dirty="0"/>
          </a:p>
        </p:txBody>
      </p:sp>
      <p:sp>
        <p:nvSpPr>
          <p:cNvPr id="7" name="Rectangle 6">
            <a:extLst>
              <a:ext uri="{FF2B5EF4-FFF2-40B4-BE49-F238E27FC236}">
                <a16:creationId xmlns:a16="http://schemas.microsoft.com/office/drawing/2014/main" id="{B5FEAA4E-9438-865A-4A6B-75535D2452C0}"/>
              </a:ext>
            </a:extLst>
          </p:cNvPr>
          <p:cNvSpPr/>
          <p:nvPr/>
        </p:nvSpPr>
        <p:spPr>
          <a:xfrm>
            <a:off x="6144491" y="1655061"/>
            <a:ext cx="5237018" cy="4080720"/>
          </a:xfrm>
          <a:prstGeom prst="rect">
            <a:avLst/>
          </a:prstGeom>
          <a:solidFill>
            <a:schemeClr val="tx2">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C4B25943-01F1-4550-612F-419F1B0DD890}"/>
              </a:ext>
            </a:extLst>
          </p:cNvPr>
          <p:cNvSpPr>
            <a:spLocks noGrp="1"/>
          </p:cNvSpPr>
          <p:nvPr>
            <p:ph sz="half" idx="2"/>
          </p:nvPr>
        </p:nvSpPr>
        <p:spPr/>
        <p:txBody>
          <a:bodyPr>
            <a:normAutofit fontScale="62500" lnSpcReduction="20000"/>
          </a:bodyPr>
          <a:lstStyle/>
          <a:p>
            <a:r>
              <a:rPr lang="en-US" b="1" dirty="0"/>
              <a:t>Lay out your blueprint</a:t>
            </a:r>
          </a:p>
          <a:p>
            <a:pPr lvl="1"/>
            <a:r>
              <a:rPr lang="en-US" b="1" dirty="0"/>
              <a:t>What is your measure of success?</a:t>
            </a:r>
          </a:p>
          <a:p>
            <a:pPr lvl="2"/>
            <a:r>
              <a:rPr lang="en-US" dirty="0"/>
              <a:t>Establishing Criteria</a:t>
            </a:r>
          </a:p>
          <a:p>
            <a:pPr lvl="3"/>
            <a:r>
              <a:rPr lang="en-US" dirty="0"/>
              <a:t>What are your KPIs? </a:t>
            </a:r>
          </a:p>
          <a:p>
            <a:pPr lvl="4"/>
            <a:r>
              <a:rPr lang="en-US" dirty="0"/>
              <a:t>Are they possible? </a:t>
            </a:r>
          </a:p>
          <a:p>
            <a:pPr lvl="4"/>
            <a:r>
              <a:rPr lang="en-US" dirty="0"/>
              <a:t>Are they aligned with protection and transparency? </a:t>
            </a:r>
          </a:p>
          <a:p>
            <a:pPr lvl="3"/>
            <a:r>
              <a:rPr lang="en-US" dirty="0"/>
              <a:t>How will you measure success?</a:t>
            </a:r>
          </a:p>
          <a:p>
            <a:pPr lvl="2"/>
            <a:r>
              <a:rPr lang="en-US" dirty="0"/>
              <a:t>Develop a workflow</a:t>
            </a:r>
          </a:p>
          <a:p>
            <a:pPr lvl="3"/>
            <a:r>
              <a:rPr lang="en-US" dirty="0"/>
              <a:t>What will your process be? </a:t>
            </a:r>
          </a:p>
          <a:p>
            <a:pPr lvl="2"/>
            <a:r>
              <a:rPr lang="en-US" dirty="0"/>
              <a:t>Outcomes</a:t>
            </a:r>
          </a:p>
          <a:p>
            <a:pPr lvl="3"/>
            <a:r>
              <a:rPr lang="en-US" dirty="0"/>
              <a:t>What will your outcome be through working with this data? </a:t>
            </a:r>
          </a:p>
          <a:p>
            <a:pPr lvl="1"/>
            <a:r>
              <a:rPr lang="en-US" b="1" dirty="0"/>
              <a:t>Are there repercussions for how you drew your blueprint?</a:t>
            </a:r>
          </a:p>
          <a:p>
            <a:pPr lvl="2"/>
            <a:r>
              <a:rPr lang="en-US" dirty="0"/>
              <a:t>Preparation</a:t>
            </a:r>
          </a:p>
          <a:p>
            <a:pPr lvl="3"/>
            <a:r>
              <a:rPr lang="en-US" dirty="0"/>
              <a:t>How do you verify the data? </a:t>
            </a:r>
          </a:p>
          <a:p>
            <a:pPr lvl="3"/>
            <a:r>
              <a:rPr lang="en-US" dirty="0"/>
              <a:t>How do you manage missing data? </a:t>
            </a:r>
          </a:p>
          <a:p>
            <a:pPr lvl="3"/>
            <a:r>
              <a:rPr lang="en-US" dirty="0"/>
              <a:t>How do you normalize?</a:t>
            </a:r>
          </a:p>
          <a:p>
            <a:pPr lvl="4"/>
            <a:r>
              <a:rPr lang="en-US" dirty="0"/>
              <a:t>Are there repercussions to normalization? </a:t>
            </a:r>
          </a:p>
          <a:p>
            <a:pPr marL="457200" lvl="1" indent="0">
              <a:buNone/>
            </a:pPr>
            <a:endParaRPr lang="en-US" dirty="0"/>
          </a:p>
          <a:p>
            <a:r>
              <a:rPr lang="en-US" b="1" dirty="0"/>
              <a:t>Execute</a:t>
            </a:r>
          </a:p>
          <a:p>
            <a:endParaRPr lang="en-US" dirty="0"/>
          </a:p>
        </p:txBody>
      </p:sp>
      <p:pic>
        <p:nvPicPr>
          <p:cNvPr id="8" name="Picture 2" descr="Wood House Icon, Outline Style Graphic by nsit0108 · Creative Fabrica">
            <a:extLst>
              <a:ext uri="{FF2B5EF4-FFF2-40B4-BE49-F238E27FC236}">
                <a16:creationId xmlns:a16="http://schemas.microsoft.com/office/drawing/2014/main" id="{42DC3650-4764-DF93-7755-310392B341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990" y="1704468"/>
            <a:ext cx="813460" cy="54264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Toolbox Icon - Free PNG &amp; SVG 1408387 - Noun Project">
            <a:extLst>
              <a:ext uri="{FF2B5EF4-FFF2-40B4-BE49-F238E27FC236}">
                <a16:creationId xmlns:a16="http://schemas.microsoft.com/office/drawing/2014/main" id="{0B0D0C4B-BF13-ADC7-D35C-181E7CA202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98" y="4638089"/>
            <a:ext cx="840724" cy="840724"/>
          </a:xfrm>
          <a:prstGeom prst="rect">
            <a:avLst/>
          </a:prstGeom>
          <a:solidFill>
            <a:schemeClr val="bg1"/>
          </a:solidFill>
        </p:spPr>
      </p:pic>
      <p:pic>
        <p:nvPicPr>
          <p:cNvPr id="10" name="Picture 8" descr="Blueprint - Free art and design icons">
            <a:extLst>
              <a:ext uri="{FF2B5EF4-FFF2-40B4-BE49-F238E27FC236}">
                <a16:creationId xmlns:a16="http://schemas.microsoft.com/office/drawing/2014/main" id="{3B153262-5C3F-53DC-321D-68CBE18E6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2827" y="1825721"/>
            <a:ext cx="893729" cy="893729"/>
          </a:xfrm>
          <a:prstGeom prst="rect">
            <a:avLst/>
          </a:prstGeom>
          <a:solidFill>
            <a:schemeClr val="bg1"/>
          </a:solidFill>
        </p:spPr>
      </p:pic>
    </p:spTree>
    <p:extLst>
      <p:ext uri="{BB962C8B-B14F-4D97-AF65-F5344CB8AC3E}">
        <p14:creationId xmlns:p14="http://schemas.microsoft.com/office/powerpoint/2010/main" val="377096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1D9080-8E93-6DA5-EDBA-05483664426D}"/>
              </a:ext>
            </a:extLst>
          </p:cNvPr>
          <p:cNvSpPr>
            <a:spLocks noGrp="1"/>
          </p:cNvSpPr>
          <p:nvPr>
            <p:ph type="title"/>
          </p:nvPr>
        </p:nvSpPr>
        <p:spPr/>
        <p:txBody>
          <a:bodyPr/>
          <a:lstStyle/>
          <a:p>
            <a:r>
              <a:rPr lang="en-US" dirty="0"/>
              <a:t>What is your Project?</a:t>
            </a:r>
          </a:p>
        </p:txBody>
      </p:sp>
      <p:sp>
        <p:nvSpPr>
          <p:cNvPr id="6" name="Content Placeholder 5">
            <a:extLst>
              <a:ext uri="{FF2B5EF4-FFF2-40B4-BE49-F238E27FC236}">
                <a16:creationId xmlns:a16="http://schemas.microsoft.com/office/drawing/2014/main" id="{C616C94B-7AA5-5EB7-8771-04112FDA6991}"/>
              </a:ext>
            </a:extLst>
          </p:cNvPr>
          <p:cNvSpPr>
            <a:spLocks noGrp="1"/>
          </p:cNvSpPr>
          <p:nvPr>
            <p:ph type="body" idx="1"/>
          </p:nvPr>
        </p:nvSpPr>
        <p:spPr/>
        <p:txBody>
          <a:bodyPr/>
          <a:lstStyle/>
          <a:p>
            <a:r>
              <a:rPr lang="en-US" dirty="0"/>
              <a:t>Know your goals</a:t>
            </a:r>
          </a:p>
          <a:p>
            <a:pPr lvl="1"/>
            <a:r>
              <a:rPr lang="en-US" dirty="0"/>
              <a:t>What do I want to do?</a:t>
            </a:r>
          </a:p>
        </p:txBody>
      </p:sp>
    </p:spTree>
    <p:extLst>
      <p:ext uri="{BB962C8B-B14F-4D97-AF65-F5344CB8AC3E}">
        <p14:creationId xmlns:p14="http://schemas.microsoft.com/office/powerpoint/2010/main" val="2682805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506</TotalTime>
  <Words>2787</Words>
  <Application>Microsoft Macintosh PowerPoint</Application>
  <PresentationFormat>Widescreen</PresentationFormat>
  <Paragraphs>342</Paragraphs>
  <Slides>33</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Aptos</vt:lpstr>
      <vt:lpstr>Aptos Display</vt:lpstr>
      <vt:lpstr>Arial</vt:lpstr>
      <vt:lpstr>Bookman</vt:lpstr>
      <vt:lpstr>Cambria</vt:lpstr>
      <vt:lpstr>Google Sans</vt:lpstr>
      <vt:lpstr>Poppins</vt:lpstr>
      <vt:lpstr>Roboto</vt:lpstr>
      <vt:lpstr>Trade Gothic W01 Bold 2</vt:lpstr>
      <vt:lpstr>Trade Gothic W01 Roman</vt:lpstr>
      <vt:lpstr>Office Theme</vt:lpstr>
      <vt:lpstr>Data Cleaning Ethics</vt:lpstr>
      <vt:lpstr>Data Analysis</vt:lpstr>
      <vt:lpstr>All the questions:</vt:lpstr>
      <vt:lpstr>All the questions:</vt:lpstr>
      <vt:lpstr>All the questions:</vt:lpstr>
      <vt:lpstr>Data Analysis</vt:lpstr>
      <vt:lpstr>Data Analysis</vt:lpstr>
      <vt:lpstr>Data Analysis</vt:lpstr>
      <vt:lpstr>What is your Project?</vt:lpstr>
      <vt:lpstr>Purpose and Intention</vt:lpstr>
      <vt:lpstr>Intention</vt:lpstr>
      <vt:lpstr>Intention Example</vt:lpstr>
      <vt:lpstr>Can you come up with an example of good intentions with possibly harmful consequences?</vt:lpstr>
      <vt:lpstr>What are your tools?</vt:lpstr>
      <vt:lpstr>Identify the Data</vt:lpstr>
      <vt:lpstr>Privacy (PII)</vt:lpstr>
      <vt:lpstr>Can you come up with an example of where the tools you have might fail?</vt:lpstr>
      <vt:lpstr>What is your Blueprint?</vt:lpstr>
      <vt:lpstr>Establishing Criteria</vt:lpstr>
      <vt:lpstr>KPIs</vt:lpstr>
      <vt:lpstr>Examples of KPIs</vt:lpstr>
      <vt:lpstr>Outcomes</vt:lpstr>
      <vt:lpstr>Outcomes Example</vt:lpstr>
      <vt:lpstr>Preparation</vt:lpstr>
      <vt:lpstr>5 basic steps of cleaning your data</vt:lpstr>
      <vt:lpstr>Removing Duplicates</vt:lpstr>
      <vt:lpstr>Fixing Structural Errors</vt:lpstr>
      <vt:lpstr>Removing Outliers</vt:lpstr>
      <vt:lpstr>Managing missing data</vt:lpstr>
      <vt:lpstr>Types of missing data management</vt:lpstr>
      <vt:lpstr>Validate</vt:lpstr>
      <vt:lpstr>What problems would come up with your cleaning?</vt:lpstr>
      <vt:lpstr>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Laurie Jones</dc:creator>
  <cp:lastModifiedBy>Laurie Jones</cp:lastModifiedBy>
  <cp:revision>1</cp:revision>
  <dcterms:created xsi:type="dcterms:W3CDTF">2024-07-01T22:58:13Z</dcterms:created>
  <dcterms:modified xsi:type="dcterms:W3CDTF">2024-07-02T07:25:07Z</dcterms:modified>
</cp:coreProperties>
</file>