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72" r:id="rId3"/>
    <p:sldId id="259" r:id="rId4"/>
    <p:sldId id="260" r:id="rId5"/>
    <p:sldId id="295" r:id="rId6"/>
    <p:sldId id="296" r:id="rId7"/>
    <p:sldId id="297" r:id="rId8"/>
    <p:sldId id="298" r:id="rId9"/>
    <p:sldId id="299" r:id="rId10"/>
    <p:sldId id="263" r:id="rId11"/>
    <p:sldId id="300" r:id="rId12"/>
    <p:sldId id="301" r:id="rId13"/>
    <p:sldId id="302" r:id="rId14"/>
    <p:sldId id="303" r:id="rId15"/>
    <p:sldId id="304" r:id="rId16"/>
    <p:sldId id="305" r:id="rId17"/>
    <p:sldId id="306" r:id="rId18"/>
    <p:sldId id="261" r:id="rId19"/>
    <p:sldId id="278" r:id="rId20"/>
  </p:sldIdLst>
  <p:sldSz cx="9144000" cy="5143500" type="screen16x9"/>
  <p:notesSz cx="6858000" cy="9144000"/>
  <p:embeddedFontLst>
    <p:embeddedFont>
      <p:font typeface="Arial Rounded MT Bold" panose="020F0704030504030204" pitchFamily="34" charset="0"/>
      <p:regular r:id="rId22"/>
    </p:embeddedFont>
    <p:embeddedFont>
      <p:font typeface="Bahnschrift" panose="020B0502040204020203" pitchFamily="34" charset="0"/>
      <p:regular r:id="rId23"/>
      <p:bold r:id="rId24"/>
    </p:embeddedFont>
    <p:embeddedFont>
      <p:font typeface="Raleway" pitchFamily="2" charset="0"/>
      <p:regular r:id="rId25"/>
      <p:bold r:id="rId26"/>
      <p:italic r:id="rId27"/>
      <p:boldItalic r:id="rId28"/>
    </p:embeddedFont>
    <p:embeddedFont>
      <p:font typeface="Raleway Thin"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Sitka Heading Semibold" pitchFamily="2" charset="0"/>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5D19"/>
    <a:srgbClr val="CCE9AD"/>
    <a:srgbClr val="F0E442"/>
    <a:srgbClr val="009E73"/>
    <a:srgbClr val="D55E00"/>
    <a:srgbClr val="CC79A7"/>
    <a:srgbClr val="E741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FA97CD-A02D-469D-B682-1D2C58B7AE17}">
  <a:tblStyle styleId="{C9FA97CD-A02D-469D-B682-1D2C58B7AE1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54A9B8-337A-42F4-90EA-9A282D311C9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109" d="100"/>
          <a:sy n="109"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262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920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330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359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682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152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chemeClr val="dk1"/>
              </a:buClr>
              <a:buSzPts val="3000"/>
              <a:buChar char="●"/>
              <a:defRPr sz="3000" i="1">
                <a:solidFill>
                  <a:schemeClr val="dk1"/>
                </a:solidFill>
              </a:defRPr>
            </a:lvl1pPr>
            <a:lvl2pPr marL="914400" lvl="1" indent="-419100" algn="ctr" rtl="0">
              <a:spcBef>
                <a:spcPts val="0"/>
              </a:spcBef>
              <a:spcAft>
                <a:spcPts val="0"/>
              </a:spcAft>
              <a:buClr>
                <a:schemeClr val="dk1"/>
              </a:buClr>
              <a:buSzPts val="3000"/>
              <a:buChar char="○"/>
              <a:defRPr sz="3000" i="1">
                <a:solidFill>
                  <a:schemeClr val="dk1"/>
                </a:solidFill>
              </a:defRPr>
            </a:lvl2pPr>
            <a:lvl3pPr marL="1371600" lvl="2" indent="-419100" algn="ctr" rtl="0">
              <a:spcBef>
                <a:spcPts val="0"/>
              </a:spcBef>
              <a:spcAft>
                <a:spcPts val="0"/>
              </a:spcAft>
              <a:buClr>
                <a:schemeClr val="dk1"/>
              </a:buClr>
              <a:buSzPts val="3000"/>
              <a:buChar char="■"/>
              <a:defRPr sz="3000" i="1">
                <a:solidFill>
                  <a:schemeClr val="dk1"/>
                </a:solidFill>
              </a:defRPr>
            </a:lvl3pPr>
            <a:lvl4pPr marL="1828800" lvl="3" indent="-419100" algn="ctr" rtl="0">
              <a:spcBef>
                <a:spcPts val="0"/>
              </a:spcBef>
              <a:spcAft>
                <a:spcPts val="0"/>
              </a:spcAft>
              <a:buClr>
                <a:schemeClr val="dk1"/>
              </a:buClr>
              <a:buSzPts val="3000"/>
              <a:buChar char="●"/>
              <a:defRPr sz="3000" i="1">
                <a:solidFill>
                  <a:schemeClr val="dk1"/>
                </a:solidFill>
              </a:defRPr>
            </a:lvl4pPr>
            <a:lvl5pPr marL="2286000" lvl="4" indent="-419100" algn="ctr" rtl="0">
              <a:spcBef>
                <a:spcPts val="0"/>
              </a:spcBef>
              <a:spcAft>
                <a:spcPts val="0"/>
              </a:spcAft>
              <a:buClr>
                <a:schemeClr val="dk1"/>
              </a:buClr>
              <a:buSzPts val="3000"/>
              <a:buChar char="○"/>
              <a:defRPr sz="3000" i="1">
                <a:solidFill>
                  <a:schemeClr val="dk1"/>
                </a:solidFill>
              </a:defRPr>
            </a:lvl5pPr>
            <a:lvl6pPr marL="2743200" lvl="5" indent="-419100" algn="ctr" rtl="0">
              <a:spcBef>
                <a:spcPts val="0"/>
              </a:spcBef>
              <a:spcAft>
                <a:spcPts val="0"/>
              </a:spcAft>
              <a:buClr>
                <a:schemeClr val="dk1"/>
              </a:buClr>
              <a:buSzPts val="3000"/>
              <a:buChar char="■"/>
              <a:defRPr sz="3000" i="1">
                <a:solidFill>
                  <a:schemeClr val="dk1"/>
                </a:solidFill>
              </a:defRPr>
            </a:lvl6pPr>
            <a:lvl7pPr marL="3200400" lvl="6" indent="-419100" algn="ctr" rtl="0">
              <a:spcBef>
                <a:spcPts val="0"/>
              </a:spcBef>
              <a:spcAft>
                <a:spcPts val="0"/>
              </a:spcAft>
              <a:buClr>
                <a:schemeClr val="dk1"/>
              </a:buClr>
              <a:buSzPts val="3000"/>
              <a:buChar char="●"/>
              <a:defRPr sz="3000" i="1">
                <a:solidFill>
                  <a:schemeClr val="dk1"/>
                </a:solidFill>
              </a:defRPr>
            </a:lvl7pPr>
            <a:lvl8pPr marL="3657600" lvl="7" indent="-419100" algn="ctr" rtl="0">
              <a:spcBef>
                <a:spcPts val="0"/>
              </a:spcBef>
              <a:spcAft>
                <a:spcPts val="0"/>
              </a:spcAft>
              <a:buClr>
                <a:schemeClr val="dk1"/>
              </a:buClr>
              <a:buSzPts val="3000"/>
              <a:buChar char="○"/>
              <a:defRPr sz="3000" i="1">
                <a:solidFill>
                  <a:schemeClr val="dk1"/>
                </a:solidFill>
              </a:defRPr>
            </a:lvl8pPr>
            <a:lvl9pPr marL="4114800" lvl="8" indent="-419100" algn="ctr">
              <a:spcBef>
                <a:spcPts val="0"/>
              </a:spcBef>
              <a:spcAft>
                <a:spcPts val="0"/>
              </a:spcAft>
              <a:buClr>
                <a:schemeClr val="dk1"/>
              </a:buClr>
              <a:buSzPts val="3000"/>
              <a:buChar char="■"/>
              <a:defRPr sz="3000" i="1">
                <a:solidFill>
                  <a:schemeClr val="dk1"/>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chemeClr val="dk1"/>
                </a:solidFill>
                <a:latin typeface="Raleway"/>
                <a:ea typeface="Raleway"/>
                <a:cs typeface="Raleway"/>
                <a:sym typeface="Raleway"/>
              </a:rPr>
              <a:t>“</a:t>
            </a:r>
            <a:endParaRPr sz="12000" b="1">
              <a:solidFill>
                <a:schemeClr val="dk1"/>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3" name="Google Shape;53;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1pPr>
            <a:lvl2pPr lvl="1">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2pPr>
            <a:lvl3pPr lvl="2">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3pPr>
            <a:lvl4pPr lvl="3">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4pPr>
            <a:lvl5pPr lvl="4">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5pPr>
            <a:lvl6pPr lvl="5">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6pPr>
            <a:lvl7pPr lvl="6">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7pPr>
            <a:lvl8pPr lvl="7">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8pPr>
            <a:lvl9pPr lvl="8">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Thin"/>
              <a:buChar char="●"/>
              <a:defRPr sz="1800">
                <a:solidFill>
                  <a:schemeClr val="dk2"/>
                </a:solidFill>
                <a:latin typeface="Raleway Thin"/>
                <a:ea typeface="Raleway Thin"/>
                <a:cs typeface="Raleway Thin"/>
                <a:sym typeface="Raleway Thin"/>
              </a:defRPr>
            </a:lvl1pPr>
            <a:lvl2pPr marL="914400" lvl="1" indent="-342900">
              <a:spcBef>
                <a:spcPts val="0"/>
              </a:spcBef>
              <a:spcAft>
                <a:spcPts val="0"/>
              </a:spcAft>
              <a:buClr>
                <a:schemeClr val="accent1"/>
              </a:buClr>
              <a:buSzPts val="1800"/>
              <a:buFont typeface="Raleway Thin"/>
              <a:buChar char="○"/>
              <a:defRPr sz="1800">
                <a:solidFill>
                  <a:schemeClr val="dk2"/>
                </a:solidFill>
                <a:latin typeface="Raleway Thin"/>
                <a:ea typeface="Raleway Thin"/>
                <a:cs typeface="Raleway Thin"/>
                <a:sym typeface="Raleway Thin"/>
              </a:defRPr>
            </a:lvl2pPr>
            <a:lvl3pPr marL="1371600" lvl="2" indent="-342900">
              <a:spcBef>
                <a:spcPts val="0"/>
              </a:spcBef>
              <a:spcAft>
                <a:spcPts val="0"/>
              </a:spcAft>
              <a:buClr>
                <a:schemeClr val="accent1"/>
              </a:buClr>
              <a:buSzPts val="1800"/>
              <a:buFont typeface="Raleway Thin"/>
              <a:buChar char="■"/>
              <a:defRPr sz="1800">
                <a:solidFill>
                  <a:schemeClr val="dk2"/>
                </a:solidFill>
                <a:latin typeface="Raleway Thin"/>
                <a:ea typeface="Raleway Thin"/>
                <a:cs typeface="Raleway Thin"/>
                <a:sym typeface="Raleway Thin"/>
              </a:defRPr>
            </a:lvl3pPr>
            <a:lvl4pPr marL="1828800" lvl="3"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4pPr>
            <a:lvl5pPr marL="2286000" lvl="4"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5pPr>
            <a:lvl6pPr marL="2743200" lvl="5"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6pPr>
            <a:lvl7pPr marL="3200400" lvl="6"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7pPr>
            <a:lvl8pPr marL="3657600" lvl="7"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8pPr>
            <a:lvl9pPr marL="4114800" lvl="8"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Thin"/>
                <a:ea typeface="Raleway Thin"/>
                <a:cs typeface="Raleway Thin"/>
                <a:sym typeface="Raleway Thin"/>
              </a:defRPr>
            </a:lvl1pPr>
            <a:lvl2pPr lvl="1" algn="ctr">
              <a:buNone/>
              <a:defRPr sz="1300">
                <a:solidFill>
                  <a:schemeClr val="accent1"/>
                </a:solidFill>
                <a:latin typeface="Raleway Thin"/>
                <a:ea typeface="Raleway Thin"/>
                <a:cs typeface="Raleway Thin"/>
                <a:sym typeface="Raleway Thin"/>
              </a:defRPr>
            </a:lvl2pPr>
            <a:lvl3pPr lvl="2" algn="ctr">
              <a:buNone/>
              <a:defRPr sz="1300">
                <a:solidFill>
                  <a:schemeClr val="accent1"/>
                </a:solidFill>
                <a:latin typeface="Raleway Thin"/>
                <a:ea typeface="Raleway Thin"/>
                <a:cs typeface="Raleway Thin"/>
                <a:sym typeface="Raleway Thin"/>
              </a:defRPr>
            </a:lvl3pPr>
            <a:lvl4pPr lvl="3" algn="ctr">
              <a:buNone/>
              <a:defRPr sz="1300">
                <a:solidFill>
                  <a:schemeClr val="accent1"/>
                </a:solidFill>
                <a:latin typeface="Raleway Thin"/>
                <a:ea typeface="Raleway Thin"/>
                <a:cs typeface="Raleway Thin"/>
                <a:sym typeface="Raleway Thin"/>
              </a:defRPr>
            </a:lvl4pPr>
            <a:lvl5pPr lvl="4" algn="ctr">
              <a:buNone/>
              <a:defRPr sz="1300">
                <a:solidFill>
                  <a:schemeClr val="accent1"/>
                </a:solidFill>
                <a:latin typeface="Raleway Thin"/>
                <a:ea typeface="Raleway Thin"/>
                <a:cs typeface="Raleway Thin"/>
                <a:sym typeface="Raleway Thin"/>
              </a:defRPr>
            </a:lvl5pPr>
            <a:lvl6pPr lvl="5" algn="ctr">
              <a:buNone/>
              <a:defRPr sz="1300">
                <a:solidFill>
                  <a:schemeClr val="accent1"/>
                </a:solidFill>
                <a:latin typeface="Raleway Thin"/>
                <a:ea typeface="Raleway Thin"/>
                <a:cs typeface="Raleway Thin"/>
                <a:sym typeface="Raleway Thin"/>
              </a:defRPr>
            </a:lvl6pPr>
            <a:lvl7pPr lvl="6" algn="ctr">
              <a:buNone/>
              <a:defRPr sz="1300">
                <a:solidFill>
                  <a:schemeClr val="accent1"/>
                </a:solidFill>
                <a:latin typeface="Raleway Thin"/>
                <a:ea typeface="Raleway Thin"/>
                <a:cs typeface="Raleway Thin"/>
                <a:sym typeface="Raleway Thin"/>
              </a:defRPr>
            </a:lvl7pPr>
            <a:lvl8pPr lvl="7" algn="ctr">
              <a:buNone/>
              <a:defRPr sz="1300">
                <a:solidFill>
                  <a:schemeClr val="accent1"/>
                </a:solidFill>
                <a:latin typeface="Raleway Thin"/>
                <a:ea typeface="Raleway Thin"/>
                <a:cs typeface="Raleway Thin"/>
                <a:sym typeface="Raleway Thin"/>
              </a:defRPr>
            </a:lvl8pPr>
            <a:lvl9pPr lvl="8" algn="ctr">
              <a:buNone/>
              <a:defRPr sz="1300">
                <a:solidFill>
                  <a:schemeClr val="accent1"/>
                </a:solidFill>
                <a:latin typeface="Raleway Thin"/>
                <a:ea typeface="Raleway Thin"/>
                <a:cs typeface="Raleway Thin"/>
                <a:sym typeface="Raleway Thin"/>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685800" y="2726381"/>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b="0" i="0" dirty="0">
                <a:solidFill>
                  <a:schemeClr val="tx1">
                    <a:lumMod val="50000"/>
                  </a:schemeClr>
                </a:solidFill>
                <a:effectLst/>
                <a:latin typeface="Arial Rounded MT Bold" panose="020F0704030504030204" pitchFamily="34" charset="0"/>
              </a:rPr>
              <a:t>Payment System Analysis of NYC Yellow Taxis</a:t>
            </a:r>
            <a:endParaRPr sz="4800" dirty="0">
              <a:solidFill>
                <a:schemeClr val="tx1">
                  <a:lumMod val="50000"/>
                </a:schemeClr>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6655CEE8-A677-D562-0F71-F7772F905F5B}"/>
              </a:ext>
            </a:extLst>
          </p:cNvPr>
          <p:cNvPicPr>
            <a:picLocks noChangeAspect="1"/>
          </p:cNvPicPr>
          <p:nvPr/>
        </p:nvPicPr>
        <p:blipFill>
          <a:blip r:embed="rId3">
            <a:duotone>
              <a:prstClr val="black"/>
              <a:schemeClr val="bg1">
                <a:tint val="45000"/>
                <a:satMod val="400000"/>
              </a:schemeClr>
            </a:duotone>
          </a:blip>
          <a:stretch>
            <a:fillRect/>
          </a:stretch>
        </p:blipFill>
        <p:spPr>
          <a:xfrm>
            <a:off x="7679007" y="103613"/>
            <a:ext cx="1390649" cy="13906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 name="Google Shape;142;p20">
            <a:extLst>
              <a:ext uri="{FF2B5EF4-FFF2-40B4-BE49-F238E27FC236}">
                <a16:creationId xmlns:a16="http://schemas.microsoft.com/office/drawing/2014/main" id="{202AC594-C6E7-C163-A9AE-5BA3ADB8DC25}"/>
              </a:ext>
            </a:extLst>
          </p:cNvPr>
          <p:cNvSpPr/>
          <p:nvPr/>
        </p:nvSpPr>
        <p:spPr>
          <a:xfrm>
            <a:off x="8078083" y="248129"/>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 name="slide2" descr="Total Profit">
            <a:extLst>
              <a:ext uri="{FF2B5EF4-FFF2-40B4-BE49-F238E27FC236}">
                <a16:creationId xmlns:a16="http://schemas.microsoft.com/office/drawing/2014/main" id="{15683F38-15CC-4FBF-967E-62CC678357CE}"/>
              </a:ext>
            </a:extLst>
          </p:cNvPr>
          <p:cNvPicPr>
            <a:picLocks noChangeAspect="1"/>
          </p:cNvPicPr>
          <p:nvPr/>
        </p:nvPicPr>
        <p:blipFill rotWithShape="1">
          <a:blip r:embed="rId3">
            <a:extLst>
              <a:ext uri="{28A0092B-C50C-407E-A947-70E740481C1C}">
                <a14:useLocalDpi xmlns:a14="http://schemas.microsoft.com/office/drawing/2010/main" val="0"/>
              </a:ext>
            </a:extLst>
          </a:blip>
          <a:srcRect r="16137"/>
          <a:stretch/>
        </p:blipFill>
        <p:spPr>
          <a:xfrm>
            <a:off x="1091273" y="76586"/>
            <a:ext cx="6656353" cy="3212523"/>
          </a:xfrm>
          <a:prstGeom prst="rect">
            <a:avLst/>
          </a:prstGeom>
        </p:spPr>
      </p:pic>
      <p:grpSp>
        <p:nvGrpSpPr>
          <p:cNvPr id="28" name="Group 27">
            <a:extLst>
              <a:ext uri="{FF2B5EF4-FFF2-40B4-BE49-F238E27FC236}">
                <a16:creationId xmlns:a16="http://schemas.microsoft.com/office/drawing/2014/main" id="{4F5C3D6F-739F-7749-0048-214FE4875A5A}"/>
              </a:ext>
            </a:extLst>
          </p:cNvPr>
          <p:cNvGrpSpPr/>
          <p:nvPr/>
        </p:nvGrpSpPr>
        <p:grpSpPr>
          <a:xfrm>
            <a:off x="600299" y="248129"/>
            <a:ext cx="477718" cy="2785403"/>
            <a:chOff x="531380" y="456746"/>
            <a:chExt cx="477718" cy="2785403"/>
          </a:xfrm>
        </p:grpSpPr>
        <p:sp>
          <p:nvSpPr>
            <p:cNvPr id="24" name="Left Bracket 23">
              <a:extLst>
                <a:ext uri="{FF2B5EF4-FFF2-40B4-BE49-F238E27FC236}">
                  <a16:creationId xmlns:a16="http://schemas.microsoft.com/office/drawing/2014/main" id="{F10BD7C5-B88B-7B6A-2F58-E8576D32229E}"/>
                </a:ext>
              </a:extLst>
            </p:cNvPr>
            <p:cNvSpPr/>
            <p:nvPr/>
          </p:nvSpPr>
          <p:spPr>
            <a:xfrm>
              <a:off x="852414" y="632139"/>
              <a:ext cx="156684" cy="2434618"/>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25" name="TextBox 24">
              <a:extLst>
                <a:ext uri="{FF2B5EF4-FFF2-40B4-BE49-F238E27FC236}">
                  <a16:creationId xmlns:a16="http://schemas.microsoft.com/office/drawing/2014/main" id="{0DC0A01E-6DEE-6D15-7A9B-90F17FE3B7BD}"/>
                </a:ext>
              </a:extLst>
            </p:cNvPr>
            <p:cNvSpPr txBox="1"/>
            <p:nvPr/>
          </p:nvSpPr>
          <p:spPr>
            <a:xfrm rot="16200000">
              <a:off x="-707433" y="1695559"/>
              <a:ext cx="2785403" cy="307777"/>
            </a:xfrm>
            <a:prstGeom prst="rect">
              <a:avLst/>
            </a:prstGeom>
            <a:noFill/>
          </p:spPr>
          <p:txBody>
            <a:bodyPr wrap="square" rtlCol="0">
              <a:spAutoFit/>
            </a:bodyPr>
            <a:lstStyle/>
            <a:p>
              <a:pPr algn="ctr"/>
              <a:r>
                <a:rPr lang="en-US" dirty="0"/>
                <a:t>Vendor (Revenue)</a:t>
              </a:r>
              <a:endParaRPr lang="en-ID" dirty="0"/>
            </a:p>
          </p:txBody>
        </p:sp>
      </p:grpSp>
      <p:grpSp>
        <p:nvGrpSpPr>
          <p:cNvPr id="32" name="Group 31">
            <a:extLst>
              <a:ext uri="{FF2B5EF4-FFF2-40B4-BE49-F238E27FC236}">
                <a16:creationId xmlns:a16="http://schemas.microsoft.com/office/drawing/2014/main" id="{7B1620CD-B602-1B1A-85B6-D9AAAC77D702}"/>
              </a:ext>
            </a:extLst>
          </p:cNvPr>
          <p:cNvGrpSpPr/>
          <p:nvPr/>
        </p:nvGrpSpPr>
        <p:grpSpPr>
          <a:xfrm>
            <a:off x="2116624" y="3289109"/>
            <a:ext cx="5722442" cy="307777"/>
            <a:chOff x="2110156" y="3460652"/>
            <a:chExt cx="5722442" cy="307777"/>
          </a:xfrm>
        </p:grpSpPr>
        <p:sp>
          <p:nvSpPr>
            <p:cNvPr id="26" name="Left Bracket 25">
              <a:extLst>
                <a:ext uri="{FF2B5EF4-FFF2-40B4-BE49-F238E27FC236}">
                  <a16:creationId xmlns:a16="http://schemas.microsoft.com/office/drawing/2014/main" id="{ACCB3115-AD29-6015-CFC5-BD0857BA3721}"/>
                </a:ext>
              </a:extLst>
            </p:cNvPr>
            <p:cNvSpPr/>
            <p:nvPr/>
          </p:nvSpPr>
          <p:spPr>
            <a:xfrm rot="16200000">
              <a:off x="4948517" y="622291"/>
              <a:ext cx="45719" cy="5722442"/>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27" name="TextBox 26">
              <a:extLst>
                <a:ext uri="{FF2B5EF4-FFF2-40B4-BE49-F238E27FC236}">
                  <a16:creationId xmlns:a16="http://schemas.microsoft.com/office/drawing/2014/main" id="{38A76725-506B-5DD3-38E9-CF78DAD0ACAF}"/>
                </a:ext>
              </a:extLst>
            </p:cNvPr>
            <p:cNvSpPr txBox="1"/>
            <p:nvPr/>
          </p:nvSpPr>
          <p:spPr>
            <a:xfrm>
              <a:off x="3578674" y="3460652"/>
              <a:ext cx="2785403" cy="307777"/>
            </a:xfrm>
            <a:prstGeom prst="rect">
              <a:avLst/>
            </a:prstGeom>
            <a:noFill/>
          </p:spPr>
          <p:txBody>
            <a:bodyPr wrap="square" rtlCol="0">
              <a:spAutoFit/>
            </a:bodyPr>
            <a:lstStyle/>
            <a:p>
              <a:pPr algn="ctr"/>
              <a:r>
                <a:rPr lang="en-US" dirty="0"/>
                <a:t>Datetime</a:t>
              </a:r>
              <a:endParaRPr lang="en-ID" dirty="0"/>
            </a:p>
          </p:txBody>
        </p:sp>
      </p:grpSp>
      <p:sp>
        <p:nvSpPr>
          <p:cNvPr id="33" name="Flowchart: Connector 32">
            <a:extLst>
              <a:ext uri="{FF2B5EF4-FFF2-40B4-BE49-F238E27FC236}">
                <a16:creationId xmlns:a16="http://schemas.microsoft.com/office/drawing/2014/main" id="{213CDA5A-A29F-700A-B8D3-5BF8BC331DA2}"/>
              </a:ext>
            </a:extLst>
          </p:cNvPr>
          <p:cNvSpPr/>
          <p:nvPr/>
        </p:nvSpPr>
        <p:spPr>
          <a:xfrm>
            <a:off x="203982" y="76586"/>
            <a:ext cx="213120" cy="225869"/>
          </a:xfrm>
          <a:prstGeom prst="flowChartConnec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TextBox 33">
            <a:extLst>
              <a:ext uri="{FF2B5EF4-FFF2-40B4-BE49-F238E27FC236}">
                <a16:creationId xmlns:a16="http://schemas.microsoft.com/office/drawing/2014/main" id="{92299D39-72B9-53A1-DEF5-DE1F73E41DFA}"/>
              </a:ext>
            </a:extLst>
          </p:cNvPr>
          <p:cNvSpPr txBox="1"/>
          <p:nvPr/>
        </p:nvSpPr>
        <p:spPr>
          <a:xfrm>
            <a:off x="528250" y="3704315"/>
            <a:ext cx="7219376" cy="1015663"/>
          </a:xfrm>
          <a:prstGeom prst="rect">
            <a:avLst/>
          </a:prstGeom>
          <a:noFill/>
        </p:spPr>
        <p:txBody>
          <a:bodyPr wrap="square" rtlCol="0">
            <a:spAutoFit/>
          </a:bodyPr>
          <a:lstStyle/>
          <a:p>
            <a:pPr algn="just"/>
            <a:r>
              <a:rPr lang="en-US" sz="1200" b="1" i="0" dirty="0">
                <a:solidFill>
                  <a:schemeClr val="tx1"/>
                </a:solidFill>
                <a:effectLst/>
                <a:latin typeface="+mn-lt"/>
              </a:rPr>
              <a:t>Both third-party vendors have high revenue on the same date with an identical trend line. Verifone's revenue is higher than Creative Mobile’s</a:t>
            </a:r>
          </a:p>
          <a:p>
            <a:pPr algn="just"/>
            <a:endParaRPr lang="en-US" sz="1200" b="1" dirty="0">
              <a:solidFill>
                <a:schemeClr val="tx1"/>
              </a:solidFill>
              <a:latin typeface="+mn-lt"/>
            </a:endParaRPr>
          </a:p>
          <a:p>
            <a:pPr algn="just"/>
            <a:r>
              <a:rPr lang="en-US" sz="1200" b="1" i="0" dirty="0">
                <a:solidFill>
                  <a:schemeClr val="tx1"/>
                </a:solidFill>
                <a:effectLst/>
                <a:latin typeface="+mj-lt"/>
              </a:rPr>
              <a:t>However, neither third-party vendor has a significant impact on Yellow Cabs' revenue. The primary factor affecting the business is Yellow Cabs itself.</a:t>
            </a:r>
            <a:endParaRPr lang="en-US" sz="1200" b="1" dirty="0">
              <a:solidFill>
                <a:schemeClr val="tx1"/>
              </a:solidFill>
              <a:latin typeface="+mj-lt"/>
            </a:endParaRPr>
          </a:p>
        </p:txBody>
      </p:sp>
      <p:sp>
        <p:nvSpPr>
          <p:cNvPr id="3" name="Rectangle 2">
            <a:extLst>
              <a:ext uri="{FF2B5EF4-FFF2-40B4-BE49-F238E27FC236}">
                <a16:creationId xmlns:a16="http://schemas.microsoft.com/office/drawing/2014/main" id="{35A0118E-A337-B6DB-F2B0-F76B0CDD097C}"/>
              </a:ext>
            </a:extLst>
          </p:cNvPr>
          <p:cNvSpPr/>
          <p:nvPr/>
        </p:nvSpPr>
        <p:spPr>
          <a:xfrm>
            <a:off x="921333" y="1779169"/>
            <a:ext cx="913531" cy="330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Verifone</a:t>
            </a:r>
            <a:endParaRPr lang="en-ID" b="1" dirty="0">
              <a:solidFill>
                <a:schemeClr val="tx1"/>
              </a:solidFill>
            </a:endParaRPr>
          </a:p>
        </p:txBody>
      </p:sp>
      <p:sp>
        <p:nvSpPr>
          <p:cNvPr id="4" name="Rectangle 3">
            <a:extLst>
              <a:ext uri="{FF2B5EF4-FFF2-40B4-BE49-F238E27FC236}">
                <a16:creationId xmlns:a16="http://schemas.microsoft.com/office/drawing/2014/main" id="{72BCB994-DD19-DF2B-70A3-C7DCBC950175}"/>
              </a:ext>
            </a:extLst>
          </p:cNvPr>
          <p:cNvSpPr/>
          <p:nvPr/>
        </p:nvSpPr>
        <p:spPr>
          <a:xfrm>
            <a:off x="921332" y="485613"/>
            <a:ext cx="913531" cy="330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Creative Mobile</a:t>
            </a:r>
            <a:endParaRPr lang="en-ID" b="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6393E2-A88D-2331-5D7E-52D7673F93B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6" name="Google Shape;142;p20">
            <a:extLst>
              <a:ext uri="{FF2B5EF4-FFF2-40B4-BE49-F238E27FC236}">
                <a16:creationId xmlns:a16="http://schemas.microsoft.com/office/drawing/2014/main" id="{3F2A72B4-6762-7A80-97D5-1D3745A6659C}"/>
              </a:ext>
            </a:extLst>
          </p:cNvPr>
          <p:cNvSpPr/>
          <p:nvPr/>
        </p:nvSpPr>
        <p:spPr>
          <a:xfrm>
            <a:off x="8078083" y="248129"/>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Flowchart: Connector 6">
            <a:extLst>
              <a:ext uri="{FF2B5EF4-FFF2-40B4-BE49-F238E27FC236}">
                <a16:creationId xmlns:a16="http://schemas.microsoft.com/office/drawing/2014/main" id="{40C2E8E5-BD8D-6540-81FD-D235CF9539F7}"/>
              </a:ext>
            </a:extLst>
          </p:cNvPr>
          <p:cNvSpPr/>
          <p:nvPr/>
        </p:nvSpPr>
        <p:spPr>
          <a:xfrm>
            <a:off x="203982" y="76586"/>
            <a:ext cx="213120" cy="225869"/>
          </a:xfrm>
          <a:prstGeom prst="flowChartConnec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 name="Picture 8">
            <a:extLst>
              <a:ext uri="{FF2B5EF4-FFF2-40B4-BE49-F238E27FC236}">
                <a16:creationId xmlns:a16="http://schemas.microsoft.com/office/drawing/2014/main" id="{9A29A7EA-F625-DC08-2FEB-402CE3D91B6F}"/>
              </a:ext>
            </a:extLst>
          </p:cNvPr>
          <p:cNvPicPr>
            <a:picLocks noChangeAspect="1"/>
          </p:cNvPicPr>
          <p:nvPr/>
        </p:nvPicPr>
        <p:blipFill>
          <a:blip r:embed="rId2"/>
          <a:stretch>
            <a:fillRect/>
          </a:stretch>
        </p:blipFill>
        <p:spPr>
          <a:xfrm>
            <a:off x="960513" y="-11569"/>
            <a:ext cx="6973512" cy="3509889"/>
          </a:xfrm>
          <a:prstGeom prst="rect">
            <a:avLst/>
          </a:prstGeom>
        </p:spPr>
      </p:pic>
      <p:grpSp>
        <p:nvGrpSpPr>
          <p:cNvPr id="10" name="Group 9">
            <a:extLst>
              <a:ext uri="{FF2B5EF4-FFF2-40B4-BE49-F238E27FC236}">
                <a16:creationId xmlns:a16="http://schemas.microsoft.com/office/drawing/2014/main" id="{1306D3A9-7706-79B6-307A-B979DA8DF445}"/>
              </a:ext>
            </a:extLst>
          </p:cNvPr>
          <p:cNvGrpSpPr/>
          <p:nvPr/>
        </p:nvGrpSpPr>
        <p:grpSpPr>
          <a:xfrm>
            <a:off x="430358" y="408356"/>
            <a:ext cx="477718" cy="3101533"/>
            <a:chOff x="531380" y="456746"/>
            <a:chExt cx="477718" cy="2785403"/>
          </a:xfrm>
        </p:grpSpPr>
        <p:sp>
          <p:nvSpPr>
            <p:cNvPr id="11" name="Left Bracket 10">
              <a:extLst>
                <a:ext uri="{FF2B5EF4-FFF2-40B4-BE49-F238E27FC236}">
                  <a16:creationId xmlns:a16="http://schemas.microsoft.com/office/drawing/2014/main" id="{8DE7FC7E-CD1E-05D2-1D53-A37027D316A6}"/>
                </a:ext>
              </a:extLst>
            </p:cNvPr>
            <p:cNvSpPr/>
            <p:nvPr/>
          </p:nvSpPr>
          <p:spPr>
            <a:xfrm>
              <a:off x="852414" y="632139"/>
              <a:ext cx="156684" cy="2434618"/>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12" name="TextBox 11">
              <a:extLst>
                <a:ext uri="{FF2B5EF4-FFF2-40B4-BE49-F238E27FC236}">
                  <a16:creationId xmlns:a16="http://schemas.microsoft.com/office/drawing/2014/main" id="{740BBF23-DDFD-E751-6670-ED4A4523523F}"/>
                </a:ext>
              </a:extLst>
            </p:cNvPr>
            <p:cNvSpPr txBox="1"/>
            <p:nvPr/>
          </p:nvSpPr>
          <p:spPr>
            <a:xfrm rot="16200000">
              <a:off x="-707433" y="1695559"/>
              <a:ext cx="2785403" cy="307777"/>
            </a:xfrm>
            <a:prstGeom prst="rect">
              <a:avLst/>
            </a:prstGeom>
            <a:noFill/>
          </p:spPr>
          <p:txBody>
            <a:bodyPr wrap="square" rtlCol="0">
              <a:spAutoFit/>
            </a:bodyPr>
            <a:lstStyle/>
            <a:p>
              <a:pPr algn="ctr"/>
              <a:r>
                <a:rPr lang="en-US" dirty="0"/>
                <a:t>Growth (%)</a:t>
              </a:r>
              <a:endParaRPr lang="en-ID" dirty="0"/>
            </a:p>
          </p:txBody>
        </p:sp>
      </p:grpSp>
      <p:grpSp>
        <p:nvGrpSpPr>
          <p:cNvPr id="13" name="Group 12">
            <a:extLst>
              <a:ext uri="{FF2B5EF4-FFF2-40B4-BE49-F238E27FC236}">
                <a16:creationId xmlns:a16="http://schemas.microsoft.com/office/drawing/2014/main" id="{929A3A89-E79A-0A2A-AB2F-4FCECE90AA9E}"/>
              </a:ext>
            </a:extLst>
          </p:cNvPr>
          <p:cNvGrpSpPr/>
          <p:nvPr/>
        </p:nvGrpSpPr>
        <p:grpSpPr>
          <a:xfrm>
            <a:off x="1169115" y="3594295"/>
            <a:ext cx="6589218" cy="307777"/>
            <a:chOff x="2110156" y="3460652"/>
            <a:chExt cx="5722442" cy="307777"/>
          </a:xfrm>
        </p:grpSpPr>
        <p:sp>
          <p:nvSpPr>
            <p:cNvPr id="14" name="Left Bracket 13">
              <a:extLst>
                <a:ext uri="{FF2B5EF4-FFF2-40B4-BE49-F238E27FC236}">
                  <a16:creationId xmlns:a16="http://schemas.microsoft.com/office/drawing/2014/main" id="{DC6872A5-ABC4-65D8-F8B3-620B857FA6B4}"/>
                </a:ext>
              </a:extLst>
            </p:cNvPr>
            <p:cNvSpPr/>
            <p:nvPr/>
          </p:nvSpPr>
          <p:spPr>
            <a:xfrm rot="16200000">
              <a:off x="4948517" y="622291"/>
              <a:ext cx="45719" cy="5722442"/>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15" name="TextBox 14">
              <a:extLst>
                <a:ext uri="{FF2B5EF4-FFF2-40B4-BE49-F238E27FC236}">
                  <a16:creationId xmlns:a16="http://schemas.microsoft.com/office/drawing/2014/main" id="{4A3F3156-8A98-CDD8-7DDC-CCC9398ABB7E}"/>
                </a:ext>
              </a:extLst>
            </p:cNvPr>
            <p:cNvSpPr txBox="1"/>
            <p:nvPr/>
          </p:nvSpPr>
          <p:spPr>
            <a:xfrm>
              <a:off x="3578674" y="3460652"/>
              <a:ext cx="2785403" cy="307777"/>
            </a:xfrm>
            <a:prstGeom prst="rect">
              <a:avLst/>
            </a:prstGeom>
            <a:noFill/>
          </p:spPr>
          <p:txBody>
            <a:bodyPr wrap="square" rtlCol="0">
              <a:spAutoFit/>
            </a:bodyPr>
            <a:lstStyle/>
            <a:p>
              <a:pPr algn="ctr"/>
              <a:r>
                <a:rPr lang="en-US" dirty="0"/>
                <a:t>Datetime</a:t>
              </a:r>
              <a:endParaRPr lang="en-ID" dirty="0"/>
            </a:p>
          </p:txBody>
        </p:sp>
      </p:grpSp>
      <p:sp>
        <p:nvSpPr>
          <p:cNvPr id="19" name="TextBox 18">
            <a:extLst>
              <a:ext uri="{FF2B5EF4-FFF2-40B4-BE49-F238E27FC236}">
                <a16:creationId xmlns:a16="http://schemas.microsoft.com/office/drawing/2014/main" id="{EBF1D1FC-841A-53C1-F1A8-1464C7067BFD}"/>
              </a:ext>
            </a:extLst>
          </p:cNvPr>
          <p:cNvSpPr txBox="1"/>
          <p:nvPr/>
        </p:nvSpPr>
        <p:spPr>
          <a:xfrm>
            <a:off x="738135" y="3986478"/>
            <a:ext cx="7413673" cy="646331"/>
          </a:xfrm>
          <a:prstGeom prst="rect">
            <a:avLst/>
          </a:prstGeom>
          <a:noFill/>
        </p:spPr>
        <p:txBody>
          <a:bodyPr wrap="square" rtlCol="0">
            <a:spAutoFit/>
          </a:bodyPr>
          <a:lstStyle/>
          <a:p>
            <a:pPr algn="just"/>
            <a:r>
              <a:rPr lang="en-US" sz="1200" b="1" i="0" dirty="0">
                <a:solidFill>
                  <a:schemeClr val="tx1"/>
                </a:solidFill>
                <a:effectLst/>
                <a:latin typeface="+mj-lt"/>
              </a:rPr>
              <a:t>Both third-party vendors share different growth patterns. Each RatecodeID also has a different growth pattern on Both third-party. For example, on January 13th, Verifone had a more significant growth rate for the Nassau or Westchester RatecodeID, but not for Creative Mobile.</a:t>
            </a:r>
            <a:endParaRPr lang="en-ID" sz="1200" b="1" dirty="0">
              <a:solidFill>
                <a:schemeClr val="tx1"/>
              </a:solidFill>
              <a:latin typeface="+mj-lt"/>
            </a:endParaRPr>
          </a:p>
        </p:txBody>
      </p:sp>
      <p:sp>
        <p:nvSpPr>
          <p:cNvPr id="21" name="Rectangle 20">
            <a:extLst>
              <a:ext uri="{FF2B5EF4-FFF2-40B4-BE49-F238E27FC236}">
                <a16:creationId xmlns:a16="http://schemas.microsoft.com/office/drawing/2014/main" id="{3492FA0B-DDBA-6249-3987-C8036EC49842}"/>
              </a:ext>
            </a:extLst>
          </p:cNvPr>
          <p:cNvSpPr/>
          <p:nvPr/>
        </p:nvSpPr>
        <p:spPr>
          <a:xfrm>
            <a:off x="4053253" y="189520"/>
            <a:ext cx="1037493" cy="330983"/>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Verifone</a:t>
            </a:r>
            <a:endParaRPr lang="en-ID" dirty="0">
              <a:solidFill>
                <a:schemeClr val="tx1"/>
              </a:solidFill>
            </a:endParaRPr>
          </a:p>
        </p:txBody>
      </p:sp>
      <p:sp>
        <p:nvSpPr>
          <p:cNvPr id="22" name="Rectangle 21">
            <a:extLst>
              <a:ext uri="{FF2B5EF4-FFF2-40B4-BE49-F238E27FC236}">
                <a16:creationId xmlns:a16="http://schemas.microsoft.com/office/drawing/2014/main" id="{4DD14D49-C272-92F4-2FDE-682F4FBB0B43}"/>
              </a:ext>
            </a:extLst>
          </p:cNvPr>
          <p:cNvSpPr/>
          <p:nvPr/>
        </p:nvSpPr>
        <p:spPr>
          <a:xfrm>
            <a:off x="3857876" y="1948767"/>
            <a:ext cx="1428246" cy="330983"/>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Creative Mobile</a:t>
            </a:r>
            <a:endParaRPr lang="en-ID" dirty="0">
              <a:solidFill>
                <a:schemeClr val="tx1"/>
              </a:solidFill>
            </a:endParaRPr>
          </a:p>
        </p:txBody>
      </p:sp>
      <p:sp>
        <p:nvSpPr>
          <p:cNvPr id="23" name="Rectangle 22">
            <a:extLst>
              <a:ext uri="{FF2B5EF4-FFF2-40B4-BE49-F238E27FC236}">
                <a16:creationId xmlns:a16="http://schemas.microsoft.com/office/drawing/2014/main" id="{6732354B-375B-9729-48B0-8C60479AA000}"/>
              </a:ext>
            </a:extLst>
          </p:cNvPr>
          <p:cNvSpPr/>
          <p:nvPr/>
        </p:nvSpPr>
        <p:spPr>
          <a:xfrm>
            <a:off x="8050182" y="1381513"/>
            <a:ext cx="1093818" cy="1759596"/>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2" name="Group 41">
            <a:extLst>
              <a:ext uri="{FF2B5EF4-FFF2-40B4-BE49-F238E27FC236}">
                <a16:creationId xmlns:a16="http://schemas.microsoft.com/office/drawing/2014/main" id="{59228046-4995-A95E-567B-299AC671D118}"/>
              </a:ext>
            </a:extLst>
          </p:cNvPr>
          <p:cNvGrpSpPr/>
          <p:nvPr/>
        </p:nvGrpSpPr>
        <p:grpSpPr>
          <a:xfrm>
            <a:off x="8078083" y="1581022"/>
            <a:ext cx="309177" cy="1263778"/>
            <a:chOff x="8151808" y="1583647"/>
            <a:chExt cx="526317" cy="837480"/>
          </a:xfrm>
        </p:grpSpPr>
        <p:cxnSp>
          <p:nvCxnSpPr>
            <p:cNvPr id="32" name="Straight Connector 31">
              <a:extLst>
                <a:ext uri="{FF2B5EF4-FFF2-40B4-BE49-F238E27FC236}">
                  <a16:creationId xmlns:a16="http://schemas.microsoft.com/office/drawing/2014/main" id="{9439A2DF-CE93-013E-E2FE-BCAD92BF57FE}"/>
                </a:ext>
              </a:extLst>
            </p:cNvPr>
            <p:cNvCxnSpPr>
              <a:cxnSpLocks/>
            </p:cNvCxnSpPr>
            <p:nvPr/>
          </p:nvCxnSpPr>
          <p:spPr>
            <a:xfrm>
              <a:off x="8151808" y="1583647"/>
              <a:ext cx="526317"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60916BF-DADE-5776-C2B3-88927BBFA857}"/>
                </a:ext>
              </a:extLst>
            </p:cNvPr>
            <p:cNvCxnSpPr>
              <a:cxnSpLocks/>
            </p:cNvCxnSpPr>
            <p:nvPr/>
          </p:nvCxnSpPr>
          <p:spPr>
            <a:xfrm>
              <a:off x="8151808" y="1778960"/>
              <a:ext cx="524799" cy="0"/>
            </a:xfrm>
            <a:prstGeom prst="line">
              <a:avLst/>
            </a:prstGeom>
            <a:ln>
              <a:solidFill>
                <a:srgbClr val="CC79A7"/>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1CAD41-106F-4D87-F3AA-19F59135D7D6}"/>
                </a:ext>
              </a:extLst>
            </p:cNvPr>
            <p:cNvCxnSpPr>
              <a:cxnSpLocks/>
            </p:cNvCxnSpPr>
            <p:nvPr/>
          </p:nvCxnSpPr>
          <p:spPr>
            <a:xfrm>
              <a:off x="8151808" y="1959477"/>
              <a:ext cx="524799" cy="0"/>
            </a:xfrm>
            <a:prstGeom prst="line">
              <a:avLst/>
            </a:prstGeom>
            <a:ln>
              <a:solidFill>
                <a:srgbClr val="D55E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170938C-CD5B-F581-BEF0-184FC6C2DCA4}"/>
                </a:ext>
              </a:extLst>
            </p:cNvPr>
            <p:cNvCxnSpPr>
              <a:cxnSpLocks/>
            </p:cNvCxnSpPr>
            <p:nvPr/>
          </p:nvCxnSpPr>
          <p:spPr>
            <a:xfrm>
              <a:off x="8151808" y="2234692"/>
              <a:ext cx="524799" cy="0"/>
            </a:xfrm>
            <a:prstGeom prst="line">
              <a:avLst/>
            </a:prstGeom>
            <a:ln>
              <a:solidFill>
                <a:srgbClr val="009E7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B68A5E7-AC03-9D89-658F-6352C49B52C1}"/>
                </a:ext>
              </a:extLst>
            </p:cNvPr>
            <p:cNvCxnSpPr>
              <a:cxnSpLocks/>
            </p:cNvCxnSpPr>
            <p:nvPr/>
          </p:nvCxnSpPr>
          <p:spPr>
            <a:xfrm>
              <a:off x="8151808" y="2421127"/>
              <a:ext cx="524799" cy="0"/>
            </a:xfrm>
            <a:prstGeom prst="line">
              <a:avLst/>
            </a:prstGeom>
            <a:ln>
              <a:solidFill>
                <a:srgbClr val="F0E442"/>
              </a:solidFill>
            </a:ln>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68556137-8E2E-CFAC-9A36-3BCB6AD994D0}"/>
              </a:ext>
            </a:extLst>
          </p:cNvPr>
          <p:cNvSpPr/>
          <p:nvPr/>
        </p:nvSpPr>
        <p:spPr>
          <a:xfrm>
            <a:off x="8385248" y="1537539"/>
            <a:ext cx="582214" cy="104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JFK</a:t>
            </a:r>
            <a:endParaRPr lang="en-ID" sz="1100" dirty="0">
              <a:solidFill>
                <a:schemeClr val="tx1"/>
              </a:solidFill>
            </a:endParaRPr>
          </a:p>
        </p:txBody>
      </p:sp>
      <p:sp>
        <p:nvSpPr>
          <p:cNvPr id="44" name="Rectangle 43">
            <a:extLst>
              <a:ext uri="{FF2B5EF4-FFF2-40B4-BE49-F238E27FC236}">
                <a16:creationId xmlns:a16="http://schemas.microsoft.com/office/drawing/2014/main" id="{47A0C8DF-6369-830A-4537-F58FAFA8A4AF}"/>
              </a:ext>
            </a:extLst>
          </p:cNvPr>
          <p:cNvSpPr/>
          <p:nvPr/>
        </p:nvSpPr>
        <p:spPr>
          <a:xfrm>
            <a:off x="8306365" y="1758128"/>
            <a:ext cx="814556" cy="22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Na or We</a:t>
            </a:r>
            <a:endParaRPr lang="en-ID" sz="1100" dirty="0">
              <a:solidFill>
                <a:schemeClr val="tx1"/>
              </a:solidFill>
            </a:endParaRPr>
          </a:p>
        </p:txBody>
      </p:sp>
      <p:sp>
        <p:nvSpPr>
          <p:cNvPr id="46" name="Rectangle 45">
            <a:extLst>
              <a:ext uri="{FF2B5EF4-FFF2-40B4-BE49-F238E27FC236}">
                <a16:creationId xmlns:a16="http://schemas.microsoft.com/office/drawing/2014/main" id="{1E624422-2101-F060-A8EE-C82ED9AAF567}"/>
              </a:ext>
            </a:extLst>
          </p:cNvPr>
          <p:cNvSpPr/>
          <p:nvPr/>
        </p:nvSpPr>
        <p:spPr>
          <a:xfrm>
            <a:off x="8258324" y="2028584"/>
            <a:ext cx="907634" cy="232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Newark</a:t>
            </a:r>
            <a:endParaRPr lang="en-ID" sz="1100" dirty="0">
              <a:solidFill>
                <a:schemeClr val="tx1"/>
              </a:solidFill>
            </a:endParaRPr>
          </a:p>
        </p:txBody>
      </p:sp>
      <p:sp>
        <p:nvSpPr>
          <p:cNvPr id="48" name="Rectangle 47">
            <a:extLst>
              <a:ext uri="{FF2B5EF4-FFF2-40B4-BE49-F238E27FC236}">
                <a16:creationId xmlns:a16="http://schemas.microsoft.com/office/drawing/2014/main" id="{52A6BBB3-ECE1-0804-3C35-D72063BB4405}"/>
              </a:ext>
            </a:extLst>
          </p:cNvPr>
          <p:cNvSpPr/>
          <p:nvPr/>
        </p:nvSpPr>
        <p:spPr>
          <a:xfrm>
            <a:off x="8319859" y="2460821"/>
            <a:ext cx="884932" cy="221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Nego Fare</a:t>
            </a:r>
            <a:endParaRPr lang="en-ID" sz="1100" dirty="0">
              <a:solidFill>
                <a:schemeClr val="tx1"/>
              </a:solidFill>
            </a:endParaRPr>
          </a:p>
        </p:txBody>
      </p:sp>
      <p:sp>
        <p:nvSpPr>
          <p:cNvPr id="49" name="Rectangle 48">
            <a:extLst>
              <a:ext uri="{FF2B5EF4-FFF2-40B4-BE49-F238E27FC236}">
                <a16:creationId xmlns:a16="http://schemas.microsoft.com/office/drawing/2014/main" id="{79DDF410-DFDA-8A42-1C4B-33CDF72623A3}"/>
              </a:ext>
            </a:extLst>
          </p:cNvPr>
          <p:cNvSpPr/>
          <p:nvPr/>
        </p:nvSpPr>
        <p:spPr>
          <a:xfrm>
            <a:off x="8269675" y="2789917"/>
            <a:ext cx="884932" cy="221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Standard Rate</a:t>
            </a:r>
            <a:endParaRPr lang="en-ID" sz="1100" dirty="0">
              <a:solidFill>
                <a:schemeClr val="tx1"/>
              </a:solidFill>
            </a:endParaRPr>
          </a:p>
        </p:txBody>
      </p:sp>
      <p:cxnSp>
        <p:nvCxnSpPr>
          <p:cNvPr id="3" name="Straight Arrow Connector 2">
            <a:extLst>
              <a:ext uri="{FF2B5EF4-FFF2-40B4-BE49-F238E27FC236}">
                <a16:creationId xmlns:a16="http://schemas.microsoft.com/office/drawing/2014/main" id="{D47F6F9C-54C2-166A-38A1-C440E5079FFB}"/>
              </a:ext>
            </a:extLst>
          </p:cNvPr>
          <p:cNvCxnSpPr>
            <a:cxnSpLocks/>
          </p:cNvCxnSpPr>
          <p:nvPr/>
        </p:nvCxnSpPr>
        <p:spPr>
          <a:xfrm>
            <a:off x="2644636" y="510691"/>
            <a:ext cx="1136912" cy="10800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140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57436F8-D240-5C49-2075-2BBD8AB0138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6" name="Flowchart: Connector 5">
            <a:extLst>
              <a:ext uri="{FF2B5EF4-FFF2-40B4-BE49-F238E27FC236}">
                <a16:creationId xmlns:a16="http://schemas.microsoft.com/office/drawing/2014/main" id="{BB26A9B1-4F94-7CE8-ED0D-7B82B2828342}"/>
              </a:ext>
            </a:extLst>
          </p:cNvPr>
          <p:cNvSpPr/>
          <p:nvPr/>
        </p:nvSpPr>
        <p:spPr>
          <a:xfrm>
            <a:off x="203982" y="76586"/>
            <a:ext cx="213120" cy="225869"/>
          </a:xfrm>
          <a:prstGeom prst="flowChartConnector">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42;p20">
            <a:extLst>
              <a:ext uri="{FF2B5EF4-FFF2-40B4-BE49-F238E27FC236}">
                <a16:creationId xmlns:a16="http://schemas.microsoft.com/office/drawing/2014/main" id="{FB05B95D-3806-BD3D-32E4-754103063464}"/>
              </a:ext>
            </a:extLst>
          </p:cNvPr>
          <p:cNvSpPr/>
          <p:nvPr/>
        </p:nvSpPr>
        <p:spPr>
          <a:xfrm>
            <a:off x="8078083" y="248129"/>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 name="slide3" descr="Revenue per Vendor (RateCode)">
            <a:extLst>
              <a:ext uri="{FF2B5EF4-FFF2-40B4-BE49-F238E27FC236}">
                <a16:creationId xmlns:a16="http://schemas.microsoft.com/office/drawing/2014/main" id="{8D194EA4-769E-F47D-5E82-30DD19586652}"/>
              </a:ext>
            </a:extLst>
          </p:cNvPr>
          <p:cNvPicPr>
            <a:picLocks noChangeAspect="1"/>
          </p:cNvPicPr>
          <p:nvPr/>
        </p:nvPicPr>
        <p:blipFill rotWithShape="1">
          <a:blip r:embed="rId2">
            <a:extLst>
              <a:ext uri="{28A0092B-C50C-407E-A947-70E740481C1C}">
                <a14:useLocalDpi xmlns:a14="http://schemas.microsoft.com/office/drawing/2010/main" val="0"/>
              </a:ext>
            </a:extLst>
          </a:blip>
          <a:srcRect r="15089"/>
          <a:stretch/>
        </p:blipFill>
        <p:spPr>
          <a:xfrm>
            <a:off x="775027" y="0"/>
            <a:ext cx="7222457" cy="3606804"/>
          </a:xfrm>
          <a:prstGeom prst="rect">
            <a:avLst/>
          </a:prstGeom>
        </p:spPr>
      </p:pic>
      <p:sp>
        <p:nvSpPr>
          <p:cNvPr id="9" name="Rectangle 8">
            <a:extLst>
              <a:ext uri="{FF2B5EF4-FFF2-40B4-BE49-F238E27FC236}">
                <a16:creationId xmlns:a16="http://schemas.microsoft.com/office/drawing/2014/main" id="{285D7C53-D79D-29C4-9067-3D6FFD3409D0}"/>
              </a:ext>
            </a:extLst>
          </p:cNvPr>
          <p:cNvSpPr/>
          <p:nvPr/>
        </p:nvSpPr>
        <p:spPr>
          <a:xfrm>
            <a:off x="2435468" y="189520"/>
            <a:ext cx="1037493" cy="330983"/>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Verifone</a:t>
            </a:r>
            <a:endParaRPr lang="en-ID" dirty="0">
              <a:solidFill>
                <a:schemeClr val="tx1"/>
              </a:solidFill>
            </a:endParaRPr>
          </a:p>
        </p:txBody>
      </p:sp>
      <p:sp>
        <p:nvSpPr>
          <p:cNvPr id="10" name="Rectangle 9">
            <a:extLst>
              <a:ext uri="{FF2B5EF4-FFF2-40B4-BE49-F238E27FC236}">
                <a16:creationId xmlns:a16="http://schemas.microsoft.com/office/drawing/2014/main" id="{E0586D35-4349-FFD9-4E5A-3AEFCBCDFB76}"/>
              </a:ext>
            </a:extLst>
          </p:cNvPr>
          <p:cNvSpPr/>
          <p:nvPr/>
        </p:nvSpPr>
        <p:spPr>
          <a:xfrm>
            <a:off x="5671041" y="189520"/>
            <a:ext cx="1428246" cy="330983"/>
          </a:xfrm>
          <a:prstGeom prst="rect">
            <a:avLst/>
          </a:prstGeom>
          <a:solidFill>
            <a:schemeClr val="bg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Creative Mobile</a:t>
            </a:r>
            <a:endParaRPr lang="en-ID" dirty="0">
              <a:solidFill>
                <a:schemeClr val="tx1"/>
              </a:solidFill>
            </a:endParaRPr>
          </a:p>
        </p:txBody>
      </p:sp>
      <p:grpSp>
        <p:nvGrpSpPr>
          <p:cNvPr id="11" name="Group 10">
            <a:extLst>
              <a:ext uri="{FF2B5EF4-FFF2-40B4-BE49-F238E27FC236}">
                <a16:creationId xmlns:a16="http://schemas.microsoft.com/office/drawing/2014/main" id="{00C1A3D6-9FFA-4D85-8B73-D561555C54C8}"/>
              </a:ext>
            </a:extLst>
          </p:cNvPr>
          <p:cNvGrpSpPr/>
          <p:nvPr/>
        </p:nvGrpSpPr>
        <p:grpSpPr>
          <a:xfrm>
            <a:off x="430358" y="408356"/>
            <a:ext cx="477718" cy="3101533"/>
            <a:chOff x="531380" y="456746"/>
            <a:chExt cx="477718" cy="2785403"/>
          </a:xfrm>
        </p:grpSpPr>
        <p:sp>
          <p:nvSpPr>
            <p:cNvPr id="12" name="Left Bracket 11">
              <a:extLst>
                <a:ext uri="{FF2B5EF4-FFF2-40B4-BE49-F238E27FC236}">
                  <a16:creationId xmlns:a16="http://schemas.microsoft.com/office/drawing/2014/main" id="{26F623C7-9A44-E268-AEF5-E32B8564EFEF}"/>
                </a:ext>
              </a:extLst>
            </p:cNvPr>
            <p:cNvSpPr/>
            <p:nvPr/>
          </p:nvSpPr>
          <p:spPr>
            <a:xfrm>
              <a:off x="852414" y="632139"/>
              <a:ext cx="156684" cy="2434618"/>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13" name="TextBox 12">
              <a:extLst>
                <a:ext uri="{FF2B5EF4-FFF2-40B4-BE49-F238E27FC236}">
                  <a16:creationId xmlns:a16="http://schemas.microsoft.com/office/drawing/2014/main" id="{B9C9CA0D-61C2-AB35-DF0C-A41D1ADF657A}"/>
                </a:ext>
              </a:extLst>
            </p:cNvPr>
            <p:cNvSpPr txBox="1"/>
            <p:nvPr/>
          </p:nvSpPr>
          <p:spPr>
            <a:xfrm rot="16200000">
              <a:off x="-707433" y="1695559"/>
              <a:ext cx="2785403" cy="307777"/>
            </a:xfrm>
            <a:prstGeom prst="rect">
              <a:avLst/>
            </a:prstGeom>
            <a:noFill/>
          </p:spPr>
          <p:txBody>
            <a:bodyPr wrap="square" rtlCol="0">
              <a:spAutoFit/>
            </a:bodyPr>
            <a:lstStyle/>
            <a:p>
              <a:pPr algn="ctr"/>
              <a:r>
                <a:rPr lang="en-US" dirty="0"/>
                <a:t>Total Revenue</a:t>
              </a:r>
              <a:endParaRPr lang="en-ID" dirty="0"/>
            </a:p>
          </p:txBody>
        </p:sp>
      </p:grpSp>
      <p:grpSp>
        <p:nvGrpSpPr>
          <p:cNvPr id="15" name="Group 14">
            <a:extLst>
              <a:ext uri="{FF2B5EF4-FFF2-40B4-BE49-F238E27FC236}">
                <a16:creationId xmlns:a16="http://schemas.microsoft.com/office/drawing/2014/main" id="{F7D22DB5-25E3-AB0C-402A-EE567B8DE962}"/>
              </a:ext>
            </a:extLst>
          </p:cNvPr>
          <p:cNvGrpSpPr/>
          <p:nvPr/>
        </p:nvGrpSpPr>
        <p:grpSpPr>
          <a:xfrm>
            <a:off x="1200912" y="3594295"/>
            <a:ext cx="6796571" cy="307777"/>
            <a:chOff x="2110156" y="3460652"/>
            <a:chExt cx="5722442" cy="307777"/>
          </a:xfrm>
        </p:grpSpPr>
        <p:sp>
          <p:nvSpPr>
            <p:cNvPr id="16" name="Left Bracket 15">
              <a:extLst>
                <a:ext uri="{FF2B5EF4-FFF2-40B4-BE49-F238E27FC236}">
                  <a16:creationId xmlns:a16="http://schemas.microsoft.com/office/drawing/2014/main" id="{739155E7-AAB7-8E9A-6125-4CF63DBF069D}"/>
                </a:ext>
              </a:extLst>
            </p:cNvPr>
            <p:cNvSpPr/>
            <p:nvPr/>
          </p:nvSpPr>
          <p:spPr>
            <a:xfrm rot="16200000">
              <a:off x="4948517" y="622291"/>
              <a:ext cx="45719" cy="5722442"/>
            </a:xfrm>
            <a:prstGeom prst="leftBracket">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D" dirty="0"/>
            </a:p>
          </p:txBody>
        </p:sp>
        <p:sp>
          <p:nvSpPr>
            <p:cNvPr id="17" name="TextBox 16">
              <a:extLst>
                <a:ext uri="{FF2B5EF4-FFF2-40B4-BE49-F238E27FC236}">
                  <a16:creationId xmlns:a16="http://schemas.microsoft.com/office/drawing/2014/main" id="{E728074C-43FB-5733-BC03-77D11C7D92CC}"/>
                </a:ext>
              </a:extLst>
            </p:cNvPr>
            <p:cNvSpPr txBox="1"/>
            <p:nvPr/>
          </p:nvSpPr>
          <p:spPr>
            <a:xfrm>
              <a:off x="3578674" y="3460652"/>
              <a:ext cx="2785403" cy="307777"/>
            </a:xfrm>
            <a:prstGeom prst="rect">
              <a:avLst/>
            </a:prstGeom>
            <a:noFill/>
          </p:spPr>
          <p:txBody>
            <a:bodyPr wrap="square" rtlCol="0">
              <a:spAutoFit/>
            </a:bodyPr>
            <a:lstStyle/>
            <a:p>
              <a:pPr algn="ctr"/>
              <a:r>
                <a:rPr lang="en-US" dirty="0"/>
                <a:t>RatecodeID</a:t>
              </a:r>
              <a:endParaRPr lang="en-ID" dirty="0"/>
            </a:p>
          </p:txBody>
        </p:sp>
      </p:grpSp>
      <p:sp>
        <p:nvSpPr>
          <p:cNvPr id="19" name="TextBox 18">
            <a:extLst>
              <a:ext uri="{FF2B5EF4-FFF2-40B4-BE49-F238E27FC236}">
                <a16:creationId xmlns:a16="http://schemas.microsoft.com/office/drawing/2014/main" id="{67968E0C-07F2-324B-0A2F-2FA0CDE0B35F}"/>
              </a:ext>
            </a:extLst>
          </p:cNvPr>
          <p:cNvSpPr txBox="1"/>
          <p:nvPr/>
        </p:nvSpPr>
        <p:spPr>
          <a:xfrm>
            <a:off x="738135" y="4002258"/>
            <a:ext cx="6049527" cy="646331"/>
          </a:xfrm>
          <a:prstGeom prst="rect">
            <a:avLst/>
          </a:prstGeom>
          <a:noFill/>
        </p:spPr>
        <p:txBody>
          <a:bodyPr wrap="square" rtlCol="0">
            <a:spAutoFit/>
          </a:bodyPr>
          <a:lstStyle/>
          <a:p>
            <a:pPr algn="just"/>
            <a:r>
              <a:rPr lang="en-US" sz="1200" b="1" i="0" dirty="0">
                <a:solidFill>
                  <a:schemeClr val="tx1"/>
                </a:solidFill>
                <a:effectLst/>
                <a:latin typeface="+mn-lt"/>
              </a:rPr>
              <a:t>From both third-party vendors, the Standard rate generates the highest revenue. However, each third-party has a different revenue. Additionally, the Standard rate is the most commonly used RatecodeID by New Yorkers. </a:t>
            </a:r>
            <a:endParaRPr lang="en-ID" sz="1200" b="1" dirty="0">
              <a:solidFill>
                <a:schemeClr val="tx1"/>
              </a:solidFill>
              <a:latin typeface="+mn-lt"/>
            </a:endParaRPr>
          </a:p>
        </p:txBody>
      </p:sp>
    </p:spTree>
    <p:extLst>
      <p:ext uri="{BB962C8B-B14F-4D97-AF65-F5344CB8AC3E}">
        <p14:creationId xmlns:p14="http://schemas.microsoft.com/office/powerpoint/2010/main" val="374221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46C1E6-6D0A-F4A3-BCEF-222EB30BE49C}"/>
              </a:ext>
            </a:extLst>
          </p:cNvPr>
          <p:cNvSpPr>
            <a:spLocks noGrp="1"/>
          </p:cNvSpPr>
          <p:nvPr>
            <p:ph type="body" idx="1"/>
          </p:nvPr>
        </p:nvSpPr>
        <p:spPr>
          <a:xfrm>
            <a:off x="1757100" y="2571750"/>
            <a:ext cx="5629800" cy="819900"/>
          </a:xfrm>
        </p:spPr>
        <p:txBody>
          <a:bodyPr/>
          <a:lstStyle/>
          <a:p>
            <a:pPr marL="38100" indent="0" algn="ctr">
              <a:buNone/>
            </a:pPr>
            <a:r>
              <a:rPr lang="en-ID" sz="3200" b="1" dirty="0">
                <a:solidFill>
                  <a:schemeClr val="tx1"/>
                </a:solidFill>
                <a:effectLst/>
                <a:latin typeface="Roboto" panose="02000000000000000000" pitchFamily="2" charset="0"/>
                <a:ea typeface="Roboto" panose="02000000000000000000" pitchFamily="2" charset="0"/>
                <a:cs typeface="Roboto" panose="02000000000000000000" pitchFamily="2" charset="0"/>
              </a:rPr>
              <a:t>Operational Performance</a:t>
            </a:r>
          </a:p>
          <a:p>
            <a:pPr marL="0" lvl="0" indent="0" algn="ctr" rtl="0">
              <a:spcBef>
                <a:spcPts val="0"/>
              </a:spcBef>
              <a:spcAft>
                <a:spcPts val="0"/>
              </a:spcAft>
              <a:buNone/>
            </a:pPr>
            <a:endParaRPr lang="en-ID" sz="3200" b="1" dirty="0">
              <a:solidFill>
                <a:schemeClr val="tx1"/>
              </a:solidFill>
              <a:latin typeface="Roboto" panose="02000000000000000000" pitchFamily="2" charset="0"/>
              <a:ea typeface="Roboto" panose="02000000000000000000" pitchFamily="2" charset="0"/>
              <a:cs typeface="Roboto" panose="02000000000000000000" pitchFamily="2" charset="0"/>
              <a:sym typeface="Roboto"/>
            </a:endParaRPr>
          </a:p>
          <a:p>
            <a:pPr marL="38100" indent="0">
              <a:buNone/>
            </a:pPr>
            <a:endParaRPr lang="en-ID" dirty="0">
              <a:solidFill>
                <a:schemeClr val="tx1"/>
              </a:solidFill>
            </a:endParaRPr>
          </a:p>
        </p:txBody>
      </p:sp>
      <p:sp>
        <p:nvSpPr>
          <p:cNvPr id="3" name="Slide Number Placeholder 2">
            <a:extLst>
              <a:ext uri="{FF2B5EF4-FFF2-40B4-BE49-F238E27FC236}">
                <a16:creationId xmlns:a16="http://schemas.microsoft.com/office/drawing/2014/main" id="{F18FD69B-776A-7843-E7C7-D1749AF15C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05059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970B9B-1693-1AFE-18B8-565629E66F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6" name="Google Shape;142;p20">
            <a:extLst>
              <a:ext uri="{FF2B5EF4-FFF2-40B4-BE49-F238E27FC236}">
                <a16:creationId xmlns:a16="http://schemas.microsoft.com/office/drawing/2014/main" id="{2BB2DF2D-4109-86BA-FA2F-4380DFA865E6}"/>
              </a:ext>
            </a:extLst>
          </p:cNvPr>
          <p:cNvSpPr/>
          <p:nvPr/>
        </p:nvSpPr>
        <p:spPr>
          <a:xfrm>
            <a:off x="8078083" y="248129"/>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Flowchart: Connector 6">
            <a:extLst>
              <a:ext uri="{FF2B5EF4-FFF2-40B4-BE49-F238E27FC236}">
                <a16:creationId xmlns:a16="http://schemas.microsoft.com/office/drawing/2014/main" id="{CABE3A9D-50A4-FD0A-C7AC-53FB85D38BFA}"/>
              </a:ext>
            </a:extLst>
          </p:cNvPr>
          <p:cNvSpPr/>
          <p:nvPr/>
        </p:nvSpPr>
        <p:spPr>
          <a:xfrm>
            <a:off x="203982" y="76586"/>
            <a:ext cx="213120" cy="225869"/>
          </a:xfrm>
          <a:prstGeom prst="flowChartConnector">
            <a:avLst/>
          </a:prstGeom>
          <a:solidFill>
            <a:srgbClr val="CCE9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 name="Picture 9">
            <a:extLst>
              <a:ext uri="{FF2B5EF4-FFF2-40B4-BE49-F238E27FC236}">
                <a16:creationId xmlns:a16="http://schemas.microsoft.com/office/drawing/2014/main" id="{90EB4D6E-C1ED-988C-03CD-939BFD847D1F}"/>
              </a:ext>
            </a:extLst>
          </p:cNvPr>
          <p:cNvPicPr>
            <a:picLocks noChangeAspect="1"/>
          </p:cNvPicPr>
          <p:nvPr/>
        </p:nvPicPr>
        <p:blipFill rotWithShape="1">
          <a:blip r:embed="rId2"/>
          <a:srcRect t="10500" b="35304"/>
          <a:stretch/>
        </p:blipFill>
        <p:spPr>
          <a:xfrm>
            <a:off x="876803" y="685921"/>
            <a:ext cx="6963591" cy="1938992"/>
          </a:xfrm>
          <a:prstGeom prst="rect">
            <a:avLst/>
          </a:prstGeom>
        </p:spPr>
      </p:pic>
      <p:sp>
        <p:nvSpPr>
          <p:cNvPr id="12" name="TextBox 11">
            <a:extLst>
              <a:ext uri="{FF2B5EF4-FFF2-40B4-BE49-F238E27FC236}">
                <a16:creationId xmlns:a16="http://schemas.microsoft.com/office/drawing/2014/main" id="{B7E2ECA4-2960-9152-40F9-F39482D048E9}"/>
              </a:ext>
            </a:extLst>
          </p:cNvPr>
          <p:cNvSpPr txBox="1"/>
          <p:nvPr/>
        </p:nvSpPr>
        <p:spPr>
          <a:xfrm>
            <a:off x="3348110" y="189520"/>
            <a:ext cx="2316481" cy="307777"/>
          </a:xfrm>
          <a:prstGeom prst="rect">
            <a:avLst/>
          </a:prstGeom>
          <a:solidFill>
            <a:schemeClr val="bg1"/>
          </a:solidFill>
        </p:spPr>
        <p:txBody>
          <a:bodyPr wrap="square" rtlCol="0">
            <a:spAutoFit/>
          </a:bodyPr>
          <a:lstStyle/>
          <a:p>
            <a:pPr algn="ctr"/>
            <a:r>
              <a:rPr lang="en-US" b="1" dirty="0"/>
              <a:t>OPEARATIONAL TAXI</a:t>
            </a:r>
            <a:endParaRPr lang="en-ID" b="1" dirty="0"/>
          </a:p>
        </p:txBody>
      </p:sp>
      <p:sp>
        <p:nvSpPr>
          <p:cNvPr id="14" name="TextBox 13">
            <a:extLst>
              <a:ext uri="{FF2B5EF4-FFF2-40B4-BE49-F238E27FC236}">
                <a16:creationId xmlns:a16="http://schemas.microsoft.com/office/drawing/2014/main" id="{4D4FF607-3142-9A00-1C79-C0199CFEE40C}"/>
              </a:ext>
            </a:extLst>
          </p:cNvPr>
          <p:cNvSpPr txBox="1"/>
          <p:nvPr/>
        </p:nvSpPr>
        <p:spPr>
          <a:xfrm>
            <a:off x="1132449" y="2813538"/>
            <a:ext cx="6175717" cy="1754326"/>
          </a:xfrm>
          <a:prstGeom prst="rect">
            <a:avLst/>
          </a:prstGeom>
          <a:noFill/>
        </p:spPr>
        <p:txBody>
          <a:bodyPr wrap="square" rtlCol="0">
            <a:spAutoFit/>
          </a:bodyPr>
          <a:lstStyle/>
          <a:p>
            <a:pPr algn="just"/>
            <a:r>
              <a:rPr lang="en-US" sz="1200" b="1" i="0" dirty="0">
                <a:solidFill>
                  <a:schemeClr val="tx1"/>
                </a:solidFill>
                <a:effectLst/>
                <a:latin typeface="+mn-lt"/>
              </a:rPr>
              <a:t>The majority of taxis from both third-party vendors use the Not Stored And Forward method to save their trip records. Additionally, there were 244 records that showed taxis storing their records first and then forwarding them to the server after completing their job.</a:t>
            </a:r>
          </a:p>
          <a:p>
            <a:pPr algn="just"/>
            <a:endParaRPr lang="en-US" sz="1200" b="1" dirty="0">
              <a:solidFill>
                <a:schemeClr val="tx1"/>
              </a:solidFill>
              <a:latin typeface="+mn-lt"/>
            </a:endParaRPr>
          </a:p>
          <a:p>
            <a:pPr algn="just"/>
            <a:r>
              <a:rPr lang="en-US" sz="1200" b="1" dirty="0">
                <a:solidFill>
                  <a:schemeClr val="tx1"/>
                </a:solidFill>
                <a:latin typeface="+mn-lt"/>
              </a:rPr>
              <a:t>Additionally, Street-hail is the most popular among Trip type. In other words People prefer to hail taxis on the street compared to other People ordering taxis via telephone or through ride-hailing apps like Uber (Dispatch)</a:t>
            </a:r>
          </a:p>
          <a:p>
            <a:pPr algn="just"/>
            <a:endParaRPr lang="en-US" sz="1200" b="1" dirty="0">
              <a:solidFill>
                <a:schemeClr val="tx1"/>
              </a:solidFill>
              <a:latin typeface="+mn-lt"/>
            </a:endParaRPr>
          </a:p>
        </p:txBody>
      </p:sp>
      <p:cxnSp>
        <p:nvCxnSpPr>
          <p:cNvPr id="16" name="Straight Arrow Connector 15">
            <a:extLst>
              <a:ext uri="{FF2B5EF4-FFF2-40B4-BE49-F238E27FC236}">
                <a16:creationId xmlns:a16="http://schemas.microsoft.com/office/drawing/2014/main" id="{4FDA4127-B121-B13F-82A9-FF43839E806A}"/>
              </a:ext>
            </a:extLst>
          </p:cNvPr>
          <p:cNvCxnSpPr/>
          <p:nvPr/>
        </p:nvCxnSpPr>
        <p:spPr>
          <a:xfrm flipH="1">
            <a:off x="7083083" y="1674055"/>
            <a:ext cx="99500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E52C9837-B207-EDAC-8290-B49A4C4E39E7}"/>
              </a:ext>
            </a:extLst>
          </p:cNvPr>
          <p:cNvCxnSpPr>
            <a:cxnSpLocks/>
          </p:cNvCxnSpPr>
          <p:nvPr/>
        </p:nvCxnSpPr>
        <p:spPr>
          <a:xfrm flipH="1" flipV="1">
            <a:off x="6794695" y="2377440"/>
            <a:ext cx="731520" cy="30245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66E8184D-3C0B-313A-5B2B-32D15EF89DD9}"/>
              </a:ext>
            </a:extLst>
          </p:cNvPr>
          <p:cNvSpPr/>
          <p:nvPr/>
        </p:nvSpPr>
        <p:spPr>
          <a:xfrm>
            <a:off x="7308166" y="1948375"/>
            <a:ext cx="532228" cy="51346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441992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46C1E6-6D0A-F4A3-BCEF-222EB30BE49C}"/>
              </a:ext>
            </a:extLst>
          </p:cNvPr>
          <p:cNvSpPr>
            <a:spLocks noGrp="1"/>
          </p:cNvSpPr>
          <p:nvPr>
            <p:ph type="body" idx="1"/>
          </p:nvPr>
        </p:nvSpPr>
        <p:spPr>
          <a:xfrm>
            <a:off x="1757100" y="2571750"/>
            <a:ext cx="5629800" cy="819900"/>
          </a:xfrm>
        </p:spPr>
        <p:txBody>
          <a:bodyPr/>
          <a:lstStyle/>
          <a:p>
            <a:pPr marL="38100" indent="0" algn="ctr">
              <a:buNone/>
            </a:pPr>
            <a:r>
              <a:rPr lang="en-ID" sz="3200" b="1" dirty="0">
                <a:solidFill>
                  <a:schemeClr val="tx1"/>
                </a:solidFill>
                <a:effectLst/>
                <a:latin typeface="Roboto" panose="02000000000000000000" pitchFamily="2" charset="0"/>
                <a:ea typeface="Roboto" panose="02000000000000000000" pitchFamily="2" charset="0"/>
                <a:cs typeface="Roboto" panose="02000000000000000000" pitchFamily="2" charset="0"/>
              </a:rPr>
              <a:t>Passenger Behaviour </a:t>
            </a:r>
          </a:p>
          <a:p>
            <a:pPr marL="0" lvl="0" indent="0" algn="ctr" rtl="0">
              <a:spcBef>
                <a:spcPts val="0"/>
              </a:spcBef>
              <a:spcAft>
                <a:spcPts val="0"/>
              </a:spcAft>
              <a:buNone/>
            </a:pPr>
            <a:endParaRPr lang="en-ID" sz="3200" b="1" dirty="0">
              <a:solidFill>
                <a:schemeClr val="tx1"/>
              </a:solidFill>
              <a:latin typeface="Roboto" panose="02000000000000000000" pitchFamily="2" charset="0"/>
              <a:ea typeface="Roboto" panose="02000000000000000000" pitchFamily="2" charset="0"/>
              <a:cs typeface="Roboto" panose="02000000000000000000" pitchFamily="2" charset="0"/>
              <a:sym typeface="Roboto"/>
            </a:endParaRPr>
          </a:p>
          <a:p>
            <a:pPr marL="38100" indent="0">
              <a:buNone/>
            </a:pPr>
            <a:endParaRPr lang="en-ID" b="1" dirty="0">
              <a:solidFill>
                <a:schemeClr val="tx1"/>
              </a:solidFill>
            </a:endParaRPr>
          </a:p>
        </p:txBody>
      </p:sp>
      <p:sp>
        <p:nvSpPr>
          <p:cNvPr id="3" name="Slide Number Placeholder 2">
            <a:extLst>
              <a:ext uri="{FF2B5EF4-FFF2-40B4-BE49-F238E27FC236}">
                <a16:creationId xmlns:a16="http://schemas.microsoft.com/office/drawing/2014/main" id="{F18FD69B-776A-7843-E7C7-D1749AF15C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646995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F67C0C-185F-ED3B-D970-D80F3B7772BB}"/>
              </a:ext>
            </a:extLst>
          </p:cNvPr>
          <p:cNvSpPr>
            <a:spLocks noGrp="1"/>
          </p:cNvSpPr>
          <p:nvPr>
            <p:ph type="sldNum" idx="12"/>
          </p:nvPr>
        </p:nvSpPr>
        <p:spPr/>
        <p:txBody>
          <a:bodyPr/>
          <a:lstStyle/>
          <a:p>
            <a:pPr marL="0" lvl="0" indent="0" rtl="0">
              <a:spcBef>
                <a:spcPts val="0"/>
              </a:spcBef>
              <a:spcAft>
                <a:spcPts val="0"/>
              </a:spcAft>
              <a:buNone/>
            </a:pPr>
            <a:fld id="{00000000-1234-1234-1234-123412341234}" type="slidenum">
              <a:rPr lang="en" smtClean="0"/>
              <a:pPr marL="0" lvl="0" indent="0" rtl="0">
                <a:spcBef>
                  <a:spcPts val="0"/>
                </a:spcBef>
                <a:spcAft>
                  <a:spcPts val="0"/>
                </a:spcAft>
                <a:buNone/>
              </a:pPr>
              <a:t>16</a:t>
            </a:fld>
            <a:endParaRPr lang="en"/>
          </a:p>
        </p:txBody>
      </p:sp>
      <p:sp>
        <p:nvSpPr>
          <p:cNvPr id="6" name="Flowchart: Connector 5">
            <a:extLst>
              <a:ext uri="{FF2B5EF4-FFF2-40B4-BE49-F238E27FC236}">
                <a16:creationId xmlns:a16="http://schemas.microsoft.com/office/drawing/2014/main" id="{0DFF37D1-B936-7730-C814-C393353AFC57}"/>
              </a:ext>
            </a:extLst>
          </p:cNvPr>
          <p:cNvSpPr/>
          <p:nvPr/>
        </p:nvSpPr>
        <p:spPr>
          <a:xfrm>
            <a:off x="203982" y="76586"/>
            <a:ext cx="213120" cy="225869"/>
          </a:xfrm>
          <a:prstGeom prst="flowChartConnector">
            <a:avLst/>
          </a:prstGeom>
          <a:solidFill>
            <a:srgbClr val="3D5D1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42;p20">
            <a:extLst>
              <a:ext uri="{FF2B5EF4-FFF2-40B4-BE49-F238E27FC236}">
                <a16:creationId xmlns:a16="http://schemas.microsoft.com/office/drawing/2014/main" id="{8E670EB0-98FA-A426-B281-08AFF111DB0E}"/>
              </a:ext>
            </a:extLst>
          </p:cNvPr>
          <p:cNvSpPr/>
          <p:nvPr/>
        </p:nvSpPr>
        <p:spPr>
          <a:xfrm>
            <a:off x="8078083" y="248129"/>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pic>
        <p:nvPicPr>
          <p:cNvPr id="9" name="Picture 8">
            <a:extLst>
              <a:ext uri="{FF2B5EF4-FFF2-40B4-BE49-F238E27FC236}">
                <a16:creationId xmlns:a16="http://schemas.microsoft.com/office/drawing/2014/main" id="{6EFC08A4-FCCC-F268-67DB-4E4A1136644E}"/>
              </a:ext>
            </a:extLst>
          </p:cNvPr>
          <p:cNvPicPr>
            <a:picLocks noChangeAspect="1"/>
          </p:cNvPicPr>
          <p:nvPr/>
        </p:nvPicPr>
        <p:blipFill rotWithShape="1">
          <a:blip r:embed="rId2"/>
          <a:srcRect t="3939" r="8183" b="6661"/>
          <a:stretch/>
        </p:blipFill>
        <p:spPr>
          <a:xfrm>
            <a:off x="517059" y="487121"/>
            <a:ext cx="4695021" cy="2643389"/>
          </a:xfrm>
          <a:prstGeom prst="rect">
            <a:avLst/>
          </a:prstGeom>
        </p:spPr>
      </p:pic>
      <p:sp>
        <p:nvSpPr>
          <p:cNvPr id="10" name="TextBox 9">
            <a:extLst>
              <a:ext uri="{FF2B5EF4-FFF2-40B4-BE49-F238E27FC236}">
                <a16:creationId xmlns:a16="http://schemas.microsoft.com/office/drawing/2014/main" id="{288D7A31-4E4A-19E4-54BC-B8E6AE662602}"/>
              </a:ext>
            </a:extLst>
          </p:cNvPr>
          <p:cNvSpPr txBox="1"/>
          <p:nvPr/>
        </p:nvSpPr>
        <p:spPr>
          <a:xfrm>
            <a:off x="2349304" y="117789"/>
            <a:ext cx="4445391" cy="369332"/>
          </a:xfrm>
          <a:prstGeom prst="rect">
            <a:avLst/>
          </a:prstGeom>
          <a:solidFill>
            <a:schemeClr val="bg1"/>
          </a:solidFill>
        </p:spPr>
        <p:txBody>
          <a:bodyPr wrap="square" rtlCol="0">
            <a:spAutoFit/>
          </a:bodyPr>
          <a:lstStyle/>
          <a:p>
            <a:pPr algn="ctr"/>
            <a:r>
              <a:rPr lang="en-ID" sz="1800" b="1" dirty="0">
                <a:solidFill>
                  <a:srgbClr val="000000"/>
                </a:solidFill>
                <a:effectLst/>
                <a:latin typeface="+mj-lt"/>
              </a:rPr>
              <a:t>PAYMENT TYPE BASED RATECODEID</a:t>
            </a:r>
            <a:endParaRPr lang="en-ID" dirty="0">
              <a:latin typeface="+mj-lt"/>
            </a:endParaRPr>
          </a:p>
        </p:txBody>
      </p:sp>
      <p:sp>
        <p:nvSpPr>
          <p:cNvPr id="11" name="TextBox 10">
            <a:extLst>
              <a:ext uri="{FF2B5EF4-FFF2-40B4-BE49-F238E27FC236}">
                <a16:creationId xmlns:a16="http://schemas.microsoft.com/office/drawing/2014/main" id="{AD32DCB0-24A9-645D-0723-AB4D36151B6E}"/>
              </a:ext>
            </a:extLst>
          </p:cNvPr>
          <p:cNvSpPr txBox="1"/>
          <p:nvPr/>
        </p:nvSpPr>
        <p:spPr>
          <a:xfrm>
            <a:off x="5570969" y="1647741"/>
            <a:ext cx="2905197" cy="1169551"/>
          </a:xfrm>
          <a:prstGeom prst="rect">
            <a:avLst/>
          </a:prstGeom>
          <a:noFill/>
        </p:spPr>
        <p:txBody>
          <a:bodyPr wrap="square" rtlCol="0">
            <a:spAutoFit/>
          </a:bodyPr>
          <a:lstStyle/>
          <a:p>
            <a:r>
              <a:rPr lang="en-US" b="1" i="0" dirty="0">
                <a:solidFill>
                  <a:schemeClr val="tx1"/>
                </a:solidFill>
                <a:effectLst/>
                <a:latin typeface="+mn-lt"/>
              </a:rPr>
              <a:t>The majority of people prefer to pay their taxi fees using credit cards, although some still use the old-fashioned method of paying in cash.</a:t>
            </a:r>
            <a:endParaRPr lang="en-ID" b="1" dirty="0">
              <a:solidFill>
                <a:schemeClr val="tx1"/>
              </a:solidFill>
              <a:latin typeface="+mn-lt"/>
            </a:endParaRPr>
          </a:p>
        </p:txBody>
      </p:sp>
      <p:cxnSp>
        <p:nvCxnSpPr>
          <p:cNvPr id="14" name="Straight Arrow Connector 13">
            <a:extLst>
              <a:ext uri="{FF2B5EF4-FFF2-40B4-BE49-F238E27FC236}">
                <a16:creationId xmlns:a16="http://schemas.microsoft.com/office/drawing/2014/main" id="{87499912-5F99-D0E2-C5EE-7510C49BD5F7}"/>
              </a:ext>
            </a:extLst>
          </p:cNvPr>
          <p:cNvCxnSpPr>
            <a:cxnSpLocks/>
          </p:cNvCxnSpPr>
          <p:nvPr/>
        </p:nvCxnSpPr>
        <p:spPr>
          <a:xfrm flipV="1">
            <a:off x="3763108" y="3073791"/>
            <a:ext cx="0" cy="569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C9842D3-445D-5795-1F65-9F179FE1F123}"/>
              </a:ext>
            </a:extLst>
          </p:cNvPr>
          <p:cNvCxnSpPr>
            <a:cxnSpLocks/>
          </p:cNvCxnSpPr>
          <p:nvPr/>
        </p:nvCxnSpPr>
        <p:spPr>
          <a:xfrm flipV="1">
            <a:off x="3242603" y="3102151"/>
            <a:ext cx="0" cy="54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B03EA0A-5210-05B3-E230-D9BCB579A0E9}"/>
              </a:ext>
            </a:extLst>
          </p:cNvPr>
          <p:cNvSpPr txBox="1"/>
          <p:nvPr/>
        </p:nvSpPr>
        <p:spPr>
          <a:xfrm>
            <a:off x="3049172" y="3643532"/>
            <a:ext cx="386861" cy="307777"/>
          </a:xfrm>
          <a:prstGeom prst="rect">
            <a:avLst/>
          </a:prstGeom>
          <a:noFill/>
        </p:spPr>
        <p:txBody>
          <a:bodyPr wrap="square" rtlCol="0">
            <a:spAutoFit/>
          </a:bodyPr>
          <a:lstStyle/>
          <a:p>
            <a:r>
              <a:rPr lang="en-US" dirty="0"/>
              <a:t>68</a:t>
            </a:r>
            <a:endParaRPr lang="en-ID" dirty="0"/>
          </a:p>
        </p:txBody>
      </p:sp>
      <p:sp>
        <p:nvSpPr>
          <p:cNvPr id="22" name="TextBox 21">
            <a:extLst>
              <a:ext uri="{FF2B5EF4-FFF2-40B4-BE49-F238E27FC236}">
                <a16:creationId xmlns:a16="http://schemas.microsoft.com/office/drawing/2014/main" id="{5CCE23D2-8EDC-19B8-D0EE-4737ED82B5D2}"/>
              </a:ext>
            </a:extLst>
          </p:cNvPr>
          <p:cNvSpPr txBox="1"/>
          <p:nvPr/>
        </p:nvSpPr>
        <p:spPr>
          <a:xfrm>
            <a:off x="3502856" y="3643532"/>
            <a:ext cx="520503" cy="307777"/>
          </a:xfrm>
          <a:prstGeom prst="rect">
            <a:avLst/>
          </a:prstGeom>
          <a:noFill/>
        </p:spPr>
        <p:txBody>
          <a:bodyPr wrap="square" rtlCol="0">
            <a:spAutoFit/>
          </a:bodyPr>
          <a:lstStyle/>
          <a:p>
            <a:r>
              <a:rPr lang="en-US" dirty="0"/>
              <a:t>287</a:t>
            </a:r>
            <a:endParaRPr lang="en-ID" dirty="0"/>
          </a:p>
        </p:txBody>
      </p:sp>
    </p:spTree>
    <p:extLst>
      <p:ext uri="{BB962C8B-B14F-4D97-AF65-F5344CB8AC3E}">
        <p14:creationId xmlns:p14="http://schemas.microsoft.com/office/powerpoint/2010/main" val="161546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22495" y="3601330"/>
            <a:ext cx="7772400" cy="861588"/>
          </a:xfrm>
          <a:prstGeom prst="rect">
            <a:avLst/>
          </a:prstGeom>
        </p:spPr>
        <p:txBody>
          <a:bodyPr spcFirstLastPara="1" wrap="square" lIns="91425" tIns="91425" rIns="91425" bIns="91425" anchor="b" anchorCtr="0">
            <a:noAutofit/>
          </a:bodyPr>
          <a:lstStyle/>
          <a:p>
            <a:r>
              <a:rPr lang="en-US" sz="4800" b="1" dirty="0">
                <a:solidFill>
                  <a:schemeClr val="tx1"/>
                </a:solidFill>
                <a:latin typeface="Arial Rounded MT Bold" panose="020F0704030504030204" pitchFamily="34" charset="0"/>
                <a:sym typeface="Raleway Thin"/>
              </a:rPr>
              <a:t>Conclusion &amp; Action</a:t>
            </a:r>
            <a:br>
              <a:rPr lang="en-US" sz="4800" b="1" dirty="0">
                <a:solidFill>
                  <a:schemeClr val="tx1"/>
                </a:solidFill>
                <a:latin typeface="Arial Rounded MT Bold" panose="020F0704030504030204" pitchFamily="34" charset="0"/>
                <a:sym typeface="Raleway Thin"/>
              </a:rPr>
            </a:br>
            <a:endParaRPr lang="en-ID" b="1" dirty="0">
              <a:solidFill>
                <a:schemeClr val="tx1"/>
              </a:solidFill>
              <a:latin typeface="Arial Rounded MT Bold" panose="020F0704030504030204" pitchFamily="34" charset="0"/>
            </a:endParaRPr>
          </a:p>
        </p:txBody>
      </p:sp>
      <p:sp>
        <p:nvSpPr>
          <p:cNvPr id="94" name="Google Shape;94;p16"/>
          <p:cNvSpPr txBox="1"/>
          <p:nvPr/>
        </p:nvSpPr>
        <p:spPr>
          <a:xfrm>
            <a:off x="7790223"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Thin"/>
                <a:ea typeface="Raleway Thin"/>
                <a:cs typeface="Raleway Thin"/>
                <a:sym typeface="Raleway Thin"/>
              </a:rPr>
              <a:t>4</a:t>
            </a:r>
            <a:endParaRPr sz="9600" dirty="0">
              <a:solidFill>
                <a:schemeClr val="dk1"/>
              </a:solidFill>
              <a:latin typeface="Raleway Thin"/>
              <a:ea typeface="Raleway Thin"/>
              <a:cs typeface="Raleway Thin"/>
              <a:sym typeface="Raleway Thin"/>
            </a:endParaRPr>
          </a:p>
        </p:txBody>
      </p:sp>
      <p:sp>
        <p:nvSpPr>
          <p:cNvPr id="3" name="Subtitle 2">
            <a:extLst>
              <a:ext uri="{FF2B5EF4-FFF2-40B4-BE49-F238E27FC236}">
                <a16:creationId xmlns:a16="http://schemas.microsoft.com/office/drawing/2014/main" id="{2A650538-D2E4-3660-9291-EE8D02E0618D}"/>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4059250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8"/>
          <p:cNvSpPr txBox="1">
            <a:spLocks noGrp="1"/>
          </p:cNvSpPr>
          <p:nvPr>
            <p:ph type="body" idx="1"/>
          </p:nvPr>
        </p:nvSpPr>
        <p:spPr>
          <a:xfrm>
            <a:off x="725053" y="338521"/>
            <a:ext cx="6866100" cy="4143982"/>
          </a:xfrm>
          <a:prstGeom prst="rect">
            <a:avLst/>
          </a:prstGeom>
        </p:spPr>
        <p:txBody>
          <a:bodyPr spcFirstLastPara="1" wrap="square" lIns="91425" tIns="91425" rIns="91425" bIns="91425" anchor="t" anchorCtr="0">
            <a:noAutofit/>
          </a:bodyPr>
          <a:lstStyle/>
          <a:p>
            <a:pPr marL="114300" lvl="0" indent="0" algn="l" rtl="0">
              <a:spcBef>
                <a:spcPts val="600"/>
              </a:spcBef>
              <a:spcAft>
                <a:spcPts val="0"/>
              </a:spcAft>
              <a:buSzPts val="1800"/>
              <a:buNone/>
            </a:pPr>
            <a:r>
              <a:rPr lang="en-US" sz="1400" b="1" dirty="0">
                <a:solidFill>
                  <a:schemeClr val="tx1">
                    <a:lumMod val="50000"/>
                  </a:schemeClr>
                </a:solidFill>
                <a:latin typeface="+mj-lt"/>
              </a:rPr>
              <a:t>In Nutshell</a:t>
            </a:r>
            <a:r>
              <a:rPr lang="en-US" sz="1400" dirty="0">
                <a:solidFill>
                  <a:schemeClr val="tx1">
                    <a:lumMod val="50000"/>
                  </a:schemeClr>
                </a:solidFill>
                <a:latin typeface="+mj-lt"/>
              </a:rPr>
              <a:t>:</a:t>
            </a:r>
          </a:p>
          <a:p>
            <a:pPr marL="114300" lvl="0" indent="0" algn="just" rtl="0">
              <a:spcBef>
                <a:spcPts val="600"/>
              </a:spcBef>
              <a:spcAft>
                <a:spcPts val="0"/>
              </a:spcAft>
              <a:buSzPts val="1800"/>
              <a:buNone/>
            </a:pPr>
            <a:r>
              <a:rPr lang="en-US" sz="1400" dirty="0">
                <a:solidFill>
                  <a:schemeClr val="tx1">
                    <a:lumMod val="50000"/>
                  </a:schemeClr>
                </a:solidFill>
                <a:latin typeface="+mj-lt"/>
              </a:rPr>
              <a:t>Revenue of both third-party are depending on Yellow Cabs company. Because </a:t>
            </a:r>
            <a:r>
              <a:rPr lang="en-US" sz="1400" b="0" i="0" dirty="0">
                <a:solidFill>
                  <a:schemeClr val="tx1">
                    <a:lumMod val="50000"/>
                  </a:schemeClr>
                </a:solidFill>
                <a:effectLst/>
                <a:latin typeface="+mj-lt"/>
              </a:rPr>
              <a:t>The taxi company has determined the fees for each trip and any extra fees.</a:t>
            </a:r>
            <a:endParaRPr lang="en-US" sz="1400" dirty="0">
              <a:solidFill>
                <a:schemeClr val="tx1">
                  <a:lumMod val="50000"/>
                </a:schemeClr>
              </a:solidFill>
              <a:latin typeface="+mj-lt"/>
            </a:endParaRPr>
          </a:p>
          <a:p>
            <a:pPr marL="114300" lvl="0" indent="0" algn="just" rtl="0">
              <a:spcBef>
                <a:spcPts val="600"/>
              </a:spcBef>
              <a:spcAft>
                <a:spcPts val="0"/>
              </a:spcAft>
              <a:buSzPts val="1800"/>
              <a:buNone/>
            </a:pPr>
            <a:r>
              <a:rPr lang="en-US" sz="1400" dirty="0">
                <a:solidFill>
                  <a:schemeClr val="tx1">
                    <a:lumMod val="50000"/>
                  </a:schemeClr>
                </a:solidFill>
                <a:latin typeface="+mj-lt"/>
              </a:rPr>
              <a:t>Here’s the </a:t>
            </a:r>
            <a:r>
              <a:rPr lang="en-US" sz="1400" b="1" dirty="0">
                <a:solidFill>
                  <a:schemeClr val="tx1">
                    <a:lumMod val="50000"/>
                  </a:schemeClr>
                </a:solidFill>
                <a:latin typeface="+mj-lt"/>
              </a:rPr>
              <a:t>solution</a:t>
            </a:r>
            <a:r>
              <a:rPr lang="en-US" sz="1400" dirty="0">
                <a:solidFill>
                  <a:schemeClr val="tx1">
                    <a:lumMod val="50000"/>
                  </a:schemeClr>
                </a:solidFill>
                <a:latin typeface="+mj-lt"/>
              </a:rPr>
              <a:t> to increasing Revenue’s Creative &amp; Verifone through their Service Payment Despite the taxi company has already determined the fees.</a:t>
            </a:r>
          </a:p>
          <a:p>
            <a:pPr algn="just"/>
            <a:r>
              <a:rPr lang="en-US" sz="1200" b="0" i="0" dirty="0">
                <a:solidFill>
                  <a:schemeClr val="tx1">
                    <a:lumMod val="50000"/>
                  </a:schemeClr>
                </a:solidFill>
                <a:effectLst/>
                <a:latin typeface="+mj-lt"/>
              </a:rPr>
              <a:t>Offer a 5-10% discount for popular trips such as Standard rate or trips within New York City for all types of credit cards.</a:t>
            </a:r>
          </a:p>
          <a:p>
            <a:pPr algn="just"/>
            <a:r>
              <a:rPr lang="en-US" sz="1200" b="0" i="0" dirty="0">
                <a:solidFill>
                  <a:schemeClr val="tx1">
                    <a:lumMod val="50000"/>
                  </a:schemeClr>
                </a:solidFill>
                <a:effectLst/>
                <a:latin typeface="+mj-lt"/>
              </a:rPr>
              <a:t>Provide cashback rewards or exchange coupons with reward points for credit card payments.</a:t>
            </a:r>
          </a:p>
          <a:p>
            <a:pPr algn="just"/>
            <a:r>
              <a:rPr lang="en-US" sz="1200" b="0" i="0" dirty="0">
                <a:solidFill>
                  <a:schemeClr val="tx1">
                    <a:lumMod val="50000"/>
                  </a:schemeClr>
                </a:solidFill>
                <a:effectLst/>
                <a:latin typeface="+mj-lt"/>
              </a:rPr>
              <a:t>Develop an E-Payment app option for payment, so people can pay using their app balance instead of having to use their credit card</a:t>
            </a:r>
            <a:r>
              <a:rPr lang="en-US" sz="1200" b="0" i="0" dirty="0">
                <a:solidFill>
                  <a:srgbClr val="D1D5DB"/>
                </a:solidFill>
                <a:effectLst/>
                <a:latin typeface="+mj-lt"/>
              </a:rPr>
              <a:t>.</a:t>
            </a:r>
          </a:p>
          <a:p>
            <a:pPr algn="just"/>
            <a:r>
              <a:rPr lang="en-US" sz="1200" i="0" dirty="0">
                <a:solidFill>
                  <a:schemeClr val="tx1">
                    <a:lumMod val="50000"/>
                  </a:schemeClr>
                </a:solidFill>
                <a:effectLst/>
                <a:latin typeface="+mj-lt"/>
              </a:rPr>
              <a:t>Add a debit card payment option in addition to credit card payments, so people without credit cards can still pay for taxi rides using the VeriFone Inc. &amp; Creative Mobile Technologies, LLC EDC machines.</a:t>
            </a:r>
          </a:p>
          <a:p>
            <a:pPr algn="just"/>
            <a:r>
              <a:rPr lang="en-US" sz="1200" b="0" i="0" dirty="0">
                <a:solidFill>
                  <a:schemeClr val="tx1">
                    <a:lumMod val="50000"/>
                  </a:schemeClr>
                </a:solidFill>
                <a:effectLst/>
                <a:latin typeface="+mj-lt"/>
              </a:rPr>
              <a:t>Ensure that credit card payment service is provided only to taxis with good driver criteria and good reviews, as there are disputes where passengers refuse to pay or pay an incorrect fare.</a:t>
            </a:r>
            <a:endParaRPr lang="en-US" sz="1200" dirty="0">
              <a:solidFill>
                <a:schemeClr val="tx1">
                  <a:lumMod val="50000"/>
                </a:schemeClr>
              </a:solidFill>
              <a:latin typeface="+mj-lt"/>
            </a:endParaRPr>
          </a:p>
          <a:p>
            <a:pPr marL="114300" lvl="0" indent="0" algn="l" rtl="0">
              <a:spcBef>
                <a:spcPts val="600"/>
              </a:spcBef>
              <a:spcAft>
                <a:spcPts val="0"/>
              </a:spcAft>
              <a:buSzPts val="1800"/>
              <a:buNone/>
            </a:pPr>
            <a:endParaRPr lang="en-US" sz="1400" dirty="0">
              <a:solidFill>
                <a:schemeClr val="tx1"/>
              </a:solidFill>
              <a:latin typeface="+mj-lt"/>
            </a:endParaRPr>
          </a:p>
          <a:p>
            <a:pPr marL="114300" lvl="0" indent="0" algn="l" rtl="0">
              <a:spcBef>
                <a:spcPts val="600"/>
              </a:spcBef>
              <a:spcAft>
                <a:spcPts val="0"/>
              </a:spcAft>
              <a:buSzPts val="1800"/>
              <a:buNone/>
            </a:pPr>
            <a:endParaRPr lang="en-US" sz="1400" dirty="0">
              <a:solidFill>
                <a:schemeClr val="tx1"/>
              </a:solidFill>
              <a:latin typeface="+mj-lt"/>
            </a:endParaRP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108" name="Google Shape;108;p18"/>
          <p:cNvGrpSpPr/>
          <p:nvPr/>
        </p:nvGrpSpPr>
        <p:grpSpPr>
          <a:xfrm>
            <a:off x="8119638" y="225980"/>
            <a:ext cx="539546" cy="879605"/>
            <a:chOff x="6730350" y="2315900"/>
            <a:chExt cx="257700" cy="420100"/>
          </a:xfrm>
        </p:grpSpPr>
        <p:sp>
          <p:nvSpPr>
            <p:cNvPr id="109" name="Google Shape;109;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390" name="Google Shape;390;p35"/>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rPr>
              <a:t>Thanks!</a:t>
            </a:r>
            <a:endParaRPr sz="9600" dirty="0">
              <a:solidFill>
                <a:schemeClr val="accent1"/>
              </a:solidFill>
            </a:endParaRPr>
          </a:p>
        </p:txBody>
      </p:sp>
      <p:sp>
        <p:nvSpPr>
          <p:cNvPr id="391" name="Google Shape;391;p35"/>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sp>
        <p:nvSpPr>
          <p:cNvPr id="392" name="Google Shape;392;p35"/>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20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Timeline</a:t>
            </a:r>
            <a:endParaRPr dirty="0">
              <a:solidFill>
                <a:schemeClr val="accent1"/>
              </a:solidFill>
            </a:endParaRPr>
          </a:p>
        </p:txBody>
      </p:sp>
      <p:sp>
        <p:nvSpPr>
          <p:cNvPr id="264" name="Google Shape;264;p2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265" name="Google Shape;265;p29"/>
          <p:cNvSpPr/>
          <p:nvPr/>
        </p:nvSpPr>
        <p:spPr>
          <a:xfrm>
            <a:off x="2164963" y="3238713"/>
            <a:ext cx="594300" cy="36900"/>
          </a:xfrm>
          <a:prstGeom prst="roundRect">
            <a:avLst>
              <a:gd name="adj" fmla="val 50000"/>
            </a:avLst>
          </a:prstGeom>
          <a:solidFill>
            <a:srgbClr val="FFB6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Thin"/>
              <a:ea typeface="Raleway Thin"/>
              <a:cs typeface="Raleway Thin"/>
              <a:sym typeface="Raleway Thin"/>
            </a:endParaRPr>
          </a:p>
        </p:txBody>
      </p:sp>
      <p:sp>
        <p:nvSpPr>
          <p:cNvPr id="266" name="Google Shape;266;p29"/>
          <p:cNvSpPr/>
          <p:nvPr/>
        </p:nvSpPr>
        <p:spPr>
          <a:xfrm>
            <a:off x="1176112" y="2983917"/>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Thin"/>
              <a:ea typeface="Raleway Thin"/>
              <a:cs typeface="Raleway Thin"/>
              <a:sym typeface="Raleway Thin"/>
            </a:endParaRPr>
          </a:p>
        </p:txBody>
      </p:sp>
      <p:sp>
        <p:nvSpPr>
          <p:cNvPr id="268" name="Google Shape;268;p29"/>
          <p:cNvSpPr txBox="1"/>
          <p:nvPr/>
        </p:nvSpPr>
        <p:spPr>
          <a:xfrm>
            <a:off x="594488"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ID" sz="1100" b="1" i="0" dirty="0">
                <a:solidFill>
                  <a:schemeClr val="tx1">
                    <a:lumMod val="50000"/>
                  </a:schemeClr>
                </a:solidFill>
                <a:effectLst/>
                <a:latin typeface="Sitka Heading Semibold" pitchFamily="2" charset="0"/>
              </a:rPr>
              <a:t>Dataset synopsis</a:t>
            </a:r>
            <a:endParaRPr sz="1000" b="1" dirty="0">
              <a:solidFill>
                <a:schemeClr val="tx1">
                  <a:lumMod val="50000"/>
                </a:schemeClr>
              </a:solidFill>
              <a:latin typeface="Sitka Heading Semibold" pitchFamily="2" charset="0"/>
              <a:ea typeface="Raleway Thin"/>
              <a:cs typeface="Raleway Thin"/>
              <a:sym typeface="Raleway Thin"/>
            </a:endParaRPr>
          </a:p>
        </p:txBody>
      </p:sp>
      <p:sp>
        <p:nvSpPr>
          <p:cNvPr id="269" name="Google Shape;269;p29"/>
          <p:cNvSpPr txBox="1"/>
          <p:nvPr/>
        </p:nvSpPr>
        <p:spPr>
          <a:xfrm>
            <a:off x="594488" y="3945525"/>
            <a:ext cx="17550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000" b="1" i="0" dirty="0">
                <a:solidFill>
                  <a:schemeClr val="tx1">
                    <a:lumMod val="50000"/>
                  </a:schemeClr>
                </a:solidFill>
                <a:effectLst/>
                <a:latin typeface="Sitka Heading Semibold" pitchFamily="2" charset="0"/>
              </a:rPr>
              <a:t>Brief Overview of the Dataset</a:t>
            </a:r>
            <a:endParaRPr sz="800" b="1" dirty="0">
              <a:solidFill>
                <a:schemeClr val="tx1">
                  <a:lumMod val="50000"/>
                </a:schemeClr>
              </a:solidFill>
              <a:latin typeface="Sitka Heading Semibold" pitchFamily="2" charset="0"/>
              <a:ea typeface="Raleway Thin"/>
              <a:cs typeface="Raleway Thin"/>
              <a:sym typeface="Raleway Thin"/>
            </a:endParaRPr>
          </a:p>
        </p:txBody>
      </p:sp>
      <p:sp>
        <p:nvSpPr>
          <p:cNvPr id="270" name="Google Shape;270;p29"/>
          <p:cNvSpPr/>
          <p:nvPr/>
        </p:nvSpPr>
        <p:spPr>
          <a:xfrm>
            <a:off x="3214788" y="2980078"/>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latin typeface="Raleway Thin"/>
              <a:ea typeface="Raleway Thin"/>
              <a:cs typeface="Raleway Thin"/>
              <a:sym typeface="Raleway Thin"/>
            </a:endParaRPr>
          </a:p>
        </p:txBody>
      </p:sp>
      <p:sp>
        <p:nvSpPr>
          <p:cNvPr id="271" name="Google Shape;271;p29"/>
          <p:cNvSpPr txBox="1"/>
          <p:nvPr/>
        </p:nvSpPr>
        <p:spPr>
          <a:xfrm>
            <a:off x="2699425"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000" b="1" dirty="0">
                <a:solidFill>
                  <a:schemeClr val="tx1">
                    <a:lumMod val="50000"/>
                  </a:schemeClr>
                </a:solidFill>
                <a:latin typeface="Sitka Heading Semibold" pitchFamily="2" charset="0"/>
                <a:ea typeface="Raleway Thin"/>
                <a:cs typeface="Raleway Thin"/>
                <a:sym typeface="Raleway Thin"/>
              </a:rPr>
              <a:t>What Are </a:t>
            </a:r>
            <a:r>
              <a:rPr lang="en-US" sz="1100" b="1" dirty="0">
                <a:solidFill>
                  <a:schemeClr val="tx1">
                    <a:lumMod val="50000"/>
                  </a:schemeClr>
                </a:solidFill>
                <a:latin typeface="Sitka Heading Semibold" pitchFamily="2" charset="0"/>
                <a:ea typeface="Raleway Thin"/>
                <a:cs typeface="Raleway Thin"/>
                <a:sym typeface="Raleway Thin"/>
              </a:rPr>
              <a:t>Talking</a:t>
            </a:r>
            <a:r>
              <a:rPr lang="en-US" sz="1000" b="1" dirty="0">
                <a:solidFill>
                  <a:schemeClr val="tx1">
                    <a:lumMod val="50000"/>
                  </a:schemeClr>
                </a:solidFill>
                <a:latin typeface="Sitka Heading Semibold" pitchFamily="2" charset="0"/>
                <a:ea typeface="Raleway Thin"/>
                <a:cs typeface="Raleway Thin"/>
                <a:sym typeface="Raleway Thin"/>
              </a:rPr>
              <a:t> </a:t>
            </a:r>
            <a:r>
              <a:rPr lang="en-US" sz="1100" b="1" dirty="0">
                <a:solidFill>
                  <a:schemeClr val="tx1">
                    <a:lumMod val="50000"/>
                  </a:schemeClr>
                </a:solidFill>
                <a:latin typeface="Sitka Heading Semibold" pitchFamily="2" charset="0"/>
                <a:ea typeface="Raleway Thin"/>
                <a:cs typeface="Raleway Thin"/>
                <a:sym typeface="Raleway Thin"/>
              </a:rPr>
              <a:t>About</a:t>
            </a:r>
            <a:r>
              <a:rPr lang="en-US" sz="1000" b="1" dirty="0">
                <a:solidFill>
                  <a:schemeClr val="tx1">
                    <a:lumMod val="50000"/>
                  </a:schemeClr>
                </a:solidFill>
                <a:latin typeface="Sitka Heading Semibold" pitchFamily="2" charset="0"/>
                <a:ea typeface="Raleway Thin"/>
                <a:cs typeface="Raleway Thin"/>
                <a:sym typeface="Raleway Thin"/>
              </a:rPr>
              <a:t> ?</a:t>
            </a:r>
            <a:endParaRPr sz="1000" b="1" dirty="0">
              <a:solidFill>
                <a:schemeClr val="tx1">
                  <a:lumMod val="50000"/>
                </a:schemeClr>
              </a:solidFill>
              <a:latin typeface="Sitka Heading Semibold" pitchFamily="2" charset="0"/>
              <a:ea typeface="Raleway Thin"/>
              <a:cs typeface="Raleway Thin"/>
              <a:sym typeface="Raleway Thin"/>
            </a:endParaRPr>
          </a:p>
        </p:txBody>
      </p:sp>
      <p:sp>
        <p:nvSpPr>
          <p:cNvPr id="272" name="Google Shape;272;p29"/>
          <p:cNvSpPr txBox="1"/>
          <p:nvPr/>
        </p:nvSpPr>
        <p:spPr>
          <a:xfrm>
            <a:off x="2699423" y="39559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000" b="1" i="0" dirty="0">
                <a:solidFill>
                  <a:schemeClr val="tx1">
                    <a:lumMod val="50000"/>
                  </a:schemeClr>
                </a:solidFill>
                <a:effectLst/>
                <a:latin typeface="Sitka Heading Semibold" pitchFamily="2" charset="0"/>
              </a:rPr>
              <a:t>A Brief Overview of the Issue.</a:t>
            </a:r>
            <a:endParaRPr lang="en-ID" sz="1000" b="1" dirty="0">
              <a:solidFill>
                <a:schemeClr val="tx1">
                  <a:lumMod val="50000"/>
                </a:schemeClr>
              </a:solidFill>
              <a:latin typeface="Sitka Heading Semibold" pitchFamily="2" charset="0"/>
              <a:ea typeface="Raleway Thin"/>
              <a:cs typeface="Raleway Thin"/>
              <a:sym typeface="Raleway Thin"/>
            </a:endParaRPr>
          </a:p>
        </p:txBody>
      </p:sp>
      <p:sp>
        <p:nvSpPr>
          <p:cNvPr id="274" name="Google Shape;274;p29"/>
          <p:cNvSpPr/>
          <p:nvPr/>
        </p:nvSpPr>
        <p:spPr>
          <a:xfrm>
            <a:off x="5341256" y="2984536"/>
            <a:ext cx="594300" cy="569776"/>
          </a:xfrm>
          <a:prstGeom prst="ellipse">
            <a:avLst/>
          </a:prstGeom>
          <a:noFill/>
          <a:ln w="381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latin typeface="Raleway Thin"/>
              <a:ea typeface="Raleway Thin"/>
              <a:cs typeface="Raleway Thin"/>
              <a:sym typeface="Raleway Thin"/>
            </a:endParaRPr>
          </a:p>
        </p:txBody>
      </p:sp>
      <p:sp>
        <p:nvSpPr>
          <p:cNvPr id="275" name="Google Shape;275;p29"/>
          <p:cNvSpPr txBox="1"/>
          <p:nvPr/>
        </p:nvSpPr>
        <p:spPr>
          <a:xfrm>
            <a:off x="4783346"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100" b="1" dirty="0">
                <a:solidFill>
                  <a:schemeClr val="tx1">
                    <a:lumMod val="50000"/>
                  </a:schemeClr>
                </a:solidFill>
                <a:latin typeface="Sitka Heading Semibold" pitchFamily="2" charset="0"/>
                <a:ea typeface="Raleway Thin"/>
                <a:cs typeface="Raleway Thin"/>
                <a:sym typeface="Raleway Thin"/>
              </a:rPr>
              <a:t>Analyst</a:t>
            </a:r>
            <a:endParaRPr sz="1100" b="1" dirty="0">
              <a:solidFill>
                <a:schemeClr val="tx1">
                  <a:lumMod val="50000"/>
                </a:schemeClr>
              </a:solidFill>
              <a:latin typeface="Sitka Heading Semibold" pitchFamily="2" charset="0"/>
              <a:ea typeface="Raleway Thin"/>
              <a:cs typeface="Raleway Thin"/>
              <a:sym typeface="Raleway Thin"/>
            </a:endParaRPr>
          </a:p>
        </p:txBody>
      </p:sp>
      <p:sp>
        <p:nvSpPr>
          <p:cNvPr id="276" name="Google Shape;276;p29"/>
          <p:cNvSpPr txBox="1"/>
          <p:nvPr/>
        </p:nvSpPr>
        <p:spPr>
          <a:xfrm>
            <a:off x="4784115" y="3883025"/>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000" b="1" i="0" dirty="0">
                <a:solidFill>
                  <a:schemeClr val="tx1">
                    <a:lumMod val="50000"/>
                  </a:schemeClr>
                </a:solidFill>
                <a:effectLst/>
                <a:latin typeface="Sitka Heading Semibold" pitchFamily="2" charset="0"/>
              </a:rPr>
              <a:t>Exploring the NYC Yellow Taxi Data: An Analyst's Perspective</a:t>
            </a:r>
            <a:endParaRPr sz="800" b="1" dirty="0">
              <a:solidFill>
                <a:schemeClr val="tx1">
                  <a:lumMod val="50000"/>
                </a:schemeClr>
              </a:solidFill>
              <a:latin typeface="Sitka Heading Semibold" pitchFamily="2" charset="0"/>
              <a:ea typeface="Raleway Thin"/>
              <a:cs typeface="Raleway Thin"/>
              <a:sym typeface="Raleway Thin"/>
            </a:endParaRPr>
          </a:p>
        </p:txBody>
      </p:sp>
      <p:sp>
        <p:nvSpPr>
          <p:cNvPr id="278" name="Google Shape;278;p29"/>
          <p:cNvSpPr/>
          <p:nvPr/>
        </p:nvSpPr>
        <p:spPr>
          <a:xfrm>
            <a:off x="7420786" y="2947750"/>
            <a:ext cx="594300" cy="594300"/>
          </a:xfrm>
          <a:prstGeom prst="ellipse">
            <a:avLst/>
          </a:prstGeom>
          <a:noFill/>
          <a:ln w="381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Thin"/>
              <a:ea typeface="Raleway Thin"/>
              <a:cs typeface="Raleway Thin"/>
              <a:sym typeface="Raleway Thin"/>
            </a:endParaRPr>
          </a:p>
        </p:txBody>
      </p:sp>
      <p:sp>
        <p:nvSpPr>
          <p:cNvPr id="279" name="Google Shape;279;p29"/>
          <p:cNvSpPr txBox="1"/>
          <p:nvPr/>
        </p:nvSpPr>
        <p:spPr>
          <a:xfrm>
            <a:off x="6863388"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100" b="1" dirty="0">
                <a:solidFill>
                  <a:schemeClr val="tx1">
                    <a:lumMod val="50000"/>
                  </a:schemeClr>
                </a:solidFill>
                <a:latin typeface="Sitka Heading Semibold" pitchFamily="2" charset="0"/>
                <a:ea typeface="Raleway Thin"/>
                <a:cs typeface="Raleway Thin"/>
                <a:sym typeface="Raleway Thin"/>
              </a:rPr>
              <a:t>Conclusion &amp; Action</a:t>
            </a:r>
            <a:endParaRPr sz="1100" b="1" dirty="0">
              <a:solidFill>
                <a:schemeClr val="tx1">
                  <a:lumMod val="50000"/>
                </a:schemeClr>
              </a:solidFill>
              <a:latin typeface="Sitka Heading Semibold" pitchFamily="2" charset="0"/>
              <a:ea typeface="Raleway Thin"/>
              <a:cs typeface="Raleway Thin"/>
              <a:sym typeface="Raleway Thin"/>
            </a:endParaRPr>
          </a:p>
        </p:txBody>
      </p:sp>
      <p:sp>
        <p:nvSpPr>
          <p:cNvPr id="280" name="Google Shape;280;p29"/>
          <p:cNvSpPr txBox="1"/>
          <p:nvPr/>
        </p:nvSpPr>
        <p:spPr>
          <a:xfrm>
            <a:off x="6863386" y="39559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ID" sz="1000" b="1" i="0" dirty="0">
                <a:solidFill>
                  <a:schemeClr val="tx1">
                    <a:lumMod val="50000"/>
                  </a:schemeClr>
                </a:solidFill>
                <a:effectLst/>
                <a:latin typeface="Sitka Heading Semibold" pitchFamily="2" charset="0"/>
              </a:rPr>
              <a:t>Summary and Next Steps</a:t>
            </a:r>
            <a:endParaRPr sz="800" b="1" dirty="0">
              <a:solidFill>
                <a:schemeClr val="tx1">
                  <a:lumMod val="50000"/>
                </a:schemeClr>
              </a:solidFill>
              <a:latin typeface="Sitka Heading Semibold" pitchFamily="2" charset="0"/>
              <a:ea typeface="Raleway Thin"/>
              <a:cs typeface="Raleway Thin"/>
              <a:sym typeface="Raleway Thin"/>
            </a:endParaRPr>
          </a:p>
        </p:txBody>
      </p:sp>
      <p:sp>
        <p:nvSpPr>
          <p:cNvPr id="282" name="Google Shape;282;p29"/>
          <p:cNvSpPr/>
          <p:nvPr/>
        </p:nvSpPr>
        <p:spPr>
          <a:xfrm>
            <a:off x="4337175" y="3238713"/>
            <a:ext cx="594300" cy="36900"/>
          </a:xfrm>
          <a:prstGeom prst="roundRect">
            <a:avLst>
              <a:gd name="adj" fmla="val 5000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highlight>
                <a:srgbClr val="FFFF00"/>
              </a:highlight>
              <a:latin typeface="Raleway Thin"/>
              <a:ea typeface="Raleway Thin"/>
              <a:cs typeface="Raleway Thin"/>
              <a:sym typeface="Raleway Thin"/>
            </a:endParaRPr>
          </a:p>
        </p:txBody>
      </p:sp>
      <p:sp>
        <p:nvSpPr>
          <p:cNvPr id="283" name="Google Shape;283;p29"/>
          <p:cNvSpPr/>
          <p:nvPr/>
        </p:nvSpPr>
        <p:spPr>
          <a:xfrm>
            <a:off x="6419150" y="3238713"/>
            <a:ext cx="594300" cy="36900"/>
          </a:xfrm>
          <a:prstGeom prst="roundRect">
            <a:avLst>
              <a:gd name="adj" fmla="val 5000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Thin"/>
              <a:ea typeface="Raleway Thin"/>
              <a:cs typeface="Raleway Thin"/>
              <a:sym typeface="Raleway Thin"/>
            </a:endParaRPr>
          </a:p>
        </p:txBody>
      </p:sp>
      <p:grpSp>
        <p:nvGrpSpPr>
          <p:cNvPr id="284" name="Google Shape;284;p29"/>
          <p:cNvGrpSpPr/>
          <p:nvPr/>
        </p:nvGrpSpPr>
        <p:grpSpPr>
          <a:xfrm>
            <a:off x="7964730" y="329098"/>
            <a:ext cx="977040" cy="722851"/>
            <a:chOff x="5255200" y="3006475"/>
            <a:chExt cx="511700" cy="378575"/>
          </a:xfrm>
        </p:grpSpPr>
        <p:sp>
          <p:nvSpPr>
            <p:cNvPr id="285" name="Google Shape;285;p2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58C09883-8083-E0F4-3CE4-13C7028288B0}"/>
              </a:ext>
            </a:extLst>
          </p:cNvPr>
          <p:cNvPicPr>
            <a:picLocks noChangeAspect="1"/>
          </p:cNvPicPr>
          <p:nvPr/>
        </p:nvPicPr>
        <p:blipFill>
          <a:blip r:embed="rId3">
            <a:duotone>
              <a:schemeClr val="accent6">
                <a:shade val="45000"/>
                <a:satMod val="135000"/>
              </a:schemeClr>
              <a:prstClr val="white"/>
            </a:duotone>
          </a:blip>
          <a:stretch>
            <a:fillRect/>
          </a:stretch>
        </p:blipFill>
        <p:spPr>
          <a:xfrm>
            <a:off x="1298441" y="3093770"/>
            <a:ext cx="338435" cy="338435"/>
          </a:xfrm>
          <a:prstGeom prst="rect">
            <a:avLst/>
          </a:prstGeom>
        </p:spPr>
      </p:pic>
      <p:pic>
        <p:nvPicPr>
          <p:cNvPr id="9" name="Picture 8">
            <a:extLst>
              <a:ext uri="{FF2B5EF4-FFF2-40B4-BE49-F238E27FC236}">
                <a16:creationId xmlns:a16="http://schemas.microsoft.com/office/drawing/2014/main" id="{350557C0-EBF4-2689-8B11-63F790061E71}"/>
              </a:ext>
            </a:extLst>
          </p:cNvPr>
          <p:cNvPicPr>
            <a:picLocks noChangeAspect="1"/>
          </p:cNvPicPr>
          <p:nvPr/>
        </p:nvPicPr>
        <p:blipFill>
          <a:blip r:embed="rId4">
            <a:duotone>
              <a:schemeClr val="accent2">
                <a:shade val="45000"/>
                <a:satMod val="135000"/>
              </a:schemeClr>
              <a:prstClr val="white"/>
            </a:duotone>
          </a:blip>
          <a:stretch>
            <a:fillRect/>
          </a:stretch>
        </p:blipFill>
        <p:spPr>
          <a:xfrm>
            <a:off x="3378768" y="3097446"/>
            <a:ext cx="350409" cy="350409"/>
          </a:xfrm>
          <a:prstGeom prst="rect">
            <a:avLst/>
          </a:prstGeom>
        </p:spPr>
      </p:pic>
      <p:pic>
        <p:nvPicPr>
          <p:cNvPr id="11" name="Picture 10">
            <a:extLst>
              <a:ext uri="{FF2B5EF4-FFF2-40B4-BE49-F238E27FC236}">
                <a16:creationId xmlns:a16="http://schemas.microsoft.com/office/drawing/2014/main" id="{35F3B3CB-2E75-5035-BA36-C9D036252B1D}"/>
              </a:ext>
            </a:extLst>
          </p:cNvPr>
          <p:cNvPicPr>
            <a:picLocks noChangeAspect="1"/>
          </p:cNvPicPr>
          <p:nvPr/>
        </p:nvPicPr>
        <p:blipFill>
          <a:blip r:embed="rId5">
            <a:duotone>
              <a:schemeClr val="accent3">
                <a:shade val="45000"/>
                <a:satMod val="135000"/>
              </a:schemeClr>
              <a:prstClr val="white"/>
            </a:duotone>
          </a:blip>
          <a:stretch>
            <a:fillRect/>
          </a:stretch>
        </p:blipFill>
        <p:spPr>
          <a:xfrm>
            <a:off x="5459562" y="3098469"/>
            <a:ext cx="357038" cy="357038"/>
          </a:xfrm>
          <a:prstGeom prst="rect">
            <a:avLst/>
          </a:prstGeom>
        </p:spPr>
      </p:pic>
      <p:pic>
        <p:nvPicPr>
          <p:cNvPr id="13" name="Picture 12">
            <a:extLst>
              <a:ext uri="{FF2B5EF4-FFF2-40B4-BE49-F238E27FC236}">
                <a16:creationId xmlns:a16="http://schemas.microsoft.com/office/drawing/2014/main" id="{7636EE8B-8881-3CAB-31F4-10226199FE60}"/>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Layer>
                </a14:imgProps>
              </a:ext>
            </a:extLst>
          </a:blip>
          <a:stretch>
            <a:fillRect/>
          </a:stretch>
        </p:blipFill>
        <p:spPr>
          <a:xfrm>
            <a:off x="7535944" y="3068222"/>
            <a:ext cx="363983" cy="3639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Arial Rounded MT Bold" panose="020F0704030504030204" pitchFamily="34" charset="0"/>
              </a:rPr>
              <a:t>Dataset Synopsis</a:t>
            </a:r>
            <a:endParaRPr b="1" dirty="0">
              <a:latin typeface="Arial Rounded MT Bold" panose="020F0704030504030204" pitchFamily="34" charset="0"/>
            </a:endParaRPr>
          </a:p>
        </p:txBody>
      </p:sp>
      <p:sp>
        <p:nvSpPr>
          <p:cNvPr id="94" name="Google Shape;94;p16"/>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Thin"/>
                <a:ea typeface="Raleway Thin"/>
                <a:cs typeface="Raleway Thin"/>
                <a:sym typeface="Raleway Thin"/>
              </a:rPr>
              <a:t>1</a:t>
            </a:r>
            <a:endParaRPr sz="9600" dirty="0">
              <a:solidFill>
                <a:schemeClr val="dk1"/>
              </a:solidFill>
              <a:latin typeface="Raleway Thin"/>
              <a:ea typeface="Raleway Thin"/>
              <a:cs typeface="Raleway Thin"/>
              <a:sym typeface="Raleway Thin"/>
            </a:endParaRPr>
          </a:p>
        </p:txBody>
      </p:sp>
      <p:sp>
        <p:nvSpPr>
          <p:cNvPr id="3" name="Subtitle 2">
            <a:extLst>
              <a:ext uri="{FF2B5EF4-FFF2-40B4-BE49-F238E27FC236}">
                <a16:creationId xmlns:a16="http://schemas.microsoft.com/office/drawing/2014/main" id="{2A650538-D2E4-3660-9291-EE8D02E0618D}"/>
              </a:ext>
            </a:extLst>
          </p:cNvPr>
          <p:cNvSpPr>
            <a:spLocks noGrp="1"/>
          </p:cNvSpPr>
          <p:nvPr>
            <p:ph type="subTitle" idx="1"/>
          </p:nvPr>
        </p:nvSpPr>
        <p:spPr/>
        <p:txBody>
          <a:bodyPr/>
          <a:lstStyle/>
          <a:p>
            <a:endParaRPr lang="en-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Flowchart: Alternate Process 1">
            <a:extLst>
              <a:ext uri="{FF2B5EF4-FFF2-40B4-BE49-F238E27FC236}">
                <a16:creationId xmlns:a16="http://schemas.microsoft.com/office/drawing/2014/main" id="{86D6D0AC-CD18-2863-1593-D8059B370595}"/>
              </a:ext>
            </a:extLst>
          </p:cNvPr>
          <p:cNvSpPr/>
          <p:nvPr/>
        </p:nvSpPr>
        <p:spPr>
          <a:xfrm>
            <a:off x="1027179" y="1261872"/>
            <a:ext cx="1572768" cy="245668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Flowchart: Alternate Process 2">
            <a:extLst>
              <a:ext uri="{FF2B5EF4-FFF2-40B4-BE49-F238E27FC236}">
                <a16:creationId xmlns:a16="http://schemas.microsoft.com/office/drawing/2014/main" id="{DA4C643D-0133-7320-053C-805EC01870EA}"/>
              </a:ext>
            </a:extLst>
          </p:cNvPr>
          <p:cNvSpPr/>
          <p:nvPr/>
        </p:nvSpPr>
        <p:spPr>
          <a:xfrm>
            <a:off x="2814830" y="1261872"/>
            <a:ext cx="1572768" cy="245668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Flowchart: Alternate Process 3">
            <a:extLst>
              <a:ext uri="{FF2B5EF4-FFF2-40B4-BE49-F238E27FC236}">
                <a16:creationId xmlns:a16="http://schemas.microsoft.com/office/drawing/2014/main" id="{C93FC0C3-2A3F-F7B5-FABC-906C3216847A}"/>
              </a:ext>
            </a:extLst>
          </p:cNvPr>
          <p:cNvSpPr/>
          <p:nvPr/>
        </p:nvSpPr>
        <p:spPr>
          <a:xfrm>
            <a:off x="4656583" y="1261872"/>
            <a:ext cx="1572768" cy="245668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Flowchart: Alternate Process 4">
            <a:extLst>
              <a:ext uri="{FF2B5EF4-FFF2-40B4-BE49-F238E27FC236}">
                <a16:creationId xmlns:a16="http://schemas.microsoft.com/office/drawing/2014/main" id="{C5D7E979-1985-8DFA-DBB5-341C7D5B72F9}"/>
              </a:ext>
            </a:extLst>
          </p:cNvPr>
          <p:cNvSpPr/>
          <p:nvPr/>
        </p:nvSpPr>
        <p:spPr>
          <a:xfrm>
            <a:off x="6468517" y="1261872"/>
            <a:ext cx="1572768" cy="245668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Picture 7">
            <a:extLst>
              <a:ext uri="{FF2B5EF4-FFF2-40B4-BE49-F238E27FC236}">
                <a16:creationId xmlns:a16="http://schemas.microsoft.com/office/drawing/2014/main" id="{E905CBC2-47D9-02B5-E589-34F0A87197CF}"/>
              </a:ext>
            </a:extLst>
          </p:cNvPr>
          <p:cNvPicPr>
            <a:picLocks noChangeAspect="1"/>
          </p:cNvPicPr>
          <p:nvPr/>
        </p:nvPicPr>
        <p:blipFill>
          <a:blip r:embed="rId3"/>
          <a:stretch>
            <a:fillRect/>
          </a:stretch>
        </p:blipFill>
        <p:spPr>
          <a:xfrm>
            <a:off x="1243206" y="1431036"/>
            <a:ext cx="1140714" cy="1140714"/>
          </a:xfrm>
          <a:prstGeom prst="rect">
            <a:avLst/>
          </a:prstGeom>
        </p:spPr>
      </p:pic>
      <p:sp>
        <p:nvSpPr>
          <p:cNvPr id="9" name="TextBox 8">
            <a:extLst>
              <a:ext uri="{FF2B5EF4-FFF2-40B4-BE49-F238E27FC236}">
                <a16:creationId xmlns:a16="http://schemas.microsoft.com/office/drawing/2014/main" id="{F3FBC7CF-274B-CC76-F41F-9E2F722F7A8A}"/>
              </a:ext>
            </a:extLst>
          </p:cNvPr>
          <p:cNvSpPr txBox="1"/>
          <p:nvPr/>
        </p:nvSpPr>
        <p:spPr>
          <a:xfrm>
            <a:off x="1202056" y="2673858"/>
            <a:ext cx="1223013" cy="900246"/>
          </a:xfrm>
          <a:prstGeom prst="rect">
            <a:avLst/>
          </a:prstGeom>
          <a:noFill/>
        </p:spPr>
        <p:txBody>
          <a:bodyPr wrap="square" rtlCol="0">
            <a:spAutoFit/>
          </a:bodyPr>
          <a:lstStyle/>
          <a:p>
            <a:pPr algn="ctr"/>
            <a:r>
              <a:rPr lang="en-US" sz="1050" b="1" dirty="0">
                <a:solidFill>
                  <a:schemeClr val="tx1">
                    <a:lumMod val="50000"/>
                  </a:schemeClr>
                </a:solidFill>
                <a:latin typeface="Bahnschrift" panose="020B0502040204020203" pitchFamily="34" charset="0"/>
              </a:rPr>
              <a:t>Verifone Inc.</a:t>
            </a:r>
          </a:p>
          <a:p>
            <a:pPr algn="ctr"/>
            <a:r>
              <a:rPr lang="en-US" sz="1050" b="1" dirty="0">
                <a:solidFill>
                  <a:schemeClr val="tx1">
                    <a:lumMod val="50000"/>
                  </a:schemeClr>
                </a:solidFill>
                <a:latin typeface="Bahnschrift" panose="020B0502040204020203" pitchFamily="34" charset="0"/>
              </a:rPr>
              <a:t>&amp;</a:t>
            </a:r>
          </a:p>
          <a:p>
            <a:pPr algn="ctr"/>
            <a:r>
              <a:rPr lang="en-ID" sz="1050" b="1" i="0" dirty="0">
                <a:solidFill>
                  <a:schemeClr val="tx1">
                    <a:lumMod val="50000"/>
                  </a:schemeClr>
                </a:solidFill>
                <a:effectLst/>
                <a:latin typeface="Bahnschrift" panose="020B0502040204020203" pitchFamily="34" charset="0"/>
              </a:rPr>
              <a:t>Creative Mobile Technologies, LLC</a:t>
            </a:r>
            <a:endParaRPr lang="en-ID" sz="1050" b="1" dirty="0">
              <a:solidFill>
                <a:schemeClr val="tx1">
                  <a:lumMod val="50000"/>
                </a:schemeClr>
              </a:solidFill>
              <a:latin typeface="Bahnschrift" panose="020B0502040204020203" pitchFamily="34" charset="0"/>
            </a:endParaRPr>
          </a:p>
        </p:txBody>
      </p:sp>
      <p:pic>
        <p:nvPicPr>
          <p:cNvPr id="11" name="Picture 10">
            <a:extLst>
              <a:ext uri="{FF2B5EF4-FFF2-40B4-BE49-F238E27FC236}">
                <a16:creationId xmlns:a16="http://schemas.microsoft.com/office/drawing/2014/main" id="{6EC1FDB3-D566-B235-BE2F-9B0507357EAE}"/>
              </a:ext>
            </a:extLst>
          </p:cNvPr>
          <p:cNvPicPr>
            <a:picLocks noChangeAspect="1"/>
          </p:cNvPicPr>
          <p:nvPr/>
        </p:nvPicPr>
        <p:blipFill>
          <a:blip r:embed="rId4"/>
          <a:stretch>
            <a:fillRect/>
          </a:stretch>
        </p:blipFill>
        <p:spPr>
          <a:xfrm>
            <a:off x="3068243" y="1505809"/>
            <a:ext cx="1065941" cy="1065941"/>
          </a:xfrm>
          <a:prstGeom prst="rect">
            <a:avLst/>
          </a:prstGeom>
        </p:spPr>
      </p:pic>
      <p:sp>
        <p:nvSpPr>
          <p:cNvPr id="12" name="TextBox 11">
            <a:extLst>
              <a:ext uri="{FF2B5EF4-FFF2-40B4-BE49-F238E27FC236}">
                <a16:creationId xmlns:a16="http://schemas.microsoft.com/office/drawing/2014/main" id="{D34D9544-9FB7-2B78-4C18-E457511DD613}"/>
              </a:ext>
            </a:extLst>
          </p:cNvPr>
          <p:cNvSpPr txBox="1"/>
          <p:nvPr/>
        </p:nvSpPr>
        <p:spPr>
          <a:xfrm>
            <a:off x="3006853" y="2833310"/>
            <a:ext cx="1200483" cy="577081"/>
          </a:xfrm>
          <a:prstGeom prst="rect">
            <a:avLst/>
          </a:prstGeom>
          <a:noFill/>
        </p:spPr>
        <p:txBody>
          <a:bodyPr wrap="square" rtlCol="0">
            <a:spAutoFit/>
          </a:bodyPr>
          <a:lstStyle/>
          <a:p>
            <a:pPr algn="ctr"/>
            <a:r>
              <a:rPr lang="en-US" sz="1050" b="1" dirty="0">
                <a:solidFill>
                  <a:schemeClr val="tx1">
                    <a:lumMod val="50000"/>
                  </a:schemeClr>
                </a:solidFill>
                <a:latin typeface="Bahnschrift" panose="020B0502040204020203" pitchFamily="34" charset="0"/>
              </a:rPr>
              <a:t>New York City</a:t>
            </a:r>
          </a:p>
          <a:p>
            <a:pPr algn="ctr"/>
            <a:r>
              <a:rPr lang="en-US" sz="1050" b="1" dirty="0">
                <a:solidFill>
                  <a:schemeClr val="tx1">
                    <a:lumMod val="50000"/>
                  </a:schemeClr>
                </a:solidFill>
                <a:latin typeface="Bahnschrift" panose="020B0502040204020203" pitchFamily="34" charset="0"/>
              </a:rPr>
              <a:t>January 2023</a:t>
            </a:r>
          </a:p>
          <a:p>
            <a:pPr algn="ctr"/>
            <a:r>
              <a:rPr lang="en-US" sz="1050" b="1" dirty="0">
                <a:solidFill>
                  <a:schemeClr val="tx1">
                    <a:lumMod val="50000"/>
                  </a:schemeClr>
                </a:solidFill>
                <a:latin typeface="Bahnschrift" panose="020B0502040204020203" pitchFamily="34" charset="0"/>
              </a:rPr>
              <a:t>USA</a:t>
            </a:r>
            <a:endParaRPr lang="en-ID" sz="1050" b="1" dirty="0">
              <a:solidFill>
                <a:schemeClr val="tx1">
                  <a:lumMod val="50000"/>
                </a:schemeClr>
              </a:solidFill>
              <a:latin typeface="Bahnschrift" panose="020B0502040204020203" pitchFamily="34" charset="0"/>
            </a:endParaRPr>
          </a:p>
        </p:txBody>
      </p:sp>
      <p:pic>
        <p:nvPicPr>
          <p:cNvPr id="14" name="Picture 13">
            <a:extLst>
              <a:ext uri="{FF2B5EF4-FFF2-40B4-BE49-F238E27FC236}">
                <a16:creationId xmlns:a16="http://schemas.microsoft.com/office/drawing/2014/main" id="{B379484E-581B-2375-1055-0ECBBEDC82C9}"/>
              </a:ext>
            </a:extLst>
          </p:cNvPr>
          <p:cNvPicPr>
            <a:picLocks noChangeAspect="1"/>
          </p:cNvPicPr>
          <p:nvPr/>
        </p:nvPicPr>
        <p:blipFill>
          <a:blip r:embed="rId5"/>
          <a:stretch>
            <a:fillRect/>
          </a:stretch>
        </p:blipFill>
        <p:spPr>
          <a:xfrm>
            <a:off x="4881525" y="1550975"/>
            <a:ext cx="1122883" cy="1122883"/>
          </a:xfrm>
          <a:prstGeom prst="rect">
            <a:avLst/>
          </a:prstGeom>
        </p:spPr>
      </p:pic>
      <p:sp>
        <p:nvSpPr>
          <p:cNvPr id="16" name="TextBox 15">
            <a:extLst>
              <a:ext uri="{FF2B5EF4-FFF2-40B4-BE49-F238E27FC236}">
                <a16:creationId xmlns:a16="http://schemas.microsoft.com/office/drawing/2014/main" id="{20B13672-AD88-B37A-9C5B-949B6C56F01B}"/>
              </a:ext>
            </a:extLst>
          </p:cNvPr>
          <p:cNvSpPr txBox="1"/>
          <p:nvPr/>
        </p:nvSpPr>
        <p:spPr>
          <a:xfrm>
            <a:off x="4942715" y="2752518"/>
            <a:ext cx="969264" cy="738664"/>
          </a:xfrm>
          <a:prstGeom prst="rect">
            <a:avLst/>
          </a:prstGeom>
          <a:noFill/>
        </p:spPr>
        <p:txBody>
          <a:bodyPr wrap="square" rtlCol="0">
            <a:spAutoFit/>
          </a:bodyPr>
          <a:lstStyle/>
          <a:p>
            <a:pPr algn="ctr"/>
            <a:r>
              <a:rPr lang="en-US" sz="1050" b="1" dirty="0">
                <a:solidFill>
                  <a:schemeClr val="tx1">
                    <a:lumMod val="50000"/>
                  </a:schemeClr>
                </a:solidFill>
                <a:latin typeface="Bahnschrift" panose="020B0502040204020203" pitchFamily="34" charset="0"/>
              </a:rPr>
              <a:t>Cash</a:t>
            </a:r>
          </a:p>
          <a:p>
            <a:pPr algn="ctr"/>
            <a:r>
              <a:rPr lang="en-US" sz="1050" b="1" dirty="0">
                <a:solidFill>
                  <a:schemeClr val="tx1">
                    <a:lumMod val="50000"/>
                  </a:schemeClr>
                </a:solidFill>
                <a:latin typeface="Bahnschrift" panose="020B0502040204020203" pitchFamily="34" charset="0"/>
              </a:rPr>
              <a:t>Credit card</a:t>
            </a:r>
          </a:p>
          <a:p>
            <a:pPr algn="ctr"/>
            <a:r>
              <a:rPr lang="en-US" sz="1050" b="1" dirty="0">
                <a:solidFill>
                  <a:schemeClr val="tx1">
                    <a:lumMod val="50000"/>
                  </a:schemeClr>
                </a:solidFill>
                <a:latin typeface="Bahnschrift" panose="020B0502040204020203" pitchFamily="34" charset="0"/>
              </a:rPr>
              <a:t> No charge Dispute</a:t>
            </a:r>
            <a:endParaRPr lang="en-ID" sz="1050" b="1" dirty="0">
              <a:solidFill>
                <a:schemeClr val="tx1">
                  <a:lumMod val="50000"/>
                </a:schemeClr>
              </a:solidFill>
              <a:latin typeface="Bahnschrift" panose="020B0502040204020203" pitchFamily="34" charset="0"/>
            </a:endParaRPr>
          </a:p>
        </p:txBody>
      </p:sp>
      <p:pic>
        <p:nvPicPr>
          <p:cNvPr id="18" name="Picture 17">
            <a:extLst>
              <a:ext uri="{FF2B5EF4-FFF2-40B4-BE49-F238E27FC236}">
                <a16:creationId xmlns:a16="http://schemas.microsoft.com/office/drawing/2014/main" id="{12E9A4DD-3CFE-3E96-C936-046439B98533}"/>
              </a:ext>
            </a:extLst>
          </p:cNvPr>
          <p:cNvPicPr>
            <a:picLocks noChangeAspect="1"/>
          </p:cNvPicPr>
          <p:nvPr/>
        </p:nvPicPr>
        <p:blipFill>
          <a:blip r:embed="rId6"/>
          <a:stretch>
            <a:fillRect/>
          </a:stretch>
        </p:blipFill>
        <p:spPr>
          <a:xfrm>
            <a:off x="6627391" y="1298347"/>
            <a:ext cx="1273403" cy="1273403"/>
          </a:xfrm>
          <a:prstGeom prst="rect">
            <a:avLst/>
          </a:prstGeom>
        </p:spPr>
      </p:pic>
      <p:sp>
        <p:nvSpPr>
          <p:cNvPr id="19" name="TextBox 18">
            <a:extLst>
              <a:ext uri="{FF2B5EF4-FFF2-40B4-BE49-F238E27FC236}">
                <a16:creationId xmlns:a16="http://schemas.microsoft.com/office/drawing/2014/main" id="{75DB3FAE-18DD-884C-A880-659E6802B99C}"/>
              </a:ext>
            </a:extLst>
          </p:cNvPr>
          <p:cNvSpPr txBox="1"/>
          <p:nvPr/>
        </p:nvSpPr>
        <p:spPr>
          <a:xfrm>
            <a:off x="6336908" y="2571750"/>
            <a:ext cx="1854367" cy="900246"/>
          </a:xfrm>
          <a:prstGeom prst="rect">
            <a:avLst/>
          </a:prstGeom>
          <a:noFill/>
        </p:spPr>
        <p:txBody>
          <a:bodyPr wrap="square" rtlCol="0">
            <a:spAutoFit/>
          </a:bodyPr>
          <a:lstStyle/>
          <a:p>
            <a:pPr algn="ctr"/>
            <a:r>
              <a:rPr lang="en-ID" sz="1050" b="1" dirty="0">
                <a:solidFill>
                  <a:schemeClr val="tx1">
                    <a:lumMod val="50000"/>
                  </a:schemeClr>
                </a:solidFill>
                <a:latin typeface="Bahnschrift" panose="020B0502040204020203" pitchFamily="34" charset="0"/>
              </a:rPr>
              <a:t>Standard rate</a:t>
            </a:r>
          </a:p>
          <a:p>
            <a:pPr algn="ctr"/>
            <a:r>
              <a:rPr lang="en-ID" sz="1050" b="1" dirty="0">
                <a:solidFill>
                  <a:schemeClr val="tx1">
                    <a:lumMod val="50000"/>
                  </a:schemeClr>
                </a:solidFill>
                <a:latin typeface="Bahnschrift" panose="020B0502040204020203" pitchFamily="34" charset="0"/>
              </a:rPr>
              <a:t>JFK</a:t>
            </a:r>
          </a:p>
          <a:p>
            <a:pPr algn="ctr"/>
            <a:r>
              <a:rPr lang="en-ID" sz="1050" b="1" dirty="0">
                <a:solidFill>
                  <a:schemeClr val="tx1">
                    <a:lumMod val="50000"/>
                  </a:schemeClr>
                </a:solidFill>
                <a:latin typeface="Bahnschrift" panose="020B0502040204020203" pitchFamily="34" charset="0"/>
              </a:rPr>
              <a:t>Newark</a:t>
            </a:r>
          </a:p>
          <a:p>
            <a:pPr algn="ctr"/>
            <a:r>
              <a:rPr lang="en-ID" sz="1050" b="1" dirty="0">
                <a:solidFill>
                  <a:schemeClr val="tx1">
                    <a:lumMod val="50000"/>
                  </a:schemeClr>
                </a:solidFill>
                <a:latin typeface="Bahnschrift" panose="020B0502040204020203" pitchFamily="34" charset="0"/>
              </a:rPr>
              <a:t>Nassau or Westchester</a:t>
            </a:r>
          </a:p>
          <a:p>
            <a:pPr algn="ctr"/>
            <a:r>
              <a:rPr lang="en-ID" sz="1050" b="1" dirty="0">
                <a:solidFill>
                  <a:schemeClr val="tx1">
                    <a:lumMod val="50000"/>
                  </a:schemeClr>
                </a:solidFill>
                <a:latin typeface="Bahnschrift" panose="020B0502040204020203" pitchFamily="34" charset="0"/>
              </a:rPr>
              <a:t>Negotiated fare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Arial Rounded MT Bold" panose="020F0704030504030204" pitchFamily="34" charset="0"/>
              </a:rPr>
              <a:t>What Are We Talking About ?</a:t>
            </a:r>
            <a:endParaRPr b="1" dirty="0">
              <a:latin typeface="Arial Rounded MT Bold" panose="020F0704030504030204" pitchFamily="34" charset="0"/>
            </a:endParaRPr>
          </a:p>
        </p:txBody>
      </p:sp>
      <p:sp>
        <p:nvSpPr>
          <p:cNvPr id="94" name="Google Shape;94;p16"/>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Thin"/>
                <a:ea typeface="Raleway Thin"/>
                <a:cs typeface="Raleway Thin"/>
                <a:sym typeface="Raleway Thin"/>
              </a:rPr>
              <a:t>2</a:t>
            </a:r>
            <a:endParaRPr sz="9600" dirty="0">
              <a:solidFill>
                <a:schemeClr val="dk1"/>
              </a:solidFill>
              <a:latin typeface="Raleway Thin"/>
              <a:ea typeface="Raleway Thin"/>
              <a:cs typeface="Raleway Thin"/>
              <a:sym typeface="Raleway Thin"/>
            </a:endParaRPr>
          </a:p>
        </p:txBody>
      </p:sp>
      <p:sp>
        <p:nvSpPr>
          <p:cNvPr id="3" name="Subtitle 2">
            <a:extLst>
              <a:ext uri="{FF2B5EF4-FFF2-40B4-BE49-F238E27FC236}">
                <a16:creationId xmlns:a16="http://schemas.microsoft.com/office/drawing/2014/main" id="{2A650538-D2E4-3660-9291-EE8D02E0618D}"/>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409000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15" name="Rectangle 14">
            <a:extLst>
              <a:ext uri="{FF2B5EF4-FFF2-40B4-BE49-F238E27FC236}">
                <a16:creationId xmlns:a16="http://schemas.microsoft.com/office/drawing/2014/main" id="{45BF629D-5CEB-850D-5BFE-5E9D1C3F8363}"/>
              </a:ext>
            </a:extLst>
          </p:cNvPr>
          <p:cNvSpPr/>
          <p:nvPr/>
        </p:nvSpPr>
        <p:spPr>
          <a:xfrm>
            <a:off x="547470" y="2511580"/>
            <a:ext cx="3489957" cy="124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0" i="0" dirty="0">
                <a:solidFill>
                  <a:schemeClr val="tx1">
                    <a:lumMod val="50000"/>
                  </a:schemeClr>
                </a:solidFill>
                <a:effectLst/>
                <a:latin typeface="Arial Rounded MT Bold" panose="020F0704030504030204" pitchFamily="34" charset="0"/>
              </a:rPr>
              <a:t>“Please help us identify any factors that can encourage people to use our payment system for taxi rides based on the trip records we have. This will enable us to increase our revenue.”</a:t>
            </a:r>
          </a:p>
          <a:p>
            <a:pPr algn="just"/>
            <a:endParaRPr lang="en-US" dirty="0">
              <a:solidFill>
                <a:schemeClr val="tx1">
                  <a:lumMod val="50000"/>
                </a:schemeClr>
              </a:solidFill>
              <a:latin typeface="Arial Rounded MT Bold" panose="020F0704030504030204" pitchFamily="34" charset="0"/>
            </a:endParaRPr>
          </a:p>
          <a:p>
            <a:pPr algn="just"/>
            <a:r>
              <a:rPr lang="en-US" dirty="0">
                <a:solidFill>
                  <a:schemeClr val="tx1">
                    <a:lumMod val="50000"/>
                  </a:schemeClr>
                </a:solidFill>
                <a:latin typeface="Arial Rounded MT Bold" panose="020F0704030504030204" pitchFamily="34" charset="0"/>
              </a:rPr>
              <a:t>- Verifone &amp; Creative </a:t>
            </a:r>
            <a:r>
              <a:rPr lang="en-US" dirty="0">
                <a:solidFill>
                  <a:schemeClr val="tx1">
                    <a:lumMod val="50000"/>
                  </a:schemeClr>
                </a:solidFill>
                <a:latin typeface="Arial Rounded MT Bold" panose="020F0704030504030204" pitchFamily="34" charset="0"/>
                <a:sym typeface="Wingdings" panose="05000000000000000000" pitchFamily="2" charset="2"/>
              </a:rPr>
              <a:t></a:t>
            </a:r>
            <a:endParaRPr lang="en-ID" dirty="0">
              <a:solidFill>
                <a:schemeClr val="tx1">
                  <a:lumMod val="50000"/>
                </a:schemeClr>
              </a:solidFill>
              <a:latin typeface="Arial Rounded MT Bold" panose="020F0704030504030204" pitchFamily="34" charset="0"/>
            </a:endParaRPr>
          </a:p>
        </p:txBody>
      </p:sp>
      <p:pic>
        <p:nvPicPr>
          <p:cNvPr id="13" name="Picture 12">
            <a:extLst>
              <a:ext uri="{FF2B5EF4-FFF2-40B4-BE49-F238E27FC236}">
                <a16:creationId xmlns:a16="http://schemas.microsoft.com/office/drawing/2014/main" id="{387872B4-973F-9621-87C9-BA4CDD64E2D2}"/>
              </a:ext>
            </a:extLst>
          </p:cNvPr>
          <p:cNvPicPr>
            <a:picLocks noChangeAspect="1"/>
          </p:cNvPicPr>
          <p:nvPr/>
        </p:nvPicPr>
        <p:blipFill>
          <a:blip r:embed="rId3"/>
          <a:stretch>
            <a:fillRect/>
          </a:stretch>
        </p:blipFill>
        <p:spPr>
          <a:xfrm>
            <a:off x="1612656" y="1114352"/>
            <a:ext cx="1140714" cy="1140714"/>
          </a:xfrm>
          <a:prstGeom prst="rect">
            <a:avLst/>
          </a:prstGeom>
        </p:spPr>
      </p:pic>
      <p:pic>
        <p:nvPicPr>
          <p:cNvPr id="20" name="Picture 19">
            <a:extLst>
              <a:ext uri="{FF2B5EF4-FFF2-40B4-BE49-F238E27FC236}">
                <a16:creationId xmlns:a16="http://schemas.microsoft.com/office/drawing/2014/main" id="{05250B27-C6A9-4114-9866-036E3262E3C2}"/>
              </a:ext>
            </a:extLst>
          </p:cNvPr>
          <p:cNvPicPr>
            <a:picLocks noChangeAspect="1"/>
          </p:cNvPicPr>
          <p:nvPr/>
        </p:nvPicPr>
        <p:blipFill>
          <a:blip r:embed="rId4"/>
          <a:stretch>
            <a:fillRect/>
          </a:stretch>
        </p:blipFill>
        <p:spPr>
          <a:xfrm>
            <a:off x="6262468" y="1163589"/>
            <a:ext cx="1268876" cy="1268876"/>
          </a:xfrm>
          <a:prstGeom prst="rect">
            <a:avLst/>
          </a:prstGeom>
        </p:spPr>
      </p:pic>
      <p:sp>
        <p:nvSpPr>
          <p:cNvPr id="21" name="TextBox 20">
            <a:extLst>
              <a:ext uri="{FF2B5EF4-FFF2-40B4-BE49-F238E27FC236}">
                <a16:creationId xmlns:a16="http://schemas.microsoft.com/office/drawing/2014/main" id="{C09A6D4C-AE64-2FFD-536B-47B797E2B5F9}"/>
              </a:ext>
            </a:extLst>
          </p:cNvPr>
          <p:cNvSpPr txBox="1"/>
          <p:nvPr/>
        </p:nvSpPr>
        <p:spPr>
          <a:xfrm>
            <a:off x="5471967" y="2480807"/>
            <a:ext cx="2849878" cy="1384995"/>
          </a:xfrm>
          <a:prstGeom prst="rect">
            <a:avLst/>
          </a:prstGeom>
          <a:noFill/>
        </p:spPr>
        <p:txBody>
          <a:bodyPr wrap="square" rtlCol="0">
            <a:spAutoFit/>
          </a:bodyPr>
          <a:lstStyle/>
          <a:p>
            <a:pPr algn="ctr"/>
            <a:r>
              <a:rPr lang="en-US" dirty="0">
                <a:latin typeface="Arial Rounded MT Bold" panose="020F0704030504030204" pitchFamily="34" charset="0"/>
              </a:rPr>
              <a:t>Identify any factors what could bring / attract people to use their system as primary choice.</a:t>
            </a:r>
          </a:p>
          <a:p>
            <a:pPr algn="ctr"/>
            <a:endParaRPr lang="en-US" dirty="0">
              <a:latin typeface="Arial Rounded MT Bold" panose="020F0704030504030204" pitchFamily="34" charset="0"/>
            </a:endParaRPr>
          </a:p>
          <a:p>
            <a:pPr algn="ctr"/>
            <a:endParaRPr lang="en-ID" dirty="0">
              <a:latin typeface="Arial Rounded MT Bold" panose="020F0704030504030204" pitchFamily="34" charset="0"/>
            </a:endParaRPr>
          </a:p>
        </p:txBody>
      </p:sp>
    </p:spTree>
    <p:extLst>
      <p:ext uri="{BB962C8B-B14F-4D97-AF65-F5344CB8AC3E}">
        <p14:creationId xmlns:p14="http://schemas.microsoft.com/office/powerpoint/2010/main" val="2445917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Arial Rounded MT Bold" panose="020F0704030504030204" pitchFamily="34" charset="0"/>
              </a:rPr>
              <a:t>Analyst</a:t>
            </a:r>
            <a:endParaRPr b="1" dirty="0">
              <a:latin typeface="Arial Rounded MT Bold" panose="020F0704030504030204" pitchFamily="34" charset="0"/>
            </a:endParaRPr>
          </a:p>
        </p:txBody>
      </p:sp>
      <p:sp>
        <p:nvSpPr>
          <p:cNvPr id="94" name="Google Shape;94;p16"/>
          <p:cNvSpPr txBox="1"/>
          <p:nvPr/>
        </p:nvSpPr>
        <p:spPr>
          <a:xfrm>
            <a:off x="7790223"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Thin"/>
                <a:ea typeface="Raleway Thin"/>
                <a:cs typeface="Raleway Thin"/>
                <a:sym typeface="Raleway Thin"/>
              </a:rPr>
              <a:t>3</a:t>
            </a:r>
            <a:endParaRPr sz="9600" dirty="0">
              <a:solidFill>
                <a:schemeClr val="dk1"/>
              </a:solidFill>
              <a:latin typeface="Raleway Thin"/>
              <a:ea typeface="Raleway Thin"/>
              <a:cs typeface="Raleway Thin"/>
              <a:sym typeface="Raleway Thin"/>
            </a:endParaRPr>
          </a:p>
        </p:txBody>
      </p:sp>
      <p:sp>
        <p:nvSpPr>
          <p:cNvPr id="3" name="Subtitle 2">
            <a:extLst>
              <a:ext uri="{FF2B5EF4-FFF2-40B4-BE49-F238E27FC236}">
                <a16:creationId xmlns:a16="http://schemas.microsoft.com/office/drawing/2014/main" id="{2A650538-D2E4-3660-9291-EE8D02E0618D}"/>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335930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 name="Google Shape;139;p20">
            <a:extLst>
              <a:ext uri="{FF2B5EF4-FFF2-40B4-BE49-F238E27FC236}">
                <a16:creationId xmlns:a16="http://schemas.microsoft.com/office/drawing/2014/main" id="{E8E35095-8545-4E08-0774-060007B1E25D}"/>
              </a:ext>
            </a:extLst>
          </p:cNvPr>
          <p:cNvSpPr txBox="1">
            <a:spLocks/>
          </p:cNvSpPr>
          <p:nvPr/>
        </p:nvSpPr>
        <p:spPr>
          <a:xfrm>
            <a:off x="1138950" y="737029"/>
            <a:ext cx="6866100" cy="85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dirty="0">
                <a:latin typeface="Raleway Thin" pitchFamily="2" charset="0"/>
              </a:rPr>
              <a:t>Table Analyst</a:t>
            </a:r>
          </a:p>
        </p:txBody>
      </p:sp>
      <p:cxnSp>
        <p:nvCxnSpPr>
          <p:cNvPr id="36" name="Google Shape;115;p16">
            <a:extLst>
              <a:ext uri="{FF2B5EF4-FFF2-40B4-BE49-F238E27FC236}">
                <a16:creationId xmlns:a16="http://schemas.microsoft.com/office/drawing/2014/main" id="{5592173B-0DA5-C560-7711-8686E958CE72}"/>
              </a:ext>
            </a:extLst>
          </p:cNvPr>
          <p:cNvCxnSpPr/>
          <p:nvPr/>
        </p:nvCxnSpPr>
        <p:spPr>
          <a:xfrm>
            <a:off x="4570165" y="2877939"/>
            <a:ext cx="0" cy="428400"/>
          </a:xfrm>
          <a:prstGeom prst="straightConnector1">
            <a:avLst/>
          </a:prstGeom>
          <a:noFill/>
          <a:ln w="38100" cap="flat" cmpd="sng">
            <a:solidFill>
              <a:schemeClr val="dk2"/>
            </a:solidFill>
            <a:prstDash val="solid"/>
            <a:round/>
            <a:headEnd type="none" w="med" len="med"/>
            <a:tailEnd type="none" w="med" len="med"/>
          </a:ln>
        </p:spPr>
      </p:cxnSp>
      <p:cxnSp>
        <p:nvCxnSpPr>
          <p:cNvPr id="37" name="Google Shape;116;p16">
            <a:extLst>
              <a:ext uri="{FF2B5EF4-FFF2-40B4-BE49-F238E27FC236}">
                <a16:creationId xmlns:a16="http://schemas.microsoft.com/office/drawing/2014/main" id="{3D69F035-B65C-B5BF-3B52-AC48E610BE87}"/>
              </a:ext>
            </a:extLst>
          </p:cNvPr>
          <p:cNvCxnSpPr/>
          <p:nvPr/>
        </p:nvCxnSpPr>
        <p:spPr>
          <a:xfrm>
            <a:off x="6561540" y="2877939"/>
            <a:ext cx="0" cy="428400"/>
          </a:xfrm>
          <a:prstGeom prst="straightConnector1">
            <a:avLst/>
          </a:prstGeom>
          <a:noFill/>
          <a:ln w="38100" cap="flat" cmpd="sng">
            <a:solidFill>
              <a:schemeClr val="dk2"/>
            </a:solidFill>
            <a:prstDash val="solid"/>
            <a:round/>
            <a:headEnd type="none" w="med" len="med"/>
            <a:tailEnd type="none" w="med" len="med"/>
          </a:ln>
        </p:spPr>
      </p:cxnSp>
      <p:cxnSp>
        <p:nvCxnSpPr>
          <p:cNvPr id="38" name="Google Shape;117;p16">
            <a:extLst>
              <a:ext uri="{FF2B5EF4-FFF2-40B4-BE49-F238E27FC236}">
                <a16:creationId xmlns:a16="http://schemas.microsoft.com/office/drawing/2014/main" id="{D14D0047-0AB5-E964-B7DB-54E065F20E70}"/>
              </a:ext>
            </a:extLst>
          </p:cNvPr>
          <p:cNvCxnSpPr>
            <a:stCxn id="56" idx="2"/>
          </p:cNvCxnSpPr>
          <p:nvPr/>
        </p:nvCxnSpPr>
        <p:spPr>
          <a:xfrm>
            <a:off x="2624790" y="2877939"/>
            <a:ext cx="0" cy="428400"/>
          </a:xfrm>
          <a:prstGeom prst="straightConnector1">
            <a:avLst/>
          </a:prstGeom>
          <a:noFill/>
          <a:ln w="38100" cap="flat" cmpd="sng">
            <a:solidFill>
              <a:schemeClr val="dk2"/>
            </a:solidFill>
            <a:prstDash val="solid"/>
            <a:round/>
            <a:headEnd type="none" w="med" len="med"/>
            <a:tailEnd type="none" w="med" len="med"/>
          </a:ln>
        </p:spPr>
      </p:cxnSp>
      <p:grpSp>
        <p:nvGrpSpPr>
          <p:cNvPr id="39" name="Google Shape;121;p16">
            <a:extLst>
              <a:ext uri="{FF2B5EF4-FFF2-40B4-BE49-F238E27FC236}">
                <a16:creationId xmlns:a16="http://schemas.microsoft.com/office/drawing/2014/main" id="{DC90DFA1-110B-E957-0EF7-6E546A4A6D47}"/>
              </a:ext>
            </a:extLst>
          </p:cNvPr>
          <p:cNvGrpSpPr/>
          <p:nvPr/>
        </p:nvGrpSpPr>
        <p:grpSpPr>
          <a:xfrm>
            <a:off x="1653390" y="2121549"/>
            <a:ext cx="1942800" cy="756390"/>
            <a:chOff x="1660800" y="1171213"/>
            <a:chExt cx="1942800" cy="1569600"/>
          </a:xfrm>
          <a:solidFill>
            <a:srgbClr val="92D050"/>
          </a:solidFill>
        </p:grpSpPr>
        <p:sp>
          <p:nvSpPr>
            <p:cNvPr id="56" name="Google Shape;118;p16">
              <a:extLst>
                <a:ext uri="{FF2B5EF4-FFF2-40B4-BE49-F238E27FC236}">
                  <a16:creationId xmlns:a16="http://schemas.microsoft.com/office/drawing/2014/main" id="{349772B7-131B-DE50-A2E2-BB58D461FC70}"/>
                </a:ext>
              </a:extLst>
            </p:cNvPr>
            <p:cNvSpPr/>
            <p:nvPr/>
          </p:nvSpPr>
          <p:spPr>
            <a:xfrm>
              <a:off x="1660800" y="1171213"/>
              <a:ext cx="1942800" cy="1569600"/>
            </a:xfrm>
            <a:prstGeom prst="round1Rect">
              <a:avLst>
                <a:gd name="adj" fmla="val 17446"/>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p>
          </p:txBody>
        </p:sp>
        <p:sp>
          <p:nvSpPr>
            <p:cNvPr id="57" name="Google Shape;122;p16">
              <a:extLst>
                <a:ext uri="{FF2B5EF4-FFF2-40B4-BE49-F238E27FC236}">
                  <a16:creationId xmlns:a16="http://schemas.microsoft.com/office/drawing/2014/main" id="{726C5DEE-69A9-5C7B-29CF-E8D9444ADD8E}"/>
                </a:ext>
              </a:extLst>
            </p:cNvPr>
            <p:cNvSpPr txBox="1"/>
            <p:nvPr/>
          </p:nvSpPr>
          <p:spPr>
            <a:xfrm>
              <a:off x="1879865" y="1413573"/>
              <a:ext cx="1451700" cy="459900"/>
            </a:xfrm>
            <a:prstGeom prst="rect">
              <a:avLst/>
            </a:prstGeom>
            <a:grp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100" b="1" dirty="0">
                  <a:solidFill>
                    <a:srgbClr val="FFFFFF"/>
                  </a:solidFill>
                  <a:latin typeface="Roboto"/>
                  <a:ea typeface="Roboto"/>
                  <a:cs typeface="Roboto"/>
                  <a:sym typeface="Roboto"/>
                </a:rPr>
                <a:t>Business Performance</a:t>
              </a:r>
              <a:endParaRPr sz="1100" dirty="0">
                <a:solidFill>
                  <a:srgbClr val="FFFFFF"/>
                </a:solidFill>
                <a:latin typeface="Roboto"/>
                <a:ea typeface="Roboto"/>
                <a:cs typeface="Roboto"/>
                <a:sym typeface="Roboto"/>
              </a:endParaRPr>
            </a:p>
          </p:txBody>
        </p:sp>
      </p:grpSp>
      <p:grpSp>
        <p:nvGrpSpPr>
          <p:cNvPr id="40" name="Google Shape;123;p16">
            <a:extLst>
              <a:ext uri="{FF2B5EF4-FFF2-40B4-BE49-F238E27FC236}">
                <a16:creationId xmlns:a16="http://schemas.microsoft.com/office/drawing/2014/main" id="{0690D5F0-80D3-439C-87EF-4DFCBA96FE36}"/>
              </a:ext>
            </a:extLst>
          </p:cNvPr>
          <p:cNvGrpSpPr/>
          <p:nvPr/>
        </p:nvGrpSpPr>
        <p:grpSpPr>
          <a:xfrm>
            <a:off x="3593190" y="2121549"/>
            <a:ext cx="1942800" cy="756390"/>
            <a:chOff x="3600600" y="1170963"/>
            <a:chExt cx="1942800" cy="1569600"/>
          </a:xfrm>
          <a:solidFill>
            <a:srgbClr val="CCE9AD"/>
          </a:solidFill>
        </p:grpSpPr>
        <p:sp>
          <p:nvSpPr>
            <p:cNvPr id="54" name="Google Shape;124;p16">
              <a:extLst>
                <a:ext uri="{FF2B5EF4-FFF2-40B4-BE49-F238E27FC236}">
                  <a16:creationId xmlns:a16="http://schemas.microsoft.com/office/drawing/2014/main" id="{A927AD15-B949-7712-EFEB-0216860E5599}"/>
                </a:ext>
              </a:extLst>
            </p:cNvPr>
            <p:cNvSpPr/>
            <p:nvPr/>
          </p:nvSpPr>
          <p:spPr>
            <a:xfrm>
              <a:off x="3600600" y="1170963"/>
              <a:ext cx="1942800" cy="1569600"/>
            </a:xfrm>
            <a:prstGeom prst="round2SameRect">
              <a:avLst>
                <a:gd name="adj1" fmla="val 18098"/>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p>
          </p:txBody>
        </p:sp>
        <p:sp>
          <p:nvSpPr>
            <p:cNvPr id="55" name="Google Shape;125;p16">
              <a:extLst>
                <a:ext uri="{FF2B5EF4-FFF2-40B4-BE49-F238E27FC236}">
                  <a16:creationId xmlns:a16="http://schemas.microsoft.com/office/drawing/2014/main" id="{C34247B4-75DC-2DFC-556A-31A0408780D6}"/>
                </a:ext>
              </a:extLst>
            </p:cNvPr>
            <p:cNvSpPr txBox="1"/>
            <p:nvPr/>
          </p:nvSpPr>
          <p:spPr>
            <a:xfrm>
              <a:off x="3819008" y="1413573"/>
              <a:ext cx="1451700" cy="459900"/>
            </a:xfrm>
            <a:prstGeom prst="rect">
              <a:avLst/>
            </a:prstGeom>
            <a:grp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1100" b="1" dirty="0">
                  <a:solidFill>
                    <a:schemeClr val="bg1"/>
                  </a:solidFill>
                  <a:effectLst/>
                  <a:latin typeface="Roboto" panose="02000000000000000000" pitchFamily="2" charset="0"/>
                  <a:ea typeface="Roboto" panose="02000000000000000000" pitchFamily="2" charset="0"/>
                  <a:cs typeface="Roboto" panose="02000000000000000000" pitchFamily="2" charset="0"/>
                </a:rPr>
                <a:t>Operational Performance</a:t>
              </a:r>
            </a:p>
            <a:p>
              <a:pPr marL="0" lvl="0" indent="0" algn="ctr" rtl="0">
                <a:spcBef>
                  <a:spcPts val="0"/>
                </a:spcBef>
                <a:spcAft>
                  <a:spcPts val="0"/>
                </a:spcAft>
                <a:buNone/>
              </a:pPr>
              <a:endParaRPr sz="1100" b="1" dirty="0">
                <a:solidFill>
                  <a:schemeClr val="bg1"/>
                </a:solidFill>
                <a:latin typeface="Roboto" panose="02000000000000000000" pitchFamily="2" charset="0"/>
                <a:ea typeface="Roboto" panose="02000000000000000000" pitchFamily="2" charset="0"/>
                <a:cs typeface="Roboto" panose="02000000000000000000" pitchFamily="2" charset="0"/>
                <a:sym typeface="Roboto"/>
              </a:endParaRPr>
            </a:p>
          </p:txBody>
        </p:sp>
      </p:grpSp>
      <p:grpSp>
        <p:nvGrpSpPr>
          <p:cNvPr id="41" name="Google Shape;126;p16">
            <a:extLst>
              <a:ext uri="{FF2B5EF4-FFF2-40B4-BE49-F238E27FC236}">
                <a16:creationId xmlns:a16="http://schemas.microsoft.com/office/drawing/2014/main" id="{16E16BC3-E458-BC24-2346-D986763A2232}"/>
              </a:ext>
            </a:extLst>
          </p:cNvPr>
          <p:cNvGrpSpPr/>
          <p:nvPr/>
        </p:nvGrpSpPr>
        <p:grpSpPr>
          <a:xfrm>
            <a:off x="5532424" y="2129722"/>
            <a:ext cx="1942800" cy="748228"/>
            <a:chOff x="5539816" y="1171213"/>
            <a:chExt cx="1942800" cy="1569600"/>
          </a:xfrm>
          <a:solidFill>
            <a:srgbClr val="3D5D19"/>
          </a:solidFill>
        </p:grpSpPr>
        <p:sp>
          <p:nvSpPr>
            <p:cNvPr id="52" name="Google Shape;127;p16">
              <a:extLst>
                <a:ext uri="{FF2B5EF4-FFF2-40B4-BE49-F238E27FC236}">
                  <a16:creationId xmlns:a16="http://schemas.microsoft.com/office/drawing/2014/main" id="{1F989DFB-8691-D839-826B-9832CDB1E7B2}"/>
                </a:ext>
              </a:extLst>
            </p:cNvPr>
            <p:cNvSpPr/>
            <p:nvPr/>
          </p:nvSpPr>
          <p:spPr>
            <a:xfrm flipH="1">
              <a:off x="5539816" y="1171213"/>
              <a:ext cx="1942800" cy="1569600"/>
            </a:xfrm>
            <a:prstGeom prst="round1Rect">
              <a:avLst>
                <a:gd name="adj" fmla="val 17446"/>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p>
          </p:txBody>
        </p:sp>
        <p:sp>
          <p:nvSpPr>
            <p:cNvPr id="53" name="Google Shape;128;p16">
              <a:extLst>
                <a:ext uri="{FF2B5EF4-FFF2-40B4-BE49-F238E27FC236}">
                  <a16:creationId xmlns:a16="http://schemas.microsoft.com/office/drawing/2014/main" id="{D5EA0F0C-68CF-3D58-F5F2-31137B2A03BF}"/>
                </a:ext>
              </a:extLst>
            </p:cNvPr>
            <p:cNvSpPr txBox="1"/>
            <p:nvPr/>
          </p:nvSpPr>
          <p:spPr>
            <a:xfrm>
              <a:off x="5762399" y="1413573"/>
              <a:ext cx="1451700" cy="459900"/>
            </a:xfrm>
            <a:prstGeom prst="rect">
              <a:avLst/>
            </a:prstGeom>
            <a:grp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1100" b="1" dirty="0">
                  <a:solidFill>
                    <a:schemeClr val="bg1"/>
                  </a:solidFill>
                  <a:effectLst/>
                  <a:latin typeface="Roboto" panose="02000000000000000000" pitchFamily="2" charset="0"/>
                  <a:ea typeface="Roboto" panose="02000000000000000000" pitchFamily="2" charset="0"/>
                  <a:cs typeface="Roboto" panose="02000000000000000000" pitchFamily="2" charset="0"/>
                </a:rPr>
                <a:t>Passenger Behaviour </a:t>
              </a:r>
              <a:endParaRPr lang="en-ID" sz="1100" b="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0" lvl="0" indent="0" algn="ctr" rtl="0">
                <a:spcBef>
                  <a:spcPts val="0"/>
                </a:spcBef>
                <a:spcAft>
                  <a:spcPts val="0"/>
                </a:spcAft>
                <a:buNone/>
              </a:pPr>
              <a:endParaRPr sz="1100" dirty="0">
                <a:solidFill>
                  <a:schemeClr val="bg1"/>
                </a:solidFill>
                <a:latin typeface="Roboto" panose="02000000000000000000" pitchFamily="2" charset="0"/>
                <a:ea typeface="Roboto" panose="02000000000000000000" pitchFamily="2" charset="0"/>
                <a:cs typeface="Roboto" panose="02000000000000000000" pitchFamily="2" charset="0"/>
                <a:sym typeface="Roboto"/>
              </a:endParaRPr>
            </a:p>
          </p:txBody>
        </p:sp>
      </p:grpSp>
      <p:grpSp>
        <p:nvGrpSpPr>
          <p:cNvPr id="42" name="Google Shape;129;p16">
            <a:extLst>
              <a:ext uri="{FF2B5EF4-FFF2-40B4-BE49-F238E27FC236}">
                <a16:creationId xmlns:a16="http://schemas.microsoft.com/office/drawing/2014/main" id="{4297ED86-F07B-74D6-E1FB-33A6B0AB5D6B}"/>
              </a:ext>
            </a:extLst>
          </p:cNvPr>
          <p:cNvGrpSpPr/>
          <p:nvPr/>
        </p:nvGrpSpPr>
        <p:grpSpPr>
          <a:xfrm>
            <a:off x="3466480" y="2387968"/>
            <a:ext cx="260366" cy="260366"/>
            <a:chOff x="3157188" y="909150"/>
            <a:chExt cx="470400" cy="470400"/>
          </a:xfrm>
        </p:grpSpPr>
        <p:sp>
          <p:nvSpPr>
            <p:cNvPr id="50" name="Google Shape;130;p16">
              <a:extLst>
                <a:ext uri="{FF2B5EF4-FFF2-40B4-BE49-F238E27FC236}">
                  <a16:creationId xmlns:a16="http://schemas.microsoft.com/office/drawing/2014/main" id="{EA089929-C571-BEBC-6711-E740A429085E}"/>
                </a:ext>
              </a:extLst>
            </p:cNvPr>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31;p16">
              <a:extLst>
                <a:ext uri="{FF2B5EF4-FFF2-40B4-BE49-F238E27FC236}">
                  <a16:creationId xmlns:a16="http://schemas.microsoft.com/office/drawing/2014/main" id="{0EA55D12-89B6-3085-F355-DA0FC3838D51}"/>
                </a:ext>
              </a:extLst>
            </p:cNvPr>
            <p:cNvSpPr/>
            <p:nvPr/>
          </p:nvSpPr>
          <p:spPr>
            <a:xfrm>
              <a:off x="3243138" y="995100"/>
              <a:ext cx="298500" cy="298500"/>
            </a:xfrm>
            <a:prstGeom prst="mathPlus">
              <a:avLst>
                <a:gd name="adj1" fmla="val 9900"/>
              </a:avLst>
            </a:prstGeom>
            <a:solidFill>
              <a:srgbClr val="249C9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3" name="Google Shape;132;p16">
            <a:extLst>
              <a:ext uri="{FF2B5EF4-FFF2-40B4-BE49-F238E27FC236}">
                <a16:creationId xmlns:a16="http://schemas.microsoft.com/office/drawing/2014/main" id="{A300F725-61E0-612C-8444-95F986F4A551}"/>
              </a:ext>
            </a:extLst>
          </p:cNvPr>
          <p:cNvGrpSpPr/>
          <p:nvPr/>
        </p:nvGrpSpPr>
        <p:grpSpPr>
          <a:xfrm>
            <a:off x="5405639" y="2387968"/>
            <a:ext cx="260366" cy="260366"/>
            <a:chOff x="3157188" y="909150"/>
            <a:chExt cx="470400" cy="470400"/>
          </a:xfrm>
        </p:grpSpPr>
        <p:sp>
          <p:nvSpPr>
            <p:cNvPr id="48" name="Google Shape;133;p16">
              <a:extLst>
                <a:ext uri="{FF2B5EF4-FFF2-40B4-BE49-F238E27FC236}">
                  <a16:creationId xmlns:a16="http://schemas.microsoft.com/office/drawing/2014/main" id="{C721309F-1F0F-7E63-E4FD-0B1199FA3B3A}"/>
                </a:ext>
              </a:extLst>
            </p:cNvPr>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34;p16">
              <a:extLst>
                <a:ext uri="{FF2B5EF4-FFF2-40B4-BE49-F238E27FC236}">
                  <a16:creationId xmlns:a16="http://schemas.microsoft.com/office/drawing/2014/main" id="{BB19A0AF-2F1D-3DFE-EE5C-9A84187EF1FA}"/>
                </a:ext>
              </a:extLst>
            </p:cNvPr>
            <p:cNvSpPr/>
            <p:nvPr/>
          </p:nvSpPr>
          <p:spPr>
            <a:xfrm>
              <a:off x="3243138" y="995100"/>
              <a:ext cx="298500" cy="298500"/>
            </a:xfrm>
            <a:prstGeom prst="mathPlus">
              <a:avLst>
                <a:gd name="adj1" fmla="val 9900"/>
              </a:avLst>
            </a:prstGeom>
            <a:solidFill>
              <a:srgbClr val="1D7E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4" name="Google Shape;135;p16">
            <a:extLst>
              <a:ext uri="{FF2B5EF4-FFF2-40B4-BE49-F238E27FC236}">
                <a16:creationId xmlns:a16="http://schemas.microsoft.com/office/drawing/2014/main" id="{656B9647-70BF-F564-E34A-36F9C00A70B9}"/>
              </a:ext>
            </a:extLst>
          </p:cNvPr>
          <p:cNvGrpSpPr/>
          <p:nvPr/>
        </p:nvGrpSpPr>
        <p:grpSpPr>
          <a:xfrm>
            <a:off x="1598437" y="3092545"/>
            <a:ext cx="5822400" cy="590588"/>
            <a:chOff x="1660800" y="2723938"/>
            <a:chExt cx="5822400" cy="1248600"/>
          </a:xfrm>
        </p:grpSpPr>
        <p:sp>
          <p:nvSpPr>
            <p:cNvPr id="45" name="Google Shape;136;p16">
              <a:extLst>
                <a:ext uri="{FF2B5EF4-FFF2-40B4-BE49-F238E27FC236}">
                  <a16:creationId xmlns:a16="http://schemas.microsoft.com/office/drawing/2014/main" id="{47DDA2D9-2CA2-1E58-7163-49D08DA8A8E4}"/>
                </a:ext>
              </a:extLst>
            </p:cNvPr>
            <p:cNvSpPr/>
            <p:nvPr/>
          </p:nvSpPr>
          <p:spPr>
            <a:xfrm rot="10800000">
              <a:off x="1660800" y="2723938"/>
              <a:ext cx="5822400" cy="1248600"/>
            </a:xfrm>
            <a:prstGeom prst="round2SameRect">
              <a:avLst>
                <a:gd name="adj1" fmla="val 18098"/>
                <a:gd name="adj2" fmla="val 0"/>
              </a:avLst>
            </a:prstGeom>
            <a:solidFill>
              <a:srgbClr val="155B5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37;p16">
              <a:extLst>
                <a:ext uri="{FF2B5EF4-FFF2-40B4-BE49-F238E27FC236}">
                  <a16:creationId xmlns:a16="http://schemas.microsoft.com/office/drawing/2014/main" id="{B9D26571-3138-D7D9-85D0-20D54E4BBE35}"/>
                </a:ext>
              </a:extLst>
            </p:cNvPr>
            <p:cNvSpPr txBox="1"/>
            <p:nvPr/>
          </p:nvSpPr>
          <p:spPr>
            <a:xfrm>
              <a:off x="2611111" y="2833479"/>
              <a:ext cx="3977400" cy="349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dirty="0">
                  <a:solidFill>
                    <a:srgbClr val="FFFFFF"/>
                  </a:solidFill>
                  <a:latin typeface="Roboto"/>
                  <a:ea typeface="Roboto"/>
                  <a:cs typeface="Roboto"/>
                  <a:sym typeface="Roboto"/>
                </a:rPr>
                <a:t>Conclusion &amp; Action</a:t>
              </a:r>
              <a:endParaRPr sz="1800" dirty="0">
                <a:solidFill>
                  <a:srgbClr val="FFFFFF"/>
                </a:solidFill>
                <a:latin typeface="Roboto"/>
                <a:ea typeface="Roboto"/>
                <a:cs typeface="Roboto"/>
                <a:sym typeface="Roboto"/>
              </a:endParaRPr>
            </a:p>
          </p:txBody>
        </p:sp>
      </p:grpSp>
    </p:spTree>
    <p:extLst>
      <p:ext uri="{BB962C8B-B14F-4D97-AF65-F5344CB8AC3E}">
        <p14:creationId xmlns:p14="http://schemas.microsoft.com/office/powerpoint/2010/main" val="34296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46C1E6-6D0A-F4A3-BCEF-222EB30BE49C}"/>
              </a:ext>
            </a:extLst>
          </p:cNvPr>
          <p:cNvSpPr>
            <a:spLocks noGrp="1"/>
          </p:cNvSpPr>
          <p:nvPr>
            <p:ph type="body" idx="1"/>
          </p:nvPr>
        </p:nvSpPr>
        <p:spPr/>
        <p:txBody>
          <a:bodyPr/>
          <a:lstStyle/>
          <a:p>
            <a:pPr marL="38100" indent="0">
              <a:buNone/>
            </a:pPr>
            <a:r>
              <a:rPr lang="en-ID" sz="3200" b="1" dirty="0">
                <a:solidFill>
                  <a:schemeClr val="tx1"/>
                </a:solidFill>
                <a:latin typeface="Roboto"/>
                <a:ea typeface="Roboto"/>
                <a:cs typeface="Roboto"/>
                <a:sym typeface="Roboto"/>
              </a:rPr>
              <a:t>Business Performance</a:t>
            </a:r>
            <a:endParaRPr lang="en-ID" sz="3200" dirty="0">
              <a:solidFill>
                <a:schemeClr val="tx1"/>
              </a:solidFill>
              <a:latin typeface="Roboto"/>
              <a:ea typeface="Roboto"/>
              <a:cs typeface="Roboto"/>
              <a:sym typeface="Roboto"/>
            </a:endParaRPr>
          </a:p>
          <a:p>
            <a:pPr marL="38100" indent="0">
              <a:buNone/>
            </a:pPr>
            <a:endParaRPr lang="en-ID" dirty="0">
              <a:solidFill>
                <a:schemeClr val="tx1"/>
              </a:solidFill>
            </a:endParaRPr>
          </a:p>
        </p:txBody>
      </p:sp>
      <p:sp>
        <p:nvSpPr>
          <p:cNvPr id="3" name="Slide Number Placeholder 2">
            <a:extLst>
              <a:ext uri="{FF2B5EF4-FFF2-40B4-BE49-F238E27FC236}">
                <a16:creationId xmlns:a16="http://schemas.microsoft.com/office/drawing/2014/main" id="{F18FD69B-776A-7843-E7C7-D1749AF15C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067790255"/>
      </p:ext>
    </p:extLst>
  </p:cSld>
  <p:clrMapOvr>
    <a:masterClrMapping/>
  </p:clrMapOvr>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TotalTime>
  <Words>658</Words>
  <Application>Microsoft Office PowerPoint</Application>
  <PresentationFormat>On-screen Show (16:9)</PresentationFormat>
  <Paragraphs>98</Paragraphs>
  <Slides>19</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Sitka Heading Semibold</vt:lpstr>
      <vt:lpstr>Raleway</vt:lpstr>
      <vt:lpstr>Arial Rounded MT Bold</vt:lpstr>
      <vt:lpstr>Bahnschrift</vt:lpstr>
      <vt:lpstr>Arial</vt:lpstr>
      <vt:lpstr>Raleway Thin</vt:lpstr>
      <vt:lpstr>Roboto</vt:lpstr>
      <vt:lpstr>Olivia template</vt:lpstr>
      <vt:lpstr>Payment System Analysis of NYC Yellow Taxis</vt:lpstr>
      <vt:lpstr>Our Timeline</vt:lpstr>
      <vt:lpstr>Dataset Synopsis</vt:lpstr>
      <vt:lpstr>PowerPoint Presentation</vt:lpstr>
      <vt:lpstr>What Are We Talking About ?</vt:lpstr>
      <vt:lpstr>PowerPoint Presentation</vt:lpstr>
      <vt:lpstr>Analyst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&amp; Action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System Analysis of NYC Yellow Taxis</dc:title>
  <dc:creator>Joel Bernard Leonardo</dc:creator>
  <cp:lastModifiedBy>Joel Bernard Leonardo</cp:lastModifiedBy>
  <cp:revision>14</cp:revision>
  <dcterms:modified xsi:type="dcterms:W3CDTF">2023-05-14T09:59:39Z</dcterms:modified>
</cp:coreProperties>
</file>