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67" r:id="rId5"/>
    <p:sldId id="260" r:id="rId6"/>
    <p:sldId id="262" r:id="rId7"/>
    <p:sldId id="269" r:id="rId8"/>
    <p:sldId id="270" r:id="rId9"/>
    <p:sldId id="268" r:id="rId10"/>
    <p:sldId id="277" r:id="rId11"/>
    <p:sldId id="272" r:id="rId12"/>
    <p:sldId id="271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3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42617"/>
            <a:ext cx="12192000" cy="3357563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ko-KR" altLang="en-US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</a:t>
            </a:r>
            <a:r>
              <a:rPr lang="en-US" altLang="ko-KR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KMU </a:t>
            </a:r>
            <a:r>
              <a:rPr lang="ko-KR" altLang="en-US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 분석 결과 보고서</a:t>
            </a:r>
            <a:endParaRPr lang="ko-KR" altLang="en-US" sz="4400" dirty="0">
              <a:solidFill>
                <a:srgbClr val="74769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D3CA75-EBAF-4CBF-88C4-4DFC585E3A62}"/>
              </a:ext>
            </a:extLst>
          </p:cNvPr>
          <p:cNvSpPr/>
          <p:nvPr/>
        </p:nvSpPr>
        <p:spPr>
          <a:xfrm>
            <a:off x="7958978" y="4237527"/>
            <a:ext cx="3714750" cy="171559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4D0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Team </a:t>
            </a:r>
            <a:r>
              <a:rPr lang="ko-KR" altLang="en-US" sz="2000" b="1" dirty="0">
                <a:solidFill>
                  <a:schemeClr val="bg1"/>
                </a:solidFill>
              </a:rPr>
              <a:t>명 </a:t>
            </a:r>
            <a:r>
              <a:rPr lang="en-US" altLang="ko-KR" sz="2000" b="1" dirty="0">
                <a:solidFill>
                  <a:schemeClr val="bg1"/>
                </a:solidFill>
              </a:rPr>
              <a:t>: 1</a:t>
            </a:r>
            <a:r>
              <a:rPr lang="ko-KR" altLang="en-US" sz="2000" b="1" dirty="0">
                <a:solidFill>
                  <a:schemeClr val="bg1"/>
                </a:solidFill>
              </a:rPr>
              <a:t>석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Team </a:t>
            </a:r>
            <a:r>
              <a:rPr lang="ko-KR" altLang="en-US" sz="2000" b="1" dirty="0">
                <a:solidFill>
                  <a:schemeClr val="bg1"/>
                </a:solidFill>
              </a:rPr>
              <a:t>원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권나경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이세영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4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285251" y="827448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변수 생성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1285251" y="1986099"/>
            <a:ext cx="10318633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covid</a:t>
            </a:r>
            <a:r>
              <a:rPr lang="en-US" altLang="ko-KR" sz="2500" b="1" dirty="0">
                <a:solidFill>
                  <a:schemeClr val="bg1"/>
                </a:solidFill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</a:rPr>
              <a:t>기존의 </a:t>
            </a:r>
            <a:r>
              <a:rPr lang="en-US" altLang="ko-KR" sz="2500" dirty="0">
                <a:solidFill>
                  <a:schemeClr val="bg1"/>
                </a:solidFill>
              </a:rPr>
              <a:t>‘covid19</a:t>
            </a:r>
            <a:r>
              <a:rPr lang="ko-KR" altLang="en-US" sz="2500" dirty="0">
                <a:solidFill>
                  <a:schemeClr val="bg1"/>
                </a:solidFill>
              </a:rPr>
              <a:t>데이터</a:t>
            </a:r>
            <a:r>
              <a:rPr lang="en-US" altLang="ko-KR" sz="2500" dirty="0">
                <a:solidFill>
                  <a:schemeClr val="bg1"/>
                </a:solidFill>
              </a:rPr>
              <a:t>’ </a:t>
            </a:r>
            <a:r>
              <a:rPr lang="ko-KR" altLang="en-US" sz="2500" dirty="0">
                <a:solidFill>
                  <a:schemeClr val="bg1"/>
                </a:solidFill>
              </a:rPr>
              <a:t>에서 전국 기준일을 일별에서 월별로 변경</a:t>
            </a:r>
            <a:endParaRPr lang="en-US" altLang="ko-KR" sz="2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rereal</a:t>
            </a:r>
            <a:r>
              <a:rPr lang="en-US" altLang="ko-KR" sz="2500" b="1" dirty="0">
                <a:solidFill>
                  <a:schemeClr val="bg1"/>
                </a:solidFill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</a:rPr>
              <a:t>기존의 </a:t>
            </a:r>
            <a:r>
              <a:rPr lang="en-US" altLang="ko-KR" sz="2500" dirty="0">
                <a:solidFill>
                  <a:schemeClr val="bg1"/>
                </a:solidFill>
              </a:rPr>
              <a:t>‘</a:t>
            </a:r>
            <a:r>
              <a:rPr lang="ko-KR" altLang="en-US" sz="2500" dirty="0" err="1">
                <a:solidFill>
                  <a:schemeClr val="bg1"/>
                </a:solidFill>
              </a:rPr>
              <a:t>찐예측데이터</a:t>
            </a:r>
            <a:r>
              <a:rPr lang="en-US" altLang="ko-KR" sz="2500" dirty="0">
                <a:solidFill>
                  <a:schemeClr val="bg1"/>
                </a:solidFill>
              </a:rPr>
              <a:t>’ </a:t>
            </a:r>
            <a:r>
              <a:rPr lang="ko-KR" altLang="en-US" sz="2500" dirty="0">
                <a:solidFill>
                  <a:schemeClr val="bg1"/>
                </a:solidFill>
              </a:rPr>
              <a:t>에서 </a:t>
            </a:r>
            <a:r>
              <a:rPr lang="ko-KR" altLang="en-US" sz="2500" dirty="0" err="1">
                <a:solidFill>
                  <a:schemeClr val="bg1"/>
                </a:solidFill>
              </a:rPr>
              <a:t>창업수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</a:rPr>
              <a:t>폐업수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</a:rPr>
              <a:t>휴업수를</a:t>
            </a:r>
            <a:r>
              <a:rPr lang="ko-KR" altLang="en-US" sz="2500" dirty="0">
                <a:solidFill>
                  <a:schemeClr val="bg1"/>
                </a:solidFill>
              </a:rPr>
              <a:t> 인허가날짜 컬럼을 이용해 생성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DBDEE9-B32E-4597-B714-6C7B1822B5B5}"/>
              </a:ext>
            </a:extLst>
          </p:cNvPr>
          <p:cNvGrpSpPr/>
          <p:nvPr/>
        </p:nvGrpSpPr>
        <p:grpSpPr>
          <a:xfrm>
            <a:off x="506745" y="5563"/>
            <a:ext cx="1434028" cy="6336000"/>
            <a:chOff x="1199634" y="232425"/>
            <a:chExt cx="1434028" cy="63360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202E4F5-6D75-41D9-B526-20A13B1D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98A356-AC5A-417D-A23A-50BFD535014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2855411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7D115C-9ED4-46F7-91A1-AF56FD80BFCE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89BDD26-772D-478D-995B-F6DA0194AF2F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D36DC95-AE1E-4741-9C6C-493D3CE37BDA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29E157EA-A163-4829-B9C0-ECCE70AB7308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2</a:t>
                  </a:r>
                </a:p>
              </p:txBody>
            </p: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8E9A924-B9AB-4D81-9BC4-3039DCEF126E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17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</a:t>
            </a: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94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 현황 시각화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1) </a:t>
            </a:r>
            <a:r>
              <a:rPr lang="ko-KR" altLang="en-US" sz="2500" b="1" dirty="0">
                <a:solidFill>
                  <a:schemeClr val="bg1"/>
                </a:solidFill>
              </a:rPr>
              <a:t>인허가 관련 데이터 시각화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8D742-8BF1-4563-88AA-422DF0F2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72" y="0"/>
            <a:ext cx="7229403" cy="6858000"/>
          </a:xfrm>
          <a:prstGeom prst="rect">
            <a:avLst/>
          </a:prstGeom>
        </p:spPr>
      </p:pic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2DCF26B9-FF70-42DD-8877-E86B3175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66" y="0"/>
            <a:ext cx="727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 현황 시각화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59961" y="716801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2) </a:t>
            </a:r>
            <a:r>
              <a:rPr lang="ko-KR" altLang="en-US" sz="2500" b="1" dirty="0">
                <a:solidFill>
                  <a:schemeClr val="bg1"/>
                </a:solidFill>
              </a:rPr>
              <a:t>시계열 현황 시각화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311F3-23B1-4C23-8132-2AC821C7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50" y="1448611"/>
            <a:ext cx="10143099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 현황 시각화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3) </a:t>
            </a:r>
            <a:r>
              <a:rPr lang="ko-KR" altLang="en-US" sz="2500" b="1" dirty="0">
                <a:solidFill>
                  <a:schemeClr val="bg1"/>
                </a:solidFill>
              </a:rPr>
              <a:t>코로나 관련 현황 시각화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35FE1D-9D8A-4C23-81BE-21FD1ED0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37" y="637696"/>
            <a:ext cx="7540850" cy="6220304"/>
          </a:xfrm>
          <a:prstGeom prst="rect">
            <a:avLst/>
          </a:prstGeom>
        </p:spPr>
      </p:pic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0369169-E147-4A6A-BCA1-D95A5BDAD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87" y="637695"/>
            <a:ext cx="52387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폐업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휴업 예측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1) </a:t>
            </a:r>
            <a:r>
              <a:rPr lang="ko-KR" altLang="en-US" sz="2500" b="1" dirty="0">
                <a:solidFill>
                  <a:schemeClr val="bg1"/>
                </a:solidFill>
              </a:rPr>
              <a:t>데이터 생성 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75E00-7528-447B-8B70-2E0DF7DC8CCC}"/>
              </a:ext>
            </a:extLst>
          </p:cNvPr>
          <p:cNvSpPr txBox="1"/>
          <p:nvPr/>
        </p:nvSpPr>
        <p:spPr>
          <a:xfrm>
            <a:off x="2028720" y="1936377"/>
            <a:ext cx="7724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범주 삭제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날짜 컬럼 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</a:rPr>
              <a:t>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초로 컬럼을 나눔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– </a:t>
            </a:r>
            <a:r>
              <a:rPr lang="ko-KR" altLang="en-US" sz="2400" dirty="0" err="1">
                <a:solidFill>
                  <a:schemeClr val="bg1"/>
                </a:solidFill>
              </a:rPr>
              <a:t>결측값</a:t>
            </a:r>
            <a:r>
              <a:rPr lang="ko-KR" altLang="en-US" sz="2400" dirty="0">
                <a:solidFill>
                  <a:schemeClr val="bg1"/>
                </a:solidFill>
              </a:rPr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B8BAF-BCB0-424A-B000-307D5C3F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2" y="1698538"/>
            <a:ext cx="10982966" cy="4310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CD6500-1E98-43E4-B989-F1E464A2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68" y="727342"/>
            <a:ext cx="6334174" cy="59668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58943E-97A0-45DC-9981-374F148FC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2" y="1708810"/>
            <a:ext cx="10982965" cy="43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폐업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휴업 예측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2) </a:t>
            </a:r>
            <a:r>
              <a:rPr lang="ko-KR" altLang="en-US" sz="2500" b="1" dirty="0">
                <a:solidFill>
                  <a:schemeClr val="bg1"/>
                </a:solidFill>
              </a:rPr>
              <a:t>영업상태명 분류 예측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97DFC-014C-4033-A780-24E52694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04" y="1698538"/>
            <a:ext cx="9898928" cy="43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폐업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휴업 예측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06173" y="637695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3) </a:t>
            </a:r>
            <a:r>
              <a:rPr lang="ko-KR" altLang="en-US" sz="2500" b="1" dirty="0">
                <a:solidFill>
                  <a:schemeClr val="bg1"/>
                </a:solidFill>
              </a:rPr>
              <a:t>데이터 </a:t>
            </a:r>
            <a:r>
              <a:rPr lang="en-US" altLang="ko-KR" sz="2500" b="1" dirty="0">
                <a:solidFill>
                  <a:schemeClr val="bg1"/>
                </a:solidFill>
              </a:rPr>
              <a:t>7:3 </a:t>
            </a:r>
            <a:r>
              <a:rPr lang="ko-KR" altLang="en-US" sz="2500" b="1" dirty="0">
                <a:solidFill>
                  <a:schemeClr val="bg1"/>
                </a:solidFill>
              </a:rPr>
              <a:t>분할 검증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35186-7718-4F1B-813E-4B5C0952D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9"/>
          <a:stretch/>
        </p:blipFill>
        <p:spPr>
          <a:xfrm>
            <a:off x="1634272" y="1344188"/>
            <a:ext cx="8850191" cy="5235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5716E0-234A-48A4-B41C-3305063D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9" y="2562235"/>
            <a:ext cx="9319866" cy="17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Covid19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영향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1) </a:t>
            </a:r>
            <a:r>
              <a:rPr lang="ko-KR" altLang="en-US" sz="2500" b="1" dirty="0">
                <a:solidFill>
                  <a:schemeClr val="bg1"/>
                </a:solidFill>
              </a:rPr>
              <a:t>데이터 생성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9DD1D-8A45-40EA-AB20-F2AF211EE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88" y="1871837"/>
            <a:ext cx="2170913" cy="3114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CB3A9A-1CC4-48CD-B7F7-B2FDACB28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02" y="1871837"/>
            <a:ext cx="2318595" cy="311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F12B20-479B-4F43-99F2-E9AC6F410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97" y="1871837"/>
            <a:ext cx="2249394" cy="3114326"/>
          </a:xfrm>
          <a:prstGeom prst="rect">
            <a:avLst/>
          </a:prstGeom>
        </p:spPr>
      </p:pic>
      <p:pic>
        <p:nvPicPr>
          <p:cNvPr id="14" name="그림 13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877E4B61-CE62-484E-AE6E-A9355444C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87" y="1824176"/>
            <a:ext cx="6746149" cy="4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Covid19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영향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2) 2020</a:t>
            </a:r>
            <a:r>
              <a:rPr lang="ko-KR" altLang="en-US" sz="2500" b="1" dirty="0">
                <a:solidFill>
                  <a:schemeClr val="bg1"/>
                </a:solidFill>
              </a:rPr>
              <a:t>년 및 </a:t>
            </a:r>
            <a:r>
              <a:rPr lang="en-US" altLang="ko-KR" sz="2500" b="1" dirty="0">
                <a:solidFill>
                  <a:schemeClr val="bg1"/>
                </a:solidFill>
              </a:rPr>
              <a:t>2021</a:t>
            </a:r>
            <a:r>
              <a:rPr lang="ko-KR" altLang="en-US" sz="2500" b="1" dirty="0">
                <a:solidFill>
                  <a:schemeClr val="bg1"/>
                </a:solidFill>
              </a:rPr>
              <a:t>년도 예측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273C33-B73D-4569-9CB2-321D632A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8" y="1705814"/>
            <a:ext cx="4800582" cy="2409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84C2B2-5865-42C6-A300-1F3059CC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8" y="4440875"/>
            <a:ext cx="4786359" cy="2400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A16FF2-DE31-4EF1-A5F4-3BEECDC9A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7" y="1705075"/>
            <a:ext cx="4714189" cy="2409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644C93-A76D-491C-B1FC-6B29AE6DC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89" y="4447482"/>
            <a:ext cx="4699922" cy="2400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EADBE7-5944-4DF4-9B37-FD2A5936A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54" y="1711972"/>
            <a:ext cx="4563445" cy="2381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469516-A95E-47E0-B489-387C26BAA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25" y="4467728"/>
            <a:ext cx="4611070" cy="2400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B56F28-2CF3-4C71-8DEF-60C911F40878}"/>
              </a:ext>
            </a:extLst>
          </p:cNvPr>
          <p:cNvSpPr txBox="1"/>
          <p:nvPr/>
        </p:nvSpPr>
        <p:spPr>
          <a:xfrm>
            <a:off x="4065188" y="1345205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학습 통한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04F29-AD33-4785-98FE-53A6C7301272}"/>
              </a:ext>
            </a:extLst>
          </p:cNvPr>
          <p:cNvSpPr txBox="1"/>
          <p:nvPr/>
        </p:nvSpPr>
        <p:spPr>
          <a:xfrm>
            <a:off x="4071310" y="4126694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파라미터 수정 후 비교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BB407-FE25-4475-92E7-FAF60C1320A6}"/>
              </a:ext>
            </a:extLst>
          </p:cNvPr>
          <p:cNvSpPr txBox="1"/>
          <p:nvPr/>
        </p:nvSpPr>
        <p:spPr>
          <a:xfrm>
            <a:off x="4065188" y="1341901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학습 통한 비교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CC10D-0F07-4D8D-911D-E769659867C4}"/>
              </a:ext>
            </a:extLst>
          </p:cNvPr>
          <p:cNvSpPr txBox="1"/>
          <p:nvPr/>
        </p:nvSpPr>
        <p:spPr>
          <a:xfrm>
            <a:off x="4065188" y="1328066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학습 통한 비교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C6172-697B-4306-8C56-0C7F9016362B}"/>
              </a:ext>
            </a:extLst>
          </p:cNvPr>
          <p:cNvSpPr txBox="1"/>
          <p:nvPr/>
        </p:nvSpPr>
        <p:spPr>
          <a:xfrm>
            <a:off x="4071310" y="4115304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파라미터 수정 후 비교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B6B4AE-D0D1-422E-A777-6734664DA819}"/>
              </a:ext>
            </a:extLst>
          </p:cNvPr>
          <p:cNvSpPr txBox="1"/>
          <p:nvPr/>
        </p:nvSpPr>
        <p:spPr>
          <a:xfrm>
            <a:off x="4085533" y="4103230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파라미터 수정 후 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E4A1C-9B77-4B34-AE6F-9F3F99B7534D}"/>
              </a:ext>
            </a:extLst>
          </p:cNvPr>
          <p:cNvSpPr txBox="1"/>
          <p:nvPr/>
        </p:nvSpPr>
        <p:spPr>
          <a:xfrm>
            <a:off x="3310855" y="3015616"/>
            <a:ext cx="557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창업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8668D8-3CAC-4810-A754-3771A25542BD}"/>
              </a:ext>
            </a:extLst>
          </p:cNvPr>
          <p:cNvSpPr txBox="1"/>
          <p:nvPr/>
        </p:nvSpPr>
        <p:spPr>
          <a:xfrm>
            <a:off x="3310855" y="3007939"/>
            <a:ext cx="557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폐업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AA9AE2-68E9-43F2-B121-F5A107DF0423}"/>
              </a:ext>
            </a:extLst>
          </p:cNvPr>
          <p:cNvSpPr txBox="1"/>
          <p:nvPr/>
        </p:nvSpPr>
        <p:spPr>
          <a:xfrm>
            <a:off x="3310855" y="3031023"/>
            <a:ext cx="557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휴업 분석</a:t>
            </a:r>
          </a:p>
        </p:txBody>
      </p:sp>
    </p:spTree>
    <p:extLst>
      <p:ext uri="{BB962C8B-B14F-4D97-AF65-F5344CB8AC3E}">
        <p14:creationId xmlns:p14="http://schemas.microsoft.com/office/powerpoint/2010/main" val="13781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20" grpId="0"/>
      <p:bldP spid="32" grpId="0"/>
      <p:bldP spid="32" grpId="1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56665" y="93513"/>
            <a:ext cx="1034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085E54-6BF7-46B4-B71D-83B69471ED82}"/>
              </a:ext>
            </a:extLst>
          </p:cNvPr>
          <p:cNvSpPr/>
          <p:nvPr/>
        </p:nvSpPr>
        <p:spPr>
          <a:xfrm>
            <a:off x="4877452" y="778960"/>
            <a:ext cx="4840287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1.1 </a:t>
            </a:r>
            <a:r>
              <a:rPr lang="ko-KR" altLang="en-US" sz="1600" b="1" dirty="0">
                <a:solidFill>
                  <a:prstClr val="white"/>
                </a:solidFill>
              </a:rPr>
              <a:t>목적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1.2 </a:t>
            </a:r>
            <a:r>
              <a:rPr lang="ko-KR" altLang="en-US" sz="1600" b="1" dirty="0">
                <a:solidFill>
                  <a:prstClr val="white"/>
                </a:solidFill>
              </a:rPr>
              <a:t>요구 사항 분석</a:t>
            </a:r>
            <a:r>
              <a:rPr lang="en-US" altLang="ko-KR" sz="1600" b="1" dirty="0">
                <a:solidFill>
                  <a:prstClr val="white"/>
                </a:solidFill>
              </a:rPr>
              <a:t> 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필요데이터 정리 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2) </a:t>
            </a:r>
            <a:r>
              <a:rPr lang="ko-KR" altLang="en-US" sz="1400" dirty="0">
                <a:solidFill>
                  <a:prstClr val="white"/>
                </a:solidFill>
              </a:rPr>
              <a:t>분석 설계</a:t>
            </a:r>
            <a:endParaRPr lang="en-US" altLang="ko-KR" sz="1000" dirty="0">
              <a:solidFill>
                <a:srgbClr val="74769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E4ECAD-71A7-4716-86E7-5AA8E2B6EA06}"/>
              </a:ext>
            </a:extLst>
          </p:cNvPr>
          <p:cNvGrpSpPr/>
          <p:nvPr/>
        </p:nvGrpSpPr>
        <p:grpSpPr>
          <a:xfrm>
            <a:off x="406819" y="865452"/>
            <a:ext cx="3950844" cy="535478"/>
            <a:chOff x="1446725" y="933163"/>
            <a:chExt cx="3950844" cy="535478"/>
          </a:xfrm>
        </p:grpSpPr>
        <p:sp>
          <p:nvSpPr>
            <p:cNvPr id="56" name="대각선 방향의 모서리가 둥근 사각형 31">
              <a:extLst>
                <a:ext uri="{FF2B5EF4-FFF2-40B4-BE49-F238E27FC236}">
                  <a16:creationId xmlns:a16="http://schemas.microsoft.com/office/drawing/2014/main" id="{D1880549-E2C0-4CF1-BA43-04E07FE6D678}"/>
                </a:ext>
              </a:extLst>
            </p:cNvPr>
            <p:cNvSpPr/>
            <p:nvPr/>
          </p:nvSpPr>
          <p:spPr>
            <a:xfrm flipH="1">
              <a:off x="1447749" y="933163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목적 및 요구 분석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207DA4F2-F609-4BD3-837D-C4F08558F068}"/>
                </a:ext>
              </a:extLst>
            </p:cNvPr>
            <p:cNvSpPr/>
            <p:nvPr/>
          </p:nvSpPr>
          <p:spPr>
            <a:xfrm rot="5400000">
              <a:off x="1411834" y="968056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1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69A6EFD-96D7-4CF7-93FA-534B18A55510}"/>
              </a:ext>
            </a:extLst>
          </p:cNvPr>
          <p:cNvGrpSpPr/>
          <p:nvPr/>
        </p:nvGrpSpPr>
        <p:grpSpPr>
          <a:xfrm>
            <a:off x="405795" y="4079301"/>
            <a:ext cx="3950844" cy="535478"/>
            <a:chOff x="1294325" y="2520004"/>
            <a:chExt cx="3950844" cy="535478"/>
          </a:xfrm>
        </p:grpSpPr>
        <p:sp>
          <p:nvSpPr>
            <p:cNvPr id="41" name="대각선 방향의 모서리가 둥근 사각형 31">
              <a:extLst>
                <a:ext uri="{FF2B5EF4-FFF2-40B4-BE49-F238E27FC236}">
                  <a16:creationId xmlns:a16="http://schemas.microsoft.com/office/drawing/2014/main" id="{FA3EE1A6-B6B3-4AF0-A28B-3107B7B5E38C}"/>
                </a:ext>
              </a:extLst>
            </p:cNvPr>
            <p:cNvSpPr/>
            <p:nvPr/>
          </p:nvSpPr>
          <p:spPr>
            <a:xfrm flipH="1">
              <a:off x="1295349" y="2520004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 분석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672FE76-B30E-4C3A-8F17-8D4549212951}"/>
                </a:ext>
              </a:extLst>
            </p:cNvPr>
            <p:cNvSpPr/>
            <p:nvPr/>
          </p:nvSpPr>
          <p:spPr>
            <a:xfrm rot="5400000">
              <a:off x="1259434" y="2555742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3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D97D86C-B1B1-42FF-90D4-BE7E376734C8}"/>
              </a:ext>
            </a:extLst>
          </p:cNvPr>
          <p:cNvGrpSpPr/>
          <p:nvPr/>
        </p:nvGrpSpPr>
        <p:grpSpPr>
          <a:xfrm>
            <a:off x="401969" y="2672934"/>
            <a:ext cx="3954670" cy="536686"/>
            <a:chOff x="1431020" y="1014447"/>
            <a:chExt cx="3954670" cy="536686"/>
          </a:xfrm>
        </p:grpSpPr>
        <p:sp>
          <p:nvSpPr>
            <p:cNvPr id="63" name="대각선 방향의 모서리가 둥근 사각형 31">
              <a:extLst>
                <a:ext uri="{FF2B5EF4-FFF2-40B4-BE49-F238E27FC236}">
                  <a16:creationId xmlns:a16="http://schemas.microsoft.com/office/drawing/2014/main" id="{2C6E1D6D-230C-424F-A46E-FBC2C1D177FB}"/>
                </a:ext>
              </a:extLst>
            </p:cNvPr>
            <p:cNvSpPr/>
            <p:nvPr/>
          </p:nvSpPr>
          <p:spPr>
            <a:xfrm flipH="1">
              <a:off x="1435870" y="1015655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분석 데이터 생성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1699D30-DAB1-4242-B175-FBBDCA8D3A92}"/>
                </a:ext>
              </a:extLst>
            </p:cNvPr>
            <p:cNvSpPr/>
            <p:nvPr/>
          </p:nvSpPr>
          <p:spPr>
            <a:xfrm rot="5400000">
              <a:off x="1396129" y="1049338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2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5D5C37F-7272-4510-B741-D4F6245577BF}"/>
              </a:ext>
            </a:extLst>
          </p:cNvPr>
          <p:cNvGrpSpPr/>
          <p:nvPr/>
        </p:nvGrpSpPr>
        <p:grpSpPr>
          <a:xfrm>
            <a:off x="406819" y="5870096"/>
            <a:ext cx="3950844" cy="535478"/>
            <a:chOff x="1446725" y="933163"/>
            <a:chExt cx="3950844" cy="535478"/>
          </a:xfrm>
        </p:grpSpPr>
        <p:sp>
          <p:nvSpPr>
            <p:cNvPr id="66" name="대각선 방향의 모서리가 둥근 사각형 31">
              <a:extLst>
                <a:ext uri="{FF2B5EF4-FFF2-40B4-BE49-F238E27FC236}">
                  <a16:creationId xmlns:a16="http://schemas.microsoft.com/office/drawing/2014/main" id="{46811578-81FD-4AE6-9009-DAE7FB90F376}"/>
                </a:ext>
              </a:extLst>
            </p:cNvPr>
            <p:cNvSpPr/>
            <p:nvPr/>
          </p:nvSpPr>
          <p:spPr>
            <a:xfrm flipH="1">
              <a:off x="1447749" y="933163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분석 결과 요약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E0F095D6-53A2-453C-8185-6B75578CE421}"/>
                </a:ext>
              </a:extLst>
            </p:cNvPr>
            <p:cNvSpPr/>
            <p:nvPr/>
          </p:nvSpPr>
          <p:spPr>
            <a:xfrm rot="5400000">
              <a:off x="1411834" y="968056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4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26C11F-202F-48E3-A855-837382F97777}"/>
              </a:ext>
            </a:extLst>
          </p:cNvPr>
          <p:cNvSpPr/>
          <p:nvPr/>
        </p:nvSpPr>
        <p:spPr>
          <a:xfrm>
            <a:off x="4877452" y="2550203"/>
            <a:ext cx="484028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2.1 </a:t>
            </a:r>
            <a:r>
              <a:rPr lang="ko-KR" altLang="en-US" sz="1600" b="1" dirty="0">
                <a:solidFill>
                  <a:prstClr val="white"/>
                </a:solidFill>
              </a:rPr>
              <a:t>분석 소스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2.2 </a:t>
            </a:r>
            <a:r>
              <a:rPr lang="ko-KR" altLang="en-US" sz="1600" b="1" dirty="0">
                <a:solidFill>
                  <a:prstClr val="white"/>
                </a:solidFill>
              </a:rPr>
              <a:t>데이터 </a:t>
            </a:r>
            <a:r>
              <a:rPr lang="ko-KR" altLang="en-US" sz="1600" b="1" dirty="0" err="1">
                <a:solidFill>
                  <a:prstClr val="white"/>
                </a:solidFill>
              </a:rPr>
              <a:t>전처리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7B57E85-FBE1-40C3-8374-CA2959B2FEFC}"/>
              </a:ext>
            </a:extLst>
          </p:cNvPr>
          <p:cNvSpPr/>
          <p:nvPr/>
        </p:nvSpPr>
        <p:spPr>
          <a:xfrm>
            <a:off x="4877452" y="4072555"/>
            <a:ext cx="6462898" cy="2774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3.1 </a:t>
            </a:r>
            <a:r>
              <a:rPr lang="ko-KR" altLang="en-US" sz="1600" b="1" dirty="0">
                <a:solidFill>
                  <a:prstClr val="white"/>
                </a:solidFill>
              </a:rPr>
              <a:t>업체 현황 시각화 분석  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인허가 관련 데이터 시각화 및 현황 분석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2) </a:t>
            </a:r>
            <a:r>
              <a:rPr lang="ko-KR" altLang="en-US" sz="1400" dirty="0">
                <a:solidFill>
                  <a:prstClr val="white"/>
                </a:solidFill>
              </a:rPr>
              <a:t>시계열 현황 파악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3) </a:t>
            </a:r>
            <a:r>
              <a:rPr lang="ko-KR" altLang="en-US" sz="1400" dirty="0">
                <a:solidFill>
                  <a:prstClr val="white"/>
                </a:solidFill>
              </a:rPr>
              <a:t>코로나 현황 파악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3.2 </a:t>
            </a:r>
            <a:r>
              <a:rPr lang="ko-KR" altLang="en-US" sz="1600" b="1" dirty="0">
                <a:solidFill>
                  <a:prstClr val="white"/>
                </a:solidFill>
              </a:rPr>
              <a:t>영업</a:t>
            </a:r>
            <a:r>
              <a:rPr lang="en-US" altLang="ko-KR" sz="1600" b="1" dirty="0">
                <a:solidFill>
                  <a:prstClr val="white"/>
                </a:solidFill>
              </a:rPr>
              <a:t>/</a:t>
            </a:r>
            <a:r>
              <a:rPr lang="ko-KR" altLang="en-US" sz="1600" b="1" dirty="0" err="1">
                <a:solidFill>
                  <a:prstClr val="white"/>
                </a:solidFill>
              </a:rPr>
              <a:t>페업</a:t>
            </a:r>
            <a:r>
              <a:rPr lang="en-US" altLang="ko-KR" sz="1600" b="1" dirty="0">
                <a:solidFill>
                  <a:prstClr val="white"/>
                </a:solidFill>
              </a:rPr>
              <a:t>/</a:t>
            </a:r>
            <a:r>
              <a:rPr lang="ko-KR" altLang="en-US" sz="1600" b="1" dirty="0">
                <a:solidFill>
                  <a:prstClr val="white"/>
                </a:solidFill>
              </a:rPr>
              <a:t>휴업 예측 분석</a:t>
            </a:r>
            <a:r>
              <a:rPr lang="en-US" altLang="ko-KR" sz="1600" b="1" dirty="0">
                <a:solidFill>
                  <a:prstClr val="white"/>
                </a:solidFill>
              </a:rPr>
              <a:t> 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데이터 생성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                                              2) </a:t>
            </a:r>
            <a:r>
              <a:rPr lang="ko-KR" altLang="en-US" sz="1400" dirty="0">
                <a:solidFill>
                  <a:prstClr val="white"/>
                </a:solidFill>
              </a:rPr>
              <a:t>영업상태명 분류 예측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                                              3) </a:t>
            </a:r>
            <a:r>
              <a:rPr lang="ko-KR" altLang="en-US" sz="1400" dirty="0">
                <a:solidFill>
                  <a:prstClr val="white"/>
                </a:solidFill>
              </a:rPr>
              <a:t>데이터 </a:t>
            </a:r>
            <a:r>
              <a:rPr lang="en-US" altLang="ko-KR" sz="1400" dirty="0">
                <a:solidFill>
                  <a:prstClr val="white"/>
                </a:solidFill>
              </a:rPr>
              <a:t>7:3 </a:t>
            </a:r>
            <a:r>
              <a:rPr lang="ko-KR" altLang="en-US" sz="1400" dirty="0">
                <a:solidFill>
                  <a:prstClr val="white"/>
                </a:solidFill>
              </a:rPr>
              <a:t>분할 검증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                                             </a:t>
            </a:r>
            <a:endParaRPr lang="en-US" altLang="ko-KR" sz="1000" dirty="0">
              <a:solidFill>
                <a:srgbClr val="74769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56D03E-F15F-4921-A4DF-2AF9D83766C6}"/>
              </a:ext>
            </a:extLst>
          </p:cNvPr>
          <p:cNvSpPr/>
          <p:nvPr/>
        </p:nvSpPr>
        <p:spPr>
          <a:xfrm>
            <a:off x="4877452" y="4081880"/>
            <a:ext cx="646289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3.3 </a:t>
            </a:r>
            <a:r>
              <a:rPr lang="ko-KR" altLang="en-US" sz="1600" b="1" dirty="0">
                <a:solidFill>
                  <a:prstClr val="white"/>
                </a:solidFill>
              </a:rPr>
              <a:t>코로나</a:t>
            </a:r>
            <a:r>
              <a:rPr lang="en-US" altLang="ko-KR" sz="1600" b="1" dirty="0">
                <a:solidFill>
                  <a:prstClr val="white"/>
                </a:solidFill>
              </a:rPr>
              <a:t>19</a:t>
            </a:r>
            <a:r>
              <a:rPr lang="ko-KR" altLang="en-US" sz="1600" b="1" dirty="0">
                <a:solidFill>
                  <a:prstClr val="white"/>
                </a:solidFill>
              </a:rPr>
              <a:t>의 영향 분석  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데이터 생성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2) 2020</a:t>
            </a:r>
            <a:r>
              <a:rPr lang="ko-KR" altLang="en-US" sz="1400" dirty="0">
                <a:solidFill>
                  <a:prstClr val="white"/>
                </a:solidFill>
              </a:rPr>
              <a:t>년 및 </a:t>
            </a:r>
            <a:r>
              <a:rPr lang="en-US" altLang="ko-KR" sz="1400" dirty="0">
                <a:solidFill>
                  <a:prstClr val="white"/>
                </a:solidFill>
              </a:rPr>
              <a:t>2021</a:t>
            </a:r>
            <a:r>
              <a:rPr lang="ko-KR" altLang="en-US" sz="1400" dirty="0">
                <a:solidFill>
                  <a:prstClr val="white"/>
                </a:solidFill>
              </a:rPr>
              <a:t>년도 예측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3) 2020</a:t>
            </a:r>
            <a:r>
              <a:rPr lang="ko-KR" altLang="en-US" sz="1400" dirty="0">
                <a:solidFill>
                  <a:prstClr val="white"/>
                </a:solidFill>
              </a:rPr>
              <a:t>년도와 예측 비교 분석                                              </a:t>
            </a:r>
            <a:endParaRPr lang="en-US" altLang="ko-KR" sz="1000" dirty="0">
              <a:solidFill>
                <a:srgbClr val="7476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69" grpId="0"/>
      <p:bldP spid="69" grpId="1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Covid19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영향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3) 2020</a:t>
            </a:r>
            <a:r>
              <a:rPr lang="ko-KR" altLang="en-US" sz="2500" b="1" dirty="0">
                <a:solidFill>
                  <a:schemeClr val="bg1"/>
                </a:solidFill>
              </a:rPr>
              <a:t>년도와 예측 비교하기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83E43-2EAB-43FE-9F18-666B7ACA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" r="406" b="48387"/>
          <a:stretch/>
        </p:blipFill>
        <p:spPr>
          <a:xfrm>
            <a:off x="4741261" y="1604212"/>
            <a:ext cx="2709478" cy="46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404D7-4727-4E1A-BA0C-B000BFFFED1C}"/>
              </a:ext>
            </a:extLst>
          </p:cNvPr>
          <p:cNvSpPr txBox="1"/>
          <p:nvPr/>
        </p:nvSpPr>
        <p:spPr>
          <a:xfrm>
            <a:off x="1288868" y="3136612"/>
            <a:ext cx="334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창업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AA3ED-A264-451A-AAEC-F2934FF4F25D}"/>
              </a:ext>
            </a:extLst>
          </p:cNvPr>
          <p:cNvSpPr txBox="1"/>
          <p:nvPr/>
        </p:nvSpPr>
        <p:spPr>
          <a:xfrm>
            <a:off x="1288866" y="3136612"/>
            <a:ext cx="334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휴업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E6DD8-8F14-4448-AE43-72187F731E0C}"/>
              </a:ext>
            </a:extLst>
          </p:cNvPr>
          <p:cNvSpPr txBox="1"/>
          <p:nvPr/>
        </p:nvSpPr>
        <p:spPr>
          <a:xfrm>
            <a:off x="1288867" y="3136612"/>
            <a:ext cx="334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폐업 예측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C3E74D-BC33-4027-90FA-F6EE2F08A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34"/>
          <a:stretch/>
        </p:blipFill>
        <p:spPr>
          <a:xfrm>
            <a:off x="4741259" y="1604212"/>
            <a:ext cx="2699795" cy="46050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D657101-40EB-45CA-8A40-CFB45E61B5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7"/>
          <a:stretch/>
        </p:blipFill>
        <p:spPr>
          <a:xfrm>
            <a:off x="4750945" y="1604212"/>
            <a:ext cx="2699794" cy="46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7" grpId="0"/>
      <p:bldP spid="18" grpId="0"/>
      <p:bldP spid="1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결과 요약</a:t>
            </a: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82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62587" y="11447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결과 요약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90033"/>
            <a:chOff x="1199634" y="232425"/>
            <a:chExt cx="1434028" cy="639003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5837202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4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D35E6A-1C56-4609-B34E-C526FB4E613D}"/>
              </a:ext>
            </a:extLst>
          </p:cNvPr>
          <p:cNvGrpSpPr/>
          <p:nvPr/>
        </p:nvGrpSpPr>
        <p:grpSpPr>
          <a:xfrm>
            <a:off x="1084118" y="882553"/>
            <a:ext cx="9485487" cy="1536313"/>
            <a:chOff x="1084118" y="1154424"/>
            <a:chExt cx="9485487" cy="1536313"/>
          </a:xfrm>
        </p:grpSpPr>
        <p:cxnSp>
          <p:nvCxnSpPr>
            <p:cNvPr id="14" name="꺾인 연결선 34">
              <a:extLst>
                <a:ext uri="{FF2B5EF4-FFF2-40B4-BE49-F238E27FC236}">
                  <a16:creationId xmlns:a16="http://schemas.microsoft.com/office/drawing/2014/main" id="{96654E18-6B25-41B0-80FC-0E4CA83490F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90318" y="348224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9ED7BD-25F6-44BA-B745-38C749B6F9CE}"/>
                </a:ext>
              </a:extLst>
            </p:cNvPr>
            <p:cNvSpPr/>
            <p:nvPr/>
          </p:nvSpPr>
          <p:spPr>
            <a:xfrm>
              <a:off x="1229378" y="1272913"/>
              <a:ext cx="9340227" cy="1417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다른 업종보다 숙박업의 수가 많음을 볼 수 있었다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하지만 사업장명 컬럼과 인허가일자</a:t>
              </a:r>
              <a:r>
                <a:rPr lang="en-US" altLang="ko-KR" sz="2000" dirty="0">
                  <a:solidFill>
                    <a:prstClr val="white"/>
                  </a:solidFill>
                </a:rPr>
                <a:t>, </a:t>
              </a:r>
              <a:r>
                <a:rPr lang="ko-KR" altLang="en-US" sz="2000" dirty="0">
                  <a:solidFill>
                    <a:prstClr val="white"/>
                  </a:solidFill>
                </a:rPr>
                <a:t>폐업일자</a:t>
              </a:r>
              <a:r>
                <a:rPr lang="en-US" altLang="ko-KR" sz="2000" dirty="0">
                  <a:solidFill>
                    <a:prstClr val="white"/>
                  </a:solidFill>
                </a:rPr>
                <a:t> </a:t>
              </a:r>
              <a:r>
                <a:rPr lang="ko-KR" altLang="en-US" sz="2000" dirty="0">
                  <a:solidFill>
                    <a:prstClr val="white"/>
                  </a:solidFill>
                </a:rPr>
                <a:t>등 날짜데이터를 비교했을 때 같은 사업장으로 인식할 수 있었다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88ED8-E2B0-44C5-826D-BC289A4F9DED}"/>
              </a:ext>
            </a:extLst>
          </p:cNvPr>
          <p:cNvSpPr txBox="1"/>
          <p:nvPr/>
        </p:nvSpPr>
        <p:spPr>
          <a:xfrm>
            <a:off x="2062587" y="2499058"/>
            <a:ext cx="833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white"/>
                </a:solidFill>
              </a:rPr>
              <a:t>∴ </a:t>
            </a:r>
            <a:r>
              <a:rPr lang="ko-KR" altLang="en-US" sz="2000" dirty="0">
                <a:solidFill>
                  <a:prstClr val="white"/>
                </a:solidFill>
              </a:rPr>
              <a:t>한 사업장이 두개의 서류로 등록한 것으로 파악할 수 있었다</a:t>
            </a:r>
            <a:r>
              <a:rPr lang="en-US" altLang="ko-KR" sz="2000" dirty="0">
                <a:solidFill>
                  <a:prstClr val="white"/>
                </a:solidFill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1C7CF3-1B8D-4E60-833F-A94512E2083B}"/>
              </a:ext>
            </a:extLst>
          </p:cNvPr>
          <p:cNvGrpSpPr/>
          <p:nvPr/>
        </p:nvGrpSpPr>
        <p:grpSpPr>
          <a:xfrm>
            <a:off x="1084118" y="3119373"/>
            <a:ext cx="9485487" cy="1074648"/>
            <a:chOff x="1084118" y="1154424"/>
            <a:chExt cx="9485487" cy="1074648"/>
          </a:xfrm>
        </p:grpSpPr>
        <p:cxnSp>
          <p:nvCxnSpPr>
            <p:cNvPr id="17" name="꺾인 연결선 34">
              <a:extLst>
                <a:ext uri="{FF2B5EF4-FFF2-40B4-BE49-F238E27FC236}">
                  <a16:creationId xmlns:a16="http://schemas.microsoft.com/office/drawing/2014/main" id="{EC997B4F-3C97-47F7-8C49-63213518C32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90318" y="348224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0CC6FD-24B0-4F99-9E44-63D016EE7086}"/>
                </a:ext>
              </a:extLst>
            </p:cNvPr>
            <p:cNvSpPr/>
            <p:nvPr/>
          </p:nvSpPr>
          <p:spPr>
            <a:xfrm>
              <a:off x="1229378" y="1272913"/>
              <a:ext cx="9340227" cy="95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시계열 시각화로 보아 영업과 폐업은 코로나의 영향을 휴업에 비해 크게 받지 않는 것으로 볼 수 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D5F617-2DF1-4D03-8E4A-AC75311D5949}"/>
              </a:ext>
            </a:extLst>
          </p:cNvPr>
          <p:cNvGrpSpPr/>
          <p:nvPr/>
        </p:nvGrpSpPr>
        <p:grpSpPr>
          <a:xfrm>
            <a:off x="1084118" y="4691896"/>
            <a:ext cx="9485487" cy="1074648"/>
            <a:chOff x="1084118" y="1154424"/>
            <a:chExt cx="9485487" cy="1074648"/>
          </a:xfrm>
        </p:grpSpPr>
        <p:cxnSp>
          <p:nvCxnSpPr>
            <p:cNvPr id="20" name="꺾인 연결선 34">
              <a:extLst>
                <a:ext uri="{FF2B5EF4-FFF2-40B4-BE49-F238E27FC236}">
                  <a16:creationId xmlns:a16="http://schemas.microsoft.com/office/drawing/2014/main" id="{15469C1B-07F2-4DE6-B0A8-C70A6877A4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90318" y="348224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99A132-E71B-4D37-9AB6-F2D7235CBFF5}"/>
                </a:ext>
              </a:extLst>
            </p:cNvPr>
            <p:cNvSpPr/>
            <p:nvPr/>
          </p:nvSpPr>
          <p:spPr>
            <a:xfrm>
              <a:off x="1229378" y="1272913"/>
              <a:ext cx="9340227" cy="95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코로나</a:t>
              </a:r>
              <a:r>
                <a:rPr lang="en-US" altLang="ko-KR" sz="2000" dirty="0">
                  <a:solidFill>
                    <a:prstClr val="white"/>
                  </a:solidFill>
                </a:rPr>
                <a:t>19</a:t>
              </a:r>
              <a:r>
                <a:rPr lang="ko-KR" altLang="en-US" sz="2000" dirty="0">
                  <a:solidFill>
                    <a:prstClr val="white"/>
                  </a:solidFill>
                </a:rPr>
                <a:t> </a:t>
              </a:r>
              <a:r>
                <a:rPr lang="ko-KR" altLang="en-US" sz="2000" dirty="0" err="1">
                  <a:solidFill>
                    <a:prstClr val="white"/>
                  </a:solidFill>
                </a:rPr>
                <a:t>팬데믹</a:t>
              </a:r>
              <a:r>
                <a:rPr lang="ko-KR" altLang="en-US" sz="2000" dirty="0">
                  <a:solidFill>
                    <a:prstClr val="white"/>
                  </a:solidFill>
                </a:rPr>
                <a:t> 이후 </a:t>
              </a:r>
              <a:r>
                <a:rPr lang="ko-KR" altLang="en-US" sz="2000" dirty="0" err="1">
                  <a:solidFill>
                    <a:prstClr val="white"/>
                  </a:solidFill>
                </a:rPr>
                <a:t>폐업장</a:t>
              </a:r>
              <a:r>
                <a:rPr lang="ko-KR" altLang="en-US" sz="2000" dirty="0">
                  <a:solidFill>
                    <a:prstClr val="white"/>
                  </a:solidFill>
                </a:rPr>
                <a:t> 현황 지도를 보았을 때 해안가나 서울과 같은 도심에 있는 사업장들의 폐업율이 높은 것을 볼 수 있었다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9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9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95301" y="15509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그림 목차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2D6357-D289-4694-8C6D-8B8A2C7E082D}"/>
              </a:ext>
            </a:extLst>
          </p:cNvPr>
          <p:cNvSpPr/>
          <p:nvPr/>
        </p:nvSpPr>
        <p:spPr>
          <a:xfrm>
            <a:off x="509732" y="928559"/>
            <a:ext cx="9451391" cy="558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 : </a:t>
            </a:r>
            <a:r>
              <a:rPr lang="ko-KR" altLang="en-US" sz="1600" dirty="0" err="1">
                <a:solidFill>
                  <a:prstClr val="white"/>
                </a:solidFill>
              </a:rPr>
              <a:t>개방서비스명별</a:t>
            </a:r>
            <a:r>
              <a:rPr lang="ko-KR" altLang="en-US" sz="1600" dirty="0">
                <a:solidFill>
                  <a:prstClr val="white"/>
                </a:solidFill>
              </a:rPr>
              <a:t> 시도 영업 대시보드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2 : </a:t>
            </a:r>
            <a:r>
              <a:rPr lang="ko-KR" altLang="en-US" sz="1600" dirty="0" err="1">
                <a:solidFill>
                  <a:prstClr val="white"/>
                </a:solidFill>
              </a:rPr>
              <a:t>개방서비스명별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 err="1">
                <a:solidFill>
                  <a:prstClr val="white"/>
                </a:solidFill>
              </a:rPr>
              <a:t>시군구</a:t>
            </a:r>
            <a:r>
              <a:rPr lang="ko-KR" altLang="en-US" sz="1600" dirty="0">
                <a:solidFill>
                  <a:prstClr val="white"/>
                </a:solidFill>
              </a:rPr>
              <a:t> 영업 대시보드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3 : </a:t>
            </a:r>
            <a:r>
              <a:rPr lang="ko-KR" altLang="en-US" sz="1600" dirty="0">
                <a:solidFill>
                  <a:prstClr val="white"/>
                </a:solidFill>
              </a:rPr>
              <a:t>영업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폐업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휴업 시계열 그래프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4  : </a:t>
            </a:r>
            <a:r>
              <a:rPr lang="en-US" altLang="ko-KR" sz="1600" dirty="0">
                <a:solidFill>
                  <a:prstClr val="white"/>
                </a:solidFill>
              </a:rPr>
              <a:t>2020</a:t>
            </a:r>
            <a:r>
              <a:rPr lang="ko-KR" altLang="en-US" sz="1600" dirty="0">
                <a:solidFill>
                  <a:prstClr val="white"/>
                </a:solidFill>
              </a:rPr>
              <a:t>년 이후의 폐업업종 지도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5 : </a:t>
            </a:r>
            <a:r>
              <a:rPr lang="ko-KR" altLang="en-US" sz="1600" dirty="0">
                <a:solidFill>
                  <a:prstClr val="white"/>
                </a:solidFill>
              </a:rPr>
              <a:t>코로나로 인한 창업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폐업 비교 그래프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6 : </a:t>
            </a:r>
            <a:r>
              <a:rPr lang="ko-KR" altLang="en-US" sz="1600" dirty="0">
                <a:solidFill>
                  <a:prstClr val="white"/>
                </a:solidFill>
              </a:rPr>
              <a:t>시각화 하기 위해 전처리한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7 : </a:t>
            </a:r>
            <a:r>
              <a:rPr lang="ko-KR" altLang="en-US" sz="1600" dirty="0">
                <a:solidFill>
                  <a:prstClr val="white"/>
                </a:solidFill>
              </a:rPr>
              <a:t>데이터 </a:t>
            </a:r>
            <a:r>
              <a:rPr lang="ko-KR" altLang="en-US" sz="1600" dirty="0" err="1">
                <a:solidFill>
                  <a:prstClr val="white"/>
                </a:solidFill>
              </a:rPr>
              <a:t>전처리</a:t>
            </a:r>
            <a:r>
              <a:rPr lang="ko-KR" altLang="en-US" sz="1600" dirty="0">
                <a:solidFill>
                  <a:prstClr val="white"/>
                </a:solidFill>
              </a:rPr>
              <a:t> 코드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8 : </a:t>
            </a:r>
            <a:r>
              <a:rPr lang="ko-KR" altLang="en-US" sz="1600" dirty="0">
                <a:solidFill>
                  <a:prstClr val="white"/>
                </a:solidFill>
              </a:rPr>
              <a:t>예측 분석을 위한 </a:t>
            </a:r>
            <a:r>
              <a:rPr lang="ko-KR" altLang="en-US" sz="1600" dirty="0" err="1">
                <a:solidFill>
                  <a:prstClr val="white"/>
                </a:solidFill>
              </a:rPr>
              <a:t>전처리</a:t>
            </a:r>
            <a:r>
              <a:rPr lang="ko-KR" altLang="en-US" sz="1600" dirty="0">
                <a:solidFill>
                  <a:prstClr val="white"/>
                </a:solidFill>
              </a:rPr>
              <a:t> 후 데이터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A02B5-B9D7-469F-8CC6-3C06346EF90D}"/>
              </a:ext>
            </a:extLst>
          </p:cNvPr>
          <p:cNvSpPr txBox="1"/>
          <p:nvPr/>
        </p:nvSpPr>
        <p:spPr>
          <a:xfrm>
            <a:off x="509732" y="929234"/>
            <a:ext cx="94941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9 : </a:t>
            </a:r>
            <a:r>
              <a:rPr lang="ko-KR" altLang="en-US" sz="1600" dirty="0">
                <a:solidFill>
                  <a:prstClr val="white"/>
                </a:solidFill>
              </a:rPr>
              <a:t>영업상태 분류코드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10 : </a:t>
            </a:r>
            <a:r>
              <a:rPr lang="ko-KR" altLang="en-US" sz="1600" dirty="0">
                <a:solidFill>
                  <a:prstClr val="white"/>
                </a:solidFill>
              </a:rPr>
              <a:t>예측 분석 모델링 코드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11 : </a:t>
            </a:r>
            <a:r>
              <a:rPr lang="ko-KR" altLang="en-US" sz="1600" dirty="0">
                <a:solidFill>
                  <a:prstClr val="white"/>
                </a:solidFill>
              </a:rPr>
              <a:t>정확도 사진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12 : </a:t>
            </a:r>
            <a:r>
              <a:rPr lang="ko-KR" altLang="en-US" sz="1600" dirty="0" err="1">
                <a:solidFill>
                  <a:prstClr val="white"/>
                </a:solidFill>
              </a:rPr>
              <a:t>날짜별</a:t>
            </a:r>
            <a:r>
              <a:rPr lang="ko-KR" altLang="en-US" sz="1600" dirty="0">
                <a:solidFill>
                  <a:prstClr val="white"/>
                </a:solidFill>
              </a:rPr>
              <a:t> 창업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폐업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휴업 수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13 : </a:t>
            </a:r>
            <a:r>
              <a:rPr lang="ko-KR" altLang="en-US" sz="1600" dirty="0">
                <a:solidFill>
                  <a:prstClr val="white"/>
                </a:solidFill>
              </a:rPr>
              <a:t>창업기준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14 : </a:t>
            </a:r>
            <a:r>
              <a:rPr lang="ko-KR" altLang="en-US" sz="1600" dirty="0">
                <a:solidFill>
                  <a:prstClr val="white"/>
                </a:solidFill>
              </a:rPr>
              <a:t>폐업기준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15 : </a:t>
            </a:r>
            <a:r>
              <a:rPr lang="ko-KR" altLang="en-US" sz="1600" dirty="0">
                <a:solidFill>
                  <a:prstClr val="white"/>
                </a:solidFill>
              </a:rPr>
              <a:t>휴업기준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16 </a:t>
            </a:r>
            <a:r>
              <a:rPr lang="en-US" altLang="ko-KR" sz="1600" dirty="0">
                <a:solidFill>
                  <a:prstClr val="white"/>
                </a:solidFill>
              </a:rPr>
              <a:t>: </a:t>
            </a:r>
            <a:r>
              <a:rPr lang="ko-KR" altLang="en-US" sz="1600" dirty="0">
                <a:solidFill>
                  <a:prstClr val="white"/>
                </a:solidFill>
              </a:rPr>
              <a:t>창업 데이터 모델링</a:t>
            </a:r>
            <a:endParaRPr lang="en-US" altLang="ko-KR" sz="1600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F4294-9B92-4B76-8D71-F3854E5530C7}"/>
              </a:ext>
            </a:extLst>
          </p:cNvPr>
          <p:cNvSpPr txBox="1"/>
          <p:nvPr/>
        </p:nvSpPr>
        <p:spPr>
          <a:xfrm>
            <a:off x="509732" y="1003943"/>
            <a:ext cx="86576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그림</a:t>
            </a:r>
            <a:r>
              <a:rPr lang="en-US" altLang="ko-KR" sz="1600" b="1" dirty="0">
                <a:solidFill>
                  <a:schemeClr val="bg1"/>
                </a:solidFill>
              </a:rPr>
              <a:t>17 : </a:t>
            </a:r>
            <a:r>
              <a:rPr lang="ko-KR" altLang="en-US" sz="1600" dirty="0">
                <a:solidFill>
                  <a:schemeClr val="bg1"/>
                </a:solidFill>
              </a:rPr>
              <a:t>폐업 데이터 모델링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그림</a:t>
            </a:r>
            <a:r>
              <a:rPr lang="en-US" altLang="ko-KR" sz="1600" b="1" dirty="0">
                <a:solidFill>
                  <a:schemeClr val="bg1"/>
                </a:solidFill>
              </a:rPr>
              <a:t>18 : </a:t>
            </a:r>
            <a:r>
              <a:rPr lang="ko-KR" altLang="en-US" sz="1600" dirty="0">
                <a:solidFill>
                  <a:schemeClr val="bg1"/>
                </a:solidFill>
              </a:rPr>
              <a:t>휴업 데이터 모델링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그림</a:t>
            </a:r>
            <a:r>
              <a:rPr lang="en-US" altLang="ko-KR" sz="1600" b="1" dirty="0">
                <a:solidFill>
                  <a:schemeClr val="bg1"/>
                </a:solidFill>
              </a:rPr>
              <a:t>19 : </a:t>
            </a:r>
            <a:r>
              <a:rPr lang="en-US" altLang="ko-KR" sz="1600" dirty="0">
                <a:solidFill>
                  <a:schemeClr val="bg1"/>
                </a:solidFill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</a:rPr>
              <a:t>년 창업 예측 결과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그림</a:t>
            </a:r>
            <a:r>
              <a:rPr lang="en-US" altLang="ko-KR" sz="1600" b="1" dirty="0">
                <a:solidFill>
                  <a:schemeClr val="bg1"/>
                </a:solidFill>
              </a:rPr>
              <a:t>20 : </a:t>
            </a:r>
            <a:r>
              <a:rPr lang="en-US" altLang="ko-KR" sz="1600" dirty="0">
                <a:solidFill>
                  <a:schemeClr val="bg1"/>
                </a:solidFill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</a:rPr>
              <a:t>년 폐업 예측 결과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그림</a:t>
            </a:r>
            <a:r>
              <a:rPr lang="en-US" altLang="ko-KR" sz="1600" b="1" dirty="0">
                <a:solidFill>
                  <a:schemeClr val="bg1"/>
                </a:solidFill>
              </a:rPr>
              <a:t>21 : </a:t>
            </a:r>
            <a:r>
              <a:rPr lang="en-US" altLang="ko-KR" sz="1600" dirty="0">
                <a:solidFill>
                  <a:schemeClr val="bg1"/>
                </a:solidFill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</a:rPr>
              <a:t>년 휴업 예측 결과</a:t>
            </a:r>
          </a:p>
        </p:txBody>
      </p:sp>
    </p:spTree>
    <p:extLst>
      <p:ext uri="{BB962C8B-B14F-4D97-AF65-F5344CB8AC3E}">
        <p14:creationId xmlns:p14="http://schemas.microsoft.com/office/powerpoint/2010/main" val="2511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marL="914400" indent="-914400" algn="ctr" latinLnBrk="0">
              <a:buAutoNum type="arabicPeriod"/>
              <a:defRPr/>
            </a:pPr>
            <a:r>
              <a:rPr lang="ko-KR" altLang="en-US" sz="5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 및 요구 분석</a:t>
            </a:r>
            <a:endParaRPr lang="en-US" altLang="ko-KR" sz="54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0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065425" y="84518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0C938-405F-484E-AF19-A41CB04C7B0A}"/>
              </a:ext>
            </a:extLst>
          </p:cNvPr>
          <p:cNvGrpSpPr/>
          <p:nvPr/>
        </p:nvGrpSpPr>
        <p:grpSpPr>
          <a:xfrm>
            <a:off x="401740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0" cy="1536603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1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6869E8-A01D-41C7-8823-756385457E8F}"/>
              </a:ext>
            </a:extLst>
          </p:cNvPr>
          <p:cNvGrpSpPr/>
          <p:nvPr/>
        </p:nvGrpSpPr>
        <p:grpSpPr>
          <a:xfrm>
            <a:off x="1531590" y="1504620"/>
            <a:ext cx="9485487" cy="1169628"/>
            <a:chOff x="1690508" y="1962180"/>
            <a:chExt cx="9485487" cy="1169628"/>
          </a:xfrm>
        </p:grpSpPr>
        <p:cxnSp>
          <p:nvCxnSpPr>
            <p:cNvPr id="42" name="꺾인 연결선 34">
              <a:extLst>
                <a:ext uri="{FF2B5EF4-FFF2-40B4-BE49-F238E27FC236}">
                  <a16:creationId xmlns:a16="http://schemas.microsoft.com/office/drawing/2014/main" id="{0E5AB759-7018-4DDA-A8E1-BE43FE4150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96708" y="1155980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3599A4-F300-49C6-9F17-CFD939D20F04}"/>
                </a:ext>
              </a:extLst>
            </p:cNvPr>
            <p:cNvSpPr/>
            <p:nvPr/>
          </p:nvSpPr>
          <p:spPr>
            <a:xfrm>
              <a:off x="1835768" y="2002845"/>
              <a:ext cx="9340227" cy="1128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white"/>
                  </a:solidFill>
                </a:rPr>
                <a:t>전국 인허가 데이터 중에서 숙박업과 관련된 데이터를 분석하는 데 목적으로 한다</a:t>
              </a:r>
              <a:r>
                <a:rPr lang="en-US" altLang="ko-KR" sz="900" dirty="0">
                  <a:solidFill>
                    <a:prstClr val="white"/>
                  </a:solidFill>
                </a:rPr>
                <a:t>.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5B560D-9E03-43A9-8273-14C497C72DA4}"/>
              </a:ext>
            </a:extLst>
          </p:cNvPr>
          <p:cNvSpPr txBox="1"/>
          <p:nvPr/>
        </p:nvSpPr>
        <p:spPr>
          <a:xfrm>
            <a:off x="1065424" y="3290397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DA1F25-7BE8-4567-8058-E4BAC985FC96}"/>
              </a:ext>
            </a:extLst>
          </p:cNvPr>
          <p:cNvGrpSpPr/>
          <p:nvPr/>
        </p:nvGrpSpPr>
        <p:grpSpPr>
          <a:xfrm>
            <a:off x="1531590" y="4058249"/>
            <a:ext cx="9485487" cy="1935273"/>
            <a:chOff x="1690508" y="4148982"/>
            <a:chExt cx="9485487" cy="193527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51E2ADF-B26C-431D-9A3B-3EBC6E216E5D}"/>
                </a:ext>
              </a:extLst>
            </p:cNvPr>
            <p:cNvSpPr/>
            <p:nvPr/>
          </p:nvSpPr>
          <p:spPr>
            <a:xfrm>
              <a:off x="1835768" y="4148982"/>
              <a:ext cx="9340227" cy="1935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white"/>
                  </a:solidFill>
                </a:rPr>
                <a:t>- </a:t>
              </a:r>
              <a:r>
                <a:rPr lang="ko-KR" altLang="en-US" sz="2400" dirty="0">
                  <a:solidFill>
                    <a:prstClr val="white"/>
                  </a:solidFill>
                </a:rPr>
                <a:t>인허가 현황을 파악할 수 있는 시각화 분석자료</a:t>
              </a:r>
              <a:endParaRPr lang="en-US" altLang="ko-KR" sz="24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white"/>
                  </a:solidFill>
                </a:rPr>
                <a:t>- </a:t>
              </a:r>
              <a:r>
                <a:rPr lang="ko-KR" altLang="en-US" sz="2400" dirty="0">
                  <a:solidFill>
                    <a:prstClr val="white"/>
                  </a:solidFill>
                </a:rPr>
                <a:t>폐업</a:t>
              </a:r>
              <a:r>
                <a:rPr lang="en-US" altLang="ko-KR" sz="2400" dirty="0">
                  <a:solidFill>
                    <a:prstClr val="white"/>
                  </a:solidFill>
                </a:rPr>
                <a:t>/ </a:t>
              </a:r>
              <a:r>
                <a:rPr lang="ko-KR" altLang="en-US" sz="2400" dirty="0">
                  <a:solidFill>
                    <a:prstClr val="white"/>
                  </a:solidFill>
                </a:rPr>
                <a:t>휴업 예측</a:t>
              </a:r>
              <a:endParaRPr lang="en-US" altLang="ko-KR" sz="24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white"/>
                  </a:solidFill>
                </a:rPr>
                <a:t>- </a:t>
              </a:r>
              <a:r>
                <a:rPr lang="ko-KR" altLang="en-US" sz="2400" dirty="0">
                  <a:solidFill>
                    <a:prstClr val="white"/>
                  </a:solidFill>
                </a:rPr>
                <a:t>폐업</a:t>
              </a:r>
              <a:r>
                <a:rPr lang="en-US" altLang="ko-KR" sz="2400" dirty="0">
                  <a:solidFill>
                    <a:prstClr val="white"/>
                  </a:solidFill>
                </a:rPr>
                <a:t>/</a:t>
              </a:r>
              <a:r>
                <a:rPr lang="ko-KR" altLang="en-US" sz="2400" dirty="0">
                  <a:solidFill>
                    <a:prstClr val="white"/>
                  </a:solidFill>
                </a:rPr>
                <a:t>휴업의 코로나 영향 분석</a:t>
              </a:r>
              <a:endParaRPr lang="en-US" altLang="ko-KR" sz="24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45" name="꺾인 연결선 34">
              <a:extLst>
                <a:ext uri="{FF2B5EF4-FFF2-40B4-BE49-F238E27FC236}">
                  <a16:creationId xmlns:a16="http://schemas.microsoft.com/office/drawing/2014/main" id="{8DF7A01C-AA53-4638-9B0C-7E52B3DBFE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96708" y="3342782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0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769847" y="81690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요구사항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8073EF-9E9C-4F70-A197-75414361E252}"/>
              </a:ext>
            </a:extLst>
          </p:cNvPr>
          <p:cNvGrpSpPr/>
          <p:nvPr/>
        </p:nvGrpSpPr>
        <p:grpSpPr>
          <a:xfrm>
            <a:off x="29769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0" cy="1527638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1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895912" y="729208"/>
            <a:ext cx="9340227" cy="207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</a:rPr>
              <a:t>1) </a:t>
            </a:r>
            <a:r>
              <a:rPr lang="ko-KR" altLang="en-US" sz="2500" b="1" dirty="0">
                <a:solidFill>
                  <a:prstClr val="white"/>
                </a:solidFill>
              </a:rPr>
              <a:t>필요 데이터 정리</a:t>
            </a:r>
            <a:endParaRPr lang="en-US" altLang="ko-KR" sz="25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white"/>
                </a:solidFill>
              </a:rPr>
              <a:t>      데이터 추출 기간 </a:t>
            </a:r>
            <a:r>
              <a:rPr lang="en-US" altLang="ko-KR" sz="2400" dirty="0">
                <a:solidFill>
                  <a:prstClr val="white"/>
                </a:solidFill>
              </a:rPr>
              <a:t>: 2000</a:t>
            </a:r>
            <a:r>
              <a:rPr lang="ko-KR" altLang="en-US" sz="2400" dirty="0">
                <a:solidFill>
                  <a:prstClr val="white"/>
                </a:solidFill>
              </a:rPr>
              <a:t>년 </a:t>
            </a:r>
            <a:r>
              <a:rPr lang="en-US" altLang="ko-KR" sz="2400" dirty="0">
                <a:solidFill>
                  <a:prstClr val="white"/>
                </a:solidFill>
              </a:rPr>
              <a:t>~ 2021</a:t>
            </a:r>
            <a:r>
              <a:rPr lang="ko-KR" altLang="en-US" sz="2400" dirty="0">
                <a:solidFill>
                  <a:prstClr val="white"/>
                </a:solidFill>
              </a:rPr>
              <a:t>년</a:t>
            </a:r>
            <a:endParaRPr lang="en-US" altLang="ko-KR" sz="2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white"/>
                </a:solidFill>
              </a:rPr>
              <a:t>      인허가 데이터</a:t>
            </a:r>
            <a:r>
              <a:rPr lang="en-US" altLang="ko-KR" sz="24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3FE2B828-6C16-47A1-8F32-F481C834227A}"/>
              </a:ext>
            </a:extLst>
          </p:cNvPr>
          <p:cNvSpPr/>
          <p:nvPr/>
        </p:nvSpPr>
        <p:spPr>
          <a:xfrm>
            <a:off x="1346261" y="1512726"/>
            <a:ext cx="147108" cy="1390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D5094F6F-DC44-4D22-83FF-3BD7FBF9DDF7}"/>
              </a:ext>
            </a:extLst>
          </p:cNvPr>
          <p:cNvSpPr/>
          <p:nvPr/>
        </p:nvSpPr>
        <p:spPr>
          <a:xfrm>
            <a:off x="1346261" y="2496783"/>
            <a:ext cx="147108" cy="1390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155E3-09AF-483A-8A7C-38BC185F407E}"/>
              </a:ext>
            </a:extLst>
          </p:cNvPr>
          <p:cNvSpPr txBox="1"/>
          <p:nvPr/>
        </p:nvSpPr>
        <p:spPr>
          <a:xfrm>
            <a:off x="1848037" y="2959847"/>
            <a:ext cx="8868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개방서비스명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개방자치단체코드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인허가일자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영업상태구분코드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폐업일자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휴업시작일자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사업장명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좌표정보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(X)/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좌표정보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(Y)/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소재지면적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영업상태명</a:t>
            </a:r>
            <a:endParaRPr lang="en-US" altLang="ko-KR" sz="20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C1E917B2-CFBA-4ECF-A857-136625C36481}"/>
              </a:ext>
            </a:extLst>
          </p:cNvPr>
          <p:cNvSpPr/>
          <p:nvPr/>
        </p:nvSpPr>
        <p:spPr>
          <a:xfrm>
            <a:off x="1346261" y="4077865"/>
            <a:ext cx="147108" cy="1390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F7C635-A695-4C6E-A6C1-4DA74C2EB0B5}"/>
              </a:ext>
            </a:extLst>
          </p:cNvPr>
          <p:cNvSpPr txBox="1"/>
          <p:nvPr/>
        </p:nvSpPr>
        <p:spPr>
          <a:xfrm>
            <a:off x="1579330" y="3944732"/>
            <a:ext cx="470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코로나</a:t>
            </a:r>
            <a:r>
              <a:rPr lang="en-US" altLang="ko-KR" sz="2400" dirty="0">
                <a:solidFill>
                  <a:schemeClr val="bg1"/>
                </a:solidFill>
              </a:rPr>
              <a:t>19 </a:t>
            </a:r>
            <a:r>
              <a:rPr lang="ko-KR" altLang="en-US" sz="240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7942C4-2C3B-4DA7-86C0-9C5023F9E10A}"/>
              </a:ext>
            </a:extLst>
          </p:cNvPr>
          <p:cNvSpPr txBox="1"/>
          <p:nvPr/>
        </p:nvSpPr>
        <p:spPr>
          <a:xfrm>
            <a:off x="1848038" y="4668695"/>
            <a:ext cx="886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전국 기준일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전국 추가 확진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전국 누적 사망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30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963647" y="224304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요구사항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CF7FC4-8EF0-4D96-AB99-3576A10D9074}"/>
              </a:ext>
            </a:extLst>
          </p:cNvPr>
          <p:cNvGrpSpPr/>
          <p:nvPr/>
        </p:nvGrpSpPr>
        <p:grpSpPr>
          <a:xfrm>
            <a:off x="381798" y="10692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1491779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1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868582" y="792560"/>
            <a:ext cx="934022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</a:rPr>
              <a:t>2) </a:t>
            </a:r>
            <a:r>
              <a:rPr lang="ko-KR" altLang="en-US" sz="2500" b="1" dirty="0">
                <a:solidFill>
                  <a:prstClr val="white"/>
                </a:solidFill>
              </a:rPr>
              <a:t>분석 설계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10372D-5D54-4772-8A40-F33CDFD8772C}"/>
              </a:ext>
            </a:extLst>
          </p:cNvPr>
          <p:cNvGrpSpPr/>
          <p:nvPr/>
        </p:nvGrpSpPr>
        <p:grpSpPr>
          <a:xfrm>
            <a:off x="1749240" y="1796153"/>
            <a:ext cx="9283700" cy="4269287"/>
            <a:chOff x="2179546" y="1806959"/>
            <a:chExt cx="9283700" cy="4269287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C9903A2-D933-483D-A3C2-64778DAB6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5163" y="2670863"/>
              <a:ext cx="13129" cy="772173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842211B-832E-4C67-BC26-0FB87DD73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524" y="4201925"/>
              <a:ext cx="1" cy="957582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10D27AB-00D1-4DE8-A6F1-10B4BCB19C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0947" y="2659569"/>
              <a:ext cx="1032" cy="767751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cxnSpLocks/>
            </p:cNvCxnSpPr>
            <p:nvPr/>
          </p:nvCxnSpPr>
          <p:spPr>
            <a:xfrm flipH="1">
              <a:off x="3215917" y="3936336"/>
              <a:ext cx="1" cy="957582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B75513A-7E30-4379-AE9F-766DB6FD08A0}"/>
                </a:ext>
              </a:extLst>
            </p:cNvPr>
            <p:cNvGrpSpPr/>
            <p:nvPr/>
          </p:nvGrpSpPr>
          <p:grpSpPr>
            <a:xfrm>
              <a:off x="2179546" y="3389004"/>
              <a:ext cx="9283700" cy="1007561"/>
              <a:chOff x="1574102" y="3083941"/>
              <a:chExt cx="9283700" cy="1007561"/>
            </a:xfrm>
          </p:grpSpPr>
          <p:sp>
            <p:nvSpPr>
              <p:cNvPr id="66" name="갈매기형 수장 65"/>
              <p:cNvSpPr/>
              <p:nvPr/>
            </p:nvSpPr>
            <p:spPr>
              <a:xfrm>
                <a:off x="10059098" y="3088202"/>
                <a:ext cx="558800" cy="1003300"/>
              </a:xfrm>
              <a:prstGeom prst="chevron">
                <a:avLst>
                  <a:gd name="adj" fmla="val 84091"/>
                </a:avLst>
              </a:prstGeom>
              <a:solidFill>
                <a:srgbClr val="FF4D08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9CB6529-19E5-4435-B828-40E39CC0F31D}"/>
                  </a:ext>
                </a:extLst>
              </p:cNvPr>
              <p:cNvGrpSpPr/>
              <p:nvPr/>
            </p:nvGrpSpPr>
            <p:grpSpPr>
              <a:xfrm>
                <a:off x="1574102" y="3083941"/>
                <a:ext cx="9283700" cy="1003300"/>
                <a:chOff x="2159902" y="3172665"/>
                <a:chExt cx="9283700" cy="1003300"/>
              </a:xfrm>
            </p:grpSpPr>
            <p:sp>
              <p:nvSpPr>
                <p:cNvPr id="62" name="오각형 61"/>
                <p:cNvSpPr/>
                <p:nvPr/>
              </p:nvSpPr>
              <p:spPr>
                <a:xfrm>
                  <a:off x="8339848" y="3172665"/>
                  <a:ext cx="2603500" cy="1003300"/>
                </a:xfrm>
                <a:prstGeom prst="homePlate">
                  <a:avLst/>
                </a:prstGeom>
                <a:solidFill>
                  <a:srgbClr val="FF4D08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결과 검증</a:t>
                  </a:r>
                </a:p>
              </p:txBody>
            </p:sp>
            <p:sp>
              <p:nvSpPr>
                <p:cNvPr id="63" name="오각형 62"/>
                <p:cNvSpPr/>
                <p:nvPr/>
              </p:nvSpPr>
              <p:spPr>
                <a:xfrm>
                  <a:off x="6274702" y="3172665"/>
                  <a:ext cx="2603500" cy="1003300"/>
                </a:xfrm>
                <a:prstGeom prst="homePlate">
                  <a:avLst/>
                </a:prstGeom>
                <a:solidFill>
                  <a:srgbClr val="FF4D08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데이터 분석</a:t>
                  </a:r>
                </a:p>
              </p:txBody>
            </p:sp>
            <p:sp>
              <p:nvSpPr>
                <p:cNvPr id="64" name="오각형 63"/>
                <p:cNvSpPr/>
                <p:nvPr/>
              </p:nvSpPr>
              <p:spPr>
                <a:xfrm>
                  <a:off x="4217302" y="3172665"/>
                  <a:ext cx="2603500" cy="1003300"/>
                </a:xfrm>
                <a:prstGeom prst="homePlate">
                  <a:avLst/>
                </a:prstGeom>
                <a:solidFill>
                  <a:srgbClr val="FF4D08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분석 데이터</a:t>
                  </a:r>
                  <a:endParaRPr lang="en-US" altLang="ko-KR" b="1" dirty="0">
                    <a:solidFill>
                      <a:prstClr val="white">
                        <a:lumMod val="95000"/>
                      </a:prstClr>
                    </a:solidFill>
                  </a:endParaRPr>
                </a:p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생성</a:t>
                  </a:r>
                </a:p>
              </p:txBody>
            </p:sp>
            <p:sp>
              <p:nvSpPr>
                <p:cNvPr id="65" name="오각형 64"/>
                <p:cNvSpPr/>
                <p:nvPr/>
              </p:nvSpPr>
              <p:spPr>
                <a:xfrm>
                  <a:off x="2159902" y="3172665"/>
                  <a:ext cx="2603500" cy="1003300"/>
                </a:xfrm>
                <a:prstGeom prst="homePlate">
                  <a:avLst/>
                </a:prstGeom>
                <a:solidFill>
                  <a:srgbClr val="FF4D0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현황 파악</a:t>
                  </a:r>
                </a:p>
              </p:txBody>
            </p:sp>
            <p:sp>
              <p:nvSpPr>
                <p:cNvPr id="67" name="갈매기형 수장 66"/>
                <p:cNvSpPr/>
                <p:nvPr/>
              </p:nvSpPr>
              <p:spPr>
                <a:xfrm>
                  <a:off x="10884802" y="3172665"/>
                  <a:ext cx="558800" cy="1003300"/>
                </a:xfrm>
                <a:prstGeom prst="chevron">
                  <a:avLst>
                    <a:gd name="adj" fmla="val 84091"/>
                  </a:avLst>
                </a:prstGeom>
                <a:solidFill>
                  <a:srgbClr val="FF4D08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prstClr val="white">
                        <a:lumMod val="9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2277916" y="4988128"/>
              <a:ext cx="188857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 정의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시각화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2812311-220F-48B4-A886-387E3C2F3969}"/>
                </a:ext>
              </a:extLst>
            </p:cNvPr>
            <p:cNvSpPr/>
            <p:nvPr/>
          </p:nvSpPr>
          <p:spPr>
            <a:xfrm>
              <a:off x="6535648" y="5292890"/>
              <a:ext cx="188857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다중분류 분석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예측 분석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2DB5DEA-D65C-4B4E-B607-C55D8523E3C8}"/>
                </a:ext>
              </a:extLst>
            </p:cNvPr>
            <p:cNvSpPr/>
            <p:nvPr/>
          </p:nvSpPr>
          <p:spPr>
            <a:xfrm>
              <a:off x="4336661" y="1806959"/>
              <a:ext cx="188857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 수집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 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EDA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738645-B7BE-414D-A0B8-F0AA8A5B6D2D}"/>
                </a:ext>
              </a:extLst>
            </p:cNvPr>
            <p:cNvSpPr/>
            <p:nvPr/>
          </p:nvSpPr>
          <p:spPr>
            <a:xfrm>
              <a:off x="8587441" y="2013145"/>
              <a:ext cx="1888572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결과 요약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4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분석데이터 생성</a:t>
            </a: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56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639554" y="94740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분석 소스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5D62B-B2CC-4C8A-B3F0-656EEECF6160}"/>
              </a:ext>
            </a:extLst>
          </p:cNvPr>
          <p:cNvGrpSpPr/>
          <p:nvPr/>
        </p:nvGrpSpPr>
        <p:grpSpPr>
          <a:xfrm>
            <a:off x="391433" y="169672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2855411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2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DCF24B-6F5E-465A-BC43-698A7DBBEBBD}"/>
              </a:ext>
            </a:extLst>
          </p:cNvPr>
          <p:cNvGrpSpPr/>
          <p:nvPr/>
        </p:nvGrpSpPr>
        <p:grpSpPr>
          <a:xfrm>
            <a:off x="1456810" y="1723030"/>
            <a:ext cx="6727965" cy="454292"/>
            <a:chOff x="1988325" y="1929635"/>
            <a:chExt cx="6727965" cy="454292"/>
          </a:xfrm>
        </p:grpSpPr>
        <p:sp>
          <p:nvSpPr>
            <p:cNvPr id="68" name="타원 67"/>
            <p:cNvSpPr/>
            <p:nvPr/>
          </p:nvSpPr>
          <p:spPr>
            <a:xfrm>
              <a:off x="1988325" y="1983425"/>
              <a:ext cx="415208" cy="377280"/>
            </a:xfrm>
            <a:prstGeom prst="ellipse">
              <a:avLst/>
            </a:prstGeom>
            <a:solidFill>
              <a:srgbClr val="FF4D08"/>
            </a:solidFill>
            <a:ln>
              <a:solidFill>
                <a:srgbClr val="FF4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57432" y="1929635"/>
              <a:ext cx="6158858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 err="1">
                  <a:solidFill>
                    <a:prstClr val="white"/>
                  </a:solidFill>
                </a:rPr>
                <a:t>Jinjinfinal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_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원본데이터의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40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중 분석에 필요한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선정</a:t>
              </a:r>
              <a:r>
                <a:rPr lang="en-US" altLang="ko-KR" sz="1050" dirty="0">
                  <a:solidFill>
                    <a:prstClr val="white">
                      <a:lumMod val="50000"/>
                    </a:prstClr>
                  </a:solidFill>
                </a:rPr>
                <a:t>.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A63106-0034-4A39-949D-E0D698A9549E}"/>
              </a:ext>
            </a:extLst>
          </p:cNvPr>
          <p:cNvSpPr/>
          <p:nvPr/>
        </p:nvSpPr>
        <p:spPr>
          <a:xfrm>
            <a:off x="2262664" y="2521656"/>
            <a:ext cx="766667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1. 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effectLst/>
              </a:rPr>
              <a:t>시도명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전국의 시도의 이름을 나타낸다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2. 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effectLst/>
              </a:rPr>
              <a:t>시군구명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전국 시도 아래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시군구의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이름을 나타낸다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3. 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effectLst/>
              </a:rPr>
              <a:t>개방서비스명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서비스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업종명</a:t>
            </a:r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ko-KR" altLang="en-US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4. 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effectLst/>
              </a:rPr>
              <a:t>개방자치단체코드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 </a:t>
            </a:r>
          </a:p>
          <a:p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-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인허가 신고를 접수한 기초자치단체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시군구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)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의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고유코드이다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 </a:t>
            </a:r>
          </a:p>
          <a:p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-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코드설명은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'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개방자치단체코드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_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리스트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참고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).xlsx'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에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나타내어있다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5. 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effectLst/>
              </a:rPr>
              <a:t>인허가일자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업종이 인허가를 신고한 일자 이다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600" b="0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41BE59-56B1-4909-832F-A30BBCB1548F}"/>
              </a:ext>
            </a:extLst>
          </p:cNvPr>
          <p:cNvSpPr txBox="1"/>
          <p:nvPr/>
        </p:nvSpPr>
        <p:spPr>
          <a:xfrm>
            <a:off x="2262663" y="2531617"/>
            <a:ext cx="88684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6. 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영업상태구분코드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- 1: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영업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정상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2: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휴업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3: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폐업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4: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취소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말소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만료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정지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중지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5: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제외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삭제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전출</a:t>
            </a:r>
          </a:p>
          <a:p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- </a:t>
            </a:r>
            <a:r>
              <a:rPr lang="ko-KR" altLang="en-US" sz="17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전체총합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데이터에서는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1,2,3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만 사용한다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7. 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폐업일자 </a:t>
            </a:r>
            <a:r>
              <a:rPr lang="en-US" altLang="ko-KR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사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업자가 폐업을 신고한 일자 이다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8. 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휴업시작일자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사업자가 휴업을 시작한 일자 이다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9. 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사업장명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업소명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ko-KR" altLang="en-US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10. 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경도</a:t>
            </a:r>
            <a:r>
              <a:rPr lang="en-US" altLang="ko-KR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,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위도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각 업소별로 위치정보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경도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위도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)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를 나타낸다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11. 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소재지면적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업소별로 운영 면적을 나타낸다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.(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단위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m^2,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제곱미터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)</a:t>
            </a:r>
          </a:p>
          <a:p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098E18-3BDB-4E0C-B172-1A5B03D777B2}"/>
              </a:ext>
            </a:extLst>
          </p:cNvPr>
          <p:cNvGrpSpPr/>
          <p:nvPr/>
        </p:nvGrpSpPr>
        <p:grpSpPr>
          <a:xfrm>
            <a:off x="1456810" y="1691778"/>
            <a:ext cx="6509777" cy="454292"/>
            <a:chOff x="1964771" y="1911705"/>
            <a:chExt cx="6509777" cy="45429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D30523-8E72-48DD-BEC6-3F20142DC52A}"/>
                </a:ext>
              </a:extLst>
            </p:cNvPr>
            <p:cNvSpPr/>
            <p:nvPr/>
          </p:nvSpPr>
          <p:spPr>
            <a:xfrm>
              <a:off x="1964771" y="1983425"/>
              <a:ext cx="415208" cy="377280"/>
            </a:xfrm>
            <a:prstGeom prst="ellipse">
              <a:avLst/>
            </a:prstGeom>
            <a:solidFill>
              <a:srgbClr val="FF4D08"/>
            </a:solidFill>
            <a:ln>
              <a:solidFill>
                <a:srgbClr val="FF4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20E8E8-66C1-4F1B-B11D-E7D18E7379B9}"/>
                </a:ext>
              </a:extLst>
            </p:cNvPr>
            <p:cNvSpPr/>
            <p:nvPr/>
          </p:nvSpPr>
          <p:spPr>
            <a:xfrm>
              <a:off x="2566397" y="1911705"/>
              <a:ext cx="5908151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covid</a:t>
              </a:r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_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원본데이터의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3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중 분석에 필요한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2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선정</a:t>
              </a:r>
              <a:r>
                <a:rPr lang="en-US" altLang="ko-KR" sz="1050" dirty="0">
                  <a:solidFill>
                    <a:prstClr val="white">
                      <a:lumMod val="50000"/>
                    </a:prstClr>
                  </a:solidFill>
                </a:rPr>
                <a:t>.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7BB021B-9B14-44D3-85C5-86959B46EDEB}"/>
              </a:ext>
            </a:extLst>
          </p:cNvPr>
          <p:cNvSpPr txBox="1"/>
          <p:nvPr/>
        </p:nvSpPr>
        <p:spPr>
          <a:xfrm>
            <a:off x="2262663" y="2531617"/>
            <a:ext cx="88684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전국 기준일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 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년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월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일 형태로 </a:t>
            </a:r>
            <a:r>
              <a:rPr lang="ko-KR" altLang="en-US" sz="17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나타나있다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 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2. 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</a:rPr>
              <a:t>전국 추가 </a:t>
            </a:r>
            <a:r>
              <a:rPr lang="ko-KR" altLang="en-US" sz="1700" b="1" dirty="0" err="1">
                <a:solidFill>
                  <a:schemeClr val="bg1">
                    <a:lumMod val="75000"/>
                  </a:schemeClr>
                </a:solidFill>
              </a:rPr>
              <a:t>확진자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</a:rPr>
              <a:t> 수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dirty="0">
                <a:solidFill>
                  <a:schemeClr val="bg1">
                    <a:lumMod val="75000"/>
                  </a:schemeClr>
                </a:solidFill>
                <a:effectLst/>
              </a:rPr>
              <a:t>전국 기준일 별 전국 총 추가 </a:t>
            </a:r>
            <a:r>
              <a:rPr lang="ko-KR" altLang="en-US" sz="1700" dirty="0" err="1">
                <a:solidFill>
                  <a:schemeClr val="bg1">
                    <a:lumMod val="75000"/>
                  </a:schemeClr>
                </a:solidFill>
                <a:effectLst/>
              </a:rPr>
              <a:t>확진자</a:t>
            </a:r>
            <a:r>
              <a:rPr lang="ko-KR" altLang="en-US" sz="1700" dirty="0">
                <a:solidFill>
                  <a:schemeClr val="bg1">
                    <a:lumMod val="75000"/>
                  </a:schemeClr>
                </a:solidFill>
                <a:effectLst/>
              </a:rPr>
              <a:t> 수이다</a:t>
            </a:r>
            <a:r>
              <a:rPr lang="en-US" altLang="ko-KR" sz="170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/>
      <p:bldP spid="44" grpId="1"/>
      <p:bldP spid="50" grpId="0"/>
    </p:bldLst>
  </p:timing>
</p:sld>
</file>

<file path=ppt/theme/theme1.xml><?xml version="1.0" encoding="utf-8"?>
<a:theme xmlns:a="http://schemas.openxmlformats.org/drawingml/2006/main" name="4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974</Words>
  <Application>Microsoft Office PowerPoint</Application>
  <PresentationFormat>와이드스크린</PresentationFormat>
  <Paragraphs>202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45_Office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세영</cp:lastModifiedBy>
  <cp:revision>7</cp:revision>
  <dcterms:created xsi:type="dcterms:W3CDTF">2022-01-06T06:09:37Z</dcterms:created>
  <dcterms:modified xsi:type="dcterms:W3CDTF">2022-02-02T23:33:53Z</dcterms:modified>
</cp:coreProperties>
</file>