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886" r:id="rId3"/>
    <p:sldId id="887" r:id="rId4"/>
    <p:sldId id="888" r:id="rId6"/>
    <p:sldId id="890" r:id="rId7"/>
    <p:sldId id="889" r:id="rId8"/>
    <p:sldId id="935" r:id="rId9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谢捷" initials="谢捷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73034" autoAdjust="0"/>
  </p:normalViewPr>
  <p:slideViewPr>
    <p:cSldViewPr showGuides="1">
      <p:cViewPr varScale="1">
        <p:scale>
          <a:sx n="93" d="100"/>
          <a:sy n="93" d="100"/>
        </p:scale>
        <p:origin x="2803" y="77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楷体" panose="02010609060101010101" pitchFamily="49" charset="-122"/>
              </a:defRPr>
            </a:lvl1pPr>
          </a:lstStyle>
          <a:p>
            <a:endParaRPr lang="en-CA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楷体" panose="02010609060101010101" pitchFamily="49" charset="-122"/>
              </a:defRPr>
            </a:lvl1pPr>
          </a:lstStyle>
          <a:p>
            <a:fld id="{70A55B25-603F-4233-8CD0-EEEE1486C0E3}" type="datetimeFigureOut">
              <a:rPr lang="en-CA" smtClean="0"/>
            </a:fld>
            <a:endParaRPr lang="en-CA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CA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楷体" panose="02010609060101010101" pitchFamily="49" charset="-122"/>
              </a:defRPr>
            </a:lvl1pPr>
          </a:lstStyle>
          <a:p>
            <a:endParaRPr lang="en-CA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楷体" panose="02010609060101010101" pitchFamily="49" charset="-122"/>
              </a:defRPr>
            </a:lvl1pPr>
          </a:lstStyle>
          <a:p>
            <a:fld id="{0928965C-E61D-4045-8BAA-2132FA292A3B}" type="slidenum">
              <a:rPr lang="en-CA" smtClean="0"/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楷体" panose="02010609060101010101" pitchFamily="49" charset="-122"/>
        <a:ea typeface="楷体" panose="02010609060101010101" pitchFamily="49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楷体" panose="02010609060101010101" pitchFamily="49" charset="-122"/>
        <a:ea typeface="楷体" panose="02010609060101010101" pitchFamily="49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楷体" panose="02010609060101010101" pitchFamily="49" charset="-122"/>
        <a:ea typeface="楷体" panose="02010609060101010101" pitchFamily="49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楷体" panose="02010609060101010101" pitchFamily="49" charset="-122"/>
        <a:ea typeface="楷体" panose="02010609060101010101" pitchFamily="49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楷体" panose="02010609060101010101" pitchFamily="49" charset="-122"/>
        <a:ea typeface="楷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965C-E61D-4045-8BAA-2132FA292A3B}" type="slidenum">
              <a:rPr lang="en-CA" smtClean="0"/>
            </a:fld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Audio Processing Libraries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965C-E61D-4045-8BAA-2132FA292A3B}" type="slidenum">
              <a:rPr lang="en-CA" smtClean="0"/>
            </a:fld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/>
              <a:t>单击此处编辑母版副标题样式</a:t>
            </a:r>
            <a:endParaRPr kumimoji="0"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241C07D-A48A-4072-A079-53E0E7ED5197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F290-434C-4C1F-9F54-5C8692A746B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29E1-ED66-400D-9B02-7998020BFF2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BFC2-919A-4073-B950-C9D6852773E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13590E9-3D81-4D16-A550-C9206159509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B436-3D73-4B48-A74D-DD0C68F4763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0FFF-E930-4EDB-BE68-DFDD18699D4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2883-3AAB-4E0E-B348-6E4A2433F53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8912-C8BD-4E7C-845C-B4CFA674FF6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9F1A-23E4-4C7E-B68F-EA0C48871A9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986B-34AF-4E84-AB27-592F49962BB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  <a:endParaRPr kumimoji="0" lang="zh-CN" altLang="en-US" dirty="0"/>
          </a:p>
          <a:p>
            <a:pPr lvl="1" eaLnBrk="1" latinLnBrk="0" hangingPunct="1"/>
            <a:r>
              <a:rPr kumimoji="0" lang="zh-CN" altLang="en-US" dirty="0"/>
              <a:t>第二级</a:t>
            </a:r>
            <a:endParaRPr kumimoji="0" lang="zh-CN" altLang="en-US" dirty="0"/>
          </a:p>
          <a:p>
            <a:pPr lvl="2" eaLnBrk="1" latinLnBrk="0" hangingPunct="1"/>
            <a:r>
              <a:rPr kumimoji="0" lang="zh-CN" altLang="en-US" dirty="0"/>
              <a:t>第三级</a:t>
            </a:r>
            <a:endParaRPr kumimoji="0" lang="zh-CN" altLang="en-US" dirty="0"/>
          </a:p>
          <a:p>
            <a:pPr lvl="3" eaLnBrk="1" latinLnBrk="0" hangingPunct="1"/>
            <a:r>
              <a:rPr kumimoji="0" lang="zh-CN" altLang="en-US" dirty="0"/>
              <a:t>第四级</a:t>
            </a:r>
            <a:endParaRPr kumimoji="0" lang="zh-CN" altLang="en-US" dirty="0"/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DA40D726-B649-4A7E-A76F-477F011EF21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pytorch.org/" TargetMode="External"/><Relationship Id="rId8" Type="http://schemas.openxmlformats.org/officeDocument/2006/relationships/hyperlink" Target="https://prabhakar-rangarao.medium.com/IPython.display.html" TargetMode="External"/><Relationship Id="rId7" Type="http://schemas.openxmlformats.org/officeDocument/2006/relationships/hyperlink" Target="https://ipython.readthedocs.io/en/stable/api/generated/IPython.display.html" TargetMode="External"/><Relationship Id="rId6" Type="http://schemas.openxmlformats.org/officeDocument/2006/relationships/hyperlink" Target="https://prabhakar-rangarao.medium.com/IPython.display.audio" TargetMode="External"/><Relationship Id="rId5" Type="http://schemas.openxmlformats.org/officeDocument/2006/relationships/hyperlink" Target="https://github.com/librosa/librosa" TargetMode="External"/><Relationship Id="rId4" Type="http://schemas.openxmlformats.org/officeDocument/2006/relationships/hyperlink" Target="https://librosa.org/" TargetMode="External"/><Relationship Id="rId3" Type="http://schemas.openxmlformats.org/officeDocument/2006/relationships/hyperlink" Target="http://scipy2015.scipy.org/" TargetMode="External"/><Relationship Id="rId2" Type="http://schemas.openxmlformats.org/officeDocument/2006/relationships/hyperlink" Target="http://conference.scipy.org/proceedings/scipy2015/pdfs/brian_mcfee.pdf" TargetMode="Externa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2.xml"/><Relationship Id="rId11" Type="http://schemas.openxmlformats.org/officeDocument/2006/relationships/hyperlink" Target="https://prabhakar-rangarao.medium.com/index.html" TargetMode="External"/><Relationship Id="rId10" Type="http://schemas.openxmlformats.org/officeDocument/2006/relationships/hyperlink" Target="https://pytorch.org/audio/stable/index.html" TargetMode="External"/><Relationship Id="rId1" Type="http://schemas.openxmlformats.org/officeDocument/2006/relationships/hyperlink" Target="https://librosa.org/doc/latest/core.html#module-librosa" TargetMode="Externa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essentia.upf.edu/" TargetMode="External"/><Relationship Id="rId4" Type="http://schemas.openxmlformats.org/officeDocument/2006/relationships/hyperlink" Target="http://mtg.upf.edu/" TargetMode="External"/><Relationship Id="rId3" Type="http://schemas.openxmlformats.org/officeDocument/2006/relationships/hyperlink" Target="https://pypi.org/project/SoundFile/" TargetMode="External"/><Relationship Id="rId2" Type="http://schemas.openxmlformats.org/officeDocument/2006/relationships/hyperlink" Target="http://www.mega-nerd.com/libsndfile/" TargetMode="External"/><Relationship Id="rId1" Type="http://schemas.openxmlformats.org/officeDocument/2006/relationships/hyperlink" Target="https://pypi.org/project/PyAudio/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ajaxsoundstudio.com/software/pyo/" TargetMode="External"/><Relationship Id="rId2" Type="http://schemas.openxmlformats.org/officeDocument/2006/relationships/hyperlink" Target="https://pypi.org/project/pydub/" TargetMode="External"/><Relationship Id="rId1" Type="http://schemas.openxmlformats.org/officeDocument/2006/relationships/hyperlink" Target="https://pypi.org/project/pyAudioAnalysi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语音识别技术</a:t>
            </a:r>
            <a:r>
              <a:rPr lang="en-US" altLang="zh-CN" dirty="0"/>
              <a:t>——</a:t>
            </a:r>
            <a:r>
              <a:rPr lang="zh-CN" altLang="en-US" dirty="0"/>
              <a:t>上机课程讲解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化成</a:t>
            </a:r>
            <a:r>
              <a:rPr lang="zh-CN" altLang="en-US" dirty="0" smtClean="0"/>
              <a:t>楼</a:t>
            </a:r>
            <a:r>
              <a:rPr lang="en-US" altLang="zh-CN" dirty="0" smtClean="0"/>
              <a:t>505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chemeClr val="tx1"/>
                </a:solidFill>
              </a:rPr>
              <a:t>语音识别实验开发环境使用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sz="2800" dirty="0"/>
              <a:t>掌握语音识别工具的基本使用方法，熟悉数字图像处理编程开发环境。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>
                <a:latin typeface="+mn-lt"/>
              </a:rPr>
              <a:t>Python</a:t>
            </a:r>
            <a:r>
              <a:rPr lang="zh-CN" altLang="en-US" sz="2800" dirty="0"/>
              <a:t>安装</a:t>
            </a:r>
            <a:endParaRPr lang="en-US" altLang="zh-CN" sz="2800" dirty="0"/>
          </a:p>
          <a:p>
            <a:pPr lvl="1"/>
            <a:r>
              <a:rPr lang="en-US" altLang="zh-CN" sz="2500" dirty="0">
                <a:latin typeface="+mn-lt"/>
              </a:rPr>
              <a:t>PyCharm or Spyder</a:t>
            </a:r>
            <a:endParaRPr lang="zh-CN" altLang="zh-CN" sz="2500" dirty="0">
              <a:latin typeface="+mn-lt"/>
            </a:endParaRPr>
          </a:p>
          <a:p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>
                <a:latin typeface="+mn-lt"/>
              </a:rPr>
              <a:t>package</a:t>
            </a:r>
            <a:endParaRPr lang="zh-CN" altLang="en-US" dirty="0">
              <a:latin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070" y="2926036"/>
            <a:ext cx="685859" cy="10059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9" y="2926036"/>
            <a:ext cx="842804" cy="1005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zh-CN" dirty="0">
                <a:solidFill>
                  <a:schemeClr val="tx1"/>
                </a:solidFill>
                <a:latin typeface="+mn-lt"/>
              </a:rPr>
              <a:t>Audio Processing Libraries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3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1. </a:t>
            </a:r>
            <a:r>
              <a:rPr lang="en-US" altLang="zh-CN" sz="2300" b="1" u="sng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  <a:hlinkClick r:id="rId1"/>
              </a:rPr>
              <a:t>librosa</a:t>
            </a:r>
            <a:r>
              <a:rPr lang="en-US" altLang="zh-CN" sz="23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 is a python package for music and audio analysis. It provides the building blocks necessary to create music information retrieval systems. </a:t>
            </a:r>
            <a:r>
              <a:rPr lang="en-US" altLang="zh-CN" sz="2300" i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For a more advanced introduction which describes the package design principles, please refer to the </a:t>
            </a:r>
            <a:r>
              <a:rPr lang="en-US" altLang="zh-CN" sz="2300" i="1" u="sng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  <a:hlinkClick r:id="rId2"/>
              </a:rPr>
              <a:t>librosa</a:t>
            </a:r>
            <a:r>
              <a:rPr lang="en-US" altLang="zh-CN" sz="2300" i="1" u="sng" dirty="0">
                <a:solidFill>
                  <a:srgbClr val="FF0000"/>
                </a:solidFill>
                <a:latin typeface="+mn-lt"/>
                <a:cs typeface="Arial" panose="020B0604020202020204" pitchFamily="34" charset="0"/>
                <a:hlinkClick r:id="rId2"/>
              </a:rPr>
              <a:t> paper</a:t>
            </a:r>
            <a:r>
              <a:rPr lang="en-US" altLang="zh-CN" sz="2300" i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 at </a:t>
            </a:r>
            <a:r>
              <a:rPr lang="en-US" altLang="zh-CN" sz="2300" i="1" u="sng" dirty="0">
                <a:solidFill>
                  <a:srgbClr val="FF0000"/>
                </a:solidFill>
                <a:latin typeface="+mn-lt"/>
                <a:cs typeface="Arial" panose="020B0604020202020204" pitchFamily="34" charset="0"/>
                <a:hlinkClick r:id="rId3"/>
              </a:rPr>
              <a:t>SciPy 2015</a:t>
            </a:r>
            <a:r>
              <a:rPr lang="en-US" altLang="zh-CN" sz="2300" i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.</a:t>
            </a:r>
            <a:endParaRPr lang="en-US" altLang="zh-CN" sz="2300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300" i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Reference: </a:t>
            </a:r>
            <a:r>
              <a:rPr lang="en-US" altLang="zh-CN" sz="2300" i="1" u="sng" dirty="0">
                <a:solidFill>
                  <a:srgbClr val="FF0000"/>
                </a:solidFill>
                <a:latin typeface="+mn-lt"/>
                <a:cs typeface="Arial" panose="020B0604020202020204" pitchFamily="34" charset="0"/>
                <a:hlinkClick r:id="rId4"/>
              </a:rPr>
              <a:t>https://librosa.org/</a:t>
            </a:r>
            <a:endParaRPr lang="en-US" altLang="zh-CN" sz="2300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3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It is a Python module to analyze audio signals in general but geared more towards music. It includes the nuts and bolts to build a MIR (Music information retrieval) system. It has been very well documented, along with a lot of examples and tutorials.</a:t>
            </a:r>
            <a:endParaRPr lang="en-US" altLang="zh-CN" sz="2300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300" i="1" dirty="0">
                <a:latin typeface="+mn-lt"/>
                <a:cs typeface="Arial" panose="020B0604020202020204" pitchFamily="34" charset="0"/>
              </a:rPr>
              <a:t>Reference: </a:t>
            </a:r>
            <a:r>
              <a:rPr lang="en-US" altLang="zh-CN" sz="2300" i="1" u="sng" dirty="0">
                <a:latin typeface="+mn-lt"/>
                <a:cs typeface="Arial" panose="020B0604020202020204" pitchFamily="34" charset="0"/>
                <a:hlinkClick r:id="rId5"/>
              </a:rPr>
              <a:t>https://github.com/librosa/librosa</a:t>
            </a:r>
            <a:endParaRPr lang="en-US" altLang="zh-CN" sz="2300" dirty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300" dirty="0">
                <a:latin typeface="+mn-lt"/>
                <a:cs typeface="Arial" panose="020B0604020202020204" pitchFamily="34" charset="0"/>
              </a:rPr>
              <a:t>2. </a:t>
            </a:r>
            <a:r>
              <a:rPr lang="en-US" altLang="zh-CN" sz="2300" b="1" u="sng" dirty="0" err="1">
                <a:latin typeface="+mn-lt"/>
                <a:cs typeface="Arial" panose="020B0604020202020204" pitchFamily="34" charset="0"/>
                <a:hlinkClick r:id="rId6"/>
              </a:rPr>
              <a:t>IPython.display.audio</a:t>
            </a:r>
            <a:r>
              <a:rPr lang="en-US" altLang="zh-CN" sz="2300" dirty="0">
                <a:latin typeface="+mn-lt"/>
                <a:cs typeface="Arial" panose="020B0604020202020204" pitchFamily="34" charset="0"/>
              </a:rPr>
              <a:t> lets you play audio directly in a </a:t>
            </a:r>
            <a:r>
              <a:rPr lang="en-US" altLang="zh-CN" sz="2300" dirty="0" err="1">
                <a:latin typeface="+mn-lt"/>
                <a:cs typeface="Arial" panose="020B0604020202020204" pitchFamily="34" charset="0"/>
              </a:rPr>
              <a:t>jupyter</a:t>
            </a:r>
            <a:r>
              <a:rPr lang="en-US" altLang="zh-CN" sz="2300" dirty="0">
                <a:latin typeface="+mn-lt"/>
                <a:cs typeface="Arial" panose="020B0604020202020204" pitchFamily="34" charset="0"/>
              </a:rPr>
              <a:t> notebook.</a:t>
            </a:r>
            <a:endParaRPr lang="en-US" altLang="zh-CN" sz="2300" dirty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300" i="1" dirty="0">
                <a:latin typeface="+mn-lt"/>
                <a:cs typeface="Arial" panose="020B0604020202020204" pitchFamily="34" charset="0"/>
              </a:rPr>
              <a:t>Reference:</a:t>
            </a:r>
            <a:r>
              <a:rPr lang="en-US" altLang="zh-CN" sz="2300" dirty="0">
                <a:latin typeface="+mn-lt"/>
                <a:cs typeface="Arial" panose="020B0604020202020204" pitchFamily="34" charset="0"/>
              </a:rPr>
              <a:t> </a:t>
            </a:r>
            <a:r>
              <a:rPr lang="en-US" altLang="zh-CN" sz="2300" i="1" u="sng" dirty="0">
                <a:latin typeface="+mn-lt"/>
                <a:cs typeface="Arial" panose="020B0604020202020204" pitchFamily="34" charset="0"/>
                <a:hlinkClick r:id="rId7"/>
              </a:rPr>
              <a:t>https://ipython.readthedocs.io/en/stable/api/generated/</a:t>
            </a:r>
            <a:r>
              <a:rPr lang="en-US" altLang="zh-CN" sz="2300" i="1" u="sng" dirty="0">
                <a:latin typeface="+mn-lt"/>
                <a:cs typeface="Arial" panose="020B0604020202020204" pitchFamily="34" charset="0"/>
                <a:hlinkClick r:id="rId8"/>
              </a:rPr>
              <a:t>IPython.display.html</a:t>
            </a:r>
            <a:endParaRPr lang="en-US" altLang="zh-CN" sz="2300" dirty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300" dirty="0">
                <a:latin typeface="+mn-lt"/>
                <a:cs typeface="Arial" panose="020B0604020202020204" pitchFamily="34" charset="0"/>
              </a:rPr>
              <a:t>3.</a:t>
            </a:r>
            <a:r>
              <a:rPr lang="en-US" altLang="zh-CN" sz="2300" b="1" dirty="0">
                <a:latin typeface="+mn-lt"/>
                <a:cs typeface="Arial" panose="020B0604020202020204" pitchFamily="34" charset="0"/>
              </a:rPr>
              <a:t> </a:t>
            </a:r>
            <a:r>
              <a:rPr lang="en-US" altLang="zh-CN" sz="2300" b="1" dirty="0" err="1">
                <a:latin typeface="+mn-lt"/>
                <a:cs typeface="Arial" panose="020B0604020202020204" pitchFamily="34" charset="0"/>
              </a:rPr>
              <a:t>TorchAudio</a:t>
            </a:r>
            <a:r>
              <a:rPr lang="en-US" altLang="zh-CN" sz="2300" dirty="0">
                <a:latin typeface="+mn-lt"/>
                <a:cs typeface="Arial" panose="020B0604020202020204" pitchFamily="34" charset="0"/>
              </a:rPr>
              <a:t>: This library is part of the </a:t>
            </a:r>
            <a:r>
              <a:rPr lang="en-US" altLang="zh-CN" sz="2300" u="sng" dirty="0" err="1">
                <a:latin typeface="+mn-lt"/>
                <a:cs typeface="Arial" panose="020B0604020202020204" pitchFamily="34" charset="0"/>
                <a:hlinkClick r:id="rId9"/>
              </a:rPr>
              <a:t>PyTorch</a:t>
            </a:r>
            <a:r>
              <a:rPr lang="en-US" altLang="zh-CN" sz="2300" dirty="0">
                <a:latin typeface="+mn-lt"/>
                <a:cs typeface="Arial" panose="020B0604020202020204" pitchFamily="34" charset="0"/>
              </a:rPr>
              <a:t> project. </a:t>
            </a:r>
            <a:r>
              <a:rPr lang="en-US" altLang="zh-CN" sz="2300" dirty="0" err="1">
                <a:latin typeface="+mn-lt"/>
                <a:cs typeface="Arial" panose="020B0604020202020204" pitchFamily="34" charset="0"/>
              </a:rPr>
              <a:t>PyTorch</a:t>
            </a:r>
            <a:r>
              <a:rPr lang="en-US" altLang="zh-CN" sz="2300" dirty="0">
                <a:latin typeface="+mn-lt"/>
                <a:cs typeface="Arial" panose="020B0604020202020204" pitchFamily="34" charset="0"/>
              </a:rPr>
              <a:t> is an open source machine learning framework. </a:t>
            </a:r>
            <a:r>
              <a:rPr lang="en-US" altLang="zh-CN" sz="2300" dirty="0" err="1">
                <a:latin typeface="+mn-lt"/>
                <a:cs typeface="Arial" panose="020B0604020202020204" pitchFamily="34" charset="0"/>
              </a:rPr>
              <a:t>torchaudio</a:t>
            </a:r>
            <a:r>
              <a:rPr lang="en-US" altLang="zh-CN" sz="2300" dirty="0">
                <a:latin typeface="+mn-lt"/>
                <a:cs typeface="Arial" panose="020B0604020202020204" pitchFamily="34" charset="0"/>
              </a:rPr>
              <a:t> is primarily a machine learning library and not a general signal processing library.</a:t>
            </a:r>
            <a:endParaRPr lang="en-US" altLang="zh-CN" sz="2300" dirty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300" i="1" dirty="0">
                <a:latin typeface="+mn-lt"/>
                <a:cs typeface="Arial" panose="020B0604020202020204" pitchFamily="34" charset="0"/>
              </a:rPr>
              <a:t>Reference: </a:t>
            </a:r>
            <a:r>
              <a:rPr lang="en-US" altLang="zh-CN" sz="2300" i="1" u="sng" dirty="0">
                <a:latin typeface="+mn-lt"/>
                <a:cs typeface="Arial" panose="020B0604020202020204" pitchFamily="34" charset="0"/>
                <a:hlinkClick r:id="rId10"/>
              </a:rPr>
              <a:t>https://pytorch.org/audio/stable/</a:t>
            </a:r>
            <a:r>
              <a:rPr lang="en-US" altLang="zh-CN" sz="2300" i="1" u="sng" dirty="0">
                <a:latin typeface="+mn-lt"/>
                <a:cs typeface="Arial" panose="020B0604020202020204" pitchFamily="34" charset="0"/>
                <a:hlinkClick r:id="rId11"/>
              </a:rPr>
              <a:t>index.html</a:t>
            </a:r>
            <a:endParaRPr lang="en-US" altLang="zh-CN" sz="2300" dirty="0">
              <a:latin typeface="+mn-lt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+mn-lt"/>
              </a:rPr>
              <a:t>Audio Processing Libraries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100" dirty="0">
                <a:latin typeface="+mn-lt"/>
                <a:cs typeface="Arial" panose="020B0604020202020204" pitchFamily="34" charset="0"/>
              </a:rPr>
              <a:t>4. With </a:t>
            </a:r>
            <a:r>
              <a:rPr lang="en-US" altLang="zh-CN" sz="2100" b="1" dirty="0" err="1">
                <a:latin typeface="+mn-lt"/>
                <a:cs typeface="Arial" panose="020B0604020202020204" pitchFamily="34" charset="0"/>
              </a:rPr>
              <a:t>PyAudio</a:t>
            </a:r>
            <a:r>
              <a:rPr lang="en-US" altLang="zh-CN" sz="2100" dirty="0">
                <a:latin typeface="+mn-lt"/>
                <a:cs typeface="Arial" panose="020B0604020202020204" pitchFamily="34" charset="0"/>
              </a:rPr>
              <a:t>, you can easily use Python to play and record audio on a variety of platforms. </a:t>
            </a:r>
            <a:r>
              <a:rPr lang="en-US" altLang="zh-CN" sz="2100" dirty="0" err="1">
                <a:latin typeface="+mn-lt"/>
                <a:cs typeface="Arial" panose="020B0604020202020204" pitchFamily="34" charset="0"/>
              </a:rPr>
              <a:t>PyAudio</a:t>
            </a:r>
            <a:r>
              <a:rPr lang="en-US" altLang="zh-CN" sz="2100" dirty="0">
                <a:latin typeface="+mn-lt"/>
                <a:cs typeface="Arial" panose="020B0604020202020204" pitchFamily="34" charset="0"/>
              </a:rPr>
              <a:t> provides Python bindings for </a:t>
            </a:r>
            <a:r>
              <a:rPr lang="en-US" altLang="zh-CN" sz="2100" dirty="0" err="1">
                <a:latin typeface="+mn-lt"/>
                <a:cs typeface="Arial" panose="020B0604020202020204" pitchFamily="34" charset="0"/>
              </a:rPr>
              <a:t>PortAudio</a:t>
            </a:r>
            <a:r>
              <a:rPr lang="en-US" altLang="zh-CN" sz="2100" dirty="0">
                <a:latin typeface="+mn-lt"/>
                <a:cs typeface="Arial" panose="020B0604020202020204" pitchFamily="34" charset="0"/>
              </a:rPr>
              <a:t>, the cross-platform audio I/O library.</a:t>
            </a:r>
            <a:endParaRPr lang="en-US" altLang="zh-CN" sz="2100" dirty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100" i="1" dirty="0">
                <a:latin typeface="+mn-lt"/>
                <a:cs typeface="Arial" panose="020B0604020202020204" pitchFamily="34" charset="0"/>
              </a:rPr>
              <a:t>Reference: </a:t>
            </a:r>
            <a:r>
              <a:rPr lang="en-US" altLang="zh-CN" sz="2100" i="1" u="sng" dirty="0">
                <a:latin typeface="+mn-lt"/>
                <a:cs typeface="Arial" panose="020B0604020202020204" pitchFamily="34" charset="0"/>
                <a:hlinkClick r:id="rId1"/>
              </a:rPr>
              <a:t>https://pypi.org/project/PyAudio/</a:t>
            </a:r>
            <a:endParaRPr lang="en-US" altLang="zh-CN" sz="2100" dirty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1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5.</a:t>
            </a:r>
            <a:r>
              <a:rPr lang="en-US" altLang="zh-CN" sz="21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 </a:t>
            </a:r>
            <a:r>
              <a:rPr lang="en-US" altLang="zh-CN" sz="2100" b="1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SoundFile</a:t>
            </a:r>
            <a:r>
              <a:rPr lang="en-US" altLang="zh-CN" sz="21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 is an audio library based on </a:t>
            </a:r>
            <a:r>
              <a:rPr lang="en-US" altLang="zh-CN" sz="2100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libsndfile</a:t>
            </a:r>
            <a:r>
              <a:rPr lang="en-US" altLang="zh-CN" sz="21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, CFFI and NumPy. </a:t>
            </a:r>
            <a:r>
              <a:rPr lang="en-US" altLang="zh-CN" sz="2100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SoundFile</a:t>
            </a:r>
            <a:r>
              <a:rPr lang="en-US" altLang="zh-CN" sz="21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 can read and write sound files. File reading/writing is supported through </a:t>
            </a:r>
            <a:r>
              <a:rPr lang="en-US" altLang="zh-CN" sz="2100" u="sng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  <a:hlinkClick r:id="rId2"/>
              </a:rPr>
              <a:t>libsndfile</a:t>
            </a:r>
            <a:r>
              <a:rPr lang="en-US" altLang="zh-CN" sz="21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, which is a free, cross-platform, open-source (LGPL) library for reading and writing many sampled sound file formats that run on many platforms.</a:t>
            </a:r>
            <a:endParaRPr lang="en-US" altLang="zh-CN" sz="2100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100" i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Reference: </a:t>
            </a:r>
            <a:r>
              <a:rPr lang="en-US" altLang="zh-CN" sz="2100" i="1" u="sng" dirty="0">
                <a:solidFill>
                  <a:srgbClr val="FF0000"/>
                </a:solidFill>
                <a:latin typeface="+mn-lt"/>
                <a:cs typeface="Arial" panose="020B0604020202020204" pitchFamily="34" charset="0"/>
                <a:hlinkClick r:id="rId3"/>
              </a:rPr>
              <a:t>https://pypi.org/project/SoundFile/</a:t>
            </a:r>
            <a:endParaRPr lang="en-US" altLang="zh-CN" sz="2100" i="1" u="sng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100" dirty="0">
                <a:latin typeface="+mn-lt"/>
                <a:cs typeface="Arial" panose="020B0604020202020204" pitchFamily="34" charset="0"/>
              </a:rPr>
              <a:t>6. </a:t>
            </a:r>
            <a:r>
              <a:rPr lang="en-US" altLang="zh-CN" sz="2100" b="1" dirty="0">
                <a:latin typeface="+mn-lt"/>
                <a:cs typeface="Arial" panose="020B0604020202020204" pitchFamily="34" charset="0"/>
              </a:rPr>
              <a:t>Essentia</a:t>
            </a:r>
            <a:r>
              <a:rPr lang="en-US" altLang="zh-CN" sz="2100" dirty="0">
                <a:latin typeface="+mn-lt"/>
                <a:cs typeface="Arial" panose="020B0604020202020204" pitchFamily="34" charset="0"/>
              </a:rPr>
              <a:t> is a library providing tools for performing analysis of audio data. Essentia has been developed in the context of research activities in Music Information Retrieval that were held at the </a:t>
            </a:r>
            <a:r>
              <a:rPr lang="en-US" altLang="zh-CN" sz="2100" u="sng" dirty="0">
                <a:latin typeface="+mn-lt"/>
                <a:cs typeface="Arial" panose="020B0604020202020204" pitchFamily="34" charset="0"/>
                <a:hlinkClick r:id="rId4"/>
              </a:rPr>
              <a:t>Music Technology Group</a:t>
            </a:r>
            <a:r>
              <a:rPr lang="en-US" altLang="zh-CN" sz="2100" dirty="0">
                <a:latin typeface="+mn-lt"/>
                <a:cs typeface="Arial" panose="020B0604020202020204" pitchFamily="34" charset="0"/>
              </a:rPr>
              <a:t>. It caters for the needs of both rapid prototyping and large-scale analysis.</a:t>
            </a:r>
            <a:endParaRPr lang="en-US" altLang="zh-CN" sz="2100" dirty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100" i="1" dirty="0">
                <a:latin typeface="+mn-lt"/>
                <a:cs typeface="Arial" panose="020B0604020202020204" pitchFamily="34" charset="0"/>
              </a:rPr>
              <a:t>Reference: </a:t>
            </a:r>
            <a:r>
              <a:rPr lang="en-US" altLang="zh-CN" sz="2100" i="1" u="sng" dirty="0">
                <a:latin typeface="+mn-lt"/>
                <a:cs typeface="Arial" panose="020B0604020202020204" pitchFamily="34" charset="0"/>
                <a:hlinkClick r:id="rId5"/>
              </a:rPr>
              <a:t>https://essentia.upf.edu/</a:t>
            </a:r>
            <a:endParaRPr lang="en-US" altLang="zh-CN" sz="2100" dirty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+mn-lt"/>
              </a:rPr>
              <a:t>Audio Processing Libraries</a:t>
            </a:r>
            <a:endParaRPr lang="zh-CN" altLang="en-US" dirty="0"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7. </a:t>
            </a:r>
            <a:r>
              <a:rPr lang="en-US" altLang="zh-CN" sz="1800" b="1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pyAudioAnalysis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 is an open Python library that provides a wide range of audio-related functionalities focusing on feature extraction, classification, segmentation, and visualization issues.</a:t>
            </a:r>
            <a:endParaRPr lang="en-US" altLang="zh-CN" sz="1800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i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Reference: </a:t>
            </a:r>
            <a:r>
              <a:rPr lang="en-US" altLang="zh-CN" sz="1800" i="1" u="sng" dirty="0">
                <a:solidFill>
                  <a:srgbClr val="FF0000"/>
                </a:solidFill>
                <a:latin typeface="+mn-lt"/>
                <a:cs typeface="Arial" panose="020B0604020202020204" pitchFamily="34" charset="0"/>
                <a:hlinkClick r:id="rId1"/>
              </a:rPr>
              <a:t>https://pypi.org/project/pyAudioAnalysis/</a:t>
            </a:r>
            <a:endParaRPr lang="en-US" altLang="zh-CN" sz="1800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  <a:cs typeface="Arial" panose="020B0604020202020204" pitchFamily="34" charset="0"/>
              </a:rPr>
              <a:t>8. </a:t>
            </a:r>
            <a:r>
              <a:rPr lang="en-US" altLang="zh-CN" sz="1800" b="1" dirty="0" err="1">
                <a:latin typeface="+mn-lt"/>
                <a:cs typeface="Arial" panose="020B0604020202020204" pitchFamily="34" charset="0"/>
              </a:rPr>
              <a:t>pydub</a:t>
            </a:r>
            <a:r>
              <a:rPr lang="en-US" altLang="zh-CN" sz="1800" dirty="0">
                <a:latin typeface="+mn-lt"/>
                <a:cs typeface="Arial" panose="020B0604020202020204" pitchFamily="34" charset="0"/>
              </a:rPr>
              <a:t> is a Python library to work with </a:t>
            </a:r>
            <a:r>
              <a:rPr lang="en-US" altLang="zh-CN" sz="1800" b="1" dirty="0">
                <a:latin typeface="+mn-lt"/>
                <a:cs typeface="Arial" panose="020B0604020202020204" pitchFamily="34" charset="0"/>
              </a:rPr>
              <a:t>only .wav</a:t>
            </a:r>
            <a:r>
              <a:rPr lang="en-US" altLang="zh-CN" sz="1800" dirty="0">
                <a:latin typeface="+mn-lt"/>
                <a:cs typeface="Arial" panose="020B0604020202020204" pitchFamily="34" charset="0"/>
              </a:rPr>
              <a:t> files. By using this library we can play, split, merge, edit our</a:t>
            </a:r>
            <a:r>
              <a:rPr lang="en-US" altLang="zh-CN" sz="1800" b="1" dirty="0">
                <a:latin typeface="+mn-lt"/>
                <a:cs typeface="Arial" panose="020B0604020202020204" pitchFamily="34" charset="0"/>
              </a:rPr>
              <a:t> .</a:t>
            </a:r>
            <a:r>
              <a:rPr lang="en-US" altLang="zh-CN" sz="1800" dirty="0">
                <a:latin typeface="+mn-lt"/>
                <a:cs typeface="Arial" panose="020B0604020202020204" pitchFamily="34" charset="0"/>
              </a:rPr>
              <a:t>wav audio files</a:t>
            </a:r>
            <a:endParaRPr lang="en-US" altLang="zh-CN" sz="1800" dirty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i="1" dirty="0">
                <a:latin typeface="+mn-lt"/>
                <a:cs typeface="Arial" panose="020B0604020202020204" pitchFamily="34" charset="0"/>
              </a:rPr>
              <a:t>Reference: </a:t>
            </a:r>
            <a:r>
              <a:rPr lang="en-US" altLang="zh-CN" sz="1800" i="1" u="sng" dirty="0">
                <a:latin typeface="+mn-lt"/>
                <a:cs typeface="Arial" panose="020B0604020202020204" pitchFamily="34" charset="0"/>
                <a:hlinkClick r:id="rId2"/>
              </a:rPr>
              <a:t>https://pypi.org/project/pydub/</a:t>
            </a:r>
            <a:endParaRPr lang="en-US" altLang="zh-CN" sz="1800" dirty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  <a:cs typeface="Arial" panose="020B0604020202020204" pitchFamily="34" charset="0"/>
              </a:rPr>
              <a:t>9. </a:t>
            </a:r>
            <a:r>
              <a:rPr lang="en-US" altLang="zh-CN" sz="1800" b="1" dirty="0" err="1">
                <a:latin typeface="+mn-lt"/>
                <a:cs typeface="Arial" panose="020B0604020202020204" pitchFamily="34" charset="0"/>
              </a:rPr>
              <a:t>pyo</a:t>
            </a:r>
            <a:r>
              <a:rPr lang="en-US" altLang="zh-CN" sz="1800" dirty="0">
                <a:latin typeface="+mn-lt"/>
                <a:cs typeface="Arial" panose="020B0604020202020204" pitchFamily="34" charset="0"/>
              </a:rPr>
              <a:t> is a Python module containing classes for a wide variety of audio signal processing types. With </a:t>
            </a:r>
            <a:r>
              <a:rPr lang="en-US" altLang="zh-CN" sz="1800" dirty="0" err="1">
                <a:latin typeface="+mn-lt"/>
                <a:cs typeface="Arial" panose="020B0604020202020204" pitchFamily="34" charset="0"/>
              </a:rPr>
              <a:t>pyo</a:t>
            </a:r>
            <a:r>
              <a:rPr lang="en-US" altLang="zh-CN" sz="1800" dirty="0">
                <a:latin typeface="+mn-lt"/>
                <a:cs typeface="Arial" panose="020B0604020202020204" pitchFamily="34" charset="0"/>
              </a:rPr>
              <a:t>, user will be able to include signal processing chains directly in Python scripts or projects, and to manipulate them in real time through the interpreter.</a:t>
            </a:r>
            <a:endParaRPr lang="en-US" altLang="zh-CN" sz="1800" dirty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i="1" dirty="0">
                <a:latin typeface="+mn-lt"/>
                <a:cs typeface="Arial" panose="020B0604020202020204" pitchFamily="34" charset="0"/>
              </a:rPr>
              <a:t>Reference: </a:t>
            </a:r>
            <a:r>
              <a:rPr lang="en-US" altLang="zh-CN" sz="1800" i="1" u="sng" dirty="0">
                <a:latin typeface="+mn-lt"/>
                <a:cs typeface="Arial" panose="020B0604020202020204" pitchFamily="34" charset="0"/>
                <a:hlinkClick r:id="rId3"/>
              </a:rPr>
              <a:t>http://ajaxsoundstudio.com/software/pyo/</a:t>
            </a:r>
            <a:endParaRPr lang="en-US" altLang="zh-CN" sz="1800" dirty="0"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实验课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熟悉</a:t>
            </a:r>
            <a:r>
              <a:rPr lang="en-US" altLang="zh-CN" dirty="0" smtClean="0"/>
              <a:t>Python</a:t>
            </a:r>
            <a:r>
              <a:rPr lang="zh-CN" altLang="zh-CN" dirty="0"/>
              <a:t>环境</a:t>
            </a:r>
            <a:endParaRPr lang="zh-CN" altLang="zh-CN" dirty="0"/>
          </a:p>
          <a:p>
            <a:r>
              <a:rPr lang="zh-CN" altLang="zh-CN" dirty="0" smtClean="0"/>
              <a:t>安装</a:t>
            </a:r>
            <a:r>
              <a:rPr lang="zh-CN" altLang="en-US" dirty="0" smtClean="0"/>
              <a:t>语音处理</a:t>
            </a:r>
            <a:r>
              <a:rPr lang="zh-CN" altLang="zh-CN" dirty="0" smtClean="0"/>
              <a:t>包</a:t>
            </a:r>
            <a:endParaRPr lang="zh-CN" altLang="zh-CN" dirty="0"/>
          </a:p>
          <a:p>
            <a:r>
              <a:rPr lang="zh-CN" altLang="zh-CN" dirty="0" smtClean="0"/>
              <a:t>自己完成</a:t>
            </a:r>
            <a:r>
              <a:rPr lang="zh-CN" altLang="zh-CN" dirty="0"/>
              <a:t>一个例子</a:t>
            </a:r>
            <a:endParaRPr lang="zh-CN" altLang="zh-CN" dirty="0"/>
          </a:p>
          <a:p>
            <a:pPr lvl="1"/>
            <a:r>
              <a:rPr lang="zh-CN" altLang="zh-CN" dirty="0"/>
              <a:t>读入音频文件</a:t>
            </a:r>
            <a:endParaRPr lang="zh-CN" altLang="zh-CN" dirty="0"/>
          </a:p>
          <a:p>
            <a:pPr lvl="1"/>
            <a:r>
              <a:rPr lang="zh-CN" altLang="zh-CN" dirty="0"/>
              <a:t>显示波形</a:t>
            </a:r>
            <a:endParaRPr lang="zh-CN" altLang="zh-CN" dirty="0"/>
          </a:p>
          <a:p>
            <a:pPr lvl="1"/>
            <a:r>
              <a:rPr lang="zh-CN" altLang="zh-CN" dirty="0"/>
              <a:t>显示频谱图</a:t>
            </a:r>
            <a:r>
              <a:rPr lang="zh-CN" altLang="en-US" dirty="0"/>
              <a:t>（</a:t>
            </a:r>
            <a:r>
              <a:rPr lang="en-US" altLang="zh-CN" dirty="0"/>
              <a:t>STFT</a:t>
            </a:r>
            <a:r>
              <a:rPr lang="zh-CN" altLang="en-US" dirty="0"/>
              <a:t>）</a:t>
            </a:r>
            <a:endParaRPr lang="zh-CN" altLang="zh-CN" dirty="0"/>
          </a:p>
          <a:p>
            <a:pPr lvl="1"/>
            <a:r>
              <a:rPr lang="zh-CN" altLang="zh-CN" dirty="0"/>
              <a:t>播放音频文件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0825fe18-355d-4c12-ab7b-2eb9699b6e55"/>
  <p:tag name="COMMONDATA" val="eyJoZGlkIjoiMTU5NWFlYWY4MzEzZWIwNjQ0ZjRkNjVjNzc4OWNiZTI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2910</Words>
  <Application>WPS 演示</Application>
  <PresentationFormat>全屏显示(4:3)</PresentationFormat>
  <Paragraphs>68</Paragraphs>
  <Slides>6</Slides>
  <Notes>9</Notes>
  <HiddenSlides>0</HiddenSlides>
  <MMClips>13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6" baseType="lpstr">
      <vt:lpstr>Arial</vt:lpstr>
      <vt:lpstr>宋体</vt:lpstr>
      <vt:lpstr>Wingdings</vt:lpstr>
      <vt:lpstr>楷体</vt:lpstr>
      <vt:lpstr>Wingdings 3</vt:lpstr>
      <vt:lpstr>Wingdings</vt:lpstr>
      <vt:lpstr>Times New Roman</vt:lpstr>
      <vt:lpstr>PingFang SC</vt:lpstr>
      <vt:lpstr>Segoe Print</vt:lpstr>
      <vt:lpstr>仿宋_GB2312</vt:lpstr>
      <vt:lpstr>仿宋</vt:lpstr>
      <vt:lpstr>黑体</vt:lpstr>
      <vt:lpstr>微软雅黑</vt:lpstr>
      <vt:lpstr>Arial Unicode MS</vt:lpstr>
      <vt:lpstr>华文行楷</vt:lpstr>
      <vt:lpstr>方正大黑简体</vt:lpstr>
      <vt:lpstr>Impact</vt:lpstr>
      <vt:lpstr>华文楷体</vt:lpstr>
      <vt:lpstr>Wingdings 2</vt:lpstr>
      <vt:lpstr>楷体_GB2312</vt:lpstr>
      <vt:lpstr>新宋体</vt:lpstr>
      <vt:lpstr>Gulim</vt:lpstr>
      <vt:lpstr>华文隶书</vt:lpstr>
      <vt:lpstr>Bernhard Modern Roman</vt:lpstr>
      <vt:lpstr>方正粗圆简体</vt:lpstr>
      <vt:lpstr>Kaufmann</vt:lpstr>
      <vt:lpstr>幼圆</vt:lpstr>
      <vt:lpstr>ElsevierGulliver</vt:lpstr>
      <vt:lpstr>Calibri</vt:lpstr>
      <vt:lpstr>质朴</vt:lpstr>
      <vt:lpstr>语音识别技术——上机课程讲解</vt:lpstr>
      <vt:lpstr>语音识别实验开发环境使用</vt:lpstr>
      <vt:lpstr>Audio Processing Libraries</vt:lpstr>
      <vt:lpstr>Audio Processing Libraries</vt:lpstr>
      <vt:lpstr>Audio Processing Libraries</vt:lpstr>
      <vt:lpstr>实验课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谢捷</dc:creator>
  <cp:lastModifiedBy>八月十四</cp:lastModifiedBy>
  <cp:revision>503</cp:revision>
  <dcterms:created xsi:type="dcterms:W3CDTF">2018-05-19T11:56:00Z</dcterms:created>
  <dcterms:modified xsi:type="dcterms:W3CDTF">2025-02-26T01:44:45Z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AEEEF79E5E4248E8BB7364801A208108</vt:lpwstr>
  </property>
  <property fmtid="{D5CDD505-2E9C-101B-9397-08002B2CF9AE}" pid="3" name="KSOProductBuildVer">
    <vt:lpwstr>2052-12.1.0.20305</vt:lpwstr>
  </property>
</Properties>
</file>