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92" r:id="rId5"/>
    <p:sldId id="293" r:id="rId6"/>
    <p:sldId id="294" r:id="rId7"/>
    <p:sldId id="287"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53" autoAdjust="0"/>
  </p:normalViewPr>
  <p:slideViewPr>
    <p:cSldViewPr snapToGrid="0">
      <p:cViewPr varScale="1">
        <p:scale>
          <a:sx n="107" d="100"/>
          <a:sy n="107" d="100"/>
        </p:scale>
        <p:origin x="152" y="6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5F990-1507-4553-8A3D-4223771F6C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7339A-2DDD-4F12-994D-23113FEDD3E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A39BA-87EC-47D4-A28D-1FA835B1AE9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A0EF9-D7DC-4BD9-8FBC-E128EF8AE0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3004" y="878919"/>
            <a:ext cx="9525991" cy="2387600"/>
          </a:xfrm>
        </p:spPr>
        <p:txBody>
          <a:bodyPr>
            <a:normAutofit/>
          </a:bodyPr>
          <a:lstStyle/>
          <a:p>
            <a:r>
              <a:rPr lang="zh-CN" altLang="en-US" sz="4800">
                <a:latin typeface="Times New Roman" panose="02020603050405020304" pitchFamily="18" charset="0"/>
                <a:cs typeface="Times New Roman" panose="02020603050405020304" pitchFamily="18" charset="0"/>
              </a:rPr>
              <a:t>进度汇报</a:t>
            </a:r>
            <a:endParaRPr lang="zh-CN" altLang="en-US" sz="480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869233"/>
            <a:ext cx="9144000" cy="1655762"/>
          </a:xfrm>
        </p:spPr>
        <p:txBody>
          <a:bodyPr/>
          <a:lstStyle/>
          <a:p>
            <a:r>
              <a:rPr lang="zh-CN" altLang="en-US">
                <a:latin typeface="Times New Roman" panose="02020603050405020304" pitchFamily="18" charset="0"/>
                <a:cs typeface="Times New Roman" panose="02020603050405020304" pitchFamily="18" charset="0"/>
              </a:rPr>
              <a:t>陆昊宇、董文杰、李世博、符皓宇</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数据挖掘课程设计</a:t>
            </a:r>
            <a:r>
              <a:rPr lang="en-US"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2025.2.18</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数据预处理部分</a:t>
            </a: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2681605"/>
            <a:ext cx="3810635" cy="3495675"/>
          </a:xfrm>
        </p:spPr>
        <p:txBody>
          <a:bodyPr/>
          <a:lstStyle/>
          <a:p>
            <a:pPr marL="0" indent="0">
              <a:buNone/>
            </a:pPr>
            <a:r>
              <a:rPr lang="zh-CN" altLang="en-US">
                <a:latin typeface="Times New Roman" panose="02020603050405020304" pitchFamily="18" charset="0"/>
                <a:cs typeface="Times New Roman" panose="02020603050405020304" pitchFamily="18" charset="0"/>
              </a:rPr>
              <a:t>在经过了数据编码、数据划分、数据归一化等基本数据预处理步骤后，我们仅利用训练集训练出了一个随机森林分类器从而得到了</a:t>
            </a:r>
            <a:r>
              <a:rPr lang="zh-CN" altLang="en-US" b="1">
                <a:latin typeface="Times New Roman" panose="02020603050405020304" pitchFamily="18" charset="0"/>
                <a:cs typeface="Times New Roman" panose="02020603050405020304" pitchFamily="18" charset="0"/>
              </a:rPr>
              <a:t>筛选</a:t>
            </a:r>
            <a:r>
              <a:rPr lang="zh-CN" altLang="en-US">
                <a:latin typeface="Times New Roman" panose="02020603050405020304" pitchFamily="18" charset="0"/>
                <a:cs typeface="Times New Roman" panose="02020603050405020304" pitchFamily="18" charset="0"/>
              </a:rPr>
              <a:t>出了重要性较高的特征。</a:t>
            </a:r>
            <a:endParaRPr lang="en-US" altLang="zh-CN">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5469890" y="2145665"/>
            <a:ext cx="5883910" cy="35331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对比实验部分</a:t>
            </a: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2681605"/>
            <a:ext cx="3810635" cy="3495675"/>
          </a:xfrm>
        </p:spPr>
        <p:txBody>
          <a:bodyPr>
            <a:normAutofit lnSpcReduction="10000"/>
          </a:bodyPr>
          <a:lstStyle/>
          <a:p>
            <a:pPr marL="0" indent="0">
              <a:buNone/>
            </a:pPr>
            <a:r>
              <a:rPr lang="zh-CN" altLang="en-US">
                <a:latin typeface="Times New Roman" panose="02020603050405020304" pitchFamily="18" charset="0"/>
                <a:cs typeface="Times New Roman" panose="02020603050405020304" pitchFamily="18" charset="0"/>
              </a:rPr>
              <a:t>为了对比不同的模型在数据集上的拟合与预测能力，我们分别</a:t>
            </a:r>
            <a:r>
              <a:rPr lang="zh-CN" altLang="en-US" b="1">
                <a:latin typeface="Times New Roman" panose="02020603050405020304" pitchFamily="18" charset="0"/>
                <a:cs typeface="Times New Roman" panose="02020603050405020304" pitchFamily="18" charset="0"/>
              </a:rPr>
              <a:t>调研</a:t>
            </a:r>
            <a:r>
              <a:rPr lang="zh-CN" altLang="en-US">
                <a:latin typeface="Times New Roman" panose="02020603050405020304" pitchFamily="18" charset="0"/>
                <a:cs typeface="Times New Roman" panose="02020603050405020304" pitchFamily="18" charset="0"/>
              </a:rPr>
              <a:t>了机器学习模型和深度学习模型在结构化数据集上的适用性并在此基础之上</a:t>
            </a:r>
            <a:r>
              <a:rPr lang="zh-CN" altLang="en-US" b="1">
                <a:latin typeface="Times New Roman" panose="02020603050405020304" pitchFamily="18" charset="0"/>
                <a:cs typeface="Times New Roman" panose="02020603050405020304" pitchFamily="18" charset="0"/>
              </a:rPr>
              <a:t>训练</a:t>
            </a:r>
            <a:r>
              <a:rPr lang="zh-CN" altLang="en-US">
                <a:latin typeface="Times New Roman" panose="02020603050405020304" pitchFamily="18" charset="0"/>
                <a:cs typeface="Times New Roman" panose="02020603050405020304" pitchFamily="18" charset="0"/>
              </a:rPr>
              <a:t>了</a:t>
            </a:r>
            <a:r>
              <a:rPr lang="en-US" altLang="zh-CN">
                <a:latin typeface="Times New Roman" panose="02020603050405020304" pitchFamily="18" charset="0"/>
                <a:cs typeface="Times New Roman" panose="02020603050405020304" pitchFamily="18" charset="0"/>
              </a:rPr>
              <a:t>4</a:t>
            </a:r>
            <a:r>
              <a:rPr lang="zh-CN" altLang="en-US">
                <a:latin typeface="Times New Roman" panose="02020603050405020304" pitchFamily="18" charset="0"/>
                <a:cs typeface="Times New Roman" panose="02020603050405020304" pitchFamily="18" charset="0"/>
              </a:rPr>
              <a:t>种不同的模型进行初步对比实验。</a:t>
            </a:r>
            <a:endParaRPr lang="en-US" altLang="zh-CN">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1"/>
            </p:custDataLst>
          </p:nvPr>
        </p:nvGraphicFramePr>
        <p:xfrm>
          <a:off x="5404485" y="3487420"/>
          <a:ext cx="6178550" cy="762000"/>
        </p:xfrm>
        <a:graphic>
          <a:graphicData uri="http://schemas.openxmlformats.org/drawingml/2006/table">
            <a:tbl>
              <a:tblPr firstRow="1" bandRow="1">
                <a:tableStyleId>{5C22544A-7EE6-4342-B048-85BDC9FD1C3A}</a:tableStyleId>
              </a:tblPr>
              <a:tblGrid>
                <a:gridCol w="1413510"/>
                <a:gridCol w="1312545"/>
                <a:gridCol w="1306195"/>
                <a:gridCol w="887095"/>
                <a:gridCol w="1259205"/>
              </a:tblGrid>
              <a:tr h="381000">
                <a:tc>
                  <a:txBody>
                    <a:bodyPr/>
                    <a:p>
                      <a:pPr>
                        <a:buNone/>
                      </a:pPr>
                      <a:endParaRPr lang="en-US" altLang="zh-CN"/>
                    </a:p>
                  </a:txBody>
                  <a:tcPr anchor="ctr" anchorCtr="1"/>
                </a:tc>
                <a:tc>
                  <a:txBody>
                    <a:bodyPr/>
                    <a:p>
                      <a:pPr>
                        <a:buNone/>
                      </a:pPr>
                      <a:r>
                        <a:rPr lang="en-US" altLang="zh-CN"/>
                        <a:t>LightGBM</a:t>
                      </a:r>
                      <a:endParaRPr lang="en-US" altLang="zh-CN"/>
                    </a:p>
                  </a:txBody>
                  <a:tcPr anchor="ctr" anchorCtr="1"/>
                </a:tc>
                <a:tc>
                  <a:txBody>
                    <a:bodyPr/>
                    <a:p>
                      <a:pPr>
                        <a:buNone/>
                      </a:pPr>
                      <a:r>
                        <a:rPr lang="zh-CN" altLang="en-US"/>
                        <a:t>随机森林</a:t>
                      </a:r>
                      <a:endParaRPr lang="zh-CN" altLang="en-US"/>
                    </a:p>
                  </a:txBody>
                  <a:tcPr anchor="ctr" anchorCtr="1"/>
                </a:tc>
                <a:tc>
                  <a:txBody>
                    <a:bodyPr/>
                    <a:p>
                      <a:pPr>
                        <a:buNone/>
                      </a:pPr>
                      <a:r>
                        <a:rPr lang="en-US" altLang="zh-CN"/>
                        <a:t>FNN</a:t>
                      </a:r>
                      <a:endParaRPr lang="en-US" altLang="zh-CN"/>
                    </a:p>
                  </a:txBody>
                  <a:tcPr anchor="ctr" anchorCtr="1"/>
                </a:tc>
                <a:tc>
                  <a:txBody>
                    <a:bodyPr/>
                    <a:p>
                      <a:pPr>
                        <a:buNone/>
                      </a:pPr>
                      <a:r>
                        <a:rPr lang="en-US" altLang="zh-CN"/>
                        <a:t>TabNet</a:t>
                      </a:r>
                      <a:endParaRPr lang="en-US" altLang="zh-CN"/>
                    </a:p>
                  </a:txBody>
                  <a:tcPr anchor="ctr" anchorCtr="1"/>
                </a:tc>
              </a:tr>
              <a:tr h="381000">
                <a:tc>
                  <a:txBody>
                    <a:bodyPr/>
                    <a:p>
                      <a:pPr>
                        <a:buNone/>
                      </a:pPr>
                      <a:r>
                        <a:rPr lang="zh-CN" altLang="en-US"/>
                        <a:t>准确率</a:t>
                      </a:r>
                      <a:endParaRPr lang="zh-CN" altLang="en-US"/>
                    </a:p>
                  </a:txBody>
                  <a:tcPr anchor="ctr" anchorCtr="1"/>
                </a:tc>
                <a:tc>
                  <a:txBody>
                    <a:bodyPr/>
                    <a:p>
                      <a:pPr>
                        <a:buNone/>
                      </a:pPr>
                      <a:r>
                        <a:rPr lang="en-US" altLang="zh-CN"/>
                        <a:t>0.9493</a:t>
                      </a:r>
                      <a:endParaRPr lang="en-US" altLang="zh-CN"/>
                    </a:p>
                  </a:txBody>
                  <a:tcPr anchor="ctr" anchorCtr="1"/>
                </a:tc>
                <a:tc>
                  <a:txBody>
                    <a:bodyPr/>
                    <a:p>
                      <a:pPr>
                        <a:buNone/>
                      </a:pPr>
                      <a:r>
                        <a:rPr lang="en-US" altLang="zh-CN"/>
                        <a:t>0.9482</a:t>
                      </a:r>
                      <a:endParaRPr lang="en-US" altLang="zh-CN"/>
                    </a:p>
                  </a:txBody>
                  <a:tcPr anchor="ctr" anchorCtr="1"/>
                </a:tc>
                <a:tc>
                  <a:txBody>
                    <a:bodyPr/>
                    <a:p>
                      <a:pPr>
                        <a:buNone/>
                      </a:pPr>
                      <a:r>
                        <a:rPr lang="en-US" altLang="zh-CN"/>
                        <a:t>0.9493</a:t>
                      </a:r>
                      <a:endParaRPr lang="en-US" altLang="zh-CN"/>
                    </a:p>
                  </a:txBody>
                  <a:tcPr anchor="ctr" anchorCtr="1"/>
                </a:tc>
                <a:tc>
                  <a:txBody>
                    <a:bodyPr/>
                    <a:p>
                      <a:pPr>
                        <a:buNone/>
                      </a:pPr>
                      <a:r>
                        <a:rPr lang="en-US" altLang="zh-CN"/>
                        <a:t>0.9457</a:t>
                      </a:r>
                      <a:endParaRPr lang="en-US" altLang="zh-CN"/>
                    </a:p>
                  </a:txBody>
                  <a:tcPr anchor="ctr" anchorCtr="1"/>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消融</a:t>
            </a:r>
            <a:r>
              <a:rPr lang="zh-CN" altLang="en-US" sz="3000">
                <a:latin typeface="Times New Roman" panose="02020603050405020304" pitchFamily="18" charset="0"/>
                <a:cs typeface="Times New Roman" panose="02020603050405020304" pitchFamily="18" charset="0"/>
                <a:sym typeface="+mn-ea"/>
              </a:rPr>
              <a:t>实验部分</a:t>
            </a: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2681605"/>
            <a:ext cx="3810635" cy="3495675"/>
          </a:xfrm>
        </p:spPr>
        <p:txBody>
          <a:bodyPr>
            <a:normAutofit lnSpcReduction="10000"/>
          </a:bodyPr>
          <a:lstStyle/>
          <a:p>
            <a:pPr marL="0" indent="0">
              <a:buNone/>
            </a:pPr>
            <a:r>
              <a:rPr lang="zh-CN" altLang="en-US">
                <a:latin typeface="Times New Roman" panose="02020603050405020304" pitchFamily="18" charset="0"/>
                <a:cs typeface="Times New Roman" panose="02020603050405020304" pitchFamily="18" charset="0"/>
              </a:rPr>
              <a:t>考虑到前文提到的</a:t>
            </a:r>
            <a:r>
              <a:rPr lang="en-US" altLang="zh-CN">
                <a:latin typeface="Times New Roman" panose="02020603050405020304" pitchFamily="18" charset="0"/>
                <a:cs typeface="Times New Roman" panose="02020603050405020304" pitchFamily="18" charset="0"/>
              </a:rPr>
              <a:t>4</a:t>
            </a:r>
            <a:r>
              <a:rPr lang="zh-CN" altLang="en-US">
                <a:latin typeface="Times New Roman" panose="02020603050405020304" pitchFamily="18" charset="0"/>
                <a:cs typeface="Times New Roman" panose="02020603050405020304" pitchFamily="18" charset="0"/>
              </a:rPr>
              <a:t>种模型测试准确率类似，我们打算继续测量</a:t>
            </a:r>
            <a:r>
              <a:rPr lang="zh-CN" altLang="en-US" b="1">
                <a:latin typeface="Times New Roman" panose="02020603050405020304" pitchFamily="18" charset="0"/>
                <a:cs typeface="Times New Roman" panose="02020603050405020304" pitchFamily="18" charset="0"/>
              </a:rPr>
              <a:t>其他指标</a:t>
            </a:r>
            <a:r>
              <a:rPr lang="zh-CN" altLang="en-US">
                <a:latin typeface="Times New Roman" panose="02020603050405020304" pitchFamily="18" charset="0"/>
                <a:cs typeface="Times New Roman" panose="02020603050405020304" pitchFamily="18" charset="0"/>
              </a:rPr>
              <a:t>来区分出最佳模型。因此本部分实验还未推进。但由于数据集是结构化的，因此我们还是更青睐于</a:t>
            </a:r>
            <a:r>
              <a:rPr lang="en-US" altLang="zh-CN">
                <a:latin typeface="Times New Roman" panose="02020603050405020304" pitchFamily="18" charset="0"/>
                <a:cs typeface="Times New Roman" panose="02020603050405020304" pitchFamily="18" charset="0"/>
              </a:rPr>
              <a:t>TabNet</a:t>
            </a:r>
            <a:r>
              <a:rPr lang="zh-CN" altLang="en-US">
                <a:latin typeface="Times New Roman" panose="02020603050405020304" pitchFamily="18" charset="0"/>
                <a:cs typeface="Times New Roman" panose="02020603050405020304" pitchFamily="18" charset="0"/>
              </a:rPr>
              <a:t>模型进行消融实验。</a:t>
            </a:r>
            <a:endParaRPr lang="zh-CN" altLang="en-US">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4648835" y="2886075"/>
            <a:ext cx="7511415" cy="22148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2681605"/>
            <a:ext cx="5091430" cy="3495675"/>
          </a:xfrm>
        </p:spPr>
        <p:txBody>
          <a:bodyPr>
            <a:normAutofit fontScale="80000"/>
          </a:bodyPr>
          <a:lstStyle/>
          <a:p>
            <a:pPr marL="0" indent="0">
              <a:buNone/>
            </a:pPr>
            <a:r>
              <a:rPr lang="zh-CN" altLang="en-US">
                <a:latin typeface="Times New Roman" panose="02020603050405020304" pitchFamily="18" charset="0"/>
                <a:cs typeface="Times New Roman" panose="02020603050405020304" pitchFamily="18" charset="0"/>
              </a:rPr>
              <a:t>结合关联分析算法，我们得出了以下五条建议：</a:t>
            </a:r>
            <a:endParaRPr lang="zh-CN" altLang="en-US">
              <a:latin typeface="Times New Roman" panose="02020603050405020304" pitchFamily="18" charset="0"/>
              <a:cs typeface="Times New Roman" panose="02020603050405020304" pitchFamily="18" charset="0"/>
            </a:endParaRPr>
          </a:p>
          <a:p>
            <a:pPr marL="0" indent="0">
              <a:buNone/>
            </a:pPr>
            <a:r>
              <a:rPr lang="en-US" altLang="zh-CN">
                <a:latin typeface="Times New Roman" panose="02020603050405020304" pitchFamily="18" charset="0"/>
                <a:cs typeface="Times New Roman" panose="02020603050405020304" pitchFamily="18" charset="0"/>
              </a:rPr>
              <a:t>1. </a:t>
            </a:r>
            <a:r>
              <a:rPr lang="zh-CN" altLang="en-US">
                <a:latin typeface="Times New Roman" panose="02020603050405020304" pitchFamily="18" charset="0"/>
                <a:cs typeface="Times New Roman" panose="02020603050405020304" pitchFamily="18" charset="0"/>
              </a:rPr>
              <a:t>保持健康体重、定期运动，并监控血脂、血糖、血压。</a:t>
            </a:r>
            <a:endParaRPr lang="zh-CN" altLang="en-US">
              <a:latin typeface="Times New Roman" panose="02020603050405020304" pitchFamily="18" charset="0"/>
              <a:cs typeface="Times New Roman" panose="02020603050405020304" pitchFamily="18" charset="0"/>
            </a:endParaRPr>
          </a:p>
          <a:p>
            <a:pPr marL="0" indent="0">
              <a:buNone/>
            </a:pPr>
            <a:r>
              <a:rPr lang="en-US" altLang="zh-CN">
                <a:latin typeface="Times New Roman" panose="02020603050405020304" pitchFamily="18" charset="0"/>
                <a:cs typeface="Times New Roman" panose="02020603050405020304" pitchFamily="18" charset="0"/>
              </a:rPr>
              <a:t>2. </a:t>
            </a:r>
            <a:r>
              <a:rPr lang="zh-CN" altLang="en-US">
                <a:latin typeface="Times New Roman" panose="02020603050405020304" pitchFamily="18" charset="0"/>
                <a:cs typeface="Times New Roman" panose="02020603050405020304" pitchFamily="18" charset="0"/>
              </a:rPr>
              <a:t>改善口腔卫生，避免牙周病引发炎症。</a:t>
            </a:r>
            <a:endParaRPr lang="zh-CN" altLang="en-US">
              <a:latin typeface="Times New Roman" panose="02020603050405020304" pitchFamily="18" charset="0"/>
              <a:cs typeface="Times New Roman" panose="02020603050405020304" pitchFamily="18" charset="0"/>
            </a:endParaRPr>
          </a:p>
          <a:p>
            <a:pPr marL="0" indent="0">
              <a:buNone/>
            </a:pPr>
            <a:r>
              <a:rPr lang="en-US" altLang="zh-CN">
                <a:latin typeface="Times New Roman" panose="02020603050405020304" pitchFamily="18" charset="0"/>
                <a:cs typeface="Times New Roman" panose="02020603050405020304" pitchFamily="18" charset="0"/>
              </a:rPr>
              <a:t>3. </a:t>
            </a:r>
            <a:r>
              <a:rPr lang="zh-CN" altLang="en-US">
                <a:latin typeface="Times New Roman" panose="02020603050405020304" pitchFamily="18" charset="0"/>
                <a:cs typeface="Times New Roman" panose="02020603050405020304" pitchFamily="18" charset="0"/>
              </a:rPr>
              <a:t>保证良好的睡眠质量，减轻心理压力。</a:t>
            </a:r>
            <a:endParaRPr lang="zh-CN" altLang="en-US">
              <a:latin typeface="Times New Roman" panose="02020603050405020304" pitchFamily="18" charset="0"/>
              <a:cs typeface="Times New Roman" panose="02020603050405020304" pitchFamily="18" charset="0"/>
            </a:endParaRPr>
          </a:p>
          <a:p>
            <a:pPr marL="0" indent="0">
              <a:buNone/>
            </a:pPr>
            <a:r>
              <a:rPr lang="en-US" altLang="zh-CN">
                <a:latin typeface="Times New Roman" panose="02020603050405020304" pitchFamily="18" charset="0"/>
                <a:cs typeface="Times New Roman" panose="02020603050405020304" pitchFamily="18" charset="0"/>
              </a:rPr>
              <a:t>4. </a:t>
            </a:r>
            <a:r>
              <a:rPr lang="zh-CN" altLang="en-US">
                <a:latin typeface="Times New Roman" panose="02020603050405020304" pitchFamily="18" charset="0"/>
                <a:cs typeface="Times New Roman" panose="02020603050405020304" pitchFamily="18" charset="0"/>
              </a:rPr>
              <a:t>戒烟，并避免二手烟的暴露。</a:t>
            </a:r>
            <a:endParaRPr lang="zh-CN" altLang="en-US">
              <a:latin typeface="Times New Roman" panose="02020603050405020304" pitchFamily="18" charset="0"/>
              <a:cs typeface="Times New Roman" panose="02020603050405020304" pitchFamily="18" charset="0"/>
            </a:endParaRPr>
          </a:p>
          <a:p>
            <a:pPr marL="0" indent="0">
              <a:buNone/>
            </a:pPr>
            <a:r>
              <a:rPr lang="en-US" altLang="zh-CN">
                <a:latin typeface="Times New Roman" panose="02020603050405020304" pitchFamily="18" charset="0"/>
                <a:cs typeface="Times New Roman" panose="02020603050405020304" pitchFamily="18" charset="0"/>
              </a:rPr>
              <a:t>5. </a:t>
            </a:r>
            <a:r>
              <a:rPr lang="zh-CN" altLang="en-US">
                <a:latin typeface="Times New Roman" panose="02020603050405020304" pitchFamily="18" charset="0"/>
                <a:cs typeface="Times New Roman" panose="02020603050405020304" pitchFamily="18" charset="0"/>
              </a:rPr>
              <a:t>维护心理健康，采取积极的心态管理。</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a:t>谢谢</a:t>
            </a:r>
            <a:endParaRPr lang="zh-CN" altLang="en-US"/>
          </a:p>
        </p:txBody>
      </p:sp>
      <p:sp>
        <p:nvSpPr>
          <p:cNvPr id="7" name="副标题 6"/>
          <p:cNvSpPr>
            <a:spLocks noGrp="1"/>
          </p:cNvSpPr>
          <p:nvPr>
            <p:ph type="subTitle" idx="1"/>
          </p:nvPr>
        </p:nvSpPr>
        <p:spPr/>
        <p:txBody>
          <a:bodyPr/>
          <a:lstStyle/>
          <a:p>
            <a:r>
              <a:rPr lang="zh-CN" altLang="en-US"/>
              <a:t>恳请老师批评指正</a:t>
            </a:r>
            <a:endParaRPr lang="zh-CN" altLang="en-US"/>
          </a:p>
        </p:txBody>
      </p:sp>
    </p:spTree>
  </p:cSld>
  <p:clrMapOvr>
    <a:masterClrMapping/>
  </p:clrMapOvr>
</p:sld>
</file>

<file path=ppt/tags/tag1.xml><?xml version="1.0" encoding="utf-8"?>
<p:tagLst xmlns:p="http://schemas.openxmlformats.org/presentationml/2006/main">
  <p:tag name="TABLE_ENDDRAG_ORIGIN_RECT" val="486*100"/>
  <p:tag name="TABLE_ENDDRAG_RECT" val="425*194*486*1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527</Words>
  <Application>WPS 演示</Application>
  <PresentationFormat>宽屏</PresentationFormat>
  <Paragraphs>49</Paragraphs>
  <Slides>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vt:i4>
      </vt:variant>
    </vt:vector>
  </HeadingPairs>
  <TitlesOfParts>
    <vt:vector size="19" baseType="lpstr">
      <vt:lpstr>Arial</vt:lpstr>
      <vt:lpstr>宋体</vt:lpstr>
      <vt:lpstr>Wingdings</vt:lpstr>
      <vt:lpstr>Times New Roman</vt:lpstr>
      <vt:lpstr>-apple-system</vt:lpstr>
      <vt:lpstr>Segoe Print</vt:lpstr>
      <vt:lpstr>等线 Light</vt:lpstr>
      <vt:lpstr>等线</vt:lpstr>
      <vt:lpstr>微软雅黑</vt:lpstr>
      <vt:lpstr>Arial Unicode MS</vt:lpstr>
      <vt:lpstr>Wingdings</vt:lpstr>
      <vt:lpstr>Calibri</vt:lpstr>
      <vt:lpstr>Office 主题​​</vt:lpstr>
      <vt:lpstr>虚假论文检测</vt:lpstr>
      <vt:lpstr>动机</vt:lpstr>
      <vt:lpstr>任务一、心脏病风险预测 数据预处理部分</vt:lpstr>
      <vt:lpstr>任务一、心脏病风险预测 对比实验部分</vt:lpstr>
      <vt:lpstr>任务一、心脏病风险预测 消融实验部分</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虚假论文检测</dc:title>
  <dc:creator/>
  <cp:lastModifiedBy>董文杰</cp:lastModifiedBy>
  <cp:revision>12</cp:revision>
  <dcterms:created xsi:type="dcterms:W3CDTF">2025-01-12T07:59:00Z</dcterms:created>
  <dcterms:modified xsi:type="dcterms:W3CDTF">2025-02-18T15:10:35Z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0AAC9FC4368F453A9167C392938257AF_12</vt:lpwstr>
  </property>
  <property fmtid="{D5CDD505-2E9C-101B-9397-08002B2CF9AE}" pid="3" name="KSOProductBuildVer">
    <vt:lpwstr>2052-12.1.0.19770</vt:lpwstr>
  </property>
</Properties>
</file>