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96" r:id="rId4"/>
    <p:sldId id="308" r:id="rId5"/>
    <p:sldId id="298" r:id="rId6"/>
    <p:sldId id="300" r:id="rId7"/>
    <p:sldId id="320" r:id="rId8"/>
    <p:sldId id="301" r:id="rId9"/>
    <p:sldId id="302" r:id="rId10"/>
    <p:sldId id="303" r:id="rId11"/>
    <p:sldId id="304" r:id="rId12"/>
    <p:sldId id="305" r:id="rId13"/>
    <p:sldId id="310" r:id="rId14"/>
    <p:sldId id="311" r:id="rId15"/>
    <p:sldId id="307" r:id="rId16"/>
    <p:sldId id="28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53" autoAdjust="0"/>
  </p:normalViewPr>
  <p:slideViewPr>
    <p:cSldViewPr snapToGrid="0">
      <p:cViewPr varScale="1">
        <p:scale>
          <a:sx n="107" d="100"/>
          <a:sy n="107" d="100"/>
        </p:scale>
        <p:origin x="152" y="6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5F990-1507-4553-8A3D-4223771F6C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7339A-2DDD-4F12-994D-23113FEDD3E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A39BA-87EC-47D4-A28D-1FA835B1AE9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A0EF9-D7DC-4BD9-8FBC-E128EF8AE0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hyperlink" Target="..\asserts\multi_cls.png" TargetMode="External"/><Relationship Id="rId2" Type="http://schemas.openxmlformats.org/officeDocument/2006/relationships/image" Target="../media/image1.png"/><Relationship Id="rId1" Type="http://schemas.openxmlformats.org/officeDocument/2006/relationships/hyperlink" Target="..\asserts\binary_cls.png"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3004" y="878919"/>
            <a:ext cx="9525991" cy="2387600"/>
          </a:xfrm>
        </p:spPr>
        <p:txBody>
          <a:bodyPr>
            <a:normAutofit/>
          </a:bodyPr>
          <a:lstStyle/>
          <a:p>
            <a:r>
              <a:rPr lang="zh-CN" altLang="en-US" sz="4800">
                <a:latin typeface="Times New Roman" panose="02020603050405020304" pitchFamily="18" charset="0"/>
                <a:cs typeface="Times New Roman" panose="02020603050405020304" pitchFamily="18" charset="0"/>
              </a:rPr>
              <a:t>进度汇报</a:t>
            </a:r>
            <a:endParaRPr lang="zh-CN" altLang="en-US" sz="480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869233"/>
            <a:ext cx="9144000" cy="1655762"/>
          </a:xfrm>
        </p:spPr>
        <p:txBody>
          <a:bodyPr/>
          <a:lstStyle/>
          <a:p>
            <a:r>
              <a:rPr lang="zh-CN" altLang="en-US">
                <a:latin typeface="Times New Roman" panose="02020603050405020304" pitchFamily="18" charset="0"/>
                <a:cs typeface="Times New Roman" panose="02020603050405020304" pitchFamily="18" charset="0"/>
              </a:rPr>
              <a:t>陆昊宇、董文杰、李世博、符皓宇</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数据挖掘课程设计</a:t>
            </a:r>
            <a:r>
              <a:rPr lang="en-US"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2025.2.21</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实验结果部分</a:t>
            </a:r>
            <a:endParaRPr lang="zh-CN" altLang="en-US" sz="3000">
              <a:latin typeface="Times New Roman" panose="02020603050405020304" pitchFamily="18" charset="0"/>
              <a:cs typeface="Times New Roman" panose="02020603050405020304" pitchFamily="18" charset="0"/>
            </a:endParaRPr>
          </a:p>
        </p:txBody>
      </p:sp>
      <p:graphicFrame>
        <p:nvGraphicFramePr>
          <p:cNvPr id="4" name="内容占位符 3"/>
          <p:cNvGraphicFramePr/>
          <p:nvPr>
            <p:ph idx="1"/>
          </p:nvPr>
        </p:nvGraphicFramePr>
        <p:xfrm>
          <a:off x="838200" y="1825625"/>
          <a:ext cx="10515600" cy="4191000"/>
        </p:xfrm>
        <a:graphic>
          <a:graphicData uri="http://schemas.openxmlformats.org/drawingml/2006/table">
            <a:tbl>
              <a:tblPr firstRow="1" bandRow="1">
                <a:tableStyleId>{5C22544A-7EE6-4342-B048-85BDC9FD1C3A}</a:tableStyleId>
              </a:tblPr>
              <a:tblGrid>
                <a:gridCol w="2628900"/>
                <a:gridCol w="2628900"/>
                <a:gridCol w="2628900"/>
                <a:gridCol w="2628900"/>
              </a:tblGrid>
              <a:tr h="381000">
                <a:tc>
                  <a:txBody>
                    <a:bodyPr/>
                    <a:p>
                      <a:pPr>
                        <a:buNone/>
                      </a:pPr>
                      <a:endParaRPr lang="zh-CN" altLang="en-US"/>
                    </a:p>
                  </a:txBody>
                  <a:tcPr/>
                </a:tc>
                <a:tc>
                  <a:txBody>
                    <a:bodyPr/>
                    <a:p>
                      <a:pPr>
                        <a:buNone/>
                      </a:pPr>
                      <a:endParaRPr lang="zh-CN" altLang="en-US"/>
                    </a:p>
                  </a:txBody>
                  <a:tcPr/>
                </a:tc>
                <a:tc>
                  <a:txBody>
                    <a:bodyPr/>
                    <a:p>
                      <a:pPr>
                        <a:buNone/>
                      </a:pPr>
                      <a:r>
                        <a:rPr lang="zh-CN" altLang="en-US"/>
                        <a:t>准确率</a:t>
                      </a:r>
                      <a:endParaRPr lang="zh-CN" altLang="en-US"/>
                    </a:p>
                  </a:txBody>
                  <a:tcPr/>
                </a:tc>
                <a:tc>
                  <a:txBody>
                    <a:bodyPr/>
                    <a:p>
                      <a:pPr>
                        <a:buNone/>
                      </a:pPr>
                      <a:r>
                        <a:rPr lang="zh-CN" altLang="en-US"/>
                        <a:t>F1分数</a:t>
                      </a:r>
                      <a:endParaRPr lang="zh-CN" altLang="en-US"/>
                    </a:p>
                  </a:txBody>
                  <a:tcPr/>
                </a:tc>
              </a:tr>
              <a:tr h="381000">
                <a:tc>
                  <a:txBody>
                    <a:bodyPr/>
                    <a:p>
                      <a:pPr>
                        <a:buNone/>
                      </a:pPr>
                      <a:r>
                        <a:rPr lang="zh-CN" altLang="en-US"/>
                        <a:t>线性模型</a:t>
                      </a:r>
                      <a:endParaRPr lang="zh-CN" altLang="en-US"/>
                    </a:p>
                  </a:txBody>
                  <a:tcPr/>
                </a:tc>
                <a:tc>
                  <a:txBody>
                    <a:bodyPr/>
                    <a:p>
                      <a:pPr>
                        <a:buNone/>
                      </a:pPr>
                      <a:r>
                        <a:rPr lang="zh-CN" altLang="en-US"/>
                        <a:t>逻辑回归</a:t>
                      </a:r>
                      <a:endParaRPr lang="zh-CN" altLang="en-US"/>
                    </a:p>
                  </a:txBody>
                  <a:tcPr/>
                </a:tc>
                <a:tc>
                  <a:txBody>
                    <a:bodyPr/>
                    <a:p>
                      <a:pPr>
                        <a:buNone/>
                      </a:pPr>
                      <a:r>
                        <a:rPr lang="zh-CN" altLang="en-US"/>
                        <a:t>0.7987</a:t>
                      </a:r>
                      <a:endParaRPr lang="zh-CN" altLang="en-US"/>
                    </a:p>
                  </a:txBody>
                  <a:tcPr/>
                </a:tc>
                <a:tc>
                  <a:txBody>
                    <a:bodyPr/>
                    <a:p>
                      <a:pPr>
                        <a:buNone/>
                      </a:pPr>
                      <a:r>
                        <a:rPr lang="zh-CN" altLang="en-US"/>
                        <a:t>0.7926</a:t>
                      </a:r>
                      <a:endParaRPr lang="zh-CN" altLang="en-US"/>
                    </a:p>
                  </a:txBody>
                  <a:tcPr/>
                </a:tc>
              </a:tr>
              <a:tr h="381000">
                <a:tc>
                  <a:txBody>
                    <a:bodyPr/>
                    <a:p>
                      <a:pPr>
                        <a:buNone/>
                      </a:pPr>
                      <a:r>
                        <a:rPr lang="zh-CN" altLang="en-US"/>
                        <a:t>决策树模型</a:t>
                      </a:r>
                      <a:endParaRPr lang="zh-CN" altLang="en-US"/>
                    </a:p>
                  </a:txBody>
                  <a:tcPr/>
                </a:tc>
                <a:tc>
                  <a:txBody>
                    <a:bodyPr/>
                    <a:p>
                      <a:pPr>
                        <a:buNone/>
                      </a:pPr>
                      <a:r>
                        <a:rPr lang="zh-CN" altLang="en-US"/>
                        <a:t>CART</a:t>
                      </a:r>
                      <a:endParaRPr lang="zh-CN" altLang="en-US"/>
                    </a:p>
                  </a:txBody>
                  <a:tcPr/>
                </a:tc>
                <a:tc>
                  <a:txBody>
                    <a:bodyPr/>
                    <a:p>
                      <a:pPr>
                        <a:buNone/>
                      </a:pPr>
                      <a:r>
                        <a:rPr lang="zh-CN" altLang="en-US"/>
                        <a:t>0.9290</a:t>
                      </a:r>
                      <a:endParaRPr lang="zh-CN" altLang="en-US"/>
                    </a:p>
                  </a:txBody>
                  <a:tcPr/>
                </a:tc>
                <a:tc>
                  <a:txBody>
                    <a:bodyPr/>
                    <a:p>
                      <a:pPr>
                        <a:buNone/>
                      </a:pPr>
                      <a:r>
                        <a:rPr lang="zh-CN" altLang="en-US"/>
                        <a:t>0.9278</a:t>
                      </a:r>
                      <a:endParaRPr lang="zh-CN" altLang="en-US"/>
                    </a:p>
                  </a:txBody>
                  <a:tcPr/>
                </a:tc>
              </a:tr>
              <a:tr h="381000">
                <a:tc rowSpan="3">
                  <a:txBody>
                    <a:bodyPr/>
                    <a:p>
                      <a:pPr>
                        <a:buNone/>
                      </a:pPr>
                      <a:r>
                        <a:rPr lang="zh-CN" altLang="en-US"/>
                        <a:t>贝叶斯模型</a:t>
                      </a:r>
                      <a:endParaRPr lang="zh-CN" altLang="en-US"/>
                    </a:p>
                  </a:txBody>
                  <a:tcPr/>
                </a:tc>
                <a:tc>
                  <a:txBody>
                    <a:bodyPr/>
                    <a:p>
                      <a:pPr>
                        <a:buNone/>
                      </a:pPr>
                      <a:r>
                        <a:rPr lang="zh-CN" altLang="en-US"/>
                        <a:t>高斯贝叶斯</a:t>
                      </a:r>
                      <a:endParaRPr lang="zh-CN" altLang="en-US"/>
                    </a:p>
                  </a:txBody>
                  <a:tcPr/>
                </a:tc>
                <a:tc>
                  <a:txBody>
                    <a:bodyPr/>
                    <a:p>
                      <a:pPr>
                        <a:buNone/>
                      </a:pPr>
                      <a:r>
                        <a:rPr lang="zh-CN" altLang="en-US"/>
                        <a:t>0.7681</a:t>
                      </a:r>
                      <a:endParaRPr lang="zh-CN" altLang="en-US"/>
                    </a:p>
                  </a:txBody>
                  <a:tcPr/>
                </a:tc>
                <a:tc>
                  <a:txBody>
                    <a:bodyPr/>
                    <a:p>
                      <a:pPr>
                        <a:buNone/>
                      </a:pPr>
                      <a:r>
                        <a:rPr lang="zh-CN" altLang="en-US"/>
                        <a:t>0.7631</a:t>
                      </a:r>
                      <a:endParaRPr lang="zh-CN" altLang="en-US"/>
                    </a:p>
                  </a:txBody>
                  <a:tcPr/>
                </a:tc>
              </a:tr>
              <a:tr h="381000">
                <a:tc vMerge="1">
                  <a:tcPr/>
                </a:tc>
                <a:tc>
                  <a:txBody>
                    <a:bodyPr/>
                    <a:p>
                      <a:pPr>
                        <a:buNone/>
                      </a:pPr>
                      <a:r>
                        <a:rPr lang="zh-CN" altLang="en-US"/>
                        <a:t>多项式贝叶斯</a:t>
                      </a:r>
                      <a:endParaRPr lang="zh-CN" altLang="en-US"/>
                    </a:p>
                  </a:txBody>
                  <a:tcPr/>
                </a:tc>
                <a:tc>
                  <a:txBody>
                    <a:bodyPr/>
                    <a:p>
                      <a:pPr>
                        <a:buNone/>
                      </a:pPr>
                      <a:r>
                        <a:rPr lang="zh-CN" altLang="en-US"/>
                        <a:t>0.7801</a:t>
                      </a:r>
                      <a:endParaRPr lang="zh-CN" altLang="en-US"/>
                    </a:p>
                  </a:txBody>
                  <a:tcPr/>
                </a:tc>
                <a:tc>
                  <a:txBody>
                    <a:bodyPr/>
                    <a:p>
                      <a:pPr>
                        <a:buNone/>
                      </a:pPr>
                      <a:r>
                        <a:rPr lang="zh-CN" altLang="en-US"/>
                        <a:t>0.7754</a:t>
                      </a:r>
                      <a:endParaRPr lang="zh-CN" altLang="en-US"/>
                    </a:p>
                  </a:txBody>
                  <a:tcPr/>
                </a:tc>
              </a:tr>
              <a:tr h="381000">
                <a:tc vMerge="1">
                  <a:tcPr/>
                </a:tc>
                <a:tc>
                  <a:txBody>
                    <a:bodyPr/>
                    <a:p>
                      <a:pPr>
                        <a:buNone/>
                      </a:pPr>
                      <a:r>
                        <a:rPr lang="zh-CN" altLang="en-US"/>
                        <a:t>伯努利贝叶斯</a:t>
                      </a:r>
                      <a:endParaRPr lang="zh-CN" altLang="en-US"/>
                    </a:p>
                  </a:txBody>
                  <a:tcPr/>
                </a:tc>
                <a:tc>
                  <a:txBody>
                    <a:bodyPr/>
                    <a:p>
                      <a:pPr>
                        <a:buNone/>
                      </a:pPr>
                      <a:r>
                        <a:rPr lang="zh-CN" altLang="en-US"/>
                        <a:t>0.8051</a:t>
                      </a:r>
                      <a:endParaRPr lang="zh-CN" altLang="en-US"/>
                    </a:p>
                  </a:txBody>
                  <a:tcPr/>
                </a:tc>
                <a:tc>
                  <a:txBody>
                    <a:bodyPr/>
                    <a:p>
                      <a:pPr>
                        <a:buNone/>
                      </a:pPr>
                      <a:r>
                        <a:rPr lang="zh-CN" altLang="en-US"/>
                        <a:t>0.8029</a:t>
                      </a:r>
                      <a:endParaRPr lang="zh-CN" altLang="en-US"/>
                    </a:p>
                  </a:txBody>
                  <a:tcPr/>
                </a:tc>
              </a:tr>
              <a:tr h="381000">
                <a:tc rowSpan="3">
                  <a:txBody>
                    <a:bodyPr/>
                    <a:p>
                      <a:pPr>
                        <a:buNone/>
                      </a:pPr>
                      <a:r>
                        <a:rPr lang="zh-CN" altLang="en-US"/>
                        <a:t>集成学习</a:t>
                      </a:r>
                      <a:endParaRPr lang="zh-CN" altLang="en-US"/>
                    </a:p>
                  </a:txBody>
                  <a:tcPr/>
                </a:tc>
                <a:tc>
                  <a:txBody>
                    <a:bodyPr/>
                    <a:p>
                      <a:pPr>
                        <a:buNone/>
                      </a:pPr>
                      <a:r>
                        <a:rPr lang="zh-CN" altLang="en-US"/>
                        <a:t>LightGBM</a:t>
                      </a:r>
                      <a:endParaRPr lang="zh-CN" altLang="en-US"/>
                    </a:p>
                  </a:txBody>
                  <a:tcPr/>
                </a:tc>
                <a:tc>
                  <a:txBody>
                    <a:bodyPr/>
                    <a:p>
                      <a:pPr>
                        <a:buNone/>
                      </a:pPr>
                      <a:r>
                        <a:rPr lang="zh-CN" altLang="en-US"/>
                        <a:t>0.9716</a:t>
                      </a:r>
                      <a:endParaRPr lang="zh-CN" altLang="en-US"/>
                    </a:p>
                  </a:txBody>
                  <a:tcPr/>
                </a:tc>
                <a:tc>
                  <a:txBody>
                    <a:bodyPr/>
                    <a:p>
                      <a:pPr>
                        <a:buNone/>
                      </a:pPr>
                      <a:r>
                        <a:rPr lang="zh-CN" altLang="en-US"/>
                        <a:t>0.9712</a:t>
                      </a:r>
                      <a:endParaRPr lang="zh-CN" altLang="en-US"/>
                    </a:p>
                  </a:txBody>
                  <a:tcPr/>
                </a:tc>
              </a:tr>
              <a:tr h="381000">
                <a:tc vMerge="1">
                  <a:tcPr/>
                </a:tc>
                <a:tc>
                  <a:txBody>
                    <a:bodyPr/>
                    <a:p>
                      <a:pPr>
                        <a:buNone/>
                      </a:pPr>
                      <a:r>
                        <a:rPr lang="zh-CN" altLang="en-US"/>
                        <a:t>Adaboost</a:t>
                      </a:r>
                      <a:endParaRPr lang="zh-CN" altLang="en-US"/>
                    </a:p>
                  </a:txBody>
                  <a:tcPr/>
                </a:tc>
                <a:tc>
                  <a:txBody>
                    <a:bodyPr/>
                    <a:p>
                      <a:pPr>
                        <a:buNone/>
                      </a:pPr>
                      <a:r>
                        <a:rPr lang="zh-CN" altLang="en-US"/>
                        <a:t>0.9679</a:t>
                      </a:r>
                      <a:endParaRPr lang="zh-CN" altLang="en-US"/>
                    </a:p>
                  </a:txBody>
                  <a:tcPr/>
                </a:tc>
                <a:tc>
                  <a:txBody>
                    <a:bodyPr/>
                    <a:p>
                      <a:pPr>
                        <a:buNone/>
                      </a:pPr>
                      <a:r>
                        <a:rPr lang="zh-CN" altLang="en-US"/>
                        <a:t>0.9676</a:t>
                      </a:r>
                      <a:endParaRPr lang="zh-CN" altLang="en-US"/>
                    </a:p>
                  </a:txBody>
                  <a:tcPr/>
                </a:tc>
              </a:tr>
              <a:tr h="381000">
                <a:tc vMerge="1">
                  <a:tcPr/>
                </a:tc>
                <a:tc>
                  <a:txBody>
                    <a:bodyPr/>
                    <a:p>
                      <a:pPr>
                        <a:buNone/>
                      </a:pPr>
                      <a:r>
                        <a:rPr lang="zh-CN" altLang="en-US"/>
                        <a:t>随机森林</a:t>
                      </a:r>
                      <a:endParaRPr lang="zh-CN" altLang="en-US"/>
                    </a:p>
                  </a:txBody>
                  <a:tcPr/>
                </a:tc>
                <a:tc>
                  <a:txBody>
                    <a:bodyPr/>
                    <a:p>
                      <a:pPr>
                        <a:buNone/>
                      </a:pPr>
                      <a:r>
                        <a:rPr lang="zh-CN" altLang="en-US"/>
                        <a:t>0.9579</a:t>
                      </a:r>
                      <a:endParaRPr lang="zh-CN" altLang="en-US"/>
                    </a:p>
                  </a:txBody>
                  <a:tcPr/>
                </a:tc>
                <a:tc>
                  <a:txBody>
                    <a:bodyPr/>
                    <a:p>
                      <a:pPr>
                        <a:buNone/>
                      </a:pPr>
                      <a:r>
                        <a:rPr lang="zh-CN" altLang="en-US"/>
                        <a:t>0.9570</a:t>
                      </a:r>
                      <a:endParaRPr lang="zh-CN" altLang="en-US"/>
                    </a:p>
                  </a:txBody>
                  <a:tcPr/>
                </a:tc>
              </a:tr>
              <a:tr h="381000">
                <a:tc>
                  <a:txBody>
                    <a:bodyPr/>
                    <a:p>
                      <a:pPr>
                        <a:buNone/>
                      </a:pPr>
                      <a:r>
                        <a:rPr lang="zh-CN" altLang="en-US"/>
                        <a:t>懒惰学习</a:t>
                      </a:r>
                      <a:endParaRPr lang="zh-CN" altLang="en-US"/>
                    </a:p>
                  </a:txBody>
                  <a:tcPr/>
                </a:tc>
                <a:tc>
                  <a:txBody>
                    <a:bodyPr/>
                    <a:p>
                      <a:pPr>
                        <a:buNone/>
                      </a:pPr>
                      <a:r>
                        <a:rPr lang="zh-CN" altLang="en-US"/>
                        <a:t>K近邻</a:t>
                      </a:r>
                      <a:endParaRPr lang="zh-CN" altLang="en-US"/>
                    </a:p>
                  </a:txBody>
                  <a:tcPr/>
                </a:tc>
                <a:tc>
                  <a:txBody>
                    <a:bodyPr/>
                    <a:p>
                      <a:pPr>
                        <a:buNone/>
                      </a:pPr>
                      <a:r>
                        <a:rPr lang="zh-CN" altLang="en-US"/>
                        <a:t>0.7313</a:t>
                      </a:r>
                      <a:endParaRPr lang="zh-CN" altLang="en-US"/>
                    </a:p>
                  </a:txBody>
                  <a:tcPr/>
                </a:tc>
                <a:tc>
                  <a:txBody>
                    <a:bodyPr/>
                    <a:p>
                      <a:pPr>
                        <a:buNone/>
                      </a:pPr>
                      <a:r>
                        <a:rPr lang="zh-CN" altLang="en-US"/>
                        <a:t>0.6909</a:t>
                      </a:r>
                      <a:endParaRPr lang="zh-CN" altLang="en-US"/>
                    </a:p>
                  </a:txBody>
                  <a:tcPr/>
                </a:tc>
              </a:tr>
              <a:tr h="381000">
                <a:tc>
                  <a:txBody>
                    <a:bodyPr/>
                    <a:p>
                      <a:pPr>
                        <a:buNone/>
                      </a:pPr>
                      <a:r>
                        <a:rPr lang="zh-CN" altLang="en-US"/>
                        <a:t>深度模型</a:t>
                      </a:r>
                      <a:endParaRPr lang="zh-CN" altLang="en-US"/>
                    </a:p>
                  </a:txBody>
                  <a:tcPr/>
                </a:tc>
                <a:tc>
                  <a:txBody>
                    <a:bodyPr/>
                    <a:p>
                      <a:pPr>
                        <a:buNone/>
                      </a:pPr>
                      <a:r>
                        <a:rPr lang="zh-CN" altLang="en-US"/>
                        <a:t>FNN</a:t>
                      </a:r>
                      <a:endParaRPr lang="zh-CN" altLang="en-US"/>
                    </a:p>
                  </a:txBody>
                  <a:tcPr/>
                </a:tc>
                <a:tc>
                  <a:txBody>
                    <a:bodyPr/>
                    <a:p>
                      <a:pPr>
                        <a:buNone/>
                      </a:pPr>
                      <a:r>
                        <a:rPr lang="zh-CN" altLang="en-US"/>
                        <a:t>0.8242</a:t>
                      </a:r>
                      <a:endParaRPr lang="zh-CN" altLang="en-US"/>
                    </a:p>
                  </a:txBody>
                  <a:tcPr/>
                </a:tc>
                <a:tc>
                  <a:txBody>
                    <a:bodyPr/>
                    <a:p>
                      <a:pPr>
                        <a:buNone/>
                      </a:pPr>
                      <a:r>
                        <a:rPr lang="zh-CN" altLang="en-US"/>
                        <a:t>0.8248</a:t>
                      </a:r>
                      <a:endParaRPr lang="zh-CN" alt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4" name="内容占位符 3"/>
          <p:cNvSpPr/>
          <p:nvPr>
            <p:ph idx="1"/>
          </p:nvPr>
        </p:nvSpPr>
        <p:spPr/>
        <p:txBody>
          <a:bodyPr/>
          <a:p>
            <a:r>
              <a:rPr lang="zh-CN" altLang="en-US"/>
              <a:t>对于二值属性，考察关联规则</a:t>
            </a:r>
            <a:r>
              <a:rPr lang="en-US" altLang="zh-CN"/>
              <a:t> X -&gt; HadHeartAttack </a:t>
            </a:r>
            <a:r>
              <a:rPr lang="zh-CN" altLang="en-US"/>
              <a:t>的置信度与提升度。</a:t>
            </a:r>
            <a:endParaRPr lang="zh-CN" altLang="en-US"/>
          </a:p>
          <a:p>
            <a:r>
              <a:rPr lang="zh-CN" altLang="en-US"/>
              <a:t>对于分类属性，采用卡方检验和</a:t>
            </a:r>
            <a:r>
              <a:rPr lang="en-US" altLang="zh-CN"/>
              <a:t> Cram</a:t>
            </a:r>
            <a:r>
              <a:rPr lang="en-US" altLang="en-US"/>
              <a:t>é</a:t>
            </a:r>
            <a:r>
              <a:rPr lang="en-US" altLang="zh-CN"/>
              <a:t>r's V </a:t>
            </a:r>
            <a:r>
              <a:rPr lang="zh-CN" altLang="en-US"/>
              <a:t>分析相关性。</a:t>
            </a:r>
            <a:endParaRPr lang="zh-CN" altLang="en-US"/>
          </a:p>
          <a:p>
            <a:r>
              <a:rPr lang="zh-CN" altLang="en-US"/>
              <a:t>对于连续值属性，采用点双列相关系数考察相关性。</a:t>
            </a:r>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p:nvPr>
            <p:ph idx="1"/>
          </p:nvPr>
        </p:nvSpPr>
        <p:spPr>
          <a:xfrm>
            <a:off x="838200" y="1184275"/>
            <a:ext cx="3528695" cy="690245"/>
          </a:xfrm>
        </p:spPr>
        <p:txBody>
          <a:bodyPr/>
          <a:p>
            <a:pPr marL="0" indent="0">
              <a:buNone/>
            </a:pPr>
            <a:r>
              <a:rPr lang="zh-CN" altLang="en-US"/>
              <a:t>二值属性</a:t>
            </a:r>
            <a:endParaRPr lang="zh-CN" altLang="en-US"/>
          </a:p>
          <a:p>
            <a:pPr marL="0" indent="0">
              <a:buNone/>
            </a:pPr>
            <a:endParaRPr lang="zh-CN" altLang="en-US"/>
          </a:p>
        </p:txBody>
      </p:sp>
      <p:pic>
        <p:nvPicPr>
          <p:cNvPr id="5" name="图片 4"/>
          <p:cNvPicPr>
            <a:picLocks noChangeAspect="1"/>
          </p:cNvPicPr>
          <p:nvPr/>
        </p:nvPicPr>
        <p:blipFill>
          <a:blip r:embed="rId1"/>
          <a:stretch>
            <a:fillRect/>
          </a:stretch>
        </p:blipFill>
        <p:spPr>
          <a:xfrm>
            <a:off x="838200" y="1691005"/>
            <a:ext cx="7077710" cy="48285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p:nvPr>
            <p:ph idx="1"/>
          </p:nvPr>
        </p:nvSpPr>
        <p:spPr>
          <a:xfrm>
            <a:off x="838200" y="1184275"/>
            <a:ext cx="3528695" cy="690245"/>
          </a:xfrm>
        </p:spPr>
        <p:txBody>
          <a:bodyPr/>
          <a:p>
            <a:pPr marL="0" indent="0">
              <a:buNone/>
            </a:pPr>
            <a:r>
              <a:rPr lang="zh-CN" altLang="en-US"/>
              <a:t>分类属性</a:t>
            </a:r>
            <a:endParaRPr lang="zh-CN" altLang="en-US"/>
          </a:p>
          <a:p>
            <a:pPr marL="0" indent="0">
              <a:buNone/>
            </a:pPr>
            <a:endParaRPr lang="zh-CN" altLang="en-US"/>
          </a:p>
        </p:txBody>
      </p:sp>
      <p:pic>
        <p:nvPicPr>
          <p:cNvPr id="6" name="图片 5"/>
          <p:cNvPicPr>
            <a:picLocks noChangeAspect="1"/>
          </p:cNvPicPr>
          <p:nvPr/>
        </p:nvPicPr>
        <p:blipFill>
          <a:blip r:embed="rId1"/>
          <a:stretch>
            <a:fillRect/>
          </a:stretch>
        </p:blipFill>
        <p:spPr>
          <a:xfrm>
            <a:off x="838200" y="1874520"/>
            <a:ext cx="10398760" cy="45618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4" name="内容占位符 3"/>
          <p:cNvSpPr/>
          <p:nvPr>
            <p:ph idx="1"/>
          </p:nvPr>
        </p:nvSpPr>
        <p:spPr>
          <a:xfrm>
            <a:off x="838200" y="1293495"/>
            <a:ext cx="10515600" cy="4883785"/>
          </a:xfrm>
        </p:spPr>
        <p:txBody>
          <a:bodyPr>
            <a:normAutofit lnSpcReduction="20000"/>
          </a:bodyPr>
          <a:p>
            <a:pPr marL="0" indent="0">
              <a:buNone/>
            </a:pPr>
            <a:endParaRPr lang="zh-CN" altLang="en-US">
              <a:latin typeface="Times New Roman" panose="02020603050405020304" pitchFamily="18" charset="0"/>
              <a:cs typeface="Times New Roman" panose="02020603050405020304" pitchFamily="18" charset="0"/>
              <a:sym typeface="+mn-ea"/>
            </a:endParaRPr>
          </a:p>
          <a:p>
            <a:pPr marL="0" indent="0">
              <a:buNone/>
            </a:pPr>
            <a:r>
              <a:rPr lang="zh-CN" altLang="en-US">
                <a:latin typeface="Times New Roman" panose="02020603050405020304" pitchFamily="18" charset="0"/>
                <a:cs typeface="Times New Roman" panose="02020603050405020304" pitchFamily="18" charset="0"/>
                <a:sym typeface="+mn-ea"/>
              </a:rPr>
              <a:t>保持健康体重、定期运动，并监控血脂、血糖、血压。</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sym typeface="+mn-ea"/>
              </a:rPr>
              <a:t>改善口腔卫生，避免牙周病引发炎症。</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sym typeface="+mn-ea"/>
              </a:rPr>
              <a:t>保证良好的睡眠质量，减轻心理压力。</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sym typeface="+mn-ea"/>
              </a:rPr>
              <a:t>戒烟，并避免二手烟的暴露。</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sym typeface="+mn-ea"/>
              </a:rPr>
              <a:t>维护心理健康，采取积极的心态管理。</a:t>
            </a:r>
            <a:endParaRPr lang="zh-CN" altLang="en-US">
              <a:latin typeface="Times New Roman" panose="02020603050405020304" pitchFamily="18" charset="0"/>
              <a:cs typeface="Times New Roman" panose="02020603050405020304" pitchFamily="18" charset="0"/>
            </a:endParaRPr>
          </a:p>
          <a:p>
            <a:pPr marL="0" indent="457200">
              <a:buNone/>
            </a:pP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a:t>谢谢</a:t>
            </a:r>
            <a:endParaRPr lang="zh-CN" altLang="en-US"/>
          </a:p>
        </p:txBody>
      </p:sp>
      <p:sp>
        <p:nvSpPr>
          <p:cNvPr id="7" name="副标题 6"/>
          <p:cNvSpPr>
            <a:spLocks noGrp="1"/>
          </p:cNvSpPr>
          <p:nvPr>
            <p:ph type="subTitle" idx="1"/>
          </p:nvPr>
        </p:nvSpPr>
        <p:spPr/>
        <p:txBody>
          <a:bodyPr/>
          <a:lstStyle/>
          <a:p>
            <a:r>
              <a:rPr lang="zh-CN" altLang="en-US"/>
              <a:t>恳请老师批评指正</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数据分析部分</a:t>
            </a:r>
            <a:endParaRPr lang="zh-CN" altLang="en-US" sz="3000">
              <a:latin typeface="Times New Roman" panose="02020603050405020304" pitchFamily="18" charset="0"/>
              <a:cs typeface="Times New Roman" panose="02020603050405020304" pitchFamily="18" charset="0"/>
            </a:endParaRPr>
          </a:p>
        </p:txBody>
      </p:sp>
      <p:pic>
        <p:nvPicPr>
          <p:cNvPr id="10" name="图片 9" descr="binary_cls">
            <a:hlinkClick r:id="rId1" action="ppaction://hlinkfile"/>
          </p:cNvPr>
          <p:cNvPicPr>
            <a:picLocks noChangeAspect="1"/>
          </p:cNvPicPr>
          <p:nvPr/>
        </p:nvPicPr>
        <p:blipFill>
          <a:blip r:embed="rId2"/>
          <a:stretch>
            <a:fillRect/>
          </a:stretch>
        </p:blipFill>
        <p:spPr>
          <a:xfrm>
            <a:off x="941070" y="1803400"/>
            <a:ext cx="4518660" cy="4518660"/>
          </a:xfrm>
          <a:prstGeom prst="rect">
            <a:avLst/>
          </a:prstGeom>
        </p:spPr>
      </p:pic>
      <p:pic>
        <p:nvPicPr>
          <p:cNvPr id="11" name="图片 10" descr="multi_cls">
            <a:hlinkClick r:id="rId3" action="ppaction://hlinkfile"/>
          </p:cNvPr>
          <p:cNvPicPr/>
          <p:nvPr/>
        </p:nvPicPr>
        <p:blipFill>
          <a:blip r:embed="rId4"/>
          <a:stretch>
            <a:fillRect/>
          </a:stretch>
        </p:blipFill>
        <p:spPr>
          <a:xfrm>
            <a:off x="6457315" y="1803400"/>
            <a:ext cx="4518000" cy="451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数据分析部分</a:t>
            </a:r>
            <a:endParaRPr lang="zh-CN" altLang="en-US" sz="3000">
              <a:latin typeface="Times New Roman" panose="02020603050405020304" pitchFamily="18" charset="0"/>
              <a:cs typeface="Times New Roman" panose="02020603050405020304" pitchFamily="18" charset="0"/>
            </a:endParaRPr>
          </a:p>
        </p:txBody>
      </p:sp>
      <p:pic>
        <p:nvPicPr>
          <p:cNvPr id="3" name="图片 2" descr="binary_cls"/>
          <p:cNvPicPr>
            <a:picLocks noChangeAspect="1"/>
          </p:cNvPicPr>
          <p:nvPr/>
        </p:nvPicPr>
        <p:blipFill>
          <a:blip r:embed="rId1"/>
          <a:stretch>
            <a:fillRect/>
          </a:stretch>
        </p:blipFill>
        <p:spPr>
          <a:xfrm>
            <a:off x="838200" y="1691005"/>
            <a:ext cx="4518000" cy="4518000"/>
          </a:xfrm>
          <a:prstGeom prst="rect">
            <a:avLst/>
          </a:prstGeom>
        </p:spPr>
      </p:pic>
      <p:pic>
        <p:nvPicPr>
          <p:cNvPr id="5" name="图片 4" descr="multi_cls2"/>
          <p:cNvPicPr>
            <a:picLocks noChangeAspect="1"/>
          </p:cNvPicPr>
          <p:nvPr/>
        </p:nvPicPr>
        <p:blipFill>
          <a:blip r:embed="rId2"/>
          <a:stretch>
            <a:fillRect/>
          </a:stretch>
        </p:blipFill>
        <p:spPr>
          <a:xfrm>
            <a:off x="6317615" y="1691005"/>
            <a:ext cx="4504613" cy="451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数据分析部分</a:t>
            </a:r>
            <a:endParaRPr lang="zh-CN" altLang="en-US" sz="300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1"/>
          <a:stretch>
            <a:fillRect/>
          </a:stretch>
        </p:blipFill>
        <p:spPr>
          <a:xfrm>
            <a:off x="838200" y="1691005"/>
            <a:ext cx="8372475" cy="44221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71575"/>
          </a:xfrm>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数据预处理部分</a:t>
            </a:r>
            <a:endParaRPr lang="zh-CN" altLang="en-US" sz="3000">
              <a:latin typeface="Times New Roman" panose="02020603050405020304" pitchFamily="18" charset="0"/>
              <a:cs typeface="Times New Roman" panose="02020603050405020304" pitchFamily="18" charset="0"/>
            </a:endParaRPr>
          </a:p>
        </p:txBody>
      </p:sp>
      <p:sp>
        <p:nvSpPr>
          <p:cNvPr id="6" name="内容占位符 5"/>
          <p:cNvSpPr/>
          <p:nvPr>
            <p:ph idx="1"/>
          </p:nvPr>
        </p:nvSpPr>
        <p:spPr>
          <a:xfrm>
            <a:off x="838200" y="1691640"/>
            <a:ext cx="10659110" cy="4742180"/>
          </a:xfrm>
        </p:spPr>
        <p:txBody>
          <a:bodyPr>
            <a:normAutofit/>
          </a:bodyPr>
          <a:p>
            <a:r>
              <a:rPr lang="zh-CN" altLang="en-US"/>
              <a:t>缺失值处理</a:t>
            </a:r>
            <a:endParaRPr lang="zh-CN" altLang="en-US"/>
          </a:p>
          <a:p>
            <a:pPr lvl="1"/>
            <a:r>
              <a:rPr lang="zh-CN" altLang="en-US" sz="2400"/>
              <a:t>没有发现缺失值。</a:t>
            </a:r>
            <a:endParaRPr lang="zh-CN" altLang="en-US"/>
          </a:p>
          <a:p>
            <a:r>
              <a:rPr lang="zh-CN" altLang="en-US"/>
              <a:t>特征筛选</a:t>
            </a:r>
            <a:endParaRPr lang="zh-CN" altLang="en-US"/>
          </a:p>
          <a:p>
            <a:pPr lvl="1"/>
            <a:r>
              <a:rPr lang="zh-CN" altLang="en-US"/>
              <a:t>基于应用的考虑，不使用</a:t>
            </a:r>
            <a:r>
              <a:rPr lang="en-US" altLang="zh-CN"/>
              <a:t> State </a:t>
            </a:r>
            <a:r>
              <a:rPr lang="zh-CN" altLang="en-US"/>
              <a:t>特征。</a:t>
            </a:r>
            <a:endParaRPr lang="zh-CN" altLang="en-US"/>
          </a:p>
          <a:p>
            <a:pPr lvl="1"/>
            <a:r>
              <a:rPr lang="zh-CN" altLang="en-US"/>
              <a:t>目标特征在其余特征的划分下都有不小的差异，选择保留。</a:t>
            </a:r>
            <a:endParaRPr lang="zh-CN" altLang="en-US"/>
          </a:p>
          <a:p>
            <a:r>
              <a:rPr lang="zh-CN" altLang="en-US"/>
              <a:t>数据平衡</a:t>
            </a:r>
            <a:endParaRPr lang="zh-CN" altLang="en-US"/>
          </a:p>
          <a:p>
            <a:pPr lvl="1"/>
            <a:r>
              <a:rPr lang="zh-CN" altLang="en-US"/>
              <a:t>采取过采样策略。</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71575"/>
          </a:xfrm>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数据预处理部分</a:t>
            </a:r>
            <a:endParaRPr lang="zh-CN" altLang="en-US" sz="3000">
              <a:latin typeface="Times New Roman" panose="02020603050405020304" pitchFamily="18" charset="0"/>
              <a:cs typeface="Times New Roman" panose="02020603050405020304" pitchFamily="18" charset="0"/>
            </a:endParaRPr>
          </a:p>
        </p:txBody>
      </p:sp>
      <p:sp>
        <p:nvSpPr>
          <p:cNvPr id="6" name="内容占位符 5"/>
          <p:cNvSpPr/>
          <p:nvPr>
            <p:ph idx="1"/>
          </p:nvPr>
        </p:nvSpPr>
        <p:spPr>
          <a:xfrm>
            <a:off x="838200" y="1691640"/>
            <a:ext cx="10659110" cy="4742180"/>
          </a:xfrm>
        </p:spPr>
        <p:txBody>
          <a:bodyPr>
            <a:normAutofit/>
          </a:bodyPr>
          <a:p>
            <a:r>
              <a:rPr lang="zh-CN" altLang="en-US"/>
              <a:t>数据编码</a:t>
            </a:r>
            <a:endParaRPr lang="zh-CN" altLang="en-US"/>
          </a:p>
          <a:p>
            <a:pPr lvl="1"/>
            <a:r>
              <a:rPr lang="zh-CN" altLang="en-US"/>
              <a:t>大多数属性的文本都隐含有序的关系。</a:t>
            </a:r>
            <a:endParaRPr lang="zh-CN" altLang="en-US"/>
          </a:p>
          <a:p>
            <a:r>
              <a:rPr lang="zh-CN" altLang="en-US"/>
              <a:t>数据归一化</a:t>
            </a:r>
            <a:endParaRPr lang="zh-CN" altLang="en-US"/>
          </a:p>
          <a:p>
            <a:pPr lvl="1"/>
            <a:r>
              <a:rPr lang="en-US" altLang="zh-CN" sz="2400"/>
              <a:t>Min-Max </a:t>
            </a:r>
            <a:r>
              <a:rPr lang="zh-CN" altLang="en-US" sz="2400"/>
              <a:t>归一化。</a:t>
            </a:r>
            <a:endParaRPr lang="zh-CN" altLang="en-US"/>
          </a:p>
          <a:p>
            <a:r>
              <a:rPr lang="zh-CN" altLang="en-US"/>
              <a:t>数据划分</a:t>
            </a:r>
            <a:endParaRPr lang="zh-CN" altLang="en-US"/>
          </a:p>
          <a:p>
            <a:pPr lvl="1"/>
            <a:r>
              <a:rPr lang="zh-CN" altLang="en-US" sz="2400"/>
              <a:t>按照</a:t>
            </a:r>
            <a:r>
              <a:rPr lang="en-US" altLang="zh-CN" sz="2400"/>
              <a:t> train : val : test = 6 : 2 : 2 </a:t>
            </a:r>
            <a:r>
              <a:rPr lang="zh-CN" altLang="en-US" sz="2400"/>
              <a:t>划分数据集。</a:t>
            </a:r>
            <a:endParaRPr lang="zh-CN" altLang="en-US" sz="2400"/>
          </a:p>
          <a:p>
            <a:pPr lvl="1"/>
            <a:r>
              <a:rPr lang="zh-CN" altLang="en-US" sz="2400"/>
              <a:t>使用不同的种子得到</a:t>
            </a:r>
            <a:r>
              <a:rPr lang="en-US" altLang="zh-CN" sz="2400"/>
              <a:t>10</a:t>
            </a:r>
            <a:r>
              <a:rPr lang="zh-CN" altLang="en-US" sz="2400"/>
              <a:t>个划分的数据集。</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算法介绍</a:t>
            </a:r>
            <a:r>
              <a:rPr lang="zh-CN" altLang="en-US" sz="3000">
                <a:latin typeface="Times New Roman" panose="02020603050405020304" pitchFamily="18" charset="0"/>
                <a:cs typeface="Times New Roman" panose="02020603050405020304" pitchFamily="18" charset="0"/>
                <a:sym typeface="+mn-ea"/>
              </a:rPr>
              <a:t>部分</a:t>
            </a:r>
            <a:endParaRPr lang="zh-CN" altLang="en-US" sz="3000">
              <a:latin typeface="Times New Roman" panose="02020603050405020304" pitchFamily="18" charset="0"/>
              <a:cs typeface="Times New Roman" panose="02020603050405020304" pitchFamily="18" charset="0"/>
            </a:endParaRPr>
          </a:p>
        </p:txBody>
      </p:sp>
      <p:sp>
        <p:nvSpPr>
          <p:cNvPr id="5" name="内容占位符 4"/>
          <p:cNvSpPr/>
          <p:nvPr>
            <p:ph idx="1"/>
          </p:nvPr>
        </p:nvSpPr>
        <p:spPr/>
        <p:txBody>
          <a:bodyPr>
            <a:normAutofit/>
          </a:bodyPr>
          <a:p>
            <a:r>
              <a:rPr lang="zh-CN" altLang="en-US"/>
              <a:t>由于本次课程设计的任务是二分类，因此我们引入了诸如：线性模型、决策树模型、贝叶斯模型、集成学习模型、懒惰学习模型、深度模型等众多二分类模型进行横向的对比实验。</a:t>
            </a:r>
            <a:endParaRPr lang="zh-CN" altLang="en-US"/>
          </a:p>
          <a:p>
            <a:r>
              <a:rPr lang="zh-CN" altLang="en-US"/>
              <a:t>最终发现集成学习模型中的梯度提升决策树</a:t>
            </a:r>
            <a:r>
              <a:rPr lang="en-US" altLang="zh-CN"/>
              <a:t>LightGBM</a:t>
            </a:r>
            <a:r>
              <a:rPr lang="zh-CN" altLang="en-US"/>
              <a:t>训练速度最快、拟合效果最好，因此我们选择该模型进行进一步的纵向消融实验。</a:t>
            </a:r>
            <a:endParaRPr lang="zh-CN" altLang="en-US"/>
          </a:p>
          <a:p>
            <a:r>
              <a:rPr lang="en-US" altLang="zh-CN"/>
              <a:t>LightGBM</a:t>
            </a:r>
            <a:r>
              <a:rPr lang="zh-CN" altLang="en-US"/>
              <a:t>模型是一种优化过的梯度提升模型，其引入了基于梯度的单边采样（</a:t>
            </a:r>
            <a:r>
              <a:rPr lang="en-US" altLang="zh-CN"/>
              <a:t>GOSS</a:t>
            </a:r>
            <a:r>
              <a:rPr lang="zh-CN" altLang="en-US"/>
              <a:t>）技术和独占特征捆绑（</a:t>
            </a:r>
            <a:r>
              <a:rPr lang="en-US" altLang="zh-CN"/>
              <a:t>EFB</a:t>
            </a:r>
            <a:r>
              <a:rPr lang="zh-CN" altLang="en-US"/>
              <a:t>）技术，使得该模型在多个公共数据集上训练速度提升了</a:t>
            </a:r>
            <a:r>
              <a:rPr lang="en-US" altLang="zh-CN"/>
              <a:t>20</a:t>
            </a:r>
            <a:r>
              <a:rPr lang="zh-CN" altLang="en-US"/>
              <a:t>倍以上同时保持了几乎相同的准确率。</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算法介绍</a:t>
            </a:r>
            <a:r>
              <a:rPr lang="zh-CN" altLang="en-US" sz="3000">
                <a:latin typeface="Times New Roman" panose="02020603050405020304" pitchFamily="18" charset="0"/>
                <a:cs typeface="Times New Roman" panose="02020603050405020304" pitchFamily="18" charset="0"/>
                <a:sym typeface="+mn-ea"/>
              </a:rPr>
              <a:t>部分</a:t>
            </a: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p:nvPr>
            <p:ph idx="1"/>
          </p:nvPr>
        </p:nvSpPr>
        <p:spPr/>
        <p:txBody>
          <a:bodyPr>
            <a:normAutofit/>
          </a:bodyPr>
          <a:p>
            <a:r>
              <a:rPr lang="zh-CN" altLang="en-US"/>
              <a:t>梯度提升决策树（</a:t>
            </a:r>
            <a:r>
              <a:rPr lang="en-US" altLang="zh-CN"/>
              <a:t>GBDT</a:t>
            </a:r>
            <a:r>
              <a:rPr lang="zh-CN" altLang="en-US"/>
              <a:t>）是一种基于集成学习的监督学习方法，属于</a:t>
            </a:r>
            <a:r>
              <a:rPr lang="en-US" altLang="zh-CN"/>
              <a:t>Boosting</a:t>
            </a:r>
            <a:r>
              <a:rPr lang="zh-CN" altLang="en-US"/>
              <a:t>算法族的一种。</a:t>
            </a:r>
            <a:endParaRPr lang="zh-CN" altLang="en-US"/>
          </a:p>
          <a:p>
            <a:r>
              <a:rPr lang="en-US" altLang="zh-CN"/>
              <a:t>GBDT</a:t>
            </a:r>
            <a:r>
              <a:rPr lang="zh-CN" altLang="en-US"/>
              <a:t>通过构建多个决策树模型来逐步改进预测结果，每一棵新树的训练目标是减少前一棵树预测误差。具体地，</a:t>
            </a:r>
            <a:r>
              <a:rPr lang="en-US" altLang="zh-CN"/>
              <a:t>GBDT</a:t>
            </a:r>
            <a:r>
              <a:rPr lang="zh-CN" altLang="en-US"/>
              <a:t>采用逐步优化的方式，通过计算每个样本的残差（预测误差），并将新树拟合这些残差，从而不断提高模型的预测精度。</a:t>
            </a:r>
            <a:endParaRPr lang="zh-CN" altLang="en-US"/>
          </a:p>
          <a:p>
            <a:r>
              <a:rPr lang="zh-CN" altLang="en-US"/>
              <a:t>在训练过程中，每一棵树都会在之前树的基础上进行加权组合，最终的预测结果是所有树的加权平均值。</a:t>
            </a:r>
            <a:endParaRPr lang="zh-CN" altLang="en-US"/>
          </a:p>
          <a:p>
            <a:pPr marL="0" indent="0">
              <a:buNone/>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算法介绍</a:t>
            </a:r>
            <a:r>
              <a:rPr lang="zh-CN" altLang="en-US" sz="3000">
                <a:latin typeface="Times New Roman" panose="02020603050405020304" pitchFamily="18" charset="0"/>
                <a:cs typeface="Times New Roman" panose="02020603050405020304" pitchFamily="18" charset="0"/>
                <a:sym typeface="+mn-ea"/>
              </a:rPr>
              <a:t>部分</a:t>
            </a: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p:nvPr>
            <p:ph idx="1"/>
          </p:nvPr>
        </p:nvSpPr>
        <p:spPr/>
        <p:txBody>
          <a:bodyPr>
            <a:normAutofit fontScale="90000" lnSpcReduction="10000"/>
          </a:bodyPr>
          <a:p>
            <a:r>
              <a:rPr lang="zh-CN" altLang="en-US"/>
              <a:t>对于基于梯度的单边采样（</a:t>
            </a:r>
            <a:r>
              <a:rPr lang="en-US" altLang="zh-CN"/>
              <a:t>GOSS</a:t>
            </a:r>
            <a:r>
              <a:rPr lang="zh-CN" altLang="en-US"/>
              <a:t>）技术。它是微软团队提出的数据样的一种策略，相比于直接丢弃梯度较小的实例，</a:t>
            </a:r>
            <a:r>
              <a:rPr lang="en-US" altLang="zh-CN"/>
              <a:t>GOSS </a:t>
            </a:r>
            <a:r>
              <a:rPr lang="zh-CN" altLang="en-US"/>
              <a:t>保留所有具有较大梯度值的实例，并对具有较小梯度值的实例进行随机采样。具体地，</a:t>
            </a:r>
            <a:r>
              <a:rPr lang="en-US" altLang="zh-CN"/>
              <a:t>GOSS</a:t>
            </a:r>
            <a:r>
              <a:rPr lang="zh-CN" altLang="en-US"/>
              <a:t>首先根据实例梯度的绝对值对数据实例进行排序，并选择前</a:t>
            </a:r>
            <a:r>
              <a:rPr lang="en-US" altLang="zh-CN"/>
              <a:t>a</a:t>
            </a:r>
            <a:r>
              <a:rPr lang="en-US" altLang="en-US"/>
              <a:t>×</a:t>
            </a:r>
            <a:r>
              <a:rPr lang="en-US" altLang="zh-CN"/>
              <a:t>100%</a:t>
            </a:r>
            <a:r>
              <a:rPr lang="zh-CN" altLang="en-US"/>
              <a:t>的实例。然后，它从剩余数据中随机采样</a:t>
            </a:r>
            <a:r>
              <a:rPr lang="en-US" altLang="zh-CN"/>
              <a:t>b</a:t>
            </a:r>
            <a:r>
              <a:rPr lang="en-US" altLang="en-US"/>
              <a:t>×</a:t>
            </a:r>
            <a:r>
              <a:rPr lang="en-US" altLang="zh-CN"/>
              <a:t>100%</a:t>
            </a:r>
            <a:r>
              <a:rPr lang="zh-CN" altLang="en-US"/>
              <a:t>的实例。之后</a:t>
            </a:r>
            <a:r>
              <a:rPr lang="en-US" altLang="zh-CN"/>
              <a:t>GOSS</a:t>
            </a:r>
            <a:r>
              <a:rPr lang="zh-CN" altLang="en-US"/>
              <a:t>在计算信息增益时，将采样的具有较小梯度值的数据放大</a:t>
            </a:r>
            <a:r>
              <a:rPr lang="en-US" altLang="zh-CN"/>
              <a:t>1−b/a</a:t>
            </a:r>
            <a:r>
              <a:rPr lang="zh-CN" altLang="en-US"/>
              <a:t>倍。通过这样做，模型能够在更加关注训练不足的实例的同时不会大幅改变原始数据分布。</a:t>
            </a:r>
            <a:endParaRPr lang="zh-CN" altLang="en-US"/>
          </a:p>
          <a:p>
            <a:r>
              <a:rPr lang="zh-CN" altLang="en-US"/>
              <a:t>对于独占特征捆绑（</a:t>
            </a:r>
            <a:r>
              <a:rPr lang="en-US" altLang="zh-CN"/>
              <a:t>EFB</a:t>
            </a:r>
            <a:r>
              <a:rPr lang="zh-CN" altLang="en-US"/>
              <a:t>）技术。它是微软团队提出的有效减少特征数量的新方法。具体地，在稀疏特征空间中许多特征是互斥的，即它们永远不会同时取非零值。通过精心设计的特征扫描算法，可以将互斥特征捆绑到一个特征中</a:t>
            </a:r>
            <a:r>
              <a:rPr lang="en-US" altLang="zh-CN"/>
              <a:t>,</a:t>
            </a:r>
            <a:r>
              <a:rPr lang="zh-CN" altLang="en-US"/>
              <a:t>这样直方图构建的复杂度就会大幅降低，然后就可以显著地加速</a:t>
            </a:r>
            <a:r>
              <a:rPr lang="en-US" altLang="zh-CN"/>
              <a:t>GBDT</a:t>
            </a:r>
            <a:r>
              <a:rPr lang="zh-CN" altLang="en-US"/>
              <a:t>的训练而不会损害精度。</a:t>
            </a:r>
            <a:endParaRPr lang="zh-CN" altLang="en-US"/>
          </a:p>
          <a:p>
            <a:pPr marL="0" indent="0">
              <a:buNone/>
            </a:pP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1678</Words>
  <Application>WPS 演示</Application>
  <PresentationFormat>宽屏</PresentationFormat>
  <Paragraphs>172</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Times New Roman</vt:lpstr>
      <vt:lpstr>等线 Light</vt:lpstr>
      <vt:lpstr>等线</vt:lpstr>
      <vt:lpstr>微软雅黑</vt:lpstr>
      <vt:lpstr>Arial Unicode MS</vt:lpstr>
      <vt:lpstr>Office 主题​​</vt:lpstr>
      <vt:lpstr>进度汇报</vt:lpstr>
      <vt:lpstr>任务一、心脏病风险预测 数据分析部分</vt:lpstr>
      <vt:lpstr>任务一、心脏病风险预测 数据分析部分</vt:lpstr>
      <vt:lpstr>任务一、心脏病风险预测 数据分析部分</vt:lpstr>
      <vt:lpstr>任务一、心脏病风险预测 数据预处理部分</vt:lpstr>
      <vt:lpstr>任务一、心脏病风险预测 数据预处理部分</vt:lpstr>
      <vt:lpstr>任务一、心脏病风险预测 算法介绍部分</vt:lpstr>
      <vt:lpstr>任务一、心脏病风险预测 算法介绍部分</vt:lpstr>
      <vt:lpstr>任务一、心脏病风险预测 算法介绍部分</vt:lpstr>
      <vt:lpstr>任务一、心脏病风险预测 实验结果部分</vt:lpstr>
      <vt:lpstr>任务二、心脏病预防分析 </vt:lpstr>
      <vt:lpstr>任务二、心脏病预防分析 </vt:lpstr>
      <vt:lpstr>任务二、心脏病预防分析 </vt:lpstr>
      <vt:lpstr>任务二、心脏病预防分析 </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虚假论文检测</dc:title>
  <dc:creator/>
  <cp:lastModifiedBy>陆昊宇</cp:lastModifiedBy>
  <cp:revision>26</cp:revision>
  <dcterms:created xsi:type="dcterms:W3CDTF">2025-01-12T07:59:00Z</dcterms:created>
  <dcterms:modified xsi:type="dcterms:W3CDTF">2025-02-20T06:04:48Z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0AAC9FC4368F453A9167C392938257AF_12</vt:lpwstr>
  </property>
  <property fmtid="{D5CDD505-2E9C-101B-9397-08002B2CF9AE}" pid="3" name="KSOProductBuildVer">
    <vt:lpwstr>2052-12.1.0.19302</vt:lpwstr>
  </property>
</Properties>
</file>