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63"/>
  </p:handoutMasterIdLst>
  <p:sldIdLst>
    <p:sldId id="260" r:id="rId3"/>
    <p:sldId id="322" r:id="rId4"/>
    <p:sldId id="323" r:id="rId5"/>
    <p:sldId id="261" r:id="rId6"/>
    <p:sldId id="262" r:id="rId7"/>
    <p:sldId id="288" r:id="rId8"/>
    <p:sldId id="290" r:id="rId9"/>
    <p:sldId id="263" r:id="rId10"/>
    <p:sldId id="380" r:id="rId11"/>
    <p:sldId id="264" r:id="rId13"/>
    <p:sldId id="265" r:id="rId14"/>
    <p:sldId id="266" r:id="rId15"/>
    <p:sldId id="267" r:id="rId16"/>
    <p:sldId id="268" r:id="rId17"/>
    <p:sldId id="269" r:id="rId18"/>
    <p:sldId id="471" r:id="rId19"/>
    <p:sldId id="270" r:id="rId20"/>
    <p:sldId id="271" r:id="rId21"/>
    <p:sldId id="272" r:id="rId22"/>
    <p:sldId id="379" r:id="rId23"/>
    <p:sldId id="273" r:id="rId24"/>
    <p:sldId id="274" r:id="rId25"/>
    <p:sldId id="275" r:id="rId26"/>
    <p:sldId id="276" r:id="rId27"/>
    <p:sldId id="277" r:id="rId28"/>
    <p:sldId id="355" r:id="rId29"/>
    <p:sldId id="356" r:id="rId30"/>
    <p:sldId id="278" r:id="rId31"/>
    <p:sldId id="427" r:id="rId32"/>
    <p:sldId id="428" r:id="rId33"/>
    <p:sldId id="429" r:id="rId34"/>
    <p:sldId id="430" r:id="rId35"/>
    <p:sldId id="431" r:id="rId36"/>
    <p:sldId id="432" r:id="rId37"/>
    <p:sldId id="433" r:id="rId38"/>
    <p:sldId id="434" r:id="rId39"/>
    <p:sldId id="435" r:id="rId40"/>
    <p:sldId id="436" r:id="rId41"/>
    <p:sldId id="437" r:id="rId42"/>
    <p:sldId id="438" r:id="rId43"/>
    <p:sldId id="439" r:id="rId44"/>
    <p:sldId id="440" r:id="rId45"/>
    <p:sldId id="454" r:id="rId46"/>
    <p:sldId id="455" r:id="rId47"/>
    <p:sldId id="456" r:id="rId48"/>
    <p:sldId id="457" r:id="rId49"/>
    <p:sldId id="458" r:id="rId50"/>
    <p:sldId id="459" r:id="rId51"/>
    <p:sldId id="460" r:id="rId52"/>
    <p:sldId id="461" r:id="rId53"/>
    <p:sldId id="462" r:id="rId54"/>
    <p:sldId id="463" r:id="rId55"/>
    <p:sldId id="464" r:id="rId56"/>
    <p:sldId id="465" r:id="rId57"/>
    <p:sldId id="466" r:id="rId58"/>
    <p:sldId id="467" r:id="rId59"/>
    <p:sldId id="468" r:id="rId60"/>
    <p:sldId id="469" r:id="rId61"/>
    <p:sldId id="470" r:id="rId62"/>
  </p:sldIdLst>
  <p:sldSz cx="9144000" cy="6858000" type="screen4x3"/>
  <p:notesSz cx="6858000" cy="9144000"/>
  <p:custDataLst>
    <p:tags r:id="rId6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09F8"/>
    <a:srgbClr val="FFCC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1" autoAdjust="0"/>
    <p:restoredTop sz="94414" autoAdjust="0"/>
  </p:normalViewPr>
  <p:slideViewPr>
    <p:cSldViewPr snapToGrid="0">
      <p:cViewPr varScale="1">
        <p:scale>
          <a:sx n="106" d="100"/>
          <a:sy n="106" d="100"/>
        </p:scale>
        <p:origin x="1776" y="102"/>
      </p:cViewPr>
      <p:guideLst/>
    </p:cSldViewPr>
  </p:slideViewPr>
  <p:outlineViewPr>
    <p:cViewPr>
      <p:scale>
        <a:sx n="33" d="100"/>
        <a:sy n="33" d="100"/>
      </p:scale>
      <p:origin x="0" y="-250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7" Type="http://schemas.openxmlformats.org/officeDocument/2006/relationships/tags" Target="tags/tag6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handoutMaster" Target="handoutMasters/handoutMaster1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74.wmf"/><Relationship Id="rId4" Type="http://schemas.openxmlformats.org/officeDocument/2006/relationships/image" Target="../media/image76.wmf"/><Relationship Id="rId3" Type="http://schemas.openxmlformats.org/officeDocument/2006/relationships/image" Target="../media/image75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92.wmf"/><Relationship Id="rId3" Type="http://schemas.openxmlformats.org/officeDocument/2006/relationships/image" Target="../media/image91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D8D1C-1DA0-43F5-8FFD-946EDD22B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ACEDB-ED97-4A20-94AD-7299595135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A565-BA4E-4B4D-83FE-92F58C5783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548680"/>
            <a:ext cx="5698976" cy="7829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548680"/>
            <a:ext cx="5698976" cy="7829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015154" cy="4530725"/>
          </a:xfrm>
          <a:prstGeom prst="rect">
            <a:avLst/>
          </a:prstGeom>
        </p:spPr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0"/>
          </p:nvPr>
        </p:nvSpPr>
        <p:spPr>
          <a:xfrm>
            <a:off x="4613176" y="1600200"/>
            <a:ext cx="4015154" cy="4530725"/>
          </a:xfrm>
          <a:prstGeom prst="rect">
            <a:avLst/>
          </a:prstGeom>
        </p:spPr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763688" y="548680"/>
            <a:ext cx="5698976" cy="7829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763688" y="2682265"/>
            <a:ext cx="5698976" cy="7829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5915025" y="6750050"/>
            <a:ext cx="3240088" cy="107950"/>
          </a:xfrm>
          <a:prstGeom prst="rect">
            <a:avLst/>
          </a:prstGeom>
          <a:solidFill>
            <a:srgbClr val="1B97D4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endParaRPr lang="zh-CN" altLang="zh-CN" sz="2800">
              <a:solidFill>
                <a:srgbClr val="FF600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0" y="6750050"/>
            <a:ext cx="2957513" cy="107950"/>
          </a:xfrm>
          <a:prstGeom prst="rect">
            <a:avLst/>
          </a:prstGeom>
          <a:solidFill>
            <a:srgbClr val="1B97D4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endParaRPr lang="zh-CN" altLang="zh-CN" sz="2800">
              <a:solidFill>
                <a:srgbClr val="FF600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26"/>
          <p:cNvSpPr>
            <a:spLocks noChangeArrowheads="1"/>
          </p:cNvSpPr>
          <p:nvPr/>
        </p:nvSpPr>
        <p:spPr bwMode="auto">
          <a:xfrm>
            <a:off x="2957513" y="6750050"/>
            <a:ext cx="2957512" cy="107950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63050" cy="50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23813"/>
            <a:ext cx="22225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179388" y="44450"/>
            <a:ext cx="25074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ea typeface="黑体" panose="02010609060101010101" pitchFamily="49" charset="-122"/>
              </a:rPr>
              <a:t>机器学习与模式识别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oleObject" Target="../embeddings/oleObject14.bin"/><Relationship Id="rId7" Type="http://schemas.openxmlformats.org/officeDocument/2006/relationships/oleObject" Target="../embeddings/oleObject13.bin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34.wmf"/><Relationship Id="rId15" Type="http://schemas.openxmlformats.org/officeDocument/2006/relationships/vmlDrawing" Target="../drawings/vmlDrawing5.v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27.png"/><Relationship Id="rId12" Type="http://schemas.openxmlformats.org/officeDocument/2006/relationships/image" Target="../media/image36.png"/><Relationship Id="rId11" Type="http://schemas.openxmlformats.org/officeDocument/2006/relationships/image" Target="../media/image19.png"/><Relationship Id="rId10" Type="http://schemas.openxmlformats.org/officeDocument/2006/relationships/oleObject" Target="../embeddings/oleObject16.bin"/><Relationship Id="rId1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8.wmf"/><Relationship Id="rId1" Type="http://schemas.openxmlformats.org/officeDocument/2006/relationships/oleObject" Target="../embeddings/oleObject17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png"/><Relationship Id="rId8" Type="http://schemas.openxmlformats.org/officeDocument/2006/relationships/image" Target="../media/image43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40.png"/><Relationship Id="rId11" Type="http://schemas.openxmlformats.org/officeDocument/2006/relationships/vmlDrawing" Target="../drawings/vmlDrawing7.v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51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49.w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5.wmf"/><Relationship Id="rId1" Type="http://schemas.openxmlformats.org/officeDocument/2006/relationships/oleObject" Target="../embeddings/oleObject21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58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57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56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55.wmf"/><Relationship Id="rId15" Type="http://schemas.openxmlformats.org/officeDocument/2006/relationships/notesSlide" Target="../notesSlides/notesSlide2.xml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60.wmf"/><Relationship Id="rId11" Type="http://schemas.openxmlformats.org/officeDocument/2006/relationships/oleObject" Target="../embeddings/oleObject31.bin"/><Relationship Id="rId10" Type="http://schemas.openxmlformats.org/officeDocument/2006/relationships/image" Target="../media/image59.wmf"/><Relationship Id="rId1" Type="http://schemas.openxmlformats.org/officeDocument/2006/relationships/oleObject" Target="../embeddings/oleObject2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72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71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70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69.wmf"/><Relationship Id="rId15" Type="http://schemas.openxmlformats.org/officeDocument/2006/relationships/vmlDrawing" Target="../drawings/vmlDrawing10.vml"/><Relationship Id="rId14" Type="http://schemas.openxmlformats.org/officeDocument/2006/relationships/slideLayout" Target="../slideLayouts/slideLayout1.xml"/><Relationship Id="rId13" Type="http://schemas.openxmlformats.org/officeDocument/2006/relationships/oleObject" Target="../embeddings/oleObject38.bin"/><Relationship Id="rId12" Type="http://schemas.openxmlformats.org/officeDocument/2006/relationships/image" Target="../media/image74.wmf"/><Relationship Id="rId11" Type="http://schemas.openxmlformats.org/officeDocument/2006/relationships/oleObject" Target="../embeddings/oleObject37.bin"/><Relationship Id="rId10" Type="http://schemas.openxmlformats.org/officeDocument/2006/relationships/image" Target="../media/image73.wmf"/><Relationship Id="rId1" Type="http://schemas.openxmlformats.org/officeDocument/2006/relationships/oleObject" Target="../embeddings/oleObject32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76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75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56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55.wmf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74.wmf"/><Relationship Id="rId1" Type="http://schemas.openxmlformats.org/officeDocument/2006/relationships/oleObject" Target="../embeddings/oleObject39.bin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0.png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.bin"/><Relationship Id="rId8" Type="http://schemas.openxmlformats.org/officeDocument/2006/relationships/image" Target="../media/image91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87.wmf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92.wmf"/><Relationship Id="rId1" Type="http://schemas.openxmlformats.org/officeDocument/2006/relationships/oleObject" Target="../embeddings/oleObject44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94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93.wmf"/><Relationship Id="rId1" Type="http://schemas.openxmlformats.org/officeDocument/2006/relationships/oleObject" Target="../embeddings/oleObject48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100.png"/><Relationship Id="rId7" Type="http://schemas.openxmlformats.org/officeDocument/2006/relationships/image" Target="../media/image99.png"/><Relationship Id="rId6" Type="http://schemas.openxmlformats.org/officeDocument/2006/relationships/image" Target="../media/image98.png"/><Relationship Id="rId5" Type="http://schemas.openxmlformats.org/officeDocument/2006/relationships/image" Target="../media/image93.wmf"/><Relationship Id="rId4" Type="http://schemas.openxmlformats.org/officeDocument/2006/relationships/oleObject" Target="../embeddings/oleObject51.bin"/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4" Type="http://schemas.openxmlformats.org/officeDocument/2006/relationships/vmlDrawing" Target="../drawings/vmlDrawing14.v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95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94.wmf"/><Relationship Id="rId1" Type="http://schemas.openxmlformats.org/officeDocument/2006/relationships/tags" Target="../tags/tag5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5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2.wmf"/><Relationship Id="rId2" Type="http://schemas.openxmlformats.org/officeDocument/2006/relationships/oleObject" Target="../embeddings/oleObject54.bin"/><Relationship Id="rId1" Type="http://schemas.openxmlformats.org/officeDocument/2006/relationships/image" Target="../media/image10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hyperlink" Target="http://www.cs.huji.ac.il/~shais/code/index.html" TargetMode="External"/><Relationship Id="rId3" Type="http://schemas.openxmlformats.org/officeDocument/2006/relationships/hyperlink" Target="http://svmlight.joachims.org/svm_struct.html" TargetMode="External"/><Relationship Id="rId2" Type="http://schemas.openxmlformats.org/officeDocument/2006/relationships/hyperlink" Target="http://www.csie.ntu.edu.tw/~cjlin/liblinear/" TargetMode="External"/><Relationship Id="rId1" Type="http://schemas.openxmlformats.org/officeDocument/2006/relationships/hyperlink" Target="http://www.csie.ntu.edu.tw/~cjlin/libsvm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6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5.png"/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image" Target="../media/image107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image" Target="../media/image110.png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11.png"/><Relationship Id="rId7" Type="http://schemas.openxmlformats.org/officeDocument/2006/relationships/image" Target="../media/image110.png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0" Type="http://schemas.openxmlformats.org/officeDocument/2006/relationships/notesSlide" Target="../notesSlides/notesSlide8.xml"/><Relationship Id="rId1" Type="http://schemas.openxmlformats.org/officeDocument/2006/relationships/image" Target="../media/image115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2.png"/><Relationship Id="rId3" Type="http://schemas.openxmlformats.org/officeDocument/2006/relationships/image" Target="../media/image121.png"/><Relationship Id="rId2" Type="http://schemas.openxmlformats.org/officeDocument/2006/relationships/image" Target="../media/image114.png"/><Relationship Id="rId1" Type="http://schemas.openxmlformats.org/officeDocument/2006/relationships/image" Target="../media/image11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6.png"/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image" Target="../media/image12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8.png"/><Relationship Id="rId1" Type="http://schemas.openxmlformats.org/officeDocument/2006/relationships/image" Target="../media/image12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9.png"/></Relationships>
</file>

<file path=ppt/slides/_rels/slide5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6.png"/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image" Target="../media/image123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3.png"/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image" Target="../media/image13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4.png"/></Relationships>
</file>

<file path=ppt/slides/_rels/slide5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2.png"/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image" Target="../media/image135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39.png"/><Relationship Id="rId4" Type="http://schemas.openxmlformats.org/officeDocument/2006/relationships/image" Target="../media/image138.png"/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image" Target="../media/image135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3.png"/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image" Target="../media/image140.png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2.png"/><Relationship Id="rId8" Type="http://schemas.openxmlformats.org/officeDocument/2006/relationships/image" Target="../media/image151.png"/><Relationship Id="rId7" Type="http://schemas.openxmlformats.org/officeDocument/2006/relationships/image" Target="../media/image150.png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6" Type="http://schemas.openxmlformats.org/officeDocument/2006/relationships/notesSlide" Target="../notesSlides/notesSlide17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157.png"/><Relationship Id="rId13" Type="http://schemas.openxmlformats.org/officeDocument/2006/relationships/image" Target="../media/image156.png"/><Relationship Id="rId12" Type="http://schemas.openxmlformats.org/officeDocument/2006/relationships/image" Target="../media/image155.png"/><Relationship Id="rId11" Type="http://schemas.openxmlformats.org/officeDocument/2006/relationships/image" Target="../media/image154.png"/><Relationship Id="rId10" Type="http://schemas.openxmlformats.org/officeDocument/2006/relationships/image" Target="../media/image153.png"/><Relationship Id="rId1" Type="http://schemas.openxmlformats.org/officeDocument/2006/relationships/image" Target="../media/image144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8.bin"/><Relationship Id="rId3" Type="http://schemas.openxmlformats.org/officeDocument/2006/relationships/image" Target="../media/image4.wmf"/><Relationship Id="rId2" Type="http://schemas.openxmlformats.org/officeDocument/2006/relationships/oleObject" Target="../embeddings/oleObject7.bin"/><Relationship Id="rId13" Type="http://schemas.openxmlformats.org/officeDocument/2006/relationships/vmlDrawing" Target="../drawings/vmlDrawing4.v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cs typeface="Verdana" panose="020B0604030504040204" pitchFamily="34" charset="0"/>
              </a:rPr>
              <a:t>第六讲</a:t>
            </a:r>
            <a:r>
              <a:rPr kumimoji="1" lang="en-US" altLang="zh-CN" b="1" dirty="0">
                <a:cs typeface="Verdana" panose="020B0604030504040204" pitchFamily="34" charset="0"/>
              </a:rPr>
              <a:t> </a:t>
            </a:r>
            <a:r>
              <a:rPr kumimoji="1" lang="zh-CN" altLang="en-US" dirty="0">
                <a:cs typeface="Verdana" panose="020B0604030504040204" pitchFamily="34" charset="0"/>
              </a:rPr>
              <a:t>支持向量机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支持向量机基本型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最大间隔</a:t>
            </a:r>
            <a:r>
              <a:rPr lang="en-US" altLang="zh-CN" dirty="0" smtClean="0"/>
              <a:t>:</a:t>
            </a:r>
            <a:r>
              <a:rPr lang="zh-CN" altLang="en-US" dirty="0"/>
              <a:t> 寻找</a:t>
            </a:r>
            <a:r>
              <a:rPr lang="zh-CN" altLang="en-US" dirty="0" smtClean="0"/>
              <a:t>参数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和  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使得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最大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248" y="1773750"/>
            <a:ext cx="310923" cy="2865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213" y="1698754"/>
            <a:ext cx="164606" cy="3718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525" y="1712006"/>
            <a:ext cx="216000" cy="288000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4264074" y="3628313"/>
            <a:ext cx="486610" cy="424070"/>
          </a:xfrm>
          <a:prstGeom prst="downArrow">
            <a:avLst/>
          </a:prstGeom>
          <a:solidFill>
            <a:srgbClr val="1D0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735" y="2225592"/>
            <a:ext cx="5639289" cy="122540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217" y="4229702"/>
            <a:ext cx="5578323" cy="1225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间隔与支持向量</a:t>
            </a:r>
            <a:endParaRPr lang="en-US" altLang="zh-CN" dirty="0"/>
          </a:p>
          <a:p>
            <a:r>
              <a:rPr lang="zh-CN" altLang="en-US" dirty="0" smtClean="0"/>
              <a:t>对偶问题</a:t>
            </a:r>
            <a:endParaRPr lang="en-US" altLang="zh-CN" dirty="0"/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核函数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软间隔与正则化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支持向量回归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核方法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对偶问题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91310"/>
            <a:ext cx="8229600" cy="4530725"/>
          </a:xfrm>
        </p:spPr>
        <p:txBody>
          <a:bodyPr/>
          <a:lstStyle/>
          <a:p>
            <a:r>
              <a:rPr lang="zh-CN" altLang="en-US" sz="2800" b="1" dirty="0" smtClean="0"/>
              <a:t>拉格朗日乘子法</a:t>
            </a:r>
            <a:endParaRPr lang="en-US" altLang="zh-CN" sz="2800" b="1" dirty="0" smtClean="0"/>
          </a:p>
          <a:p>
            <a:pPr lvl="1"/>
            <a:r>
              <a:rPr lang="zh-CN" altLang="en-US" sz="2400" dirty="0"/>
              <a:t>第一</a:t>
            </a:r>
            <a:r>
              <a:rPr lang="zh-CN" altLang="en-US" sz="2400" dirty="0" smtClean="0"/>
              <a:t>步：引入拉格朗日乘子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          得到拉格朗日函数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marL="325755" lvl="1" indent="0">
              <a:buNone/>
            </a:pPr>
            <a:endParaRPr lang="en-US" altLang="zh-CN" sz="2400" dirty="0" smtClean="0"/>
          </a:p>
          <a:p>
            <a:pPr lvl="1"/>
            <a:r>
              <a:rPr lang="zh-CN" altLang="en-US" sz="2400" dirty="0"/>
              <a:t>第二</a:t>
            </a:r>
            <a:r>
              <a:rPr lang="zh-CN" altLang="en-US" sz="2400" dirty="0" smtClean="0"/>
              <a:t>步：令              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对</a:t>
            </a:r>
            <a:r>
              <a:rPr lang="en-US" altLang="zh-CN" sz="2400" b="1" i="1" dirty="0" smtClean="0"/>
              <a:t>     </a:t>
            </a:r>
            <a:r>
              <a:rPr lang="zh-CN" altLang="en-US" sz="2400" dirty="0" smtClean="0"/>
              <a:t>和</a:t>
            </a:r>
            <a:r>
              <a:rPr lang="en-US" altLang="zh-CN" sz="2400" i="1" dirty="0" smtClean="0"/>
              <a:t>   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偏导为零可</a:t>
            </a:r>
            <a:r>
              <a:rPr lang="zh-CN" altLang="en-US" sz="2400" dirty="0" smtClean="0"/>
              <a:t>得</a:t>
            </a:r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 smtClean="0"/>
              <a:t>第三步：回代</a:t>
            </a:r>
            <a:endParaRPr lang="zh-CN" altLang="en-US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30" y="2191630"/>
            <a:ext cx="786452" cy="2865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227" y="3473491"/>
            <a:ext cx="1310754" cy="3535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798" y="3524940"/>
            <a:ext cx="310923" cy="28653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530" y="3473796"/>
            <a:ext cx="156157" cy="3528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540" y="2551286"/>
            <a:ext cx="5145470" cy="7193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278" y="4029750"/>
            <a:ext cx="3206774" cy="71939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620" y="5064760"/>
            <a:ext cx="4304030" cy="1475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解的稀疏性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最终模型：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KKT</a:t>
            </a:r>
            <a:r>
              <a:rPr lang="zh-CN" altLang="en-US" dirty="0" smtClean="0"/>
              <a:t>条件：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464" y="1699372"/>
            <a:ext cx="4577146" cy="36000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632744" y="4163478"/>
            <a:ext cx="318053" cy="306307"/>
          </a:xfrm>
          <a:prstGeom prst="rightArrow">
            <a:avLst/>
          </a:prstGeom>
          <a:solidFill>
            <a:srgbClr val="1D0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74248" y="5088438"/>
            <a:ext cx="6789154" cy="8299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D09F8"/>
                </a:solidFill>
              </a:rPr>
              <a:t>支持向量</a:t>
            </a:r>
            <a:r>
              <a:rPr lang="zh-CN" altLang="en-US" sz="2400" dirty="0" smtClean="0">
                <a:solidFill>
                  <a:srgbClr val="1D09F8"/>
                </a:solidFill>
              </a:rPr>
              <a:t>机解的</a:t>
            </a:r>
            <a:r>
              <a:rPr lang="zh-CN" altLang="en-US" sz="2400" dirty="0" smtClean="0">
                <a:solidFill>
                  <a:srgbClr val="FF0000"/>
                </a:solidFill>
              </a:rPr>
              <a:t>稀疏性</a:t>
            </a:r>
            <a:r>
              <a:rPr lang="zh-CN" altLang="en-US" sz="2400" dirty="0" smtClean="0">
                <a:solidFill>
                  <a:srgbClr val="1D09F8"/>
                </a:solidFill>
              </a:rPr>
              <a:t>：</a:t>
            </a:r>
            <a:r>
              <a:rPr lang="zh-CN" altLang="en-US" sz="2400" dirty="0">
                <a:solidFill>
                  <a:srgbClr val="1D09F8"/>
                </a:solidFill>
              </a:rPr>
              <a:t>训练完成后</a:t>
            </a:r>
            <a:r>
              <a:rPr lang="en-US" altLang="zh-CN" sz="2400" dirty="0">
                <a:solidFill>
                  <a:srgbClr val="1D09F8"/>
                </a:solidFill>
              </a:rPr>
              <a:t>, </a:t>
            </a:r>
            <a:r>
              <a:rPr lang="zh-CN" altLang="en-US" sz="2400" dirty="0">
                <a:solidFill>
                  <a:srgbClr val="1D09F8"/>
                </a:solidFill>
              </a:rPr>
              <a:t>大部分的训练样本都不需保留</a:t>
            </a:r>
            <a:r>
              <a:rPr lang="en-US" altLang="zh-CN" sz="2400" dirty="0">
                <a:solidFill>
                  <a:srgbClr val="1D09F8"/>
                </a:solidFill>
              </a:rPr>
              <a:t>, </a:t>
            </a:r>
            <a:r>
              <a:rPr lang="zh-CN" altLang="en-US" sz="2400" dirty="0" smtClean="0">
                <a:solidFill>
                  <a:srgbClr val="1D09F8"/>
                </a:solidFill>
              </a:rPr>
              <a:t>最终</a:t>
            </a:r>
            <a:r>
              <a:rPr lang="zh-CN" altLang="en-US" sz="2400" dirty="0">
                <a:solidFill>
                  <a:srgbClr val="1D09F8"/>
                </a:solidFill>
              </a:rPr>
              <a:t>模型仅与支持向量有关。</a:t>
            </a:r>
            <a:endParaRPr lang="zh-CN" altLang="en-US" sz="2400" dirty="0">
              <a:solidFill>
                <a:srgbClr val="1D09F8"/>
              </a:solidFill>
              <a:latin typeface="Verdana" panose="020B0604030504040204" pitchFamily="34" charset="0"/>
              <a:ea typeface="幼圆" panose="02010509060101010101" pitchFamily="49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8" y="2702536"/>
            <a:ext cx="2822693" cy="132904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712" y="4134362"/>
            <a:ext cx="1505843" cy="35969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26" y="4158747"/>
            <a:ext cx="847417" cy="3109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210810" y="1535430"/>
            <a:ext cx="1810385" cy="678815"/>
          </a:xfrm>
          <a:prstGeom prst="rect">
            <a:avLst/>
          </a:prstGeom>
          <a:noFill/>
          <a:ln>
            <a:solidFill>
              <a:srgbClr val="1D09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15075" y="3167380"/>
            <a:ext cx="15201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 eaLnBrk="1" hangingPunct="1">
              <a:buNone/>
            </a:pPr>
            <a:r>
              <a:rPr lang="zh-CN" altLang="en-US" sz="2000" b="1" dirty="0">
                <a:solidFill>
                  <a:srgbClr val="1D09F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原始可行性</a:t>
            </a:r>
            <a:endParaRPr lang="zh-CN" altLang="en-US" sz="2000" b="1" dirty="0">
              <a:solidFill>
                <a:srgbClr val="1D09F8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15075" y="2724150"/>
            <a:ext cx="15201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 eaLnBrk="1" hangingPunct="1">
              <a:buNone/>
            </a:pPr>
            <a:r>
              <a:rPr lang="zh-CN" altLang="en-US" sz="2000" b="1" dirty="0">
                <a:solidFill>
                  <a:srgbClr val="1D09F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对偶可行性</a:t>
            </a:r>
            <a:endParaRPr lang="zh-CN" altLang="en-US" sz="2000" b="1" dirty="0">
              <a:solidFill>
                <a:srgbClr val="1D09F8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15075" y="3632835"/>
            <a:ext cx="15201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 eaLnBrk="1" hangingPunct="1">
              <a:buNone/>
            </a:pPr>
            <a:r>
              <a:rPr lang="zh-CN" altLang="en-US" sz="2000" b="1" dirty="0">
                <a:solidFill>
                  <a:srgbClr val="1D09F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互补松弛性</a:t>
            </a:r>
            <a:endParaRPr lang="zh-CN" altLang="en-US" sz="2000" b="1" dirty="0">
              <a:solidFill>
                <a:srgbClr val="1D09F8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13435" y="3416935"/>
            <a:ext cx="21463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eaLnBrk="1" hangingPunct="1">
              <a:buNone/>
            </a:pPr>
            <a:r>
              <a:rPr lang="en-US" altLang="zh-CN" sz="2400" b="1" dirty="0">
                <a:solidFill>
                  <a:srgbClr val="1D09F8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KKT</a:t>
            </a:r>
            <a:r>
              <a:rPr lang="zh-CN" altLang="en-US" sz="2400" b="1" dirty="0">
                <a:solidFill>
                  <a:srgbClr val="1D09F8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是最优解的必要条件</a:t>
            </a:r>
            <a:endParaRPr lang="zh-CN" altLang="en-US" sz="2400" b="1" dirty="0">
              <a:solidFill>
                <a:srgbClr val="1D09F8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735" y="4596765"/>
            <a:ext cx="1003935" cy="3803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6370" y="4608830"/>
            <a:ext cx="1430020" cy="357505"/>
          </a:xfrm>
          <a:prstGeom prst="rect">
            <a:avLst/>
          </a:prstGeom>
        </p:spPr>
      </p:pic>
      <p:sp>
        <p:nvSpPr>
          <p:cNvPr id="17" name="右箭头 16"/>
          <p:cNvSpPr/>
          <p:nvPr>
            <p:custDataLst>
              <p:tags r:id="rId7"/>
            </p:custDataLst>
          </p:nvPr>
        </p:nvSpPr>
        <p:spPr>
          <a:xfrm>
            <a:off x="4632744" y="4625758"/>
            <a:ext cx="318053" cy="306307"/>
          </a:xfrm>
          <a:prstGeom prst="rightArrow">
            <a:avLst/>
          </a:prstGeom>
          <a:solidFill>
            <a:srgbClr val="1D0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793865" y="4559300"/>
            <a:ext cx="135128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 eaLnBrk="1" hangingPunct="1"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支持向量</a:t>
            </a:r>
            <a:endParaRPr lang="zh-CN" altLang="en-US" sz="20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0" grpId="0" bldLvl="0" animBg="1"/>
      <p:bldP spid="4" grpId="0" bldLvl="0" animBg="1"/>
      <p:bldP spid="6" grpId="0"/>
      <p:bldP spid="7" grpId="0"/>
      <p:bldP spid="9" grpId="0"/>
      <p:bldP spid="6" grpId="1"/>
      <p:bldP spid="7" grpId="1"/>
      <p:bldP spid="9" grpId="1"/>
      <p:bldP spid="11" grpId="0"/>
      <p:bldP spid="17" grpId="0" bldLvl="0" animBg="1"/>
      <p:bldP spid="18" grpId="0"/>
      <p:bldP spid="1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3295015" cy="78295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求解方法 </a:t>
            </a:r>
            <a:r>
              <a:rPr lang="en-US" altLang="zh-CN" dirty="0" smtClean="0"/>
              <a:t>- SMO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2800" dirty="0" smtClean="0"/>
          </a:p>
          <a:p>
            <a:r>
              <a:rPr lang="zh-CN" altLang="en-US" sz="2800" dirty="0" smtClean="0"/>
              <a:t>基本思路：不断</a:t>
            </a:r>
            <a:r>
              <a:rPr lang="zh-CN" altLang="en-US" sz="2800" dirty="0"/>
              <a:t>执行如下两个步骤直至</a:t>
            </a:r>
            <a:r>
              <a:rPr lang="zh-CN" altLang="en-US" sz="2800" dirty="0" smtClean="0"/>
              <a:t>收敛</a:t>
            </a:r>
            <a:r>
              <a:rPr lang="en-US" altLang="zh-CN" sz="2800" dirty="0" smtClean="0"/>
              <a:t>.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第一</a:t>
            </a:r>
            <a:r>
              <a:rPr lang="zh-CN" altLang="en-US" sz="2400" dirty="0" smtClean="0"/>
              <a:t>步：</a:t>
            </a:r>
            <a:r>
              <a:rPr lang="zh-CN" altLang="en-US" sz="2400" dirty="0"/>
              <a:t>选取一对需更新的</a:t>
            </a:r>
            <a:r>
              <a:rPr lang="zh-CN" altLang="en-US" sz="2400" dirty="0" smtClean="0"/>
              <a:t>变量    和    </a:t>
            </a:r>
            <a:r>
              <a:rPr lang="en-US" altLang="zh-CN" sz="2400" dirty="0" smtClean="0"/>
              <a:t>.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第二</a:t>
            </a:r>
            <a:r>
              <a:rPr lang="zh-CN" altLang="en-US" sz="2400" dirty="0" smtClean="0"/>
              <a:t>步：固定</a:t>
            </a:r>
            <a:r>
              <a:rPr lang="en-US" altLang="zh-CN" sz="2400" i="1" dirty="0"/>
              <a:t> </a:t>
            </a:r>
            <a:r>
              <a:rPr lang="en-US" altLang="zh-CN" sz="2400" i="1" dirty="0" smtClean="0"/>
              <a:t>   </a:t>
            </a:r>
            <a:r>
              <a:rPr lang="zh-CN" altLang="en-US" sz="2400" dirty="0" smtClean="0"/>
              <a:t>和    以外</a:t>
            </a:r>
            <a:r>
              <a:rPr lang="zh-CN" altLang="en-US" sz="2400" dirty="0"/>
              <a:t>的参数</a:t>
            </a:r>
            <a:r>
              <a:rPr lang="en-US" altLang="zh-CN" sz="2400" dirty="0"/>
              <a:t>, </a:t>
            </a:r>
            <a:r>
              <a:rPr lang="zh-CN" altLang="en-US" sz="2400" dirty="0" smtClean="0"/>
              <a:t>求解对偶问题更新    和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    </a:t>
            </a:r>
            <a:r>
              <a:rPr lang="en-US" altLang="zh-CN" sz="2400" dirty="0" smtClean="0"/>
              <a:t>.</a:t>
            </a:r>
            <a:endParaRPr lang="en-US" altLang="zh-CN" sz="2400" dirty="0" smtClean="0"/>
          </a:p>
          <a:p>
            <a:pPr lvl="0"/>
            <a:r>
              <a:rPr lang="zh-CN" altLang="en-US" sz="2800" dirty="0"/>
              <a:t>仅</a:t>
            </a:r>
            <a:r>
              <a:rPr lang="zh-CN" altLang="en-US" sz="2800" dirty="0" smtClean="0"/>
              <a:t>考虑    和    时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对偶问题的约束变为</a:t>
            </a:r>
            <a:endParaRPr lang="en-US" altLang="zh-CN" sz="2800" dirty="0" smtClean="0"/>
          </a:p>
          <a:p>
            <a:pPr lvl="0"/>
            <a:endParaRPr lang="en-US" altLang="zh-CN" dirty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r>
              <a:rPr lang="zh-CN" altLang="en-US" sz="2800" dirty="0" smtClean="0"/>
              <a:t>偏移项  ：通过支持向量来确定</a:t>
            </a:r>
            <a:r>
              <a:rPr lang="en-US" altLang="zh-CN" sz="2800" dirty="0" smtClean="0"/>
              <a:t>.</a:t>
            </a:r>
            <a:endParaRPr lang="en-US" altLang="zh-CN" sz="2800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557687" y="2719655"/>
          <a:ext cx="285378" cy="2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2" name="Formula" r:id="rId1" imgW="1009650" imgH="895350" progId="Equation.Ribbit">
                  <p:embed/>
                </p:oleObj>
              </mc:Choice>
              <mc:Fallback>
                <p:oleObj name="Formula" r:id="rId1" imgW="1009650" imgH="895350" progId="Equation.Ribbit">
                  <p:embed/>
                  <p:pic>
                    <p:nvPicPr>
                      <p:cNvPr id="0" name="图片 145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57687" y="2719655"/>
                        <a:ext cx="285378" cy="25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160057" y="2715275"/>
          <a:ext cx="300738" cy="28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3" name="Formula" r:id="rId3" imgW="1076325" imgH="1000125" progId="Equation.Ribbit">
                  <p:embed/>
                </p:oleObj>
              </mc:Choice>
              <mc:Fallback>
                <p:oleObj name="Formula" r:id="rId3" imgW="1076325" imgH="1000125" progId="Equation.Ribbit">
                  <p:embed/>
                  <p:pic>
                    <p:nvPicPr>
                      <p:cNvPr id="0" name="图片 145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60057" y="2715275"/>
                        <a:ext cx="300738" cy="28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150097" y="3188948"/>
          <a:ext cx="285378" cy="2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4" name="Formula" r:id="rId5" imgW="1009650" imgH="895350" progId="Equation.Ribbit">
                  <p:embed/>
                </p:oleObj>
              </mc:Choice>
              <mc:Fallback>
                <p:oleObj name="Formula" r:id="rId5" imgW="1009650" imgH="895350" progId="Equation.Ribbit">
                  <p:embed/>
                  <p:pic>
                    <p:nvPicPr>
                      <p:cNvPr id="0" name="图片 145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50097" y="3188948"/>
                        <a:ext cx="285378" cy="25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752467" y="3184568"/>
          <a:ext cx="300738" cy="28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5" name="Formula" r:id="rId6" imgW="1076325" imgH="1000125" progId="Equation.Ribbit">
                  <p:embed/>
                </p:oleObj>
              </mc:Choice>
              <mc:Fallback>
                <p:oleObj name="Formula" r:id="rId6" imgW="1076325" imgH="1000125" progId="Equation.Ribbit">
                  <p:embed/>
                  <p:pic>
                    <p:nvPicPr>
                      <p:cNvPr id="0" name="图片 145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2467" y="3184568"/>
                        <a:ext cx="300738" cy="28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8221677" y="3184760"/>
          <a:ext cx="285378" cy="2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6" name="Formula" r:id="rId7" imgW="1009650" imgH="895350" progId="Equation.Ribbit">
                  <p:embed/>
                </p:oleObj>
              </mc:Choice>
              <mc:Fallback>
                <p:oleObj name="Formula" r:id="rId7" imgW="1009650" imgH="895350" progId="Equation.Ribbit">
                  <p:embed/>
                  <p:pic>
                    <p:nvPicPr>
                      <p:cNvPr id="0" name="图片 145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21677" y="3184760"/>
                        <a:ext cx="285378" cy="25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628862" y="3533440"/>
          <a:ext cx="300738" cy="28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7" name="Formula" r:id="rId8" imgW="1076325" imgH="1000125" progId="Equation.Ribbit">
                  <p:embed/>
                </p:oleObj>
              </mc:Choice>
              <mc:Fallback>
                <p:oleObj name="Formula" r:id="rId8" imgW="1076325" imgH="1000125" progId="Equation.Ribbit">
                  <p:embed/>
                  <p:pic>
                    <p:nvPicPr>
                      <p:cNvPr id="0" name="图片 145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8862" y="3533440"/>
                        <a:ext cx="300738" cy="28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016126" y="4031205"/>
          <a:ext cx="285378" cy="2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8" name="Formula" r:id="rId9" imgW="1009650" imgH="895350" progId="Equation.Ribbit">
                  <p:embed/>
                </p:oleObj>
              </mc:Choice>
              <mc:Fallback>
                <p:oleObj name="Formula" r:id="rId9" imgW="1009650" imgH="895350" progId="Equation.Ribbit">
                  <p:embed/>
                  <p:pic>
                    <p:nvPicPr>
                      <p:cNvPr id="0" name="图片 145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16126" y="4031205"/>
                        <a:ext cx="285378" cy="25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690242" y="4026825"/>
          <a:ext cx="300738" cy="28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9" name="Formula" r:id="rId10" imgW="1076325" imgH="1000125" progId="Equation.Ribbit">
                  <p:embed/>
                </p:oleObj>
              </mc:Choice>
              <mc:Fallback>
                <p:oleObj name="Formula" r:id="rId10" imgW="1076325" imgH="1000125" progId="Equation.Ribbit">
                  <p:embed/>
                  <p:pic>
                    <p:nvPicPr>
                      <p:cNvPr id="0" name="图片 145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0242" y="4026825"/>
                        <a:ext cx="300738" cy="28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974858" y="5148971"/>
            <a:ext cx="6789154" cy="8299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zh-CN" altLang="en-US" sz="2400" dirty="0">
                <a:solidFill>
                  <a:srgbClr val="1D09F8"/>
                </a:solidFill>
              </a:rPr>
              <a:t>用一个变量表示另一个变量</a:t>
            </a:r>
            <a:r>
              <a:rPr lang="en-US" altLang="zh-CN" sz="2400" dirty="0">
                <a:solidFill>
                  <a:srgbClr val="1D09F8"/>
                </a:solidFill>
              </a:rPr>
              <a:t>, </a:t>
            </a:r>
            <a:r>
              <a:rPr lang="zh-CN" altLang="en-US" sz="2400" dirty="0" smtClean="0">
                <a:solidFill>
                  <a:srgbClr val="1D09F8"/>
                </a:solidFill>
              </a:rPr>
              <a:t>回代入对偶问题可</a:t>
            </a:r>
            <a:r>
              <a:rPr lang="zh-CN" altLang="en-US" sz="2400" dirty="0">
                <a:solidFill>
                  <a:srgbClr val="1D09F8"/>
                </a:solidFill>
              </a:rPr>
              <a:t>得一</a:t>
            </a:r>
            <a:r>
              <a:rPr lang="zh-CN" altLang="en-US" sz="2400" dirty="0" smtClean="0">
                <a:solidFill>
                  <a:srgbClr val="1D09F8"/>
                </a:solidFill>
              </a:rPr>
              <a:t>个单变量的二次规划</a:t>
            </a:r>
            <a:r>
              <a:rPr lang="en-US" altLang="zh-CN" sz="2400" dirty="0" smtClean="0">
                <a:solidFill>
                  <a:srgbClr val="1D09F8"/>
                </a:solidFill>
              </a:rPr>
              <a:t>, </a:t>
            </a:r>
            <a:r>
              <a:rPr lang="zh-CN" altLang="en-US" sz="2400" dirty="0" smtClean="0">
                <a:solidFill>
                  <a:srgbClr val="1D09F8"/>
                </a:solidFill>
              </a:rPr>
              <a:t>该问题具有</a:t>
            </a:r>
            <a:r>
              <a:rPr lang="zh-CN" altLang="en-US" sz="2400" dirty="0">
                <a:solidFill>
                  <a:srgbClr val="FF0000"/>
                </a:solidFill>
              </a:rPr>
              <a:t>闭式</a:t>
            </a:r>
            <a:r>
              <a:rPr lang="zh-CN" altLang="en-US" sz="2400" dirty="0" smtClean="0">
                <a:solidFill>
                  <a:srgbClr val="FF0000"/>
                </a:solidFill>
              </a:rPr>
              <a:t>解</a:t>
            </a:r>
            <a:r>
              <a:rPr lang="en-US" altLang="zh-CN" sz="2400" dirty="0" smtClean="0">
                <a:solidFill>
                  <a:srgbClr val="1D09F8"/>
                </a:solidFill>
              </a:rPr>
              <a:t>.</a:t>
            </a:r>
            <a:endParaRPr lang="en-US" altLang="zh-CN" sz="2400" dirty="0" smtClean="0">
              <a:solidFill>
                <a:srgbClr val="1D09F8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465" y="6235747"/>
            <a:ext cx="164606" cy="37188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045" y="4429637"/>
            <a:ext cx="5480779" cy="7193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548640"/>
            <a:ext cx="4304030" cy="1475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间隔与支持向量</a:t>
            </a:r>
            <a:endParaRPr lang="en-US" altLang="zh-CN" dirty="0"/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对偶问题</a:t>
            </a:r>
            <a:endParaRPr lang="en-US" altLang="zh-CN" dirty="0"/>
          </a:p>
          <a:p>
            <a:r>
              <a:rPr lang="zh-CN" altLang="en-US" dirty="0" smtClean="0"/>
              <a:t>核函数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软间隔与正则化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支持向量回归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核方法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线性模型的缺陷</a:t>
            </a:r>
            <a:r>
              <a:rPr lang="en-US" altLang="zh-CN"/>
              <a:t>--</a:t>
            </a:r>
            <a:r>
              <a:rPr lang="zh-CN" altLang="en-US"/>
              <a:t>线性不可分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object 4"/>
          <p:cNvSpPr/>
          <p:nvPr/>
        </p:nvSpPr>
        <p:spPr>
          <a:xfrm>
            <a:off x="1280591" y="1519646"/>
            <a:ext cx="7010399" cy="45815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任意多边形 5"/>
          <p:cNvSpPr/>
          <p:nvPr/>
        </p:nvSpPr>
        <p:spPr>
          <a:xfrm>
            <a:off x="1795780" y="2921635"/>
            <a:ext cx="3656330" cy="2917825"/>
          </a:xfrm>
          <a:custGeom>
            <a:avLst/>
            <a:gdLst>
              <a:gd name="connisteX0" fmla="*/ 1958583 w 3222233"/>
              <a:gd name="connsiteY0" fmla="*/ 2202070 h 2202070"/>
              <a:gd name="connisteX1" fmla="*/ 25008 w 3222233"/>
              <a:gd name="connsiteY1" fmla="*/ 36720 h 2202070"/>
              <a:gd name="connisteX2" fmla="*/ 3222233 w 3222233"/>
              <a:gd name="connsiteY2" fmla="*/ 1016525 h 22020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3222234" h="2202071">
                <a:moveTo>
                  <a:pt x="1958584" y="2202071"/>
                </a:moveTo>
                <a:cubicBezTo>
                  <a:pt x="1507734" y="1749316"/>
                  <a:pt x="-227721" y="273576"/>
                  <a:pt x="25009" y="36721"/>
                </a:cubicBezTo>
                <a:cubicBezTo>
                  <a:pt x="277739" y="-200134"/>
                  <a:pt x="2544054" y="777131"/>
                  <a:pt x="3222234" y="1016526"/>
                </a:cubicBezTo>
              </a:path>
            </a:pathLst>
          </a:custGeom>
          <a:noFill/>
          <a:ln w="28575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800100" fontAlgn="auto">
              <a:spcBef>
                <a:spcPts val="0"/>
              </a:spcBef>
              <a:spcAft>
                <a:spcPts val="0"/>
              </a:spcAft>
            </a:pP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线性不可分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Q: </a:t>
            </a:r>
            <a:r>
              <a:rPr lang="zh-CN" altLang="en-US" sz="2800" dirty="0" smtClean="0"/>
              <a:t>若不存在一</a:t>
            </a:r>
            <a:r>
              <a:rPr lang="zh-CN" altLang="en-US" sz="2800" dirty="0"/>
              <a:t>个能正确划分两类样本的</a:t>
            </a:r>
            <a:r>
              <a:rPr lang="zh-CN" altLang="en-US" sz="2800" dirty="0" smtClean="0"/>
              <a:t>超平面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怎么办</a:t>
            </a:r>
            <a:r>
              <a:rPr lang="en-US" altLang="zh-CN" sz="2800" dirty="0" smtClean="0"/>
              <a:t>?</a:t>
            </a:r>
            <a:endParaRPr lang="en-US" altLang="zh-CN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A: </a:t>
            </a:r>
            <a:r>
              <a:rPr lang="zh-CN" altLang="en-US" sz="2800" dirty="0" smtClean="0"/>
              <a:t>将</a:t>
            </a:r>
            <a:r>
              <a:rPr lang="zh-CN" altLang="en-US" sz="2800" dirty="0"/>
              <a:t>样本从原始空间映射到一个</a:t>
            </a:r>
            <a:r>
              <a:rPr lang="zh-CN" altLang="en-US" sz="2800" dirty="0">
                <a:solidFill>
                  <a:schemeClr val="tx2"/>
                </a:solidFill>
              </a:rPr>
              <a:t>更高维</a:t>
            </a:r>
            <a:r>
              <a:rPr lang="zh-CN" altLang="en-US" sz="2800" dirty="0"/>
              <a:t>的特征空间</a:t>
            </a:r>
            <a:r>
              <a:rPr lang="en-US" altLang="zh-CN" sz="2800" dirty="0"/>
              <a:t>, </a:t>
            </a:r>
            <a:r>
              <a:rPr lang="zh-CN" altLang="en-US" sz="2800" dirty="0"/>
              <a:t>使得样本在这个特征空间内线性可分</a:t>
            </a:r>
            <a:r>
              <a:rPr lang="en-US" altLang="zh-CN" sz="2800" dirty="0"/>
              <a:t>.</a:t>
            </a:r>
            <a:endParaRPr lang="zh-CN" altLang="en-US" sz="2800" dirty="0"/>
          </a:p>
          <a:p>
            <a:pPr>
              <a:buNone/>
            </a:pPr>
            <a:endParaRPr lang="zh-CN" altLang="en-US" sz="2800" dirty="0" smtClean="0"/>
          </a:p>
        </p:txBody>
      </p:sp>
      <p:cxnSp>
        <p:nvCxnSpPr>
          <p:cNvPr id="4" name="直接箭头连接符 3"/>
          <p:cNvCxnSpPr/>
          <p:nvPr/>
        </p:nvCxnSpPr>
        <p:spPr>
          <a:xfrm flipH="1" flipV="1">
            <a:off x="1548673" y="3693207"/>
            <a:ext cx="0" cy="216000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1548673" y="5828409"/>
            <a:ext cx="2160000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1927659" y="4241384"/>
            <a:ext cx="1259870" cy="1238551"/>
            <a:chOff x="1772741" y="1770345"/>
            <a:chExt cx="1259870" cy="1238551"/>
          </a:xfrm>
        </p:grpSpPr>
        <p:grpSp>
          <p:nvGrpSpPr>
            <p:cNvPr id="7" name="组合 6"/>
            <p:cNvGrpSpPr/>
            <p:nvPr/>
          </p:nvGrpSpPr>
          <p:grpSpPr>
            <a:xfrm>
              <a:off x="2924611" y="2900896"/>
              <a:ext cx="108000" cy="108000"/>
              <a:chOff x="5476803" y="2392530"/>
              <a:chExt cx="108000" cy="108000"/>
            </a:xfrm>
          </p:grpSpPr>
          <p:cxnSp>
            <p:nvCxnSpPr>
              <p:cNvPr id="13" name="直接连接符 12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7"/>
            <p:cNvGrpSpPr/>
            <p:nvPr/>
          </p:nvGrpSpPr>
          <p:grpSpPr>
            <a:xfrm>
              <a:off x="1772741" y="1770345"/>
              <a:ext cx="108000" cy="108000"/>
              <a:chOff x="5476803" y="2392530"/>
              <a:chExt cx="108000" cy="108000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连接符 8"/>
            <p:cNvCxnSpPr/>
            <p:nvPr/>
          </p:nvCxnSpPr>
          <p:spPr>
            <a:xfrm>
              <a:off x="2924611" y="1824345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772741" y="2970574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任意多边形 14"/>
          <p:cNvSpPr/>
          <p:nvPr/>
        </p:nvSpPr>
        <p:spPr>
          <a:xfrm rot="1472675">
            <a:off x="1814990" y="4165275"/>
            <a:ext cx="1869834" cy="1287549"/>
          </a:xfrm>
          <a:custGeom>
            <a:avLst/>
            <a:gdLst>
              <a:gd name="connsiteX0" fmla="*/ 440266 w 1856405"/>
              <a:gd name="connsiteY0" fmla="*/ 0 h 1821971"/>
              <a:gd name="connsiteX1" fmla="*/ 1851378 w 1856405"/>
              <a:gd name="connsiteY1" fmla="*/ 1749778 h 1821971"/>
              <a:gd name="connsiteX2" fmla="*/ 0 w 1856405"/>
              <a:gd name="connsiteY2" fmla="*/ 1512711 h 1821971"/>
              <a:gd name="connsiteX3" fmla="*/ 0 w 1856405"/>
              <a:gd name="connsiteY3" fmla="*/ 1512711 h 1821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6405" h="1821971">
                <a:moveTo>
                  <a:pt x="440266" y="0"/>
                </a:moveTo>
                <a:cubicBezTo>
                  <a:pt x="1182511" y="748830"/>
                  <a:pt x="1924756" y="1497660"/>
                  <a:pt x="1851378" y="1749778"/>
                </a:cubicBezTo>
                <a:cubicBezTo>
                  <a:pt x="1778000" y="2001896"/>
                  <a:pt x="0" y="1512711"/>
                  <a:pt x="0" y="1512711"/>
                </a:cubicBezTo>
                <a:lnTo>
                  <a:pt x="0" y="1512711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5557148" y="3551147"/>
            <a:ext cx="2589902" cy="2647028"/>
            <a:chOff x="4882943" y="976705"/>
            <a:chExt cx="2589902" cy="2647028"/>
          </a:xfrm>
        </p:grpSpPr>
        <p:cxnSp>
          <p:nvCxnSpPr>
            <p:cNvPr id="17" name="直接箭头连接符 16"/>
            <p:cNvCxnSpPr/>
            <p:nvPr/>
          </p:nvCxnSpPr>
          <p:spPr>
            <a:xfrm flipH="1" flipV="1">
              <a:off x="5681042" y="976705"/>
              <a:ext cx="0" cy="1800000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5672845" y="2774272"/>
              <a:ext cx="1800000" cy="0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H="1">
              <a:off x="4882943" y="2774212"/>
              <a:ext cx="802679" cy="849521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0" name="组合 19"/>
            <p:cNvGrpSpPr/>
            <p:nvPr/>
          </p:nvGrpSpPr>
          <p:grpSpPr>
            <a:xfrm>
              <a:off x="5183915" y="3189965"/>
              <a:ext cx="144000" cy="144000"/>
              <a:chOff x="7101657" y="1465531"/>
              <a:chExt cx="144000" cy="144000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7101657" y="1465531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2" name="组合 41"/>
              <p:cNvGrpSpPr/>
              <p:nvPr/>
            </p:nvGrpSpPr>
            <p:grpSpPr>
              <a:xfrm>
                <a:off x="7120045" y="1481721"/>
                <a:ext cx="108000" cy="108000"/>
                <a:chOff x="5476803" y="2392530"/>
                <a:chExt cx="108000" cy="108000"/>
              </a:xfrm>
            </p:grpSpPr>
            <p:cxnSp>
              <p:nvCxnSpPr>
                <p:cNvPr id="43" name="直接连接符 42"/>
                <p:cNvCxnSpPr/>
                <p:nvPr/>
              </p:nvCxnSpPr>
              <p:spPr>
                <a:xfrm>
                  <a:off x="5476803" y="2446530"/>
                  <a:ext cx="108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 rot="5400000">
                  <a:off x="5476803" y="2446530"/>
                  <a:ext cx="108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1" name="直接箭头连接符 20"/>
            <p:cNvCxnSpPr/>
            <p:nvPr/>
          </p:nvCxnSpPr>
          <p:spPr>
            <a:xfrm flipH="1">
              <a:off x="5249077" y="1769551"/>
              <a:ext cx="455344" cy="487923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5249077" y="2273664"/>
              <a:ext cx="6838" cy="886843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6646110" y="1816416"/>
              <a:ext cx="6838" cy="972000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H="1" flipV="1">
              <a:off x="5693933" y="1790153"/>
              <a:ext cx="936000" cy="3710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5" name="组合 24"/>
            <p:cNvGrpSpPr/>
            <p:nvPr/>
          </p:nvGrpSpPr>
          <p:grpSpPr>
            <a:xfrm>
              <a:off x="5619505" y="1712961"/>
              <a:ext cx="144000" cy="144000"/>
              <a:chOff x="7101657" y="1465531"/>
              <a:chExt cx="144000" cy="144000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7101657" y="1465531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7120045" y="1481721"/>
                <a:ext cx="108000" cy="108000"/>
                <a:chOff x="5476803" y="2392530"/>
                <a:chExt cx="108000" cy="108000"/>
              </a:xfrm>
            </p:grpSpPr>
            <p:cxnSp>
              <p:nvCxnSpPr>
                <p:cNvPr id="39" name="直接连接符 38"/>
                <p:cNvCxnSpPr/>
                <p:nvPr/>
              </p:nvCxnSpPr>
              <p:spPr>
                <a:xfrm>
                  <a:off x="5476803" y="2446530"/>
                  <a:ext cx="108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>
                <a:xfrm rot="5400000">
                  <a:off x="5476803" y="2446530"/>
                  <a:ext cx="108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6" name="直接箭头连接符 25"/>
            <p:cNvCxnSpPr/>
            <p:nvPr/>
          </p:nvCxnSpPr>
          <p:spPr>
            <a:xfrm flipH="1" flipV="1">
              <a:off x="5249077" y="3238588"/>
              <a:ext cx="936000" cy="3710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H="1">
              <a:off x="6192303" y="2752000"/>
              <a:ext cx="455344" cy="487923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 flipV="1">
              <a:off x="5249077" y="2262477"/>
              <a:ext cx="936000" cy="3710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6196220" y="2266000"/>
              <a:ext cx="6838" cy="972000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H="1">
              <a:off x="6192303" y="1798427"/>
              <a:ext cx="455344" cy="487923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组合 30"/>
            <p:cNvGrpSpPr/>
            <p:nvPr/>
          </p:nvGrpSpPr>
          <p:grpSpPr>
            <a:xfrm>
              <a:off x="6127639" y="2212067"/>
              <a:ext cx="144000" cy="144000"/>
              <a:chOff x="7101657" y="1465531"/>
              <a:chExt cx="144000" cy="144000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7101657" y="1465531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>
                <a:off x="7120045" y="1535721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/>
            <p:cNvGrpSpPr/>
            <p:nvPr/>
          </p:nvGrpSpPr>
          <p:grpSpPr>
            <a:xfrm>
              <a:off x="5637893" y="2677645"/>
              <a:ext cx="144000" cy="144000"/>
              <a:chOff x="7101657" y="1465531"/>
              <a:chExt cx="144000" cy="14400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7101657" y="1465531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>
                <a:off x="7120045" y="1535721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5" name="直接连接符 44"/>
          <p:cNvCxnSpPr/>
          <p:nvPr/>
        </p:nvCxnSpPr>
        <p:spPr>
          <a:xfrm>
            <a:off x="6540046" y="4353817"/>
            <a:ext cx="67241" cy="504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6092755" y="4854764"/>
            <a:ext cx="517392" cy="948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6355247" y="4372869"/>
            <a:ext cx="177068" cy="2937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6065938" y="5625451"/>
            <a:ext cx="23944" cy="18821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6060048" y="4676739"/>
            <a:ext cx="287973" cy="97047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任意多边形 49"/>
          <p:cNvSpPr/>
          <p:nvPr/>
        </p:nvSpPr>
        <p:spPr>
          <a:xfrm>
            <a:off x="6069589" y="4357997"/>
            <a:ext cx="538163" cy="1452563"/>
          </a:xfrm>
          <a:custGeom>
            <a:avLst/>
            <a:gdLst>
              <a:gd name="connsiteX0" fmla="*/ 466725 w 538163"/>
              <a:gd name="connsiteY0" fmla="*/ 0 h 1452563"/>
              <a:gd name="connsiteX1" fmla="*/ 538163 w 538163"/>
              <a:gd name="connsiteY1" fmla="*/ 490538 h 1452563"/>
              <a:gd name="connsiteX2" fmla="*/ 23813 w 538163"/>
              <a:gd name="connsiteY2" fmla="*/ 1452563 h 1452563"/>
              <a:gd name="connsiteX3" fmla="*/ 0 w 538163"/>
              <a:gd name="connsiteY3" fmla="*/ 1285875 h 1452563"/>
              <a:gd name="connsiteX4" fmla="*/ 285750 w 538163"/>
              <a:gd name="connsiteY4" fmla="*/ 309563 h 1452563"/>
              <a:gd name="connsiteX5" fmla="*/ 466725 w 538163"/>
              <a:gd name="connsiteY5" fmla="*/ 0 h 145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163" h="1452563">
                <a:moveTo>
                  <a:pt x="466725" y="0"/>
                </a:moveTo>
                <a:lnTo>
                  <a:pt x="538163" y="490538"/>
                </a:lnTo>
                <a:lnTo>
                  <a:pt x="23813" y="1452563"/>
                </a:lnTo>
                <a:lnTo>
                  <a:pt x="0" y="1285875"/>
                </a:lnTo>
                <a:lnTo>
                  <a:pt x="285750" y="309563"/>
                </a:lnTo>
                <a:lnTo>
                  <a:pt x="466725" y="0"/>
                </a:lnTo>
                <a:close/>
              </a:path>
            </a:pathLst>
          </a:cu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4118659" y="4382468"/>
          <a:ext cx="1022270" cy="2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" name="Formula" r:id="rId1" imgW="4733925" imgH="1333500" progId="Equation.Ribbit">
                  <p:embed/>
                </p:oleObj>
              </mc:Choice>
              <mc:Fallback>
                <p:oleObj name="Formula" r:id="rId1" imgW="4733925" imgH="1333500" progId="Equation.Ribbit">
                  <p:embed/>
                  <p:pic>
                    <p:nvPicPr>
                      <p:cNvPr id="0" name="图片 42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8659" y="4382468"/>
                        <a:ext cx="1022270" cy="28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右箭头 51"/>
          <p:cNvSpPr/>
          <p:nvPr/>
        </p:nvSpPr>
        <p:spPr>
          <a:xfrm>
            <a:off x="3972437" y="4756246"/>
            <a:ext cx="1429946" cy="231976"/>
          </a:xfrm>
          <a:prstGeom prst="rightArrow">
            <a:avLst>
              <a:gd name="adj1" fmla="val 26304"/>
              <a:gd name="adj2" fmla="val 79886"/>
            </a:avLst>
          </a:prstGeom>
          <a:solidFill>
            <a:srgbClr val="1D0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878" y="5728983"/>
            <a:ext cx="5462489" cy="81083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878" y="3628808"/>
            <a:ext cx="5742930" cy="18960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核支持向量机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0960"/>
            <a:ext cx="8229600" cy="4799965"/>
          </a:xfrm>
        </p:spPr>
        <p:txBody>
          <a:bodyPr/>
          <a:lstStyle/>
          <a:p>
            <a:r>
              <a:rPr lang="zh-CN" altLang="en-US" sz="2800" dirty="0" smtClean="0"/>
              <a:t>设样本   映射后的向量为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      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划分超平面为</a:t>
            </a:r>
            <a:endParaRPr lang="zh-CN" altLang="en-US" sz="2800" dirty="0" smtClean="0"/>
          </a:p>
          <a:p>
            <a:pPr marL="0" indent="0"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          </a:t>
            </a:r>
            <a:r>
              <a:rPr lang="zh-CN" altLang="en-US" sz="2800" dirty="0" smtClean="0"/>
              <a:t>                 </a:t>
            </a:r>
            <a:r>
              <a:rPr lang="en-US" altLang="zh-CN" sz="2800" dirty="0" smtClean="0"/>
              <a:t>.</a:t>
            </a:r>
            <a:endParaRPr lang="en-US" altLang="zh-CN" sz="2800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980561" y="1513328"/>
          <a:ext cx="209176" cy="2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5" name="Formula" r:id="rId3" imgW="752475" imgH="904875" progId="Equation.Ribbit">
                  <p:embed/>
                </p:oleObj>
              </mc:Choice>
              <mc:Fallback>
                <p:oleObj name="Formula" r:id="rId3" imgW="752475" imgH="904875" progId="Equation.Ribbit">
                  <p:embed/>
                  <p:pic>
                    <p:nvPicPr>
                      <p:cNvPr id="0" name="图片 55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0561" y="1513328"/>
                        <a:ext cx="209176" cy="25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740304" y="1429263"/>
          <a:ext cx="544843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6" name="Formula" r:id="rId5" imgW="2219325" imgH="1323975" progId="Equation.Ribbit">
                  <p:embed/>
                </p:oleObj>
              </mc:Choice>
              <mc:Fallback>
                <p:oleObj name="Formula" r:id="rId5" imgW="2219325" imgH="1323975" progId="Equation.Ribbit">
                  <p:embed/>
                  <p:pic>
                    <p:nvPicPr>
                      <p:cNvPr id="0" name="图片 55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40304" y="1429263"/>
                        <a:ext cx="544843" cy="3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05731" y="1830070"/>
          <a:ext cx="23590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7" name="Formula" r:id="rId7" imgW="9601200" imgH="1485900" progId="Equation.Ribbit">
                  <p:embed/>
                </p:oleObj>
              </mc:Choice>
              <mc:Fallback>
                <p:oleObj name="Formula" r:id="rId7" imgW="9601200" imgH="1485900" progId="Equation.Ribbit">
                  <p:embed/>
                  <p:pic>
                    <p:nvPicPr>
                      <p:cNvPr id="0" name="图片 55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5731" y="1830070"/>
                        <a:ext cx="235902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3"/>
          <p:cNvSpPr txBox="1"/>
          <p:nvPr/>
        </p:nvSpPr>
        <p:spPr>
          <a:xfrm>
            <a:off x="432435" y="2678430"/>
            <a:ext cx="1490345" cy="450850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/>
              <a:t>原始问题</a:t>
            </a:r>
            <a:endParaRPr lang="zh-CN" altLang="en-US" sz="2400" b="1" dirty="0"/>
          </a:p>
        </p:txBody>
      </p:sp>
      <p:sp>
        <p:nvSpPr>
          <p:cNvPr id="9" name="内容占位符 3"/>
          <p:cNvSpPr txBox="1"/>
          <p:nvPr/>
        </p:nvSpPr>
        <p:spPr>
          <a:xfrm>
            <a:off x="432435" y="4364355"/>
            <a:ext cx="1490980" cy="450850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/>
              <a:t>对偶</a:t>
            </a:r>
            <a:r>
              <a:rPr lang="zh-CN" altLang="en-US" sz="2400" b="1" dirty="0" smtClean="0"/>
              <a:t>问题</a:t>
            </a:r>
            <a:endParaRPr lang="zh-CN" altLang="en-US" sz="2400" b="1" dirty="0" smtClean="0"/>
          </a:p>
        </p:txBody>
      </p:sp>
      <p:sp>
        <p:nvSpPr>
          <p:cNvPr id="11" name="矩形 10"/>
          <p:cNvSpPr/>
          <p:nvPr/>
        </p:nvSpPr>
        <p:spPr>
          <a:xfrm>
            <a:off x="5235920" y="3682536"/>
            <a:ext cx="1642551" cy="722964"/>
          </a:xfrm>
          <a:prstGeom prst="rect">
            <a:avLst/>
          </a:prstGeom>
          <a:noFill/>
          <a:ln>
            <a:solidFill>
              <a:srgbClr val="1D09F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1D09F8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3"/>
          <p:cNvSpPr txBox="1"/>
          <p:nvPr/>
        </p:nvSpPr>
        <p:spPr>
          <a:xfrm>
            <a:off x="706073" y="5890619"/>
            <a:ext cx="807019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/>
              <a:t>预测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5865994" y="5772920"/>
            <a:ext cx="1380968" cy="722964"/>
          </a:xfrm>
          <a:prstGeom prst="rect">
            <a:avLst/>
          </a:prstGeom>
          <a:noFill/>
          <a:ln>
            <a:solidFill>
              <a:srgbClr val="1D09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861300" y="4695190"/>
            <a:ext cx="1146810" cy="1198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1D09F8"/>
                </a:solidFill>
              </a:rPr>
              <a:t>只以内积的形式出现</a:t>
            </a:r>
            <a:endParaRPr lang="zh-CN" altLang="en-US" sz="2400" dirty="0" smtClean="0">
              <a:solidFill>
                <a:srgbClr val="1D09F8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878" y="2224722"/>
            <a:ext cx="5517358" cy="1164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bldLvl="0" animBg="1"/>
      <p:bldP spid="12" grpId="0"/>
      <p:bldP spid="14" grpId="0" bldLvl="0" animBg="1"/>
      <p:bldP spid="15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95425"/>
            <a:ext cx="8229600" cy="4635500"/>
          </a:xfrm>
        </p:spPr>
        <p:txBody>
          <a:bodyPr/>
          <a:lstStyle/>
          <a:p>
            <a:r>
              <a:rPr lang="zh-CN" altLang="en-US" sz="2800" dirty="0" smtClean="0"/>
              <a:t>基本想法：</a:t>
            </a:r>
            <a:r>
              <a:rPr lang="zh-CN" altLang="en-US" sz="2800" dirty="0" smtClean="0">
                <a:solidFill>
                  <a:srgbClr val="1D09F8"/>
                </a:solidFill>
              </a:rPr>
              <a:t>不显式地设计核映射</a:t>
            </a:r>
            <a:r>
              <a:rPr lang="en-US" altLang="zh-CN" sz="2800" dirty="0" smtClean="0">
                <a:solidFill>
                  <a:srgbClr val="1D09F8"/>
                </a:solidFill>
              </a:rPr>
              <a:t>, </a:t>
            </a:r>
            <a:r>
              <a:rPr lang="zh-CN" altLang="en-US" sz="2800" dirty="0" smtClean="0">
                <a:solidFill>
                  <a:srgbClr val="1D09F8"/>
                </a:solidFill>
              </a:rPr>
              <a:t>而是设计核函数</a:t>
            </a:r>
            <a:r>
              <a:rPr lang="en-US" altLang="zh-CN" sz="2800" dirty="0" smtClean="0">
                <a:solidFill>
                  <a:srgbClr val="1D09F8"/>
                </a:solidFill>
              </a:rPr>
              <a:t>.</a:t>
            </a:r>
            <a:endParaRPr lang="en-US" altLang="zh-CN" sz="2800" dirty="0"/>
          </a:p>
          <a:p>
            <a:endParaRPr lang="en-US" altLang="zh-CN" sz="2800" dirty="0">
              <a:solidFill>
                <a:schemeClr val="tx2"/>
              </a:solidFill>
            </a:endParaRPr>
          </a:p>
          <a:p>
            <a:endParaRPr lang="zh-CN" altLang="en-US" sz="28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845" y="1952494"/>
            <a:ext cx="3127519" cy="39627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b="33738"/>
          <a:stretch>
            <a:fillRect/>
          </a:stretch>
        </p:blipFill>
        <p:spPr>
          <a:xfrm>
            <a:off x="574675" y="2421890"/>
            <a:ext cx="7996555" cy="3449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简介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-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几次技术浪潮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58825" y="1331595"/>
          <a:ext cx="7572375" cy="43891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6685"/>
                <a:gridCol w="2310130"/>
                <a:gridCol w="2164080"/>
                <a:gridCol w="16814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latin typeface="Calibri" panose="020F0502020204030204" charset="0"/>
                        <a:ea typeface="华文楷体" panose="02010600040101010101" pitchFamily="2" charset="-122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</a:rPr>
                        <a:t>神经网络</a:t>
                      </a:r>
                      <a:endParaRPr lang="zh-CN" altLang="en-US" sz="2400">
                        <a:latin typeface="Calibri" panose="020F050202020403020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</a:rPr>
                        <a:t>支持向量机</a:t>
                      </a:r>
                      <a:endParaRPr lang="zh-CN" altLang="en-US" sz="2400">
                        <a:latin typeface="Calibri" panose="020F050202020403020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</a:rPr>
                        <a:t>神经网络</a:t>
                      </a:r>
                      <a:endParaRPr lang="zh-CN" altLang="en-US" sz="2400">
                        <a:latin typeface="Calibri" panose="020F050202020403020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>
                          <a:latin typeface="Calibri" panose="020F0502020204030204" charset="0"/>
                          <a:ea typeface="华文楷体" panose="02010600040101010101" pitchFamily="2" charset="-122"/>
                        </a:rPr>
                        <a:t>年份</a:t>
                      </a:r>
                      <a:endParaRPr lang="zh-CN" altLang="en-US" sz="2400" b="1">
                        <a:latin typeface="Calibri" panose="020F050202020403020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Calibri" panose="020F0502020204030204" charset="0"/>
                          <a:ea typeface="华文楷体" panose="02010600040101010101" pitchFamily="2" charset="-122"/>
                          <a:cs typeface="Calibri" panose="020F0502020204030204" charset="0"/>
                        </a:rPr>
                        <a:t>89-94</a:t>
                      </a:r>
                      <a:endParaRPr lang="en-US" altLang="zh-CN" sz="2400">
                        <a:latin typeface="Calibri" panose="020F0502020204030204" charset="0"/>
                        <a:ea typeface="华文楷体" panose="02010600040101010101" pitchFamily="2" charset="-122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Calibri" panose="020F0502020204030204" charset="0"/>
                          <a:ea typeface="华文楷体" panose="02010600040101010101" pitchFamily="2" charset="-122"/>
                          <a:cs typeface="Calibri" panose="020F0502020204030204" charset="0"/>
                        </a:rPr>
                        <a:t>95-05</a:t>
                      </a:r>
                      <a:endParaRPr lang="en-US" altLang="zh-CN" sz="2400">
                        <a:latin typeface="Calibri" panose="020F0502020204030204" charset="0"/>
                        <a:ea typeface="华文楷体" panose="02010600040101010101" pitchFamily="2" charset="-122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Calibri" panose="020F0502020204030204" charset="0"/>
                          <a:ea typeface="华文楷体" panose="02010600040101010101" pitchFamily="2" charset="-122"/>
                          <a:cs typeface="Calibri" panose="020F0502020204030204" charset="0"/>
                        </a:rPr>
                        <a:t>06-</a:t>
                      </a: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  <a:cs typeface="Calibri" panose="020F0502020204030204" charset="0"/>
                        </a:rPr>
                        <a:t>至今</a:t>
                      </a:r>
                      <a:endParaRPr lang="zh-CN" altLang="en-US" sz="2400">
                        <a:latin typeface="Calibri" panose="020F0502020204030204" charset="0"/>
                        <a:ea typeface="华文楷体" panose="02010600040101010101" pitchFamily="2" charset="-122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>
                          <a:latin typeface="Calibri" panose="020F0502020204030204" charset="0"/>
                          <a:ea typeface="华文楷体" panose="02010600040101010101" pitchFamily="2" charset="-122"/>
                        </a:rPr>
                        <a:t>代表性</a:t>
                      </a:r>
                      <a:endParaRPr lang="zh-CN" altLang="en-US" sz="2400" b="1">
                        <a:latin typeface="Calibri" panose="020F0502020204030204" charset="0"/>
                        <a:ea typeface="华文楷体" panose="0201060004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1">
                          <a:latin typeface="Calibri" panose="020F0502020204030204" charset="0"/>
                          <a:ea typeface="华文楷体" panose="02010600040101010101" pitchFamily="2" charset="-122"/>
                        </a:rPr>
                        <a:t>技术</a:t>
                      </a:r>
                      <a:endParaRPr lang="zh-CN" altLang="en-US" sz="2400" b="1">
                        <a:latin typeface="Calibri" panose="020F050202020403020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Calibri" panose="020F0502020204030204" charset="0"/>
                          <a:ea typeface="华文楷体" panose="02010600040101010101" pitchFamily="2" charset="-122"/>
                          <a:cs typeface="Calibri" panose="020F0502020204030204" charset="0"/>
                        </a:rPr>
                        <a:t>BP</a:t>
                      </a: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  <a:cs typeface="Calibri" panose="020F0502020204030204" charset="0"/>
                        </a:rPr>
                        <a:t>算法</a:t>
                      </a:r>
                      <a:endParaRPr lang="zh-CN" altLang="en-US" sz="2400">
                        <a:latin typeface="Calibri" panose="020F0502020204030204" charset="0"/>
                        <a:ea typeface="华文楷体" panose="02010600040101010101" pitchFamily="2" charset="-122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</a:rPr>
                        <a:t>核方法，</a:t>
                      </a:r>
                      <a:endParaRPr lang="zh-CN" altLang="en-US" sz="2400">
                        <a:latin typeface="Calibri" panose="020F0502020204030204" charset="0"/>
                        <a:ea typeface="华文楷体" panose="0201060004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</a:rPr>
                        <a:t>统计学习理论</a:t>
                      </a:r>
                      <a:endParaRPr lang="zh-CN" altLang="en-US" sz="2400">
                        <a:latin typeface="Calibri" panose="020F050202020403020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</a:rPr>
                        <a:t>深度学习</a:t>
                      </a:r>
                      <a:endParaRPr lang="zh-CN" altLang="en-US" sz="2400">
                        <a:latin typeface="Calibri" panose="020F050202020403020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>
                          <a:latin typeface="Calibri" panose="020F0502020204030204" charset="0"/>
                          <a:ea typeface="华文楷体" panose="02010600040101010101" pitchFamily="2" charset="-122"/>
                        </a:rPr>
                        <a:t>代表性</a:t>
                      </a:r>
                      <a:endParaRPr lang="zh-CN" altLang="en-US" sz="2400" b="1">
                        <a:latin typeface="Calibri" panose="020F0502020204030204" charset="0"/>
                        <a:ea typeface="华文楷体" panose="0201060004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1">
                          <a:latin typeface="Calibri" panose="020F0502020204030204" charset="0"/>
                          <a:ea typeface="华文楷体" panose="02010600040101010101" pitchFamily="2" charset="-122"/>
                        </a:rPr>
                        <a:t>人物</a:t>
                      </a:r>
                      <a:endParaRPr lang="zh-CN" altLang="en-US" sz="2400" b="1">
                        <a:latin typeface="Calibri" panose="020F050202020403020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  <a:cs typeface="Calibri" panose="020F0502020204030204" charset="0"/>
                        </a:rPr>
                        <a:t>David E.</a:t>
                      </a:r>
                      <a:r>
                        <a:rPr lang="en-US" altLang="zh-CN" sz="2400">
                          <a:latin typeface="Calibri" panose="020F0502020204030204" charset="0"/>
                          <a:ea typeface="华文楷体" panose="02010600040101010101" pitchFamily="2" charset="-122"/>
                          <a:cs typeface="Calibri" panose="020F0502020204030204" charset="0"/>
                        </a:rPr>
                        <a:t> </a:t>
                      </a: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  <a:cs typeface="Calibri" panose="020F0502020204030204" charset="0"/>
                        </a:rPr>
                        <a:t>Rumelhart,</a:t>
                      </a:r>
                      <a:r>
                        <a:rPr lang="en-US" altLang="zh-CN" sz="2400">
                          <a:latin typeface="Calibri" panose="020F0502020204030204" charset="0"/>
                          <a:ea typeface="华文楷体" panose="02010600040101010101" pitchFamily="2" charset="-122"/>
                          <a:cs typeface="Calibri" panose="020F0502020204030204" charset="0"/>
                        </a:rPr>
                        <a:t> </a:t>
                      </a: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  <a:cs typeface="Calibri" panose="020F0502020204030204" charset="0"/>
                        </a:rPr>
                        <a:t>Geoffrey E.</a:t>
                      </a:r>
                      <a:r>
                        <a:rPr lang="en-US" altLang="zh-CN" sz="2400">
                          <a:latin typeface="Calibri" panose="020F0502020204030204" charset="0"/>
                          <a:ea typeface="华文楷体" panose="02010600040101010101" pitchFamily="2" charset="-122"/>
                          <a:cs typeface="Calibri" panose="020F0502020204030204" charset="0"/>
                        </a:rPr>
                        <a:t> </a:t>
                      </a: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  <a:cs typeface="Calibri" panose="020F0502020204030204" charset="0"/>
                        </a:rPr>
                        <a:t>Hinton,</a:t>
                      </a:r>
                      <a:r>
                        <a:rPr lang="en-US" altLang="zh-CN" sz="2400">
                          <a:latin typeface="Calibri" panose="020F0502020204030204" charset="0"/>
                          <a:ea typeface="华文楷体" panose="02010600040101010101" pitchFamily="2" charset="-122"/>
                          <a:cs typeface="Calibri" panose="020F0502020204030204" charset="0"/>
                        </a:rPr>
                        <a:t> Ronald J. Williams, and James McClelland</a:t>
                      </a:r>
                      <a:endParaRPr lang="en-US" altLang="zh-CN" sz="2400">
                        <a:latin typeface="Calibri" panose="020F0502020204030204" charset="0"/>
                        <a:ea typeface="华文楷体" panose="02010600040101010101" pitchFamily="2" charset="-122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  <a:cs typeface="Calibri" panose="020F0502020204030204" charset="0"/>
                        </a:rPr>
                        <a:t>Vladimir</a:t>
                      </a:r>
                      <a:r>
                        <a:rPr lang="en-US" altLang="zh-CN" sz="2400">
                          <a:latin typeface="Calibri" panose="020F0502020204030204" charset="0"/>
                          <a:ea typeface="华文楷体" panose="02010600040101010101" pitchFamily="2" charset="-122"/>
                          <a:cs typeface="Calibri" panose="020F0502020204030204" charset="0"/>
                        </a:rPr>
                        <a:t> </a:t>
                      </a: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  <a:cs typeface="Calibri" panose="020F0502020204030204" charset="0"/>
                        </a:rPr>
                        <a:t>Vapnik</a:t>
                      </a:r>
                      <a:r>
                        <a:rPr lang="en-US" altLang="zh-CN" sz="2400">
                          <a:latin typeface="Calibri" panose="020F0502020204030204" charset="0"/>
                          <a:ea typeface="华文楷体" panose="02010600040101010101" pitchFamily="2" charset="-122"/>
                          <a:cs typeface="Calibri" panose="020F0502020204030204" charset="0"/>
                        </a:rPr>
                        <a:t> </a:t>
                      </a: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  <a:cs typeface="Calibri" panose="020F0502020204030204" charset="0"/>
                        </a:rPr>
                        <a:t>最早20世纪70年代建立统计学习理论</a:t>
                      </a:r>
                      <a:endParaRPr lang="zh-CN" altLang="en-US" sz="2400">
                        <a:latin typeface="Calibri" panose="020F0502020204030204" charset="0"/>
                        <a:ea typeface="华文楷体" panose="02010600040101010101" pitchFamily="2" charset="-122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  <a:cs typeface="Calibri" panose="020F0502020204030204" charset="0"/>
                        </a:rPr>
                        <a:t>Geoffrey E.</a:t>
                      </a:r>
                      <a:r>
                        <a:rPr lang="en-US" altLang="zh-CN" sz="2400">
                          <a:latin typeface="Calibri" panose="020F0502020204030204" charset="0"/>
                          <a:ea typeface="华文楷体" panose="02010600040101010101" pitchFamily="2" charset="-122"/>
                          <a:cs typeface="Calibri" panose="020F0502020204030204" charset="0"/>
                        </a:rPr>
                        <a:t> </a:t>
                      </a: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  <a:cs typeface="Calibri" panose="020F0502020204030204" charset="0"/>
                        </a:rPr>
                        <a:t>Hinton</a:t>
                      </a:r>
                      <a:endParaRPr lang="zh-CN" altLang="en-US" sz="2400">
                        <a:latin typeface="Calibri" panose="020F0502020204030204" charset="0"/>
                        <a:ea typeface="华文楷体" panose="02010600040101010101" pitchFamily="2" charset="-122"/>
                        <a:cs typeface="Calibri" panose="020F050202020403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800" dirty="0">
              <a:solidFill>
                <a:schemeClr val="tx2"/>
              </a:solidFill>
            </a:endParaRPr>
          </a:p>
          <a:p>
            <a:endParaRPr lang="zh-CN" altLang="en-US" sz="2800" dirty="0" smtClean="0"/>
          </a:p>
          <a:p>
            <a:endParaRPr lang="zh-CN" altLang="en-US" sz="2800" dirty="0" smtClean="0"/>
          </a:p>
          <a:p>
            <a:r>
              <a:rPr lang="zh-CN" altLang="en-US" sz="2800" dirty="0" smtClean="0"/>
              <a:t>常用核函数：</a:t>
            </a:r>
            <a:endParaRPr lang="zh-CN" altLang="en-US" sz="28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55" y="3837940"/>
            <a:ext cx="8155305" cy="22218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02410"/>
            <a:ext cx="8324215" cy="159639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588895" y="1858010"/>
            <a:ext cx="610171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534035" y="2240915"/>
            <a:ext cx="969645" cy="88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间隔与支持向量</a:t>
            </a:r>
            <a:endParaRPr lang="en-US" altLang="zh-CN" dirty="0"/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对偶问题</a:t>
            </a:r>
            <a:endParaRPr lang="en-US" altLang="zh-CN" dirty="0"/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核函数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/>
              <a:t>软间隔与正则化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支持向量回归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核方法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软间隔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2230"/>
            <a:ext cx="8229600" cy="4798695"/>
          </a:xfrm>
        </p:spPr>
        <p:txBody>
          <a:bodyPr/>
          <a:lstStyle/>
          <a:p>
            <a:r>
              <a:rPr lang="en-US" altLang="zh-CN" sz="2800" dirty="0" smtClean="0"/>
              <a:t>Q: </a:t>
            </a:r>
            <a:r>
              <a:rPr lang="zh-CN" altLang="en-US" sz="2800" dirty="0" smtClean="0"/>
              <a:t>现实中</a:t>
            </a:r>
            <a:r>
              <a:rPr lang="en-US" altLang="zh-CN" sz="2800" dirty="0" smtClean="0"/>
              <a:t>, </a:t>
            </a:r>
            <a:r>
              <a:rPr lang="zh-CN" altLang="en-US" sz="2800" dirty="0" smtClean="0">
                <a:solidFill>
                  <a:srgbClr val="1D09F8"/>
                </a:solidFill>
              </a:rPr>
              <a:t>很难</a:t>
            </a:r>
            <a:r>
              <a:rPr lang="zh-CN" altLang="en-US" sz="2800" dirty="0">
                <a:solidFill>
                  <a:srgbClr val="1D09F8"/>
                </a:solidFill>
              </a:rPr>
              <a:t>确定合适的核函数</a:t>
            </a:r>
            <a:r>
              <a:rPr lang="zh-CN" altLang="en-US" sz="2800" dirty="0"/>
              <a:t>使得训练样本在特征空间中线性可</a:t>
            </a:r>
            <a:r>
              <a:rPr lang="zh-CN" altLang="en-US" sz="2800" dirty="0" smtClean="0"/>
              <a:t>分</a:t>
            </a:r>
            <a:r>
              <a:rPr lang="en-US" altLang="zh-CN" sz="2800" dirty="0"/>
              <a:t>;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同时一个线性可分的结果也很难断定是否由</a:t>
            </a:r>
            <a:r>
              <a:rPr lang="zh-CN" altLang="en-US" sz="2800" dirty="0" smtClean="0">
                <a:solidFill>
                  <a:srgbClr val="1D09F8"/>
                </a:solidFill>
              </a:rPr>
              <a:t>过拟合</a:t>
            </a:r>
            <a:r>
              <a:rPr lang="zh-CN" altLang="en-US" sz="2800" dirty="0" smtClean="0"/>
              <a:t>造成的</a:t>
            </a:r>
            <a:r>
              <a:rPr lang="en-US" altLang="zh-CN" sz="2800" dirty="0" smtClean="0"/>
              <a:t>.</a:t>
            </a:r>
            <a:endParaRPr lang="en-US" altLang="zh-CN" sz="2800" dirty="0" smtClean="0"/>
          </a:p>
          <a:p>
            <a:r>
              <a:rPr lang="en-US" altLang="zh-CN" sz="2800" dirty="0" smtClean="0"/>
              <a:t>A: </a:t>
            </a:r>
            <a:r>
              <a:rPr lang="zh-CN" altLang="en-US" sz="2800" dirty="0" smtClean="0"/>
              <a:t>引入</a:t>
            </a:r>
            <a:r>
              <a:rPr lang="en-US" altLang="zh-CN" sz="2800" dirty="0" smtClean="0"/>
              <a:t>“</a:t>
            </a:r>
            <a:r>
              <a:rPr lang="zh-CN" altLang="en-US" sz="2800" dirty="0" smtClean="0">
                <a:solidFill>
                  <a:srgbClr val="1D09F8"/>
                </a:solidFill>
              </a:rPr>
              <a:t>软间隔</a:t>
            </a:r>
            <a:r>
              <a:rPr lang="en-US" altLang="zh-CN" sz="2800" dirty="0" smtClean="0"/>
              <a:t>”</a:t>
            </a:r>
            <a:r>
              <a:rPr lang="zh-CN" altLang="en-US" sz="2800" dirty="0" smtClean="0"/>
              <a:t>的概念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允许</a:t>
            </a:r>
            <a:r>
              <a:rPr lang="zh-CN" altLang="en-US" sz="2800" dirty="0"/>
              <a:t>支持向量机在</a:t>
            </a:r>
            <a:r>
              <a:rPr lang="zh-CN" altLang="en-US" sz="2800" dirty="0">
                <a:solidFill>
                  <a:srgbClr val="1D09F8"/>
                </a:solidFill>
              </a:rPr>
              <a:t>一些样本</a:t>
            </a:r>
            <a:r>
              <a:rPr lang="zh-CN" altLang="en-US" sz="2800" dirty="0" smtClean="0">
                <a:solidFill>
                  <a:srgbClr val="1D09F8"/>
                </a:solidFill>
              </a:rPr>
              <a:t>上</a:t>
            </a:r>
            <a:r>
              <a:rPr lang="zh-CN" altLang="en-US" sz="2800" dirty="0">
                <a:solidFill>
                  <a:srgbClr val="1D09F8"/>
                </a:solidFill>
              </a:rPr>
              <a:t>不</a:t>
            </a:r>
            <a:r>
              <a:rPr lang="zh-CN" altLang="en-US" sz="2800" dirty="0" smtClean="0">
                <a:solidFill>
                  <a:srgbClr val="1D09F8"/>
                </a:solidFill>
              </a:rPr>
              <a:t>满足约束</a:t>
            </a:r>
            <a:r>
              <a:rPr lang="en-US" altLang="zh-CN" sz="2800" dirty="0" smtClean="0"/>
              <a:t>.</a:t>
            </a:r>
            <a:endParaRPr lang="en-US" altLang="zh-CN" sz="2800" dirty="0" smtClean="0"/>
          </a:p>
        </p:txBody>
      </p:sp>
      <p:cxnSp>
        <p:nvCxnSpPr>
          <p:cNvPr id="59" name="直接连接符 58"/>
          <p:cNvCxnSpPr/>
          <p:nvPr/>
        </p:nvCxnSpPr>
        <p:spPr>
          <a:xfrm flipV="1">
            <a:off x="3755706" y="4262112"/>
            <a:ext cx="1954824" cy="1915691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3368356" y="3896987"/>
            <a:ext cx="1954824" cy="1915691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对象 63"/>
          <p:cNvGraphicFramePr>
            <a:graphicFrameLocks noChangeAspect="1"/>
          </p:cNvGraphicFramePr>
          <p:nvPr/>
        </p:nvGraphicFramePr>
        <p:xfrm>
          <a:off x="5513307" y="5000263"/>
          <a:ext cx="12065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1" name="Formula" r:id="rId1" imgW="7162800" imgH="1466850" progId="Equation.Ribbit">
                  <p:embed/>
                </p:oleObj>
              </mc:Choice>
              <mc:Fallback>
                <p:oleObj name="Formula" r:id="rId1" imgW="7162800" imgH="1466850" progId="Equation.Ribbit">
                  <p:embed/>
                  <p:pic>
                    <p:nvPicPr>
                      <p:cNvPr id="0" name="图片 69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13307" y="5000263"/>
                        <a:ext cx="120650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/>
        </p:nvGraphicFramePr>
        <p:xfrm>
          <a:off x="4029410" y="3709265"/>
          <a:ext cx="1055687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2" name="Formula" r:id="rId3" imgW="6276975" imgH="1466850" progId="Equation.Ribbit">
                  <p:embed/>
                </p:oleObj>
              </mc:Choice>
              <mc:Fallback>
                <p:oleObj name="Formula" r:id="rId3" imgW="6276975" imgH="1466850" progId="Equation.Ribbit">
                  <p:embed/>
                  <p:pic>
                    <p:nvPicPr>
                      <p:cNvPr id="0" name="图片 69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29410" y="3709265"/>
                        <a:ext cx="1055687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任意多边形 66"/>
          <p:cNvSpPr/>
          <p:nvPr/>
        </p:nvSpPr>
        <p:spPr>
          <a:xfrm>
            <a:off x="4708499" y="3930692"/>
            <a:ext cx="185738" cy="371475"/>
          </a:xfrm>
          <a:custGeom>
            <a:avLst/>
            <a:gdLst>
              <a:gd name="connsiteX0" fmla="*/ 0 w 185738"/>
              <a:gd name="connsiteY0" fmla="*/ 0 h 371475"/>
              <a:gd name="connsiteX1" fmla="*/ 33338 w 185738"/>
              <a:gd name="connsiteY1" fmla="*/ 204787 h 371475"/>
              <a:gd name="connsiteX2" fmla="*/ 185738 w 185738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738" h="371475">
                <a:moveTo>
                  <a:pt x="0" y="0"/>
                </a:moveTo>
                <a:cubicBezTo>
                  <a:pt x="1191" y="71437"/>
                  <a:pt x="2382" y="142875"/>
                  <a:pt x="33338" y="204787"/>
                </a:cubicBezTo>
                <a:cubicBezTo>
                  <a:pt x="64294" y="266699"/>
                  <a:pt x="125016" y="319087"/>
                  <a:pt x="185738" y="37147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任意多边形 67"/>
          <p:cNvSpPr/>
          <p:nvPr/>
        </p:nvSpPr>
        <p:spPr>
          <a:xfrm>
            <a:off x="5108799" y="4896529"/>
            <a:ext cx="374650" cy="248260"/>
          </a:xfrm>
          <a:custGeom>
            <a:avLst/>
            <a:gdLst>
              <a:gd name="connsiteX0" fmla="*/ 374650 w 374650"/>
              <a:gd name="connsiteY0" fmla="*/ 247650 h 248260"/>
              <a:gd name="connsiteX1" fmla="*/ 209550 w 374650"/>
              <a:gd name="connsiteY1" fmla="*/ 209550 h 248260"/>
              <a:gd name="connsiteX2" fmla="*/ 0 w 374650"/>
              <a:gd name="connsiteY2" fmla="*/ 0 h 24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50" h="248260">
                <a:moveTo>
                  <a:pt x="374650" y="247650"/>
                </a:moveTo>
                <a:cubicBezTo>
                  <a:pt x="323321" y="249237"/>
                  <a:pt x="271992" y="250825"/>
                  <a:pt x="209550" y="209550"/>
                </a:cubicBezTo>
                <a:cubicBezTo>
                  <a:pt x="147108" y="168275"/>
                  <a:pt x="73554" y="84137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>
            <a:off x="3527106" y="4109712"/>
            <a:ext cx="3166926" cy="1915691"/>
            <a:chOff x="3527106" y="3469632"/>
            <a:chExt cx="3166926" cy="1915691"/>
          </a:xfrm>
        </p:grpSpPr>
        <p:cxnSp>
          <p:nvCxnSpPr>
            <p:cNvPr id="37" name="直接连接符 36"/>
            <p:cNvCxnSpPr/>
            <p:nvPr/>
          </p:nvCxnSpPr>
          <p:spPr>
            <a:xfrm flipV="1">
              <a:off x="3527106" y="3469632"/>
              <a:ext cx="1954824" cy="19156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6" name="对象 65"/>
            <p:cNvGraphicFramePr>
              <a:graphicFrameLocks noChangeAspect="1"/>
            </p:cNvGraphicFramePr>
            <p:nvPr/>
          </p:nvGraphicFramePr>
          <p:xfrm>
            <a:off x="5631995" y="3884291"/>
            <a:ext cx="1062037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3" name="Formula" r:id="rId5" imgW="6315075" imgH="1466850" progId="Equation.Ribbit">
                    <p:embed/>
                  </p:oleObj>
                </mc:Choice>
                <mc:Fallback>
                  <p:oleObj name="Formula" r:id="rId5" imgW="6315075" imgH="1466850" progId="Equation.Ribbit">
                    <p:embed/>
                    <p:pic>
                      <p:nvPicPr>
                        <p:cNvPr id="0" name="图片 690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631995" y="3884291"/>
                          <a:ext cx="1062037" cy="247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" name="任意多边形 68"/>
            <p:cNvSpPr/>
            <p:nvPr/>
          </p:nvSpPr>
          <p:spPr>
            <a:xfrm>
              <a:off x="5198524" y="3774674"/>
              <a:ext cx="374650" cy="243284"/>
            </a:xfrm>
            <a:custGeom>
              <a:avLst/>
              <a:gdLst>
                <a:gd name="connsiteX0" fmla="*/ 368300 w 368300"/>
                <a:gd name="connsiteY0" fmla="*/ 228600 h 241300"/>
                <a:gd name="connsiteX1" fmla="*/ 209550 w 368300"/>
                <a:gd name="connsiteY1" fmla="*/ 215900 h 241300"/>
                <a:gd name="connsiteX2" fmla="*/ 0 w 368300"/>
                <a:gd name="connsiteY2" fmla="*/ 0 h 241300"/>
                <a:gd name="connsiteX0-1" fmla="*/ 349250 w 349250"/>
                <a:gd name="connsiteY0-2" fmla="*/ 247650 h 254239"/>
                <a:gd name="connsiteX1-3" fmla="*/ 209550 w 349250"/>
                <a:gd name="connsiteY1-4" fmla="*/ 215900 h 254239"/>
                <a:gd name="connsiteX2-5" fmla="*/ 0 w 349250"/>
                <a:gd name="connsiteY2-6" fmla="*/ 0 h 254239"/>
                <a:gd name="connsiteX0-7" fmla="*/ 374650 w 374650"/>
                <a:gd name="connsiteY0-8" fmla="*/ 254000 h 259411"/>
                <a:gd name="connsiteX1-9" fmla="*/ 209550 w 374650"/>
                <a:gd name="connsiteY1-10" fmla="*/ 215900 h 259411"/>
                <a:gd name="connsiteX2-11" fmla="*/ 0 w 374650"/>
                <a:gd name="connsiteY2-12" fmla="*/ 0 h 259411"/>
                <a:gd name="connsiteX0-13" fmla="*/ 374650 w 374650"/>
                <a:gd name="connsiteY0-14" fmla="*/ 254000 h 254671"/>
                <a:gd name="connsiteX1-15" fmla="*/ 209550 w 374650"/>
                <a:gd name="connsiteY1-16" fmla="*/ 215900 h 254671"/>
                <a:gd name="connsiteX2-17" fmla="*/ 0 w 374650"/>
                <a:gd name="connsiteY2-18" fmla="*/ 0 h 254671"/>
                <a:gd name="connsiteX0-19" fmla="*/ 374650 w 374650"/>
                <a:gd name="connsiteY0-20" fmla="*/ 254000 h 254033"/>
                <a:gd name="connsiteX1-21" fmla="*/ 175891 w 374650"/>
                <a:gd name="connsiteY1-22" fmla="*/ 165412 h 254033"/>
                <a:gd name="connsiteX2-23" fmla="*/ 0 w 374650"/>
                <a:gd name="connsiteY2-24" fmla="*/ 0 h 254033"/>
                <a:gd name="connsiteX0-25" fmla="*/ 374650 w 374650"/>
                <a:gd name="connsiteY0-26" fmla="*/ 242781 h 242822"/>
                <a:gd name="connsiteX1-27" fmla="*/ 175891 w 374650"/>
                <a:gd name="connsiteY1-28" fmla="*/ 165412 h 242822"/>
                <a:gd name="connsiteX2-29" fmla="*/ 0 w 374650"/>
                <a:gd name="connsiteY2-30" fmla="*/ 0 h 242822"/>
                <a:gd name="connsiteX0-31" fmla="*/ 374650 w 374650"/>
                <a:gd name="connsiteY0-32" fmla="*/ 242781 h 243284"/>
                <a:gd name="connsiteX1-33" fmla="*/ 198330 w 374650"/>
                <a:gd name="connsiteY1-34" fmla="*/ 204681 h 243284"/>
                <a:gd name="connsiteX2-35" fmla="*/ 0 w 374650"/>
                <a:gd name="connsiteY2-36" fmla="*/ 0 h 2432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374650" h="243284">
                  <a:moveTo>
                    <a:pt x="374650" y="242781"/>
                  </a:moveTo>
                  <a:cubicBezTo>
                    <a:pt x="314746" y="244261"/>
                    <a:pt x="260772" y="245144"/>
                    <a:pt x="198330" y="204681"/>
                  </a:cubicBezTo>
                  <a:cubicBezTo>
                    <a:pt x="135888" y="164218"/>
                    <a:pt x="74083" y="88900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2589719" y="3699532"/>
            <a:ext cx="3350432" cy="2798815"/>
            <a:chOff x="2589719" y="3059452"/>
            <a:chExt cx="3350432" cy="2798815"/>
          </a:xfrm>
        </p:grpSpPr>
        <p:cxnSp>
          <p:nvCxnSpPr>
            <p:cNvPr id="4" name="直接箭头连接符 3"/>
            <p:cNvCxnSpPr/>
            <p:nvPr/>
          </p:nvCxnSpPr>
          <p:spPr>
            <a:xfrm flipH="1" flipV="1">
              <a:off x="2924348" y="3059452"/>
              <a:ext cx="0" cy="2520000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2916151" y="5579512"/>
              <a:ext cx="3024000" cy="0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2734252" y="549798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Chiller" panose="04020404031007020602" charset="0"/>
                </a:rPr>
                <a:t>0</a:t>
              </a:r>
              <a:endParaRPr lang="zh-CN" altLang="en-US" sz="1400" dirty="0">
                <a:latin typeface="Chiller" panose="04020404031007020602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027407" y="3654783"/>
              <a:ext cx="108000" cy="108000"/>
              <a:chOff x="5476803" y="2392530"/>
              <a:chExt cx="108000" cy="108000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3900607" y="4304632"/>
              <a:ext cx="108000" cy="108000"/>
              <a:chOff x="5476803" y="2392530"/>
              <a:chExt cx="108000" cy="108000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3726033" y="4146728"/>
              <a:ext cx="108000" cy="108000"/>
              <a:chOff x="5476803" y="2392530"/>
              <a:chExt cx="108000" cy="108000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/>
          </p:nvGrpSpPr>
          <p:grpSpPr>
            <a:xfrm>
              <a:off x="3365106" y="4373175"/>
              <a:ext cx="108000" cy="108000"/>
              <a:chOff x="5476803" y="2392530"/>
              <a:chExt cx="108000" cy="108000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3544128" y="4549669"/>
              <a:ext cx="108000" cy="108000"/>
              <a:chOff x="5476803" y="2392530"/>
              <a:chExt cx="108000" cy="108000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/>
            <p:cNvGrpSpPr/>
            <p:nvPr/>
          </p:nvGrpSpPr>
          <p:grpSpPr>
            <a:xfrm>
              <a:off x="3893982" y="4543792"/>
              <a:ext cx="108000" cy="108000"/>
              <a:chOff x="5476803" y="2392530"/>
              <a:chExt cx="108000" cy="108000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/>
          </p:nvGrpSpPr>
          <p:grpSpPr>
            <a:xfrm>
              <a:off x="3458057" y="3696603"/>
              <a:ext cx="108000" cy="108000"/>
              <a:chOff x="5476803" y="2392530"/>
              <a:chExt cx="108000" cy="108000"/>
            </a:xfrm>
          </p:grpSpPr>
          <p:cxnSp>
            <p:nvCxnSpPr>
              <p:cNvPr id="26" name="直接连接符 25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直接连接符 27"/>
            <p:cNvCxnSpPr/>
            <p:nvPr/>
          </p:nvCxnSpPr>
          <p:spPr>
            <a:xfrm>
              <a:off x="5082635" y="4802046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4570403" y="4687302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446151" y="524231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109907" y="5139573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4916373" y="5098393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4962076" y="4967964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4384316" y="5024514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5136635" y="4603669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4624403" y="4967964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组合 37"/>
            <p:cNvGrpSpPr/>
            <p:nvPr/>
          </p:nvGrpSpPr>
          <p:grpSpPr>
            <a:xfrm>
              <a:off x="4462403" y="3537055"/>
              <a:ext cx="108000" cy="108000"/>
              <a:chOff x="5476803" y="2392530"/>
              <a:chExt cx="108000" cy="108000"/>
            </a:xfrm>
          </p:grpSpPr>
          <p:cxnSp>
            <p:nvCxnSpPr>
              <p:cNvPr id="39" name="直接连接符 38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4236299" y="3750603"/>
              <a:ext cx="108000" cy="108000"/>
              <a:chOff x="5476803" y="2392530"/>
              <a:chExt cx="108000" cy="108000"/>
            </a:xfrm>
          </p:grpSpPr>
          <p:cxnSp>
            <p:nvCxnSpPr>
              <p:cNvPr id="42" name="直接连接符 41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组合 43"/>
            <p:cNvGrpSpPr/>
            <p:nvPr/>
          </p:nvGrpSpPr>
          <p:grpSpPr>
            <a:xfrm>
              <a:off x="3280142" y="4694046"/>
              <a:ext cx="108000" cy="108000"/>
              <a:chOff x="5476803" y="2392530"/>
              <a:chExt cx="108000" cy="108000"/>
            </a:xfrm>
          </p:grpSpPr>
          <p:cxnSp>
            <p:nvCxnSpPr>
              <p:cNvPr id="45" name="直接连接符 44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/>
            <p:cNvGrpSpPr/>
            <p:nvPr/>
          </p:nvGrpSpPr>
          <p:grpSpPr>
            <a:xfrm>
              <a:off x="3744425" y="3880598"/>
              <a:ext cx="108000" cy="108000"/>
              <a:chOff x="5476803" y="2392530"/>
              <a:chExt cx="108000" cy="108000"/>
            </a:xfrm>
          </p:grpSpPr>
          <p:cxnSp>
            <p:nvCxnSpPr>
              <p:cNvPr id="48" name="直接连接符 47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组合 49"/>
            <p:cNvGrpSpPr/>
            <p:nvPr/>
          </p:nvGrpSpPr>
          <p:grpSpPr>
            <a:xfrm>
              <a:off x="3383498" y="4107045"/>
              <a:ext cx="108000" cy="108000"/>
              <a:chOff x="5476803" y="2392530"/>
              <a:chExt cx="108000" cy="108000"/>
            </a:xfrm>
          </p:grpSpPr>
          <p:cxnSp>
            <p:nvCxnSpPr>
              <p:cNvPr id="51" name="直接连接符 50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直接连接符 52"/>
            <p:cNvCxnSpPr/>
            <p:nvPr/>
          </p:nvCxnSpPr>
          <p:spPr>
            <a:xfrm>
              <a:off x="4743388" y="5225782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4851388" y="4748046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4962076" y="4427175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5320216" y="4198575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57" name="对象 56"/>
            <p:cNvGraphicFramePr>
              <a:graphicFrameLocks noChangeAspect="1"/>
            </p:cNvGraphicFramePr>
            <p:nvPr/>
          </p:nvGraphicFramePr>
          <p:xfrm>
            <a:off x="5481930" y="5642267"/>
            <a:ext cx="222546" cy="2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4" name="Formula" r:id="rId7" imgW="1028700" imgH="981075" progId="Equation.Ribbit">
                    <p:embed/>
                  </p:oleObj>
                </mc:Choice>
                <mc:Fallback>
                  <p:oleObj name="Formula" r:id="rId7" imgW="1028700" imgH="981075" progId="Equation.Ribbit">
                    <p:embed/>
                    <p:pic>
                      <p:nvPicPr>
                        <p:cNvPr id="0" name="图片 690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481930" y="5642267"/>
                          <a:ext cx="222546" cy="21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对象 57"/>
            <p:cNvGraphicFramePr>
              <a:graphicFrameLocks noChangeAspect="1"/>
            </p:cNvGraphicFramePr>
            <p:nvPr/>
          </p:nvGraphicFramePr>
          <p:xfrm>
            <a:off x="2589719" y="3259832"/>
            <a:ext cx="230399" cy="2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5" name="Formula" r:id="rId9" imgW="1057275" imgH="981075" progId="Equation.Ribbit">
                    <p:embed/>
                  </p:oleObj>
                </mc:Choice>
                <mc:Fallback>
                  <p:oleObj name="Formula" r:id="rId9" imgW="1057275" imgH="981075" progId="Equation.Ribbit">
                    <p:embed/>
                    <p:pic>
                      <p:nvPicPr>
                        <p:cNvPr id="0" name="图片 690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589719" y="3259832"/>
                          <a:ext cx="230399" cy="21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0" name="直接连接符 69"/>
            <p:cNvCxnSpPr/>
            <p:nvPr/>
          </p:nvCxnSpPr>
          <p:spPr>
            <a:xfrm>
              <a:off x="4570403" y="411619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1" name="组合 70"/>
            <p:cNvGrpSpPr/>
            <p:nvPr/>
          </p:nvGrpSpPr>
          <p:grpSpPr>
            <a:xfrm>
              <a:off x="4272093" y="4684632"/>
              <a:ext cx="108000" cy="108000"/>
              <a:chOff x="5476803" y="2392530"/>
              <a:chExt cx="108000" cy="108000"/>
            </a:xfrm>
          </p:grpSpPr>
          <p:cxnSp>
            <p:nvCxnSpPr>
              <p:cNvPr id="72" name="直接连接符 71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组合 73"/>
            <p:cNvGrpSpPr/>
            <p:nvPr/>
          </p:nvGrpSpPr>
          <p:grpSpPr>
            <a:xfrm>
              <a:off x="5505122" y="3820344"/>
              <a:ext cx="108000" cy="108000"/>
              <a:chOff x="5476803" y="2392530"/>
              <a:chExt cx="108000" cy="108000"/>
            </a:xfrm>
          </p:grpSpPr>
          <p:cxnSp>
            <p:nvCxnSpPr>
              <p:cNvPr id="75" name="直接连接符 74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直接连接符 76"/>
            <p:cNvCxnSpPr/>
            <p:nvPr/>
          </p:nvCxnSpPr>
          <p:spPr>
            <a:xfrm>
              <a:off x="4320151" y="4358632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4405920" y="3962172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3846393" y="4416511"/>
            <a:ext cx="1804550" cy="1449351"/>
            <a:chOff x="3846393" y="3776431"/>
            <a:chExt cx="1804550" cy="1449351"/>
          </a:xfrm>
        </p:grpSpPr>
        <p:sp>
          <p:nvSpPr>
            <p:cNvPr id="61" name="椭圆 60"/>
            <p:cNvSpPr/>
            <p:nvPr/>
          </p:nvSpPr>
          <p:spPr>
            <a:xfrm>
              <a:off x="3846393" y="4516821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5470943" y="3776431"/>
              <a:ext cx="180000" cy="180000"/>
            </a:xfrm>
            <a:prstGeom prst="ellipse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235768" y="4648632"/>
              <a:ext cx="180000" cy="180000"/>
            </a:xfrm>
            <a:prstGeom prst="ellipse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4536585" y="4591092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>
                      <a:alpha val="20000"/>
                    </a:srgb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4539785" y="4023386"/>
              <a:ext cx="180000" cy="1800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4281333" y="4256169"/>
              <a:ext cx="180000" cy="1800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4060259" y="5045782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>
                      <a:alpha val="20000"/>
                    </a:srgb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4374151" y="3864098"/>
              <a:ext cx="180000" cy="1800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7" name="内容占位符 3"/>
          <p:cNvSpPr txBox="1"/>
          <p:nvPr/>
        </p:nvSpPr>
        <p:spPr>
          <a:xfrm>
            <a:off x="1689111" y="5361759"/>
            <a:ext cx="2731878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1D09F8"/>
                </a:solidFill>
              </a:rPr>
              <a:t>不满足约束的样本</a:t>
            </a:r>
            <a:endParaRPr lang="zh-CN" altLang="en-US" dirty="0" smtClean="0">
              <a:solidFill>
                <a:srgbClr val="1D09F8"/>
              </a:solidFill>
            </a:endParaRPr>
          </a:p>
        </p:txBody>
      </p:sp>
      <p:cxnSp>
        <p:nvCxnSpPr>
          <p:cNvPr id="88" name="直接连接符 87"/>
          <p:cNvCxnSpPr/>
          <p:nvPr/>
        </p:nvCxnSpPr>
        <p:spPr>
          <a:xfrm>
            <a:off x="4281017" y="5378743"/>
            <a:ext cx="108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rot="5400000">
            <a:off x="4275302" y="5381918"/>
            <a:ext cx="108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5504662" y="4508793"/>
            <a:ext cx="108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rot="5400000">
            <a:off x="5507202" y="4509428"/>
            <a:ext cx="108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ldLvl="0" animBg="1"/>
      <p:bldP spid="68" grpId="0" bldLvl="0" animBg="1"/>
      <p:bldP spid="8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0/1</a:t>
            </a:r>
            <a:r>
              <a:rPr lang="zh-CN" altLang="en-US" dirty="0"/>
              <a:t>损失函数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基本想法：最大化</a:t>
            </a:r>
            <a:r>
              <a:rPr lang="zh-CN" altLang="en-US" sz="2800" dirty="0"/>
              <a:t>间隔的同时</a:t>
            </a:r>
            <a:r>
              <a:rPr lang="en-US" altLang="zh-CN" sz="2800" dirty="0"/>
              <a:t>, </a:t>
            </a:r>
            <a:r>
              <a:rPr lang="zh-CN" altLang="en-US" sz="2800" dirty="0" smtClean="0"/>
              <a:t>让</a:t>
            </a:r>
            <a:r>
              <a:rPr lang="zh-CN" altLang="en-US" sz="2800" dirty="0" smtClean="0">
                <a:solidFill>
                  <a:srgbClr val="1D09F8"/>
                </a:solidFill>
              </a:rPr>
              <a:t>不</a:t>
            </a:r>
            <a:r>
              <a:rPr lang="zh-CN" altLang="en-US" sz="2800" dirty="0">
                <a:solidFill>
                  <a:srgbClr val="1D09F8"/>
                </a:solidFill>
              </a:rPr>
              <a:t>满足约束的样本应</a:t>
            </a:r>
            <a:r>
              <a:rPr lang="zh-CN" altLang="en-US" sz="2800" dirty="0" smtClean="0">
                <a:solidFill>
                  <a:srgbClr val="1D09F8"/>
                </a:solidFill>
              </a:rPr>
              <a:t>尽可能少</a:t>
            </a:r>
            <a:r>
              <a:rPr lang="en-US" altLang="zh-CN" sz="2800" dirty="0" smtClean="0"/>
              <a:t>.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zh-CN" altLang="en-US" sz="2800" dirty="0" smtClean="0"/>
          </a:p>
          <a:p>
            <a:r>
              <a:rPr lang="zh-CN" altLang="en-US" sz="2800" dirty="0" smtClean="0"/>
              <a:t>其中     是</a:t>
            </a:r>
            <a:r>
              <a:rPr lang="en-US" altLang="zh-CN" sz="2800" dirty="0" smtClean="0"/>
              <a:t>“0/1</a:t>
            </a:r>
            <a:r>
              <a:rPr lang="zh-CN" altLang="en-US" sz="2800" dirty="0" smtClean="0"/>
              <a:t>损失函数</a:t>
            </a:r>
            <a:r>
              <a:rPr lang="en-US" altLang="zh-CN" sz="2800" dirty="0" smtClean="0"/>
              <a:t>”</a:t>
            </a:r>
            <a:endParaRPr lang="en-US" altLang="zh-CN" sz="2800" dirty="0" smtClean="0"/>
          </a:p>
          <a:p>
            <a:endParaRPr lang="en-US" altLang="zh-CN" dirty="0"/>
          </a:p>
          <a:p>
            <a:r>
              <a:rPr lang="zh-CN" altLang="en-US" sz="2800" dirty="0" smtClean="0"/>
              <a:t>存在的问题：</a:t>
            </a:r>
            <a:r>
              <a:rPr lang="en-US" altLang="zh-CN" sz="2800" dirty="0" smtClean="0"/>
              <a:t>0/1</a:t>
            </a:r>
            <a:r>
              <a:rPr lang="zh-CN" altLang="en-US" sz="2800" dirty="0" smtClean="0"/>
              <a:t>损失函数非凸、非连续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不易优化！</a:t>
            </a:r>
            <a:r>
              <a:rPr lang="en-US" altLang="zh-CN" sz="2800" dirty="0" smtClean="0"/>
              <a:t> </a:t>
            </a:r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166" y="2598448"/>
            <a:ext cx="5980694" cy="8657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940" y="4164835"/>
            <a:ext cx="408467" cy="3657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58" y="3896109"/>
            <a:ext cx="2627604" cy="902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替代损失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 flipH="1" flipV="1">
            <a:off x="4653433" y="1399533"/>
            <a:ext cx="0" cy="3551842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2033394" y="4934939"/>
            <a:ext cx="5432227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485192" y="4918929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Chiller" panose="04020404031007020602" charset="0"/>
              </a:rPr>
              <a:t>0</a:t>
            </a:r>
            <a:endParaRPr lang="zh-CN" altLang="en-US" sz="1400" dirty="0">
              <a:latin typeface="Chiller" panose="04020404031007020602" charset="0"/>
            </a:endParaRPr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7174629" y="4984960"/>
          <a:ext cx="143728" cy="248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6" name="Formula" r:id="rId1" imgW="571500" imgH="971550" progId="Equation.Ribbit">
                  <p:embed/>
                </p:oleObj>
              </mc:Choice>
              <mc:Fallback>
                <p:oleObj name="Formula" r:id="rId1" imgW="571500" imgH="971550" progId="Equation.Ribbit">
                  <p:embed/>
                  <p:pic>
                    <p:nvPicPr>
                      <p:cNvPr id="0" name="图片 8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74629" y="4984960"/>
                        <a:ext cx="143728" cy="248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4021004" y="1342520"/>
          <a:ext cx="471722" cy="33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7" name="Formula" r:id="rId3" imgW="1866900" imgH="1333500" progId="Equation.Ribbit">
                  <p:embed/>
                </p:oleObj>
              </mc:Choice>
              <mc:Fallback>
                <p:oleObj name="Formula" r:id="rId3" imgW="1866900" imgH="1333500" progId="Equation.Ribbit">
                  <p:embed/>
                  <p:pic>
                    <p:nvPicPr>
                      <p:cNvPr id="0" name="图片 8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21004" y="1342520"/>
                        <a:ext cx="471722" cy="339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直接连接符 41"/>
          <p:cNvCxnSpPr/>
          <p:nvPr/>
        </p:nvCxnSpPr>
        <p:spPr>
          <a:xfrm>
            <a:off x="2118789" y="3921413"/>
            <a:ext cx="2530164" cy="140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44465" y="4924606"/>
            <a:ext cx="2530164" cy="140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任意多边形 43"/>
          <p:cNvSpPr/>
          <p:nvPr/>
        </p:nvSpPr>
        <p:spPr>
          <a:xfrm>
            <a:off x="3358789" y="1871650"/>
            <a:ext cx="3771931" cy="2927991"/>
          </a:xfrm>
          <a:custGeom>
            <a:avLst/>
            <a:gdLst>
              <a:gd name="connsiteX0" fmla="*/ 0 w 3111500"/>
              <a:gd name="connsiteY0" fmla="*/ 0 h 2527300"/>
              <a:gd name="connsiteX1" fmla="*/ 139700 w 3111500"/>
              <a:gd name="connsiteY1" fmla="*/ 349250 h 2527300"/>
              <a:gd name="connsiteX2" fmla="*/ 349250 w 3111500"/>
              <a:gd name="connsiteY2" fmla="*/ 781050 h 2527300"/>
              <a:gd name="connsiteX3" fmla="*/ 635000 w 3111500"/>
              <a:gd name="connsiteY3" fmla="*/ 1225550 h 2527300"/>
              <a:gd name="connsiteX4" fmla="*/ 914400 w 3111500"/>
              <a:gd name="connsiteY4" fmla="*/ 1574800 h 2527300"/>
              <a:gd name="connsiteX5" fmla="*/ 1149350 w 3111500"/>
              <a:gd name="connsiteY5" fmla="*/ 1790700 h 2527300"/>
              <a:gd name="connsiteX6" fmla="*/ 1517650 w 3111500"/>
              <a:gd name="connsiteY6" fmla="*/ 2063750 h 2527300"/>
              <a:gd name="connsiteX7" fmla="*/ 1822450 w 3111500"/>
              <a:gd name="connsiteY7" fmla="*/ 2203450 h 2527300"/>
              <a:gd name="connsiteX8" fmla="*/ 2197100 w 3111500"/>
              <a:gd name="connsiteY8" fmla="*/ 2349500 h 2527300"/>
              <a:gd name="connsiteX9" fmla="*/ 2660650 w 3111500"/>
              <a:gd name="connsiteY9" fmla="*/ 2451100 h 2527300"/>
              <a:gd name="connsiteX10" fmla="*/ 2990850 w 3111500"/>
              <a:gd name="connsiteY10" fmla="*/ 2501900 h 2527300"/>
              <a:gd name="connsiteX11" fmla="*/ 3111500 w 3111500"/>
              <a:gd name="connsiteY11" fmla="*/ 2527300 h 2527300"/>
              <a:gd name="connsiteX0-1" fmla="*/ 0 w 3111500"/>
              <a:gd name="connsiteY0-2" fmla="*/ 0 h 2527300"/>
              <a:gd name="connsiteX1-3" fmla="*/ 139700 w 3111500"/>
              <a:gd name="connsiteY1-4" fmla="*/ 349250 h 2527300"/>
              <a:gd name="connsiteX2-5" fmla="*/ 349250 w 3111500"/>
              <a:gd name="connsiteY2-6" fmla="*/ 781050 h 2527300"/>
              <a:gd name="connsiteX3-7" fmla="*/ 635000 w 3111500"/>
              <a:gd name="connsiteY3-8" fmla="*/ 1225550 h 2527300"/>
              <a:gd name="connsiteX4-9" fmla="*/ 914400 w 3111500"/>
              <a:gd name="connsiteY4-10" fmla="*/ 1574800 h 2527300"/>
              <a:gd name="connsiteX5-11" fmla="*/ 1149350 w 3111500"/>
              <a:gd name="connsiteY5-12" fmla="*/ 1790700 h 2527300"/>
              <a:gd name="connsiteX6-13" fmla="*/ 1517650 w 3111500"/>
              <a:gd name="connsiteY6-14" fmla="*/ 2063750 h 2527300"/>
              <a:gd name="connsiteX7-15" fmla="*/ 1822450 w 3111500"/>
              <a:gd name="connsiteY7-16" fmla="*/ 2203450 h 2527300"/>
              <a:gd name="connsiteX8-17" fmla="*/ 2211388 w 3111500"/>
              <a:gd name="connsiteY8-18" fmla="*/ 2344738 h 2527300"/>
              <a:gd name="connsiteX9-19" fmla="*/ 2660650 w 3111500"/>
              <a:gd name="connsiteY9-20" fmla="*/ 2451100 h 2527300"/>
              <a:gd name="connsiteX10-21" fmla="*/ 2990850 w 3111500"/>
              <a:gd name="connsiteY10-22" fmla="*/ 2501900 h 2527300"/>
              <a:gd name="connsiteX11-23" fmla="*/ 3111500 w 3111500"/>
              <a:gd name="connsiteY11-24" fmla="*/ 2527300 h 2527300"/>
              <a:gd name="connsiteX0-25" fmla="*/ 0 w 3135313"/>
              <a:gd name="connsiteY0-26" fmla="*/ 0 h 2517775"/>
              <a:gd name="connsiteX1-27" fmla="*/ 139700 w 3135313"/>
              <a:gd name="connsiteY1-28" fmla="*/ 349250 h 2517775"/>
              <a:gd name="connsiteX2-29" fmla="*/ 349250 w 3135313"/>
              <a:gd name="connsiteY2-30" fmla="*/ 781050 h 2517775"/>
              <a:gd name="connsiteX3-31" fmla="*/ 635000 w 3135313"/>
              <a:gd name="connsiteY3-32" fmla="*/ 1225550 h 2517775"/>
              <a:gd name="connsiteX4-33" fmla="*/ 914400 w 3135313"/>
              <a:gd name="connsiteY4-34" fmla="*/ 1574800 h 2517775"/>
              <a:gd name="connsiteX5-35" fmla="*/ 1149350 w 3135313"/>
              <a:gd name="connsiteY5-36" fmla="*/ 1790700 h 2517775"/>
              <a:gd name="connsiteX6-37" fmla="*/ 1517650 w 3135313"/>
              <a:gd name="connsiteY6-38" fmla="*/ 2063750 h 2517775"/>
              <a:gd name="connsiteX7-39" fmla="*/ 1822450 w 3135313"/>
              <a:gd name="connsiteY7-40" fmla="*/ 2203450 h 2517775"/>
              <a:gd name="connsiteX8-41" fmla="*/ 2211388 w 3135313"/>
              <a:gd name="connsiteY8-42" fmla="*/ 2344738 h 2517775"/>
              <a:gd name="connsiteX9-43" fmla="*/ 2660650 w 3135313"/>
              <a:gd name="connsiteY9-44" fmla="*/ 2451100 h 2517775"/>
              <a:gd name="connsiteX10-45" fmla="*/ 2990850 w 3135313"/>
              <a:gd name="connsiteY10-46" fmla="*/ 2501900 h 2517775"/>
              <a:gd name="connsiteX11-47" fmla="*/ 3135313 w 3135313"/>
              <a:gd name="connsiteY11-48" fmla="*/ 2517775 h 2517775"/>
              <a:gd name="connsiteX0-49" fmla="*/ 0 w 3249613"/>
              <a:gd name="connsiteY0-50" fmla="*/ 0 h 2522537"/>
              <a:gd name="connsiteX1-51" fmla="*/ 139700 w 3249613"/>
              <a:gd name="connsiteY1-52" fmla="*/ 349250 h 2522537"/>
              <a:gd name="connsiteX2-53" fmla="*/ 349250 w 3249613"/>
              <a:gd name="connsiteY2-54" fmla="*/ 781050 h 2522537"/>
              <a:gd name="connsiteX3-55" fmla="*/ 635000 w 3249613"/>
              <a:gd name="connsiteY3-56" fmla="*/ 1225550 h 2522537"/>
              <a:gd name="connsiteX4-57" fmla="*/ 914400 w 3249613"/>
              <a:gd name="connsiteY4-58" fmla="*/ 1574800 h 2522537"/>
              <a:gd name="connsiteX5-59" fmla="*/ 1149350 w 3249613"/>
              <a:gd name="connsiteY5-60" fmla="*/ 1790700 h 2522537"/>
              <a:gd name="connsiteX6-61" fmla="*/ 1517650 w 3249613"/>
              <a:gd name="connsiteY6-62" fmla="*/ 2063750 h 2522537"/>
              <a:gd name="connsiteX7-63" fmla="*/ 1822450 w 3249613"/>
              <a:gd name="connsiteY7-64" fmla="*/ 2203450 h 2522537"/>
              <a:gd name="connsiteX8-65" fmla="*/ 2211388 w 3249613"/>
              <a:gd name="connsiteY8-66" fmla="*/ 2344738 h 2522537"/>
              <a:gd name="connsiteX9-67" fmla="*/ 2660650 w 3249613"/>
              <a:gd name="connsiteY9-68" fmla="*/ 2451100 h 2522537"/>
              <a:gd name="connsiteX10-69" fmla="*/ 2990850 w 3249613"/>
              <a:gd name="connsiteY10-70" fmla="*/ 2501900 h 2522537"/>
              <a:gd name="connsiteX11-71" fmla="*/ 3249613 w 3249613"/>
              <a:gd name="connsiteY11-72" fmla="*/ 2522537 h 2522537"/>
              <a:gd name="connsiteX0-73" fmla="*/ 0 w 3249613"/>
              <a:gd name="connsiteY0-74" fmla="*/ 0 h 2524602"/>
              <a:gd name="connsiteX1-75" fmla="*/ 139700 w 3249613"/>
              <a:gd name="connsiteY1-76" fmla="*/ 349250 h 2524602"/>
              <a:gd name="connsiteX2-77" fmla="*/ 349250 w 3249613"/>
              <a:gd name="connsiteY2-78" fmla="*/ 781050 h 2524602"/>
              <a:gd name="connsiteX3-79" fmla="*/ 635000 w 3249613"/>
              <a:gd name="connsiteY3-80" fmla="*/ 1225550 h 2524602"/>
              <a:gd name="connsiteX4-81" fmla="*/ 914400 w 3249613"/>
              <a:gd name="connsiteY4-82" fmla="*/ 1574800 h 2524602"/>
              <a:gd name="connsiteX5-83" fmla="*/ 1149350 w 3249613"/>
              <a:gd name="connsiteY5-84" fmla="*/ 1790700 h 2524602"/>
              <a:gd name="connsiteX6-85" fmla="*/ 1517650 w 3249613"/>
              <a:gd name="connsiteY6-86" fmla="*/ 2063750 h 2524602"/>
              <a:gd name="connsiteX7-87" fmla="*/ 1822450 w 3249613"/>
              <a:gd name="connsiteY7-88" fmla="*/ 2203450 h 2524602"/>
              <a:gd name="connsiteX8-89" fmla="*/ 2211388 w 3249613"/>
              <a:gd name="connsiteY8-90" fmla="*/ 2344738 h 2524602"/>
              <a:gd name="connsiteX9-91" fmla="*/ 2660650 w 3249613"/>
              <a:gd name="connsiteY9-92" fmla="*/ 2451100 h 2524602"/>
              <a:gd name="connsiteX10-93" fmla="*/ 2990850 w 3249613"/>
              <a:gd name="connsiteY10-94" fmla="*/ 2501900 h 2524602"/>
              <a:gd name="connsiteX11-95" fmla="*/ 3249613 w 3249613"/>
              <a:gd name="connsiteY11-96" fmla="*/ 2522537 h 2524602"/>
              <a:gd name="connsiteX0-97" fmla="*/ 0 w 3249613"/>
              <a:gd name="connsiteY0-98" fmla="*/ 0 h 2522537"/>
              <a:gd name="connsiteX1-99" fmla="*/ 139700 w 3249613"/>
              <a:gd name="connsiteY1-100" fmla="*/ 349250 h 2522537"/>
              <a:gd name="connsiteX2-101" fmla="*/ 349250 w 3249613"/>
              <a:gd name="connsiteY2-102" fmla="*/ 781050 h 2522537"/>
              <a:gd name="connsiteX3-103" fmla="*/ 635000 w 3249613"/>
              <a:gd name="connsiteY3-104" fmla="*/ 1225550 h 2522537"/>
              <a:gd name="connsiteX4-105" fmla="*/ 914400 w 3249613"/>
              <a:gd name="connsiteY4-106" fmla="*/ 1574800 h 2522537"/>
              <a:gd name="connsiteX5-107" fmla="*/ 1149350 w 3249613"/>
              <a:gd name="connsiteY5-108" fmla="*/ 1790700 h 2522537"/>
              <a:gd name="connsiteX6-109" fmla="*/ 1517650 w 3249613"/>
              <a:gd name="connsiteY6-110" fmla="*/ 2063750 h 2522537"/>
              <a:gd name="connsiteX7-111" fmla="*/ 1822450 w 3249613"/>
              <a:gd name="connsiteY7-112" fmla="*/ 2203450 h 2522537"/>
              <a:gd name="connsiteX8-113" fmla="*/ 2211388 w 3249613"/>
              <a:gd name="connsiteY8-114" fmla="*/ 2344738 h 2522537"/>
              <a:gd name="connsiteX9-115" fmla="*/ 2660650 w 3249613"/>
              <a:gd name="connsiteY9-116" fmla="*/ 2451100 h 2522537"/>
              <a:gd name="connsiteX10-117" fmla="*/ 2990850 w 3249613"/>
              <a:gd name="connsiteY10-118" fmla="*/ 2501900 h 2522537"/>
              <a:gd name="connsiteX11-119" fmla="*/ 3249613 w 3249613"/>
              <a:gd name="connsiteY11-120" fmla="*/ 2522537 h 25225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</a:cxnLst>
            <a:rect l="l" t="t" r="r" b="b"/>
            <a:pathLst>
              <a:path w="3249613" h="2522537">
                <a:moveTo>
                  <a:pt x="0" y="0"/>
                </a:moveTo>
                <a:cubicBezTo>
                  <a:pt x="40746" y="109537"/>
                  <a:pt x="81492" y="219075"/>
                  <a:pt x="139700" y="349250"/>
                </a:cubicBezTo>
                <a:cubicBezTo>
                  <a:pt x="197908" y="479425"/>
                  <a:pt x="266700" y="635000"/>
                  <a:pt x="349250" y="781050"/>
                </a:cubicBezTo>
                <a:cubicBezTo>
                  <a:pt x="431800" y="927100"/>
                  <a:pt x="540808" y="1093258"/>
                  <a:pt x="635000" y="1225550"/>
                </a:cubicBezTo>
                <a:cubicBezTo>
                  <a:pt x="729192" y="1357842"/>
                  <a:pt x="828675" y="1480608"/>
                  <a:pt x="914400" y="1574800"/>
                </a:cubicBezTo>
                <a:cubicBezTo>
                  <a:pt x="1000125" y="1668992"/>
                  <a:pt x="1048808" y="1709208"/>
                  <a:pt x="1149350" y="1790700"/>
                </a:cubicBezTo>
                <a:cubicBezTo>
                  <a:pt x="1249892" y="1872192"/>
                  <a:pt x="1405467" y="1994958"/>
                  <a:pt x="1517650" y="2063750"/>
                </a:cubicBezTo>
                <a:cubicBezTo>
                  <a:pt x="1629833" y="2132542"/>
                  <a:pt x="1706827" y="2156619"/>
                  <a:pt x="1822450" y="2203450"/>
                </a:cubicBezTo>
                <a:cubicBezTo>
                  <a:pt x="1938073" y="2250281"/>
                  <a:pt x="2071688" y="2303463"/>
                  <a:pt x="2211388" y="2344738"/>
                </a:cubicBezTo>
                <a:cubicBezTo>
                  <a:pt x="2351088" y="2386013"/>
                  <a:pt x="2530740" y="2424906"/>
                  <a:pt x="2660650" y="2451100"/>
                </a:cubicBezTo>
                <a:cubicBezTo>
                  <a:pt x="2790560" y="2477294"/>
                  <a:pt x="2892689" y="2489994"/>
                  <a:pt x="2990850" y="2501900"/>
                </a:cubicBezTo>
                <a:cubicBezTo>
                  <a:pt x="3089011" y="2513806"/>
                  <a:pt x="3130551" y="2520949"/>
                  <a:pt x="3249613" y="252253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>
            <a:off x="2327492" y="1867964"/>
            <a:ext cx="3463912" cy="30636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5783240" y="4917683"/>
            <a:ext cx="1346438" cy="5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632938" y="4930715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Chiller" panose="04020404031007020602" charset="0"/>
              </a:rPr>
              <a:t>1</a:t>
            </a:r>
            <a:endParaRPr lang="zh-CN" altLang="en-US" sz="1400" dirty="0">
              <a:latin typeface="Chiller" panose="04020404031007020602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696005" y="4916711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Chiller" panose="04020404031007020602" charset="0"/>
              </a:rPr>
              <a:t>2</a:t>
            </a:r>
            <a:endParaRPr lang="zh-CN" altLang="en-US" sz="1400" dirty="0">
              <a:latin typeface="Chiller" panose="04020404031007020602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279093" y="4905879"/>
            <a:ext cx="3308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Chiller" panose="04020404031007020602" charset="0"/>
              </a:rPr>
              <a:t>-1</a:t>
            </a:r>
            <a:endParaRPr lang="zh-CN" altLang="en-US" sz="1400" dirty="0">
              <a:latin typeface="Chiller" panose="04020404031007020602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143396" y="4945273"/>
            <a:ext cx="3308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Chiller" panose="04020404031007020602" charset="0"/>
              </a:rPr>
              <a:t>-2</a:t>
            </a:r>
            <a:endParaRPr lang="zh-CN" altLang="en-US" sz="1400" dirty="0">
              <a:latin typeface="Chiller" panose="04020404031007020602" charset="0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2344506" y="4856063"/>
            <a:ext cx="0" cy="685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3495992" y="4864637"/>
            <a:ext cx="0" cy="685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847907" y="4864637"/>
            <a:ext cx="0" cy="685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368471" y="3917631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Chiller" panose="04020404031007020602" charset="0"/>
              </a:rPr>
              <a:t>1</a:t>
            </a:r>
            <a:endParaRPr lang="zh-CN" altLang="en-US" sz="1400" dirty="0">
              <a:latin typeface="Chiller" panose="04020404031007020602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368471" y="281479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Chiller" panose="04020404031007020602" charset="0"/>
              </a:rPr>
              <a:t>2</a:t>
            </a:r>
            <a:endParaRPr lang="zh-CN" altLang="en-US" sz="1400" dirty="0">
              <a:latin typeface="Chiller" panose="04020404031007020602" charset="0"/>
            </a:endParaRPr>
          </a:p>
        </p:txBody>
      </p:sp>
      <p:cxnSp>
        <p:nvCxnSpPr>
          <p:cNvPr id="56" name="直接连接符 55"/>
          <p:cNvCxnSpPr/>
          <p:nvPr/>
        </p:nvCxnSpPr>
        <p:spPr>
          <a:xfrm rot="16200000">
            <a:off x="4691805" y="2966512"/>
            <a:ext cx="0" cy="685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379840" y="187138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Chiller" panose="04020404031007020602" charset="0"/>
              </a:rPr>
              <a:t>3</a:t>
            </a:r>
            <a:endParaRPr lang="zh-CN" altLang="en-US" sz="1400" dirty="0">
              <a:latin typeface="Chiller" panose="04020404031007020602" charset="0"/>
            </a:endParaRPr>
          </a:p>
        </p:txBody>
      </p:sp>
      <p:cxnSp>
        <p:nvCxnSpPr>
          <p:cNvPr id="58" name="直接连接符 57"/>
          <p:cNvCxnSpPr/>
          <p:nvPr/>
        </p:nvCxnSpPr>
        <p:spPr>
          <a:xfrm rot="16200000">
            <a:off x="4703173" y="2023102"/>
            <a:ext cx="0" cy="685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9" name="对象 58"/>
          <p:cNvGraphicFramePr>
            <a:graphicFrameLocks noChangeAspect="1"/>
          </p:cNvGraphicFramePr>
          <p:nvPr/>
        </p:nvGraphicFramePr>
        <p:xfrm>
          <a:off x="4895569" y="2229128"/>
          <a:ext cx="1905313" cy="291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8" name="Formula" r:id="rId5" imgW="8677275" imgH="1333500" progId="Equation.Ribbit">
                  <p:embed/>
                </p:oleObj>
              </mc:Choice>
              <mc:Fallback>
                <p:oleObj name="Formula" r:id="rId5" imgW="8677275" imgH="1333500" progId="Equation.Ribbit">
                  <p:embed/>
                  <p:pic>
                    <p:nvPicPr>
                      <p:cNvPr id="0" name="图片 8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95569" y="2229128"/>
                        <a:ext cx="1905313" cy="291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/>
          <p:cNvGraphicFramePr>
            <a:graphicFrameLocks noChangeAspect="1"/>
          </p:cNvGraphicFramePr>
          <p:nvPr/>
        </p:nvGraphicFramePr>
        <p:xfrm>
          <a:off x="1234199" y="3185471"/>
          <a:ext cx="2592625" cy="292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9" name="Formula" r:id="rId7" imgW="11811000" imgH="1333500" progId="Equation.Ribbit">
                  <p:embed/>
                </p:oleObj>
              </mc:Choice>
              <mc:Fallback>
                <p:oleObj name="Formula" r:id="rId7" imgW="11811000" imgH="1333500" progId="Equation.Ribbit">
                  <p:embed/>
                  <p:pic>
                    <p:nvPicPr>
                      <p:cNvPr id="0" name="图片 8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34199" y="3185471"/>
                        <a:ext cx="2592625" cy="2929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任意多边形 60"/>
          <p:cNvSpPr/>
          <p:nvPr/>
        </p:nvSpPr>
        <p:spPr>
          <a:xfrm>
            <a:off x="2836292" y="2892897"/>
            <a:ext cx="524134" cy="198525"/>
          </a:xfrm>
          <a:custGeom>
            <a:avLst/>
            <a:gdLst>
              <a:gd name="connsiteX0" fmla="*/ 0 w 451555"/>
              <a:gd name="connsiteY0" fmla="*/ 169333 h 171034"/>
              <a:gd name="connsiteX1" fmla="*/ 248355 w 451555"/>
              <a:gd name="connsiteY1" fmla="*/ 146755 h 171034"/>
              <a:gd name="connsiteX2" fmla="*/ 451555 w 451555"/>
              <a:gd name="connsiteY2" fmla="*/ 0 h 171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1555" h="171034">
                <a:moveTo>
                  <a:pt x="0" y="169333"/>
                </a:moveTo>
                <a:cubicBezTo>
                  <a:pt x="86548" y="172155"/>
                  <a:pt x="173096" y="174977"/>
                  <a:pt x="248355" y="146755"/>
                </a:cubicBezTo>
                <a:cubicBezTo>
                  <a:pt x="323614" y="118533"/>
                  <a:pt x="387584" y="59266"/>
                  <a:pt x="451555" y="0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 rot="10214568">
            <a:off x="3814888" y="2592310"/>
            <a:ext cx="1484401" cy="152187"/>
          </a:xfrm>
          <a:custGeom>
            <a:avLst/>
            <a:gdLst>
              <a:gd name="connsiteX0" fmla="*/ 0 w 451555"/>
              <a:gd name="connsiteY0" fmla="*/ 169333 h 171034"/>
              <a:gd name="connsiteX1" fmla="*/ 248355 w 451555"/>
              <a:gd name="connsiteY1" fmla="*/ 146755 h 171034"/>
              <a:gd name="connsiteX2" fmla="*/ 451555 w 451555"/>
              <a:gd name="connsiteY2" fmla="*/ 0 h 171034"/>
              <a:gd name="connsiteX0-1" fmla="*/ 0 w 451555"/>
              <a:gd name="connsiteY0-2" fmla="*/ 169333 h 169388"/>
              <a:gd name="connsiteX1-3" fmla="*/ 144516 w 451555"/>
              <a:gd name="connsiteY1-4" fmla="*/ 38694 h 169388"/>
              <a:gd name="connsiteX2-5" fmla="*/ 451555 w 451555"/>
              <a:gd name="connsiteY2-6" fmla="*/ 0 h 169388"/>
              <a:gd name="connsiteX0-7" fmla="*/ 0 w 451555"/>
              <a:gd name="connsiteY0-8" fmla="*/ 169333 h 169333"/>
              <a:gd name="connsiteX1-9" fmla="*/ 144516 w 451555"/>
              <a:gd name="connsiteY1-10" fmla="*/ 38694 h 169333"/>
              <a:gd name="connsiteX2-11" fmla="*/ 451555 w 451555"/>
              <a:gd name="connsiteY2-12" fmla="*/ 0 h 169333"/>
              <a:gd name="connsiteX0-13" fmla="*/ 0 w 451555"/>
              <a:gd name="connsiteY0-14" fmla="*/ 169333 h 169333"/>
              <a:gd name="connsiteX1-15" fmla="*/ 144516 w 451555"/>
              <a:gd name="connsiteY1-16" fmla="*/ 38694 h 169333"/>
              <a:gd name="connsiteX2-17" fmla="*/ 451555 w 451555"/>
              <a:gd name="connsiteY2-18" fmla="*/ 0 h 169333"/>
              <a:gd name="connsiteX0-19" fmla="*/ 0 w 451555"/>
              <a:gd name="connsiteY0-20" fmla="*/ 169333 h 169333"/>
              <a:gd name="connsiteX1-21" fmla="*/ 144516 w 451555"/>
              <a:gd name="connsiteY1-22" fmla="*/ 38694 h 169333"/>
              <a:gd name="connsiteX2-23" fmla="*/ 451555 w 451555"/>
              <a:gd name="connsiteY2-24" fmla="*/ 0 h 169333"/>
              <a:gd name="connsiteX0-25" fmla="*/ 0 w 432019"/>
              <a:gd name="connsiteY0-26" fmla="*/ 430421 h 430421"/>
              <a:gd name="connsiteX1-27" fmla="*/ 144516 w 432019"/>
              <a:gd name="connsiteY1-28" fmla="*/ 299782 h 430421"/>
              <a:gd name="connsiteX2-29" fmla="*/ 432019 w 432019"/>
              <a:gd name="connsiteY2-30" fmla="*/ 0 h 430421"/>
              <a:gd name="connsiteX0-31" fmla="*/ 0 w 432019"/>
              <a:gd name="connsiteY0-32" fmla="*/ 430421 h 430421"/>
              <a:gd name="connsiteX1-33" fmla="*/ 144516 w 432019"/>
              <a:gd name="connsiteY1-34" fmla="*/ 299782 h 430421"/>
              <a:gd name="connsiteX2-35" fmla="*/ 432019 w 432019"/>
              <a:gd name="connsiteY2-36" fmla="*/ 0 h 430421"/>
              <a:gd name="connsiteX0-37" fmla="*/ 0 w 432019"/>
              <a:gd name="connsiteY0-38" fmla="*/ 430421 h 430421"/>
              <a:gd name="connsiteX1-39" fmla="*/ 93772 w 432019"/>
              <a:gd name="connsiteY1-40" fmla="*/ 220181 h 430421"/>
              <a:gd name="connsiteX2-41" fmla="*/ 432019 w 432019"/>
              <a:gd name="connsiteY2-42" fmla="*/ 0 h 430421"/>
              <a:gd name="connsiteX0-43" fmla="*/ 0 w 942346"/>
              <a:gd name="connsiteY0-44" fmla="*/ 217546 h 281484"/>
              <a:gd name="connsiteX1-45" fmla="*/ 93772 w 942346"/>
              <a:gd name="connsiteY1-46" fmla="*/ 7306 h 281484"/>
              <a:gd name="connsiteX2-47" fmla="*/ 942346 w 942346"/>
              <a:gd name="connsiteY2-48" fmla="*/ 241776 h 281484"/>
              <a:gd name="connsiteX0-49" fmla="*/ 0 w 942346"/>
              <a:gd name="connsiteY0-50" fmla="*/ 223742 h 247972"/>
              <a:gd name="connsiteX1-51" fmla="*/ 93772 w 942346"/>
              <a:gd name="connsiteY1-52" fmla="*/ 13502 h 247972"/>
              <a:gd name="connsiteX2-53" fmla="*/ 942346 w 942346"/>
              <a:gd name="connsiteY2-54" fmla="*/ 247972 h 247972"/>
              <a:gd name="connsiteX0-55" fmla="*/ 0 w 942346"/>
              <a:gd name="connsiteY0-56" fmla="*/ 132646 h 156876"/>
              <a:gd name="connsiteX1-57" fmla="*/ 114955 w 942346"/>
              <a:gd name="connsiteY1-58" fmla="*/ 20271 h 156876"/>
              <a:gd name="connsiteX2-59" fmla="*/ 942346 w 942346"/>
              <a:gd name="connsiteY2-60" fmla="*/ 156876 h 156876"/>
              <a:gd name="connsiteX0-61" fmla="*/ 0 w 942346"/>
              <a:gd name="connsiteY0-62" fmla="*/ 132646 h 156876"/>
              <a:gd name="connsiteX1-63" fmla="*/ 114955 w 942346"/>
              <a:gd name="connsiteY1-64" fmla="*/ 20271 h 156876"/>
              <a:gd name="connsiteX2-65" fmla="*/ 942346 w 942346"/>
              <a:gd name="connsiteY2-66" fmla="*/ 156876 h 156876"/>
              <a:gd name="connsiteX0-67" fmla="*/ 0 w 942346"/>
              <a:gd name="connsiteY0-68" fmla="*/ 118993 h 143223"/>
              <a:gd name="connsiteX1-69" fmla="*/ 114955 w 942346"/>
              <a:gd name="connsiteY1-70" fmla="*/ 6618 h 143223"/>
              <a:gd name="connsiteX2-71" fmla="*/ 942346 w 942346"/>
              <a:gd name="connsiteY2-72" fmla="*/ 143223 h 143223"/>
              <a:gd name="connsiteX0-73" fmla="*/ 0 w 785321"/>
              <a:gd name="connsiteY0-74" fmla="*/ 120093 h 125970"/>
              <a:gd name="connsiteX1-75" fmla="*/ 114955 w 785321"/>
              <a:gd name="connsiteY1-76" fmla="*/ 7718 h 125970"/>
              <a:gd name="connsiteX2-77" fmla="*/ 785321 w 785321"/>
              <a:gd name="connsiteY2-78" fmla="*/ 125970 h 125970"/>
              <a:gd name="connsiteX0-79" fmla="*/ 0 w 785321"/>
              <a:gd name="connsiteY0-80" fmla="*/ 57447 h 63324"/>
              <a:gd name="connsiteX1-81" fmla="*/ 265039 w 785321"/>
              <a:gd name="connsiteY1-82" fmla="*/ 19751 h 63324"/>
              <a:gd name="connsiteX2-83" fmla="*/ 785321 w 785321"/>
              <a:gd name="connsiteY2-84" fmla="*/ 63324 h 63324"/>
              <a:gd name="connsiteX0-85" fmla="*/ 0 w 785321"/>
              <a:gd name="connsiteY0-86" fmla="*/ 60251 h 66128"/>
              <a:gd name="connsiteX1-87" fmla="*/ 265039 w 785321"/>
              <a:gd name="connsiteY1-88" fmla="*/ 22555 h 66128"/>
              <a:gd name="connsiteX2-89" fmla="*/ 785321 w 785321"/>
              <a:gd name="connsiteY2-90" fmla="*/ 66128 h 66128"/>
              <a:gd name="connsiteX0-91" fmla="*/ 0 w 785321"/>
              <a:gd name="connsiteY0-92" fmla="*/ 100604 h 106481"/>
              <a:gd name="connsiteX1-93" fmla="*/ 243916 w 785321"/>
              <a:gd name="connsiteY1-94" fmla="*/ 9515 h 106481"/>
              <a:gd name="connsiteX2-95" fmla="*/ 785321 w 785321"/>
              <a:gd name="connsiteY2-96" fmla="*/ 106481 h 106481"/>
              <a:gd name="connsiteX0-97" fmla="*/ 0 w 785321"/>
              <a:gd name="connsiteY0-98" fmla="*/ 100604 h 106481"/>
              <a:gd name="connsiteX1-99" fmla="*/ 243916 w 785321"/>
              <a:gd name="connsiteY1-100" fmla="*/ 9515 h 106481"/>
              <a:gd name="connsiteX2-101" fmla="*/ 785321 w 785321"/>
              <a:gd name="connsiteY2-102" fmla="*/ 106481 h 106481"/>
              <a:gd name="connsiteX0-103" fmla="*/ 0 w 958415"/>
              <a:gd name="connsiteY0-104" fmla="*/ 18240 h 249287"/>
              <a:gd name="connsiteX1-105" fmla="*/ 417010 w 958415"/>
              <a:gd name="connsiteY1-106" fmla="*/ 152321 h 249287"/>
              <a:gd name="connsiteX2-107" fmla="*/ 958415 w 958415"/>
              <a:gd name="connsiteY2-108" fmla="*/ 249287 h 249287"/>
              <a:gd name="connsiteX0-109" fmla="*/ 0 w 958415"/>
              <a:gd name="connsiteY0-110" fmla="*/ 32707 h 263754"/>
              <a:gd name="connsiteX1-111" fmla="*/ 317695 w 958415"/>
              <a:gd name="connsiteY1-112" fmla="*/ 17313 h 263754"/>
              <a:gd name="connsiteX2-113" fmla="*/ 958415 w 958415"/>
              <a:gd name="connsiteY2-114" fmla="*/ 263754 h 263754"/>
              <a:gd name="connsiteX0-115" fmla="*/ 0 w 958415"/>
              <a:gd name="connsiteY0-116" fmla="*/ 49169 h 280216"/>
              <a:gd name="connsiteX1-117" fmla="*/ 317695 w 958415"/>
              <a:gd name="connsiteY1-118" fmla="*/ 33775 h 280216"/>
              <a:gd name="connsiteX2-119" fmla="*/ 958415 w 958415"/>
              <a:gd name="connsiteY2-120" fmla="*/ 280216 h 280216"/>
              <a:gd name="connsiteX0-121" fmla="*/ 0 w 958415"/>
              <a:gd name="connsiteY0-122" fmla="*/ 49169 h 280216"/>
              <a:gd name="connsiteX1-123" fmla="*/ 317695 w 958415"/>
              <a:gd name="connsiteY1-124" fmla="*/ 33775 h 280216"/>
              <a:gd name="connsiteX2-125" fmla="*/ 958415 w 958415"/>
              <a:gd name="connsiteY2-126" fmla="*/ 280216 h 280216"/>
              <a:gd name="connsiteX0-127" fmla="*/ 0 w 898303"/>
              <a:gd name="connsiteY0-128" fmla="*/ 49169 h 149813"/>
              <a:gd name="connsiteX1-129" fmla="*/ 317695 w 898303"/>
              <a:gd name="connsiteY1-130" fmla="*/ 33775 h 149813"/>
              <a:gd name="connsiteX2-131" fmla="*/ 898303 w 898303"/>
              <a:gd name="connsiteY2-132" fmla="*/ 149813 h 149813"/>
              <a:gd name="connsiteX0-133" fmla="*/ 0 w 916383"/>
              <a:gd name="connsiteY0-134" fmla="*/ 49169 h 115493"/>
              <a:gd name="connsiteX1-135" fmla="*/ 317695 w 916383"/>
              <a:gd name="connsiteY1-136" fmla="*/ 33775 h 115493"/>
              <a:gd name="connsiteX2-137" fmla="*/ 916383 w 916383"/>
              <a:gd name="connsiteY2-138" fmla="*/ 115493 h 115493"/>
              <a:gd name="connsiteX0-139" fmla="*/ 0 w 916383"/>
              <a:gd name="connsiteY0-140" fmla="*/ 64789 h 131113"/>
              <a:gd name="connsiteX1-141" fmla="*/ 418807 w 916383"/>
              <a:gd name="connsiteY1-142" fmla="*/ 15671 h 131113"/>
              <a:gd name="connsiteX2-143" fmla="*/ 916383 w 916383"/>
              <a:gd name="connsiteY2-144" fmla="*/ 131113 h 1311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916383" h="131113">
                <a:moveTo>
                  <a:pt x="0" y="64789"/>
                </a:moveTo>
                <a:cubicBezTo>
                  <a:pt x="25441" y="-26659"/>
                  <a:pt x="260496" y="975"/>
                  <a:pt x="418807" y="15671"/>
                </a:cubicBezTo>
                <a:cubicBezTo>
                  <a:pt x="642995" y="57774"/>
                  <a:pt x="696468" y="58938"/>
                  <a:pt x="916383" y="131113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任意多边形 62"/>
          <p:cNvSpPr/>
          <p:nvPr/>
        </p:nvSpPr>
        <p:spPr>
          <a:xfrm>
            <a:off x="2993532" y="1923246"/>
            <a:ext cx="4114460" cy="2751711"/>
          </a:xfrm>
          <a:custGeom>
            <a:avLst/>
            <a:gdLst>
              <a:gd name="connsiteX0" fmla="*/ 0 w 3544711"/>
              <a:gd name="connsiteY0" fmla="*/ 0 h 2370667"/>
              <a:gd name="connsiteX1" fmla="*/ 338667 w 3544711"/>
              <a:gd name="connsiteY1" fmla="*/ 541867 h 2370667"/>
              <a:gd name="connsiteX2" fmla="*/ 767645 w 3544711"/>
              <a:gd name="connsiteY2" fmla="*/ 1049867 h 2370667"/>
              <a:gd name="connsiteX3" fmla="*/ 1095022 w 3544711"/>
              <a:gd name="connsiteY3" fmla="*/ 1388533 h 2370667"/>
              <a:gd name="connsiteX4" fmla="*/ 1433689 w 3544711"/>
              <a:gd name="connsiteY4" fmla="*/ 1727200 h 2370667"/>
              <a:gd name="connsiteX5" fmla="*/ 1817511 w 3544711"/>
              <a:gd name="connsiteY5" fmla="*/ 1930400 h 2370667"/>
              <a:gd name="connsiteX6" fmla="*/ 2235200 w 3544711"/>
              <a:gd name="connsiteY6" fmla="*/ 2111022 h 2370667"/>
              <a:gd name="connsiteX7" fmla="*/ 2777067 w 3544711"/>
              <a:gd name="connsiteY7" fmla="*/ 2269067 h 2370667"/>
              <a:gd name="connsiteX8" fmla="*/ 3172178 w 3544711"/>
              <a:gd name="connsiteY8" fmla="*/ 2336800 h 2370667"/>
              <a:gd name="connsiteX9" fmla="*/ 3544711 w 3544711"/>
              <a:gd name="connsiteY9" fmla="*/ 2370667 h 237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4711" h="2370667">
                <a:moveTo>
                  <a:pt x="0" y="0"/>
                </a:moveTo>
                <a:cubicBezTo>
                  <a:pt x="105363" y="183444"/>
                  <a:pt x="210726" y="366889"/>
                  <a:pt x="338667" y="541867"/>
                </a:cubicBezTo>
                <a:cubicBezTo>
                  <a:pt x="466608" y="716845"/>
                  <a:pt x="641586" y="908756"/>
                  <a:pt x="767645" y="1049867"/>
                </a:cubicBezTo>
                <a:cubicBezTo>
                  <a:pt x="893704" y="1190978"/>
                  <a:pt x="984015" y="1275644"/>
                  <a:pt x="1095022" y="1388533"/>
                </a:cubicBezTo>
                <a:cubicBezTo>
                  <a:pt x="1206029" y="1501422"/>
                  <a:pt x="1313274" y="1636889"/>
                  <a:pt x="1433689" y="1727200"/>
                </a:cubicBezTo>
                <a:cubicBezTo>
                  <a:pt x="1554104" y="1817511"/>
                  <a:pt x="1683926" y="1866430"/>
                  <a:pt x="1817511" y="1930400"/>
                </a:cubicBezTo>
                <a:cubicBezTo>
                  <a:pt x="1951096" y="1994370"/>
                  <a:pt x="2075274" y="2054578"/>
                  <a:pt x="2235200" y="2111022"/>
                </a:cubicBezTo>
                <a:cubicBezTo>
                  <a:pt x="2395126" y="2167466"/>
                  <a:pt x="2620904" y="2231437"/>
                  <a:pt x="2777067" y="2269067"/>
                </a:cubicBezTo>
                <a:cubicBezTo>
                  <a:pt x="2933230" y="2306697"/>
                  <a:pt x="3044237" y="2319867"/>
                  <a:pt x="3172178" y="2336800"/>
                </a:cubicBezTo>
                <a:cubicBezTo>
                  <a:pt x="3300119" y="2353733"/>
                  <a:pt x="3422415" y="2362200"/>
                  <a:pt x="3544711" y="237066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4" name="对象 63"/>
          <p:cNvGraphicFramePr>
            <a:graphicFrameLocks noChangeAspect="1"/>
          </p:cNvGraphicFramePr>
          <p:nvPr/>
        </p:nvGraphicFramePr>
        <p:xfrm>
          <a:off x="4960063" y="3408433"/>
          <a:ext cx="2791633" cy="291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0" name="Formula" r:id="rId9" imgW="12725400" imgH="1333500" progId="Equation.Ribbit">
                  <p:embed/>
                </p:oleObj>
              </mc:Choice>
              <mc:Fallback>
                <p:oleObj name="Formula" r:id="rId9" imgW="12725400" imgH="1333500" progId="Equation.Ribbit">
                  <p:embed/>
                  <p:pic>
                    <p:nvPicPr>
                      <p:cNvPr id="0" name="图片 80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60063" y="3408433"/>
                        <a:ext cx="2791633" cy="291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任意多边形 64"/>
          <p:cNvSpPr/>
          <p:nvPr/>
        </p:nvSpPr>
        <p:spPr>
          <a:xfrm rot="10214568">
            <a:off x="5563200" y="3785806"/>
            <a:ext cx="410116" cy="525633"/>
          </a:xfrm>
          <a:custGeom>
            <a:avLst/>
            <a:gdLst>
              <a:gd name="connsiteX0" fmla="*/ 0 w 451555"/>
              <a:gd name="connsiteY0" fmla="*/ 169333 h 171034"/>
              <a:gd name="connsiteX1" fmla="*/ 248355 w 451555"/>
              <a:gd name="connsiteY1" fmla="*/ 146755 h 171034"/>
              <a:gd name="connsiteX2" fmla="*/ 451555 w 451555"/>
              <a:gd name="connsiteY2" fmla="*/ 0 h 171034"/>
              <a:gd name="connsiteX0-1" fmla="*/ 0 w 451555"/>
              <a:gd name="connsiteY0-2" fmla="*/ 169333 h 169388"/>
              <a:gd name="connsiteX1-3" fmla="*/ 144516 w 451555"/>
              <a:gd name="connsiteY1-4" fmla="*/ 38694 h 169388"/>
              <a:gd name="connsiteX2-5" fmla="*/ 451555 w 451555"/>
              <a:gd name="connsiteY2-6" fmla="*/ 0 h 169388"/>
              <a:gd name="connsiteX0-7" fmla="*/ 0 w 451555"/>
              <a:gd name="connsiteY0-8" fmla="*/ 169333 h 169333"/>
              <a:gd name="connsiteX1-9" fmla="*/ 144516 w 451555"/>
              <a:gd name="connsiteY1-10" fmla="*/ 38694 h 169333"/>
              <a:gd name="connsiteX2-11" fmla="*/ 451555 w 451555"/>
              <a:gd name="connsiteY2-12" fmla="*/ 0 h 169333"/>
              <a:gd name="connsiteX0-13" fmla="*/ 0 w 451555"/>
              <a:gd name="connsiteY0-14" fmla="*/ 169333 h 169333"/>
              <a:gd name="connsiteX1-15" fmla="*/ 144516 w 451555"/>
              <a:gd name="connsiteY1-16" fmla="*/ 38694 h 169333"/>
              <a:gd name="connsiteX2-17" fmla="*/ 451555 w 451555"/>
              <a:gd name="connsiteY2-18" fmla="*/ 0 h 169333"/>
              <a:gd name="connsiteX0-19" fmla="*/ 0 w 451555"/>
              <a:gd name="connsiteY0-20" fmla="*/ 169333 h 169333"/>
              <a:gd name="connsiteX1-21" fmla="*/ 144516 w 451555"/>
              <a:gd name="connsiteY1-22" fmla="*/ 38694 h 169333"/>
              <a:gd name="connsiteX2-23" fmla="*/ 451555 w 451555"/>
              <a:gd name="connsiteY2-24" fmla="*/ 0 h 169333"/>
              <a:gd name="connsiteX0-25" fmla="*/ 0 w 432019"/>
              <a:gd name="connsiteY0-26" fmla="*/ 430421 h 430421"/>
              <a:gd name="connsiteX1-27" fmla="*/ 144516 w 432019"/>
              <a:gd name="connsiteY1-28" fmla="*/ 299782 h 430421"/>
              <a:gd name="connsiteX2-29" fmla="*/ 432019 w 432019"/>
              <a:gd name="connsiteY2-30" fmla="*/ 0 h 430421"/>
              <a:gd name="connsiteX0-31" fmla="*/ 0 w 432019"/>
              <a:gd name="connsiteY0-32" fmla="*/ 430421 h 430421"/>
              <a:gd name="connsiteX1-33" fmla="*/ 144516 w 432019"/>
              <a:gd name="connsiteY1-34" fmla="*/ 299782 h 430421"/>
              <a:gd name="connsiteX2-35" fmla="*/ 432019 w 432019"/>
              <a:gd name="connsiteY2-36" fmla="*/ 0 h 430421"/>
              <a:gd name="connsiteX0-37" fmla="*/ 0 w 432019"/>
              <a:gd name="connsiteY0-38" fmla="*/ 430421 h 430421"/>
              <a:gd name="connsiteX1-39" fmla="*/ 93772 w 432019"/>
              <a:gd name="connsiteY1-40" fmla="*/ 220181 h 430421"/>
              <a:gd name="connsiteX2-41" fmla="*/ 432019 w 432019"/>
              <a:gd name="connsiteY2-42" fmla="*/ 0 h 430421"/>
              <a:gd name="connsiteX0-43" fmla="*/ 0 w 942346"/>
              <a:gd name="connsiteY0-44" fmla="*/ 217546 h 281484"/>
              <a:gd name="connsiteX1-45" fmla="*/ 93772 w 942346"/>
              <a:gd name="connsiteY1-46" fmla="*/ 7306 h 281484"/>
              <a:gd name="connsiteX2-47" fmla="*/ 942346 w 942346"/>
              <a:gd name="connsiteY2-48" fmla="*/ 241776 h 281484"/>
              <a:gd name="connsiteX0-49" fmla="*/ 0 w 942346"/>
              <a:gd name="connsiteY0-50" fmla="*/ 223742 h 247972"/>
              <a:gd name="connsiteX1-51" fmla="*/ 93772 w 942346"/>
              <a:gd name="connsiteY1-52" fmla="*/ 13502 h 247972"/>
              <a:gd name="connsiteX2-53" fmla="*/ 942346 w 942346"/>
              <a:gd name="connsiteY2-54" fmla="*/ 247972 h 247972"/>
              <a:gd name="connsiteX0-55" fmla="*/ 0 w 942346"/>
              <a:gd name="connsiteY0-56" fmla="*/ 132646 h 156876"/>
              <a:gd name="connsiteX1-57" fmla="*/ 114955 w 942346"/>
              <a:gd name="connsiteY1-58" fmla="*/ 20271 h 156876"/>
              <a:gd name="connsiteX2-59" fmla="*/ 942346 w 942346"/>
              <a:gd name="connsiteY2-60" fmla="*/ 156876 h 156876"/>
              <a:gd name="connsiteX0-61" fmla="*/ 0 w 942346"/>
              <a:gd name="connsiteY0-62" fmla="*/ 132646 h 156876"/>
              <a:gd name="connsiteX1-63" fmla="*/ 114955 w 942346"/>
              <a:gd name="connsiteY1-64" fmla="*/ 20271 h 156876"/>
              <a:gd name="connsiteX2-65" fmla="*/ 942346 w 942346"/>
              <a:gd name="connsiteY2-66" fmla="*/ 156876 h 156876"/>
              <a:gd name="connsiteX0-67" fmla="*/ 0 w 942346"/>
              <a:gd name="connsiteY0-68" fmla="*/ 118993 h 143223"/>
              <a:gd name="connsiteX1-69" fmla="*/ 114955 w 942346"/>
              <a:gd name="connsiteY1-70" fmla="*/ 6618 h 143223"/>
              <a:gd name="connsiteX2-71" fmla="*/ 942346 w 942346"/>
              <a:gd name="connsiteY2-72" fmla="*/ 143223 h 143223"/>
              <a:gd name="connsiteX0-73" fmla="*/ 0 w 785321"/>
              <a:gd name="connsiteY0-74" fmla="*/ 120093 h 125970"/>
              <a:gd name="connsiteX1-75" fmla="*/ 114955 w 785321"/>
              <a:gd name="connsiteY1-76" fmla="*/ 7718 h 125970"/>
              <a:gd name="connsiteX2-77" fmla="*/ 785321 w 785321"/>
              <a:gd name="connsiteY2-78" fmla="*/ 125970 h 125970"/>
              <a:gd name="connsiteX0-79" fmla="*/ 0 w 785321"/>
              <a:gd name="connsiteY0-80" fmla="*/ 57447 h 63324"/>
              <a:gd name="connsiteX1-81" fmla="*/ 265039 w 785321"/>
              <a:gd name="connsiteY1-82" fmla="*/ 19751 h 63324"/>
              <a:gd name="connsiteX2-83" fmla="*/ 785321 w 785321"/>
              <a:gd name="connsiteY2-84" fmla="*/ 63324 h 63324"/>
              <a:gd name="connsiteX0-85" fmla="*/ 0 w 785321"/>
              <a:gd name="connsiteY0-86" fmla="*/ 60251 h 66128"/>
              <a:gd name="connsiteX1-87" fmla="*/ 265039 w 785321"/>
              <a:gd name="connsiteY1-88" fmla="*/ 22555 h 66128"/>
              <a:gd name="connsiteX2-89" fmla="*/ 785321 w 785321"/>
              <a:gd name="connsiteY2-90" fmla="*/ 66128 h 66128"/>
              <a:gd name="connsiteX0-91" fmla="*/ 0 w 785321"/>
              <a:gd name="connsiteY0-92" fmla="*/ 100604 h 106481"/>
              <a:gd name="connsiteX1-93" fmla="*/ 243916 w 785321"/>
              <a:gd name="connsiteY1-94" fmla="*/ 9515 h 106481"/>
              <a:gd name="connsiteX2-95" fmla="*/ 785321 w 785321"/>
              <a:gd name="connsiteY2-96" fmla="*/ 106481 h 106481"/>
              <a:gd name="connsiteX0-97" fmla="*/ 0 w 785321"/>
              <a:gd name="connsiteY0-98" fmla="*/ 100604 h 106481"/>
              <a:gd name="connsiteX1-99" fmla="*/ 243916 w 785321"/>
              <a:gd name="connsiteY1-100" fmla="*/ 9515 h 106481"/>
              <a:gd name="connsiteX2-101" fmla="*/ 785321 w 785321"/>
              <a:gd name="connsiteY2-102" fmla="*/ 106481 h 106481"/>
              <a:gd name="connsiteX0-103" fmla="*/ 0 w 958415"/>
              <a:gd name="connsiteY0-104" fmla="*/ 18240 h 249287"/>
              <a:gd name="connsiteX1-105" fmla="*/ 417010 w 958415"/>
              <a:gd name="connsiteY1-106" fmla="*/ 152321 h 249287"/>
              <a:gd name="connsiteX2-107" fmla="*/ 958415 w 958415"/>
              <a:gd name="connsiteY2-108" fmla="*/ 249287 h 249287"/>
              <a:gd name="connsiteX0-109" fmla="*/ 0 w 958415"/>
              <a:gd name="connsiteY0-110" fmla="*/ 32707 h 263754"/>
              <a:gd name="connsiteX1-111" fmla="*/ 317695 w 958415"/>
              <a:gd name="connsiteY1-112" fmla="*/ 17313 h 263754"/>
              <a:gd name="connsiteX2-113" fmla="*/ 958415 w 958415"/>
              <a:gd name="connsiteY2-114" fmla="*/ 263754 h 263754"/>
              <a:gd name="connsiteX0-115" fmla="*/ 0 w 958415"/>
              <a:gd name="connsiteY0-116" fmla="*/ 49169 h 280216"/>
              <a:gd name="connsiteX1-117" fmla="*/ 317695 w 958415"/>
              <a:gd name="connsiteY1-118" fmla="*/ 33775 h 280216"/>
              <a:gd name="connsiteX2-119" fmla="*/ 958415 w 958415"/>
              <a:gd name="connsiteY2-120" fmla="*/ 280216 h 280216"/>
              <a:gd name="connsiteX0-121" fmla="*/ 0 w 958415"/>
              <a:gd name="connsiteY0-122" fmla="*/ 49169 h 280216"/>
              <a:gd name="connsiteX1-123" fmla="*/ 317695 w 958415"/>
              <a:gd name="connsiteY1-124" fmla="*/ 33775 h 280216"/>
              <a:gd name="connsiteX2-125" fmla="*/ 958415 w 958415"/>
              <a:gd name="connsiteY2-126" fmla="*/ 280216 h 280216"/>
              <a:gd name="connsiteX0-127" fmla="*/ 0 w 898303"/>
              <a:gd name="connsiteY0-128" fmla="*/ 49169 h 149813"/>
              <a:gd name="connsiteX1-129" fmla="*/ 317695 w 898303"/>
              <a:gd name="connsiteY1-130" fmla="*/ 33775 h 149813"/>
              <a:gd name="connsiteX2-131" fmla="*/ 898303 w 898303"/>
              <a:gd name="connsiteY2-132" fmla="*/ 149813 h 149813"/>
              <a:gd name="connsiteX0-133" fmla="*/ 0 w 916383"/>
              <a:gd name="connsiteY0-134" fmla="*/ 49169 h 115493"/>
              <a:gd name="connsiteX1-135" fmla="*/ 317695 w 916383"/>
              <a:gd name="connsiteY1-136" fmla="*/ 33775 h 115493"/>
              <a:gd name="connsiteX2-137" fmla="*/ 916383 w 916383"/>
              <a:gd name="connsiteY2-138" fmla="*/ 115493 h 115493"/>
              <a:gd name="connsiteX0-139" fmla="*/ 0 w 916383"/>
              <a:gd name="connsiteY0-140" fmla="*/ 64789 h 131113"/>
              <a:gd name="connsiteX1-141" fmla="*/ 418807 w 916383"/>
              <a:gd name="connsiteY1-142" fmla="*/ 15671 h 131113"/>
              <a:gd name="connsiteX2-143" fmla="*/ 916383 w 916383"/>
              <a:gd name="connsiteY2-144" fmla="*/ 131113 h 131113"/>
              <a:gd name="connsiteX0-145" fmla="*/ 0 w 467243"/>
              <a:gd name="connsiteY0-146" fmla="*/ 445275 h 445275"/>
              <a:gd name="connsiteX1-147" fmla="*/ 418807 w 467243"/>
              <a:gd name="connsiteY1-148" fmla="*/ 396157 h 445275"/>
              <a:gd name="connsiteX2-149" fmla="*/ 223670 w 467243"/>
              <a:gd name="connsiteY2-150" fmla="*/ 7093 h 445275"/>
              <a:gd name="connsiteX0-151" fmla="*/ 56610 w 280279"/>
              <a:gd name="connsiteY0-152" fmla="*/ 448595 h 448595"/>
              <a:gd name="connsiteX1-153" fmla="*/ 67623 w 280279"/>
              <a:gd name="connsiteY1-154" fmla="*/ 224296 h 448595"/>
              <a:gd name="connsiteX2-155" fmla="*/ 280280 w 280279"/>
              <a:gd name="connsiteY2-156" fmla="*/ 10413 h 448595"/>
              <a:gd name="connsiteX0-157" fmla="*/ 22527 w 246197"/>
              <a:gd name="connsiteY0-158" fmla="*/ 448595 h 448595"/>
              <a:gd name="connsiteX1-159" fmla="*/ 33540 w 246197"/>
              <a:gd name="connsiteY1-160" fmla="*/ 224296 h 448595"/>
              <a:gd name="connsiteX2-161" fmla="*/ 246197 w 246197"/>
              <a:gd name="connsiteY2-162" fmla="*/ 10413 h 448595"/>
              <a:gd name="connsiteX0-163" fmla="*/ 22527 w 246197"/>
              <a:gd name="connsiteY0-164" fmla="*/ 464084 h 464084"/>
              <a:gd name="connsiteX1-165" fmla="*/ 33540 w 246197"/>
              <a:gd name="connsiteY1-166" fmla="*/ 239785 h 464084"/>
              <a:gd name="connsiteX2-167" fmla="*/ 246197 w 246197"/>
              <a:gd name="connsiteY2-168" fmla="*/ 25902 h 464084"/>
              <a:gd name="connsiteX0-169" fmla="*/ 20929 w 244599"/>
              <a:gd name="connsiteY0-170" fmla="*/ 464084 h 464084"/>
              <a:gd name="connsiteX1-171" fmla="*/ 31942 w 244599"/>
              <a:gd name="connsiteY1-172" fmla="*/ 239785 h 464084"/>
              <a:gd name="connsiteX2-173" fmla="*/ 244599 w 244599"/>
              <a:gd name="connsiteY2-174" fmla="*/ 25902 h 464084"/>
              <a:gd name="connsiteX0-175" fmla="*/ 0 w 223670"/>
              <a:gd name="connsiteY0-176" fmla="*/ 464084 h 464084"/>
              <a:gd name="connsiteX1-177" fmla="*/ 11013 w 223670"/>
              <a:gd name="connsiteY1-178" fmla="*/ 239785 h 464084"/>
              <a:gd name="connsiteX2-179" fmla="*/ 223670 w 223670"/>
              <a:gd name="connsiteY2-180" fmla="*/ 25902 h 464084"/>
              <a:gd name="connsiteX0-181" fmla="*/ 0 w 223670"/>
              <a:gd name="connsiteY0-182" fmla="*/ 464084 h 464084"/>
              <a:gd name="connsiteX1-183" fmla="*/ 11013 w 223670"/>
              <a:gd name="connsiteY1-184" fmla="*/ 239785 h 464084"/>
              <a:gd name="connsiteX2-185" fmla="*/ 223670 w 223670"/>
              <a:gd name="connsiteY2-186" fmla="*/ 25902 h 464084"/>
              <a:gd name="connsiteX0-187" fmla="*/ 0 w 275223"/>
              <a:gd name="connsiteY0-188" fmla="*/ 446880 h 446880"/>
              <a:gd name="connsiteX1-189" fmla="*/ 62566 w 275223"/>
              <a:gd name="connsiteY1-190" fmla="*/ 239785 h 446880"/>
              <a:gd name="connsiteX2-191" fmla="*/ 275223 w 275223"/>
              <a:gd name="connsiteY2-192" fmla="*/ 25902 h 446880"/>
              <a:gd name="connsiteX0-193" fmla="*/ 0 w 275223"/>
              <a:gd name="connsiteY0-194" fmla="*/ 446880 h 446880"/>
              <a:gd name="connsiteX1-195" fmla="*/ 62566 w 275223"/>
              <a:gd name="connsiteY1-196" fmla="*/ 239785 h 446880"/>
              <a:gd name="connsiteX2-197" fmla="*/ 275223 w 275223"/>
              <a:gd name="connsiteY2-198" fmla="*/ 25902 h 446880"/>
              <a:gd name="connsiteX0-199" fmla="*/ 0 w 275223"/>
              <a:gd name="connsiteY0-200" fmla="*/ 446880 h 446880"/>
              <a:gd name="connsiteX1-201" fmla="*/ 62566 w 275223"/>
              <a:gd name="connsiteY1-202" fmla="*/ 239785 h 446880"/>
              <a:gd name="connsiteX2-203" fmla="*/ 275223 w 275223"/>
              <a:gd name="connsiteY2-204" fmla="*/ 25902 h 446880"/>
              <a:gd name="connsiteX0-205" fmla="*/ 0 w 275223"/>
              <a:gd name="connsiteY0-206" fmla="*/ 448458 h 448458"/>
              <a:gd name="connsiteX1-207" fmla="*/ 49981 w 275223"/>
              <a:gd name="connsiteY1-208" fmla="*/ 231095 h 448458"/>
              <a:gd name="connsiteX2-209" fmla="*/ 275223 w 275223"/>
              <a:gd name="connsiteY2-210" fmla="*/ 27480 h 448458"/>
              <a:gd name="connsiteX0-211" fmla="*/ 0 w 275223"/>
              <a:gd name="connsiteY0-212" fmla="*/ 448458 h 448458"/>
              <a:gd name="connsiteX1-213" fmla="*/ 49981 w 275223"/>
              <a:gd name="connsiteY1-214" fmla="*/ 231095 h 448458"/>
              <a:gd name="connsiteX2-215" fmla="*/ 275223 w 275223"/>
              <a:gd name="connsiteY2-216" fmla="*/ 27480 h 448458"/>
              <a:gd name="connsiteX0-217" fmla="*/ 0 w 275223"/>
              <a:gd name="connsiteY0-218" fmla="*/ 448458 h 448458"/>
              <a:gd name="connsiteX1-219" fmla="*/ 49981 w 275223"/>
              <a:gd name="connsiteY1-220" fmla="*/ 231095 h 448458"/>
              <a:gd name="connsiteX2-221" fmla="*/ 275223 w 275223"/>
              <a:gd name="connsiteY2-222" fmla="*/ 27480 h 448458"/>
              <a:gd name="connsiteX0-223" fmla="*/ 0 w 275223"/>
              <a:gd name="connsiteY0-224" fmla="*/ 454939 h 454939"/>
              <a:gd name="connsiteX1-225" fmla="*/ 59365 w 275223"/>
              <a:gd name="connsiteY1-226" fmla="*/ 203584 h 454939"/>
              <a:gd name="connsiteX2-227" fmla="*/ 275223 w 275223"/>
              <a:gd name="connsiteY2-228" fmla="*/ 33961 h 454939"/>
              <a:gd name="connsiteX0-229" fmla="*/ 0 w 275223"/>
              <a:gd name="connsiteY0-230" fmla="*/ 439514 h 439514"/>
              <a:gd name="connsiteX1-231" fmla="*/ 59365 w 275223"/>
              <a:gd name="connsiteY1-232" fmla="*/ 188159 h 439514"/>
              <a:gd name="connsiteX2-233" fmla="*/ 275223 w 275223"/>
              <a:gd name="connsiteY2-234" fmla="*/ 18536 h 439514"/>
              <a:gd name="connsiteX0-235" fmla="*/ 0 w 275223"/>
              <a:gd name="connsiteY0-236" fmla="*/ 439514 h 439514"/>
              <a:gd name="connsiteX1-237" fmla="*/ 59365 w 275223"/>
              <a:gd name="connsiteY1-238" fmla="*/ 188159 h 439514"/>
              <a:gd name="connsiteX2-239" fmla="*/ 275223 w 275223"/>
              <a:gd name="connsiteY2-240" fmla="*/ 18536 h 439514"/>
              <a:gd name="connsiteX0-241" fmla="*/ 0 w 191484"/>
              <a:gd name="connsiteY0-242" fmla="*/ 473825 h 473825"/>
              <a:gd name="connsiteX1-243" fmla="*/ 59365 w 191484"/>
              <a:gd name="connsiteY1-244" fmla="*/ 222470 h 473825"/>
              <a:gd name="connsiteX2-245" fmla="*/ 191484 w 191484"/>
              <a:gd name="connsiteY2-246" fmla="*/ 15838 h 473825"/>
              <a:gd name="connsiteX0-247" fmla="*/ 0 w 191484"/>
              <a:gd name="connsiteY0-248" fmla="*/ 457987 h 457987"/>
              <a:gd name="connsiteX1-249" fmla="*/ 59365 w 191484"/>
              <a:gd name="connsiteY1-250" fmla="*/ 206632 h 457987"/>
              <a:gd name="connsiteX2-251" fmla="*/ 191484 w 191484"/>
              <a:gd name="connsiteY2-252" fmla="*/ 0 h 457987"/>
              <a:gd name="connsiteX0-253" fmla="*/ 0 w 191484"/>
              <a:gd name="connsiteY0-254" fmla="*/ 457987 h 457987"/>
              <a:gd name="connsiteX1-255" fmla="*/ 59365 w 191484"/>
              <a:gd name="connsiteY1-256" fmla="*/ 206632 h 457987"/>
              <a:gd name="connsiteX2-257" fmla="*/ 191484 w 191484"/>
              <a:gd name="connsiteY2-258" fmla="*/ 0 h 457987"/>
              <a:gd name="connsiteX0-259" fmla="*/ 0 w 191484"/>
              <a:gd name="connsiteY0-260" fmla="*/ 457987 h 457987"/>
              <a:gd name="connsiteX1-261" fmla="*/ 54449 w 191484"/>
              <a:gd name="connsiteY1-262" fmla="*/ 246527 h 457987"/>
              <a:gd name="connsiteX2-263" fmla="*/ 191484 w 191484"/>
              <a:gd name="connsiteY2-264" fmla="*/ 0 h 457987"/>
              <a:gd name="connsiteX0-265" fmla="*/ 0 w 191484"/>
              <a:gd name="connsiteY0-266" fmla="*/ 457987 h 457987"/>
              <a:gd name="connsiteX1-267" fmla="*/ 54449 w 191484"/>
              <a:gd name="connsiteY1-268" fmla="*/ 246527 h 457987"/>
              <a:gd name="connsiteX2-269" fmla="*/ 191484 w 191484"/>
              <a:gd name="connsiteY2-270" fmla="*/ 0 h 457987"/>
              <a:gd name="connsiteX0-271" fmla="*/ 0 w 191484"/>
              <a:gd name="connsiteY0-272" fmla="*/ 457987 h 457987"/>
              <a:gd name="connsiteX1-273" fmla="*/ 54449 w 191484"/>
              <a:gd name="connsiteY1-274" fmla="*/ 246527 h 457987"/>
              <a:gd name="connsiteX2-275" fmla="*/ 191484 w 191484"/>
              <a:gd name="connsiteY2-276" fmla="*/ 0 h 457987"/>
              <a:gd name="connsiteX0-277" fmla="*/ 0 w 191484"/>
              <a:gd name="connsiteY0-278" fmla="*/ 457987 h 457987"/>
              <a:gd name="connsiteX1-279" fmla="*/ 83797 w 191484"/>
              <a:gd name="connsiteY1-280" fmla="*/ 275315 h 457987"/>
              <a:gd name="connsiteX2-281" fmla="*/ 191484 w 191484"/>
              <a:gd name="connsiteY2-282" fmla="*/ 0 h 457987"/>
              <a:gd name="connsiteX0-283" fmla="*/ 0 w 191484"/>
              <a:gd name="connsiteY0-284" fmla="*/ 457987 h 457987"/>
              <a:gd name="connsiteX1-285" fmla="*/ 83797 w 191484"/>
              <a:gd name="connsiteY1-286" fmla="*/ 275315 h 457987"/>
              <a:gd name="connsiteX2-287" fmla="*/ 191484 w 191484"/>
              <a:gd name="connsiteY2-288" fmla="*/ 0 h 457987"/>
              <a:gd name="connsiteX0-289" fmla="*/ 0 w 191484"/>
              <a:gd name="connsiteY0-290" fmla="*/ 457987 h 457987"/>
              <a:gd name="connsiteX1-291" fmla="*/ 83797 w 191484"/>
              <a:gd name="connsiteY1-292" fmla="*/ 275315 h 457987"/>
              <a:gd name="connsiteX2-293" fmla="*/ 191484 w 191484"/>
              <a:gd name="connsiteY2-294" fmla="*/ 0 h 457987"/>
              <a:gd name="connsiteX0-295" fmla="*/ 0 w 253181"/>
              <a:gd name="connsiteY0-296" fmla="*/ 452846 h 452846"/>
              <a:gd name="connsiteX1-297" fmla="*/ 145494 w 253181"/>
              <a:gd name="connsiteY1-298" fmla="*/ 275315 h 452846"/>
              <a:gd name="connsiteX2-299" fmla="*/ 253181 w 253181"/>
              <a:gd name="connsiteY2-300" fmla="*/ 0 h 452846"/>
              <a:gd name="connsiteX0-301" fmla="*/ 0 w 253181"/>
              <a:gd name="connsiteY0-302" fmla="*/ 452846 h 452846"/>
              <a:gd name="connsiteX1-303" fmla="*/ 145494 w 253181"/>
              <a:gd name="connsiteY1-304" fmla="*/ 275315 h 452846"/>
              <a:gd name="connsiteX2-305" fmla="*/ 253181 w 253181"/>
              <a:gd name="connsiteY2-306" fmla="*/ 0 h 452846"/>
              <a:gd name="connsiteX0-307" fmla="*/ 0 w 253181"/>
              <a:gd name="connsiteY0-308" fmla="*/ 452846 h 452846"/>
              <a:gd name="connsiteX1-309" fmla="*/ 127628 w 253181"/>
              <a:gd name="connsiteY1-310" fmla="*/ 251698 h 452846"/>
              <a:gd name="connsiteX2-311" fmla="*/ 253181 w 253181"/>
              <a:gd name="connsiteY2-312" fmla="*/ 0 h 452846"/>
              <a:gd name="connsiteX0-313" fmla="*/ 0 w 253181"/>
              <a:gd name="connsiteY0-314" fmla="*/ 452846 h 452846"/>
              <a:gd name="connsiteX1-315" fmla="*/ 127628 w 253181"/>
              <a:gd name="connsiteY1-316" fmla="*/ 251698 h 452846"/>
              <a:gd name="connsiteX2-317" fmla="*/ 253181 w 253181"/>
              <a:gd name="connsiteY2-318" fmla="*/ 0 h 4528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53181" h="452846">
                <a:moveTo>
                  <a:pt x="0" y="452846"/>
                </a:moveTo>
                <a:cubicBezTo>
                  <a:pt x="32959" y="300382"/>
                  <a:pt x="57077" y="325717"/>
                  <a:pt x="127628" y="251698"/>
                </a:cubicBezTo>
                <a:cubicBezTo>
                  <a:pt x="156853" y="218019"/>
                  <a:pt x="211564" y="110753"/>
                  <a:pt x="253181" y="0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66" name="对象 65"/>
          <p:cNvGraphicFramePr>
            <a:graphicFrameLocks noChangeAspect="1"/>
          </p:cNvGraphicFramePr>
          <p:nvPr/>
        </p:nvGraphicFramePr>
        <p:xfrm>
          <a:off x="1121208" y="4074162"/>
          <a:ext cx="2465395" cy="752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1" name="Formula" r:id="rId11" imgW="11887200" imgH="3619500" progId="Equation.Ribbit">
                  <p:embed/>
                </p:oleObj>
              </mc:Choice>
              <mc:Fallback>
                <p:oleObj name="Formula" r:id="rId11" imgW="11887200" imgH="3619500" progId="Equation.Ribbit">
                  <p:embed/>
                  <p:pic>
                    <p:nvPicPr>
                      <p:cNvPr id="0" name="图片 808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21208" y="4074162"/>
                        <a:ext cx="2465395" cy="752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任意多边形 66"/>
          <p:cNvSpPr/>
          <p:nvPr/>
        </p:nvSpPr>
        <p:spPr>
          <a:xfrm>
            <a:off x="3465997" y="3982448"/>
            <a:ext cx="586785" cy="344316"/>
          </a:xfrm>
          <a:custGeom>
            <a:avLst/>
            <a:gdLst>
              <a:gd name="connsiteX0" fmla="*/ 0 w 451555"/>
              <a:gd name="connsiteY0" fmla="*/ 169333 h 171034"/>
              <a:gd name="connsiteX1" fmla="*/ 248355 w 451555"/>
              <a:gd name="connsiteY1" fmla="*/ 146755 h 171034"/>
              <a:gd name="connsiteX2" fmla="*/ 451555 w 451555"/>
              <a:gd name="connsiteY2" fmla="*/ 0 h 171034"/>
              <a:gd name="connsiteX0-1" fmla="*/ 0 w 489655"/>
              <a:gd name="connsiteY0-2" fmla="*/ 255058 h 256759"/>
              <a:gd name="connsiteX1-3" fmla="*/ 248355 w 489655"/>
              <a:gd name="connsiteY1-4" fmla="*/ 232480 h 256759"/>
              <a:gd name="connsiteX2-5" fmla="*/ 489655 w 489655"/>
              <a:gd name="connsiteY2-6" fmla="*/ 0 h 256759"/>
              <a:gd name="connsiteX0-7" fmla="*/ 0 w 489655"/>
              <a:gd name="connsiteY0-8" fmla="*/ 255058 h 255185"/>
              <a:gd name="connsiteX1-9" fmla="*/ 324555 w 489655"/>
              <a:gd name="connsiteY1-10" fmla="*/ 184855 h 255185"/>
              <a:gd name="connsiteX2-11" fmla="*/ 489655 w 489655"/>
              <a:gd name="connsiteY2-12" fmla="*/ 0 h 255185"/>
              <a:gd name="connsiteX0-13" fmla="*/ 0 w 489655"/>
              <a:gd name="connsiteY0-14" fmla="*/ 293158 h 293285"/>
              <a:gd name="connsiteX1-15" fmla="*/ 324555 w 489655"/>
              <a:gd name="connsiteY1-16" fmla="*/ 222955 h 293285"/>
              <a:gd name="connsiteX2-17" fmla="*/ 489655 w 489655"/>
              <a:gd name="connsiteY2-18" fmla="*/ 0 h 293285"/>
              <a:gd name="connsiteX0-19" fmla="*/ 0 w 489655"/>
              <a:gd name="connsiteY0-20" fmla="*/ 293158 h 293285"/>
              <a:gd name="connsiteX1-21" fmla="*/ 324555 w 489655"/>
              <a:gd name="connsiteY1-22" fmla="*/ 222955 h 293285"/>
              <a:gd name="connsiteX2-23" fmla="*/ 489655 w 489655"/>
              <a:gd name="connsiteY2-24" fmla="*/ 0 h 293285"/>
              <a:gd name="connsiteX0-25" fmla="*/ 0 w 489655"/>
              <a:gd name="connsiteY0-26" fmla="*/ 293158 h 293285"/>
              <a:gd name="connsiteX1-27" fmla="*/ 295980 w 489655"/>
              <a:gd name="connsiteY1-28" fmla="*/ 222955 h 293285"/>
              <a:gd name="connsiteX2-29" fmla="*/ 489655 w 489655"/>
              <a:gd name="connsiteY2-30" fmla="*/ 0 h 293285"/>
              <a:gd name="connsiteX0-31" fmla="*/ 0 w 489655"/>
              <a:gd name="connsiteY0-32" fmla="*/ 293158 h 293285"/>
              <a:gd name="connsiteX1-33" fmla="*/ 295980 w 489655"/>
              <a:gd name="connsiteY1-34" fmla="*/ 222955 h 293285"/>
              <a:gd name="connsiteX2-35" fmla="*/ 489655 w 489655"/>
              <a:gd name="connsiteY2-36" fmla="*/ 0 h 293285"/>
              <a:gd name="connsiteX0-37" fmla="*/ 0 w 489655"/>
              <a:gd name="connsiteY0-38" fmla="*/ 293158 h 293514"/>
              <a:gd name="connsiteX1-39" fmla="*/ 295980 w 489655"/>
              <a:gd name="connsiteY1-40" fmla="*/ 222955 h 293514"/>
              <a:gd name="connsiteX2-41" fmla="*/ 489655 w 489655"/>
              <a:gd name="connsiteY2-42" fmla="*/ 0 h 293514"/>
              <a:gd name="connsiteX0-43" fmla="*/ 0 w 505530"/>
              <a:gd name="connsiteY0-44" fmla="*/ 296333 h 296637"/>
              <a:gd name="connsiteX1-45" fmla="*/ 311855 w 505530"/>
              <a:gd name="connsiteY1-46" fmla="*/ 222955 h 296637"/>
              <a:gd name="connsiteX2-47" fmla="*/ 505530 w 505530"/>
              <a:gd name="connsiteY2-48" fmla="*/ 0 h 2966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05530" h="296637">
                <a:moveTo>
                  <a:pt x="0" y="296333"/>
                </a:moveTo>
                <a:cubicBezTo>
                  <a:pt x="86548" y="299155"/>
                  <a:pt x="204846" y="282927"/>
                  <a:pt x="311855" y="222955"/>
                </a:cubicBezTo>
                <a:cubicBezTo>
                  <a:pt x="380764" y="169333"/>
                  <a:pt x="432034" y="110066"/>
                  <a:pt x="505530" y="0"/>
                </a:cubicBezTo>
              </a:path>
            </a:pathLst>
          </a:cu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任意多边形 67"/>
          <p:cNvSpPr/>
          <p:nvPr/>
        </p:nvSpPr>
        <p:spPr>
          <a:xfrm flipV="1">
            <a:off x="3468483" y="4514180"/>
            <a:ext cx="1443624" cy="345309"/>
          </a:xfrm>
          <a:custGeom>
            <a:avLst/>
            <a:gdLst>
              <a:gd name="connsiteX0" fmla="*/ 0 w 451555"/>
              <a:gd name="connsiteY0" fmla="*/ 169333 h 171034"/>
              <a:gd name="connsiteX1" fmla="*/ 248355 w 451555"/>
              <a:gd name="connsiteY1" fmla="*/ 146755 h 171034"/>
              <a:gd name="connsiteX2" fmla="*/ 451555 w 451555"/>
              <a:gd name="connsiteY2" fmla="*/ 0 h 171034"/>
              <a:gd name="connsiteX0-1" fmla="*/ 0 w 489655"/>
              <a:gd name="connsiteY0-2" fmla="*/ 255058 h 256759"/>
              <a:gd name="connsiteX1-3" fmla="*/ 248355 w 489655"/>
              <a:gd name="connsiteY1-4" fmla="*/ 232480 h 256759"/>
              <a:gd name="connsiteX2-5" fmla="*/ 489655 w 489655"/>
              <a:gd name="connsiteY2-6" fmla="*/ 0 h 256759"/>
              <a:gd name="connsiteX0-7" fmla="*/ 0 w 489655"/>
              <a:gd name="connsiteY0-8" fmla="*/ 255058 h 255185"/>
              <a:gd name="connsiteX1-9" fmla="*/ 324555 w 489655"/>
              <a:gd name="connsiteY1-10" fmla="*/ 184855 h 255185"/>
              <a:gd name="connsiteX2-11" fmla="*/ 489655 w 489655"/>
              <a:gd name="connsiteY2-12" fmla="*/ 0 h 255185"/>
              <a:gd name="connsiteX0-13" fmla="*/ 0 w 489655"/>
              <a:gd name="connsiteY0-14" fmla="*/ 293158 h 293285"/>
              <a:gd name="connsiteX1-15" fmla="*/ 324555 w 489655"/>
              <a:gd name="connsiteY1-16" fmla="*/ 222955 h 293285"/>
              <a:gd name="connsiteX2-17" fmla="*/ 489655 w 489655"/>
              <a:gd name="connsiteY2-18" fmla="*/ 0 h 293285"/>
              <a:gd name="connsiteX0-19" fmla="*/ 0 w 489655"/>
              <a:gd name="connsiteY0-20" fmla="*/ 293158 h 293285"/>
              <a:gd name="connsiteX1-21" fmla="*/ 324555 w 489655"/>
              <a:gd name="connsiteY1-22" fmla="*/ 222955 h 293285"/>
              <a:gd name="connsiteX2-23" fmla="*/ 489655 w 489655"/>
              <a:gd name="connsiteY2-24" fmla="*/ 0 h 293285"/>
              <a:gd name="connsiteX0-25" fmla="*/ 0 w 489655"/>
              <a:gd name="connsiteY0-26" fmla="*/ 293158 h 293285"/>
              <a:gd name="connsiteX1-27" fmla="*/ 295980 w 489655"/>
              <a:gd name="connsiteY1-28" fmla="*/ 222955 h 293285"/>
              <a:gd name="connsiteX2-29" fmla="*/ 489655 w 489655"/>
              <a:gd name="connsiteY2-30" fmla="*/ 0 h 293285"/>
              <a:gd name="connsiteX0-31" fmla="*/ 0 w 489655"/>
              <a:gd name="connsiteY0-32" fmla="*/ 293158 h 293285"/>
              <a:gd name="connsiteX1-33" fmla="*/ 295980 w 489655"/>
              <a:gd name="connsiteY1-34" fmla="*/ 222955 h 293285"/>
              <a:gd name="connsiteX2-35" fmla="*/ 489655 w 489655"/>
              <a:gd name="connsiteY2-36" fmla="*/ 0 h 293285"/>
              <a:gd name="connsiteX0-37" fmla="*/ 0 w 489655"/>
              <a:gd name="connsiteY0-38" fmla="*/ 293158 h 293514"/>
              <a:gd name="connsiteX1-39" fmla="*/ 295980 w 489655"/>
              <a:gd name="connsiteY1-40" fmla="*/ 222955 h 293514"/>
              <a:gd name="connsiteX2-41" fmla="*/ 489655 w 489655"/>
              <a:gd name="connsiteY2-42" fmla="*/ 0 h 293514"/>
              <a:gd name="connsiteX0-43" fmla="*/ 0 w 505530"/>
              <a:gd name="connsiteY0-44" fmla="*/ 296333 h 296637"/>
              <a:gd name="connsiteX1-45" fmla="*/ 311855 w 505530"/>
              <a:gd name="connsiteY1-46" fmla="*/ 222955 h 296637"/>
              <a:gd name="connsiteX2-47" fmla="*/ 505530 w 505530"/>
              <a:gd name="connsiteY2-48" fmla="*/ 0 h 296637"/>
              <a:gd name="connsiteX0-49" fmla="*/ 0 w 1243718"/>
              <a:gd name="connsiteY0-50" fmla="*/ 469095 h 469399"/>
              <a:gd name="connsiteX1-51" fmla="*/ 311855 w 1243718"/>
              <a:gd name="connsiteY1-52" fmla="*/ 395717 h 469399"/>
              <a:gd name="connsiteX2-53" fmla="*/ 1243718 w 1243718"/>
              <a:gd name="connsiteY2-54" fmla="*/ 0 h 469399"/>
              <a:gd name="connsiteX0-55" fmla="*/ 0 w 1243718"/>
              <a:gd name="connsiteY0-56" fmla="*/ 469095 h 469170"/>
              <a:gd name="connsiteX1-57" fmla="*/ 859542 w 1243718"/>
              <a:gd name="connsiteY1-58" fmla="*/ 335627 h 469170"/>
              <a:gd name="connsiteX2-59" fmla="*/ 1243718 w 1243718"/>
              <a:gd name="connsiteY2-60" fmla="*/ 0 h 469170"/>
              <a:gd name="connsiteX0-61" fmla="*/ 0 w 1243718"/>
              <a:gd name="connsiteY0-62" fmla="*/ 469095 h 469202"/>
              <a:gd name="connsiteX1-63" fmla="*/ 730954 w 1243718"/>
              <a:gd name="connsiteY1-64" fmla="*/ 358160 h 469202"/>
              <a:gd name="connsiteX2-65" fmla="*/ 1243718 w 1243718"/>
              <a:gd name="connsiteY2-66" fmla="*/ 0 h 469202"/>
              <a:gd name="connsiteX0-67" fmla="*/ 0 w 1243718"/>
              <a:gd name="connsiteY0-68" fmla="*/ 469095 h 469200"/>
              <a:gd name="connsiteX1-69" fmla="*/ 730954 w 1243718"/>
              <a:gd name="connsiteY1-70" fmla="*/ 358160 h 469200"/>
              <a:gd name="connsiteX2-71" fmla="*/ 1243718 w 1243718"/>
              <a:gd name="connsiteY2-72" fmla="*/ 0 h 469200"/>
              <a:gd name="connsiteX0-73" fmla="*/ 0 w 1243718"/>
              <a:gd name="connsiteY0-74" fmla="*/ 469095 h 469202"/>
              <a:gd name="connsiteX1-75" fmla="*/ 730954 w 1243718"/>
              <a:gd name="connsiteY1-76" fmla="*/ 358160 h 469202"/>
              <a:gd name="connsiteX2-77" fmla="*/ 1243718 w 1243718"/>
              <a:gd name="connsiteY2-78" fmla="*/ 0 h 469202"/>
              <a:gd name="connsiteX0-79" fmla="*/ 0 w 1243718"/>
              <a:gd name="connsiteY0-80" fmla="*/ 469095 h 469200"/>
              <a:gd name="connsiteX1-81" fmla="*/ 730954 w 1243718"/>
              <a:gd name="connsiteY1-82" fmla="*/ 358160 h 469200"/>
              <a:gd name="connsiteX2-83" fmla="*/ 1243718 w 1243718"/>
              <a:gd name="connsiteY2-84" fmla="*/ 0 h 46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43718" h="469200">
                <a:moveTo>
                  <a:pt x="0" y="469095"/>
                </a:moveTo>
                <a:cubicBezTo>
                  <a:pt x="86548" y="471917"/>
                  <a:pt x="585845" y="418132"/>
                  <a:pt x="730954" y="358160"/>
                </a:cubicBezTo>
                <a:cubicBezTo>
                  <a:pt x="885588" y="274492"/>
                  <a:pt x="1065447" y="215224"/>
                  <a:pt x="1243718" y="0"/>
                </a:cubicBezTo>
              </a:path>
            </a:pathLst>
          </a:cu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678919" y="5485916"/>
            <a:ext cx="7931090" cy="460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sz="2400" dirty="0">
                <a:solidFill>
                  <a:srgbClr val="1D09F8"/>
                </a:solidFill>
              </a:rPr>
              <a:t>替代</a:t>
            </a:r>
            <a:r>
              <a:rPr lang="zh-CN" altLang="en-US" sz="2400" dirty="0" smtClean="0">
                <a:solidFill>
                  <a:srgbClr val="1D09F8"/>
                </a:solidFill>
              </a:rPr>
              <a:t>损失函数数学性质较好</a:t>
            </a:r>
            <a:r>
              <a:rPr lang="en-US" altLang="zh-CN" sz="2400" dirty="0" smtClean="0">
                <a:solidFill>
                  <a:srgbClr val="1D09F8"/>
                </a:solidFill>
              </a:rPr>
              <a:t>, </a:t>
            </a:r>
            <a:r>
              <a:rPr lang="zh-CN" altLang="en-US" sz="2400" dirty="0" smtClean="0">
                <a:solidFill>
                  <a:srgbClr val="1D09F8"/>
                </a:solidFill>
              </a:rPr>
              <a:t>一般是</a:t>
            </a:r>
            <a:r>
              <a:rPr lang="en-US" altLang="zh-CN" sz="2400" dirty="0" smtClean="0">
                <a:solidFill>
                  <a:srgbClr val="1D09F8"/>
                </a:solidFill>
              </a:rPr>
              <a:t>0/1</a:t>
            </a:r>
            <a:r>
              <a:rPr lang="zh-CN" altLang="en-US" sz="2400" dirty="0" smtClean="0">
                <a:solidFill>
                  <a:srgbClr val="1D09F8"/>
                </a:solidFill>
              </a:rPr>
              <a:t>损失函数的上界</a:t>
            </a:r>
            <a:endParaRPr lang="zh-CN" altLang="en-US" sz="2400" dirty="0" smtClean="0">
              <a:solidFill>
                <a:srgbClr val="1D09F8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36084" y="2546192"/>
            <a:ext cx="1950928" cy="460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D09F8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sz="2400" dirty="0">
                <a:solidFill>
                  <a:srgbClr val="1D09F8"/>
                </a:solidFill>
              </a:rPr>
              <a:t>软</a:t>
            </a:r>
            <a:r>
              <a:rPr lang="zh-CN" altLang="en-US" sz="2400" dirty="0" smtClean="0">
                <a:solidFill>
                  <a:srgbClr val="1D09F8"/>
                </a:solidFill>
              </a:rPr>
              <a:t>间隔</a:t>
            </a:r>
            <a:r>
              <a:rPr lang="en-US" altLang="zh-CN" sz="2400" dirty="0" smtClean="0">
                <a:solidFill>
                  <a:srgbClr val="1D09F8"/>
                </a:solidFill>
              </a:rPr>
              <a:t>SVM</a:t>
            </a:r>
            <a:endParaRPr lang="en-US" altLang="zh-CN" sz="2400" dirty="0" smtClean="0">
              <a:solidFill>
                <a:srgbClr val="1D09F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61" grpId="0" animBg="1"/>
      <p:bldP spid="62" grpId="0" animBg="1"/>
      <p:bldP spid="63" grpId="0" animBg="1"/>
      <p:bldP spid="65" grpId="0" animBg="1"/>
      <p:bldP spid="71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</a:t>
            </a:r>
            <a:r>
              <a:rPr lang="zh-CN" altLang="en-US" dirty="0" smtClean="0"/>
              <a:t>间隔</a:t>
            </a:r>
            <a:r>
              <a:rPr lang="zh-CN" altLang="en-US" dirty="0"/>
              <a:t>支持向量机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30" y="1653540"/>
            <a:ext cx="6386195" cy="864870"/>
          </a:xfrm>
        </p:spPr>
      </p:pic>
      <p:sp>
        <p:nvSpPr>
          <p:cNvPr id="10" name="内容占位符 3"/>
          <p:cNvSpPr txBox="1"/>
          <p:nvPr/>
        </p:nvSpPr>
        <p:spPr>
          <a:xfrm>
            <a:off x="854710" y="1805940"/>
            <a:ext cx="1572260" cy="450850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/>
              <a:t>原始问题</a:t>
            </a:r>
            <a:endParaRPr lang="zh-CN" altLang="en-US" sz="2400" b="1" dirty="0"/>
          </a:p>
        </p:txBody>
      </p:sp>
      <p:sp>
        <p:nvSpPr>
          <p:cNvPr id="11" name="内容占位符 3"/>
          <p:cNvSpPr txBox="1"/>
          <p:nvPr/>
        </p:nvSpPr>
        <p:spPr>
          <a:xfrm>
            <a:off x="854710" y="3847465"/>
            <a:ext cx="1572895" cy="450850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/>
              <a:t>对偶</a:t>
            </a:r>
            <a:r>
              <a:rPr lang="zh-CN" altLang="en-US" sz="2400" b="1" dirty="0" smtClean="0"/>
              <a:t>问题</a:t>
            </a:r>
            <a:endParaRPr lang="zh-CN" altLang="en-US" sz="2400" b="1" dirty="0" smtClean="0"/>
          </a:p>
        </p:txBody>
      </p:sp>
      <p:sp>
        <p:nvSpPr>
          <p:cNvPr id="13" name="矩形 12"/>
          <p:cNvSpPr/>
          <p:nvPr/>
        </p:nvSpPr>
        <p:spPr>
          <a:xfrm>
            <a:off x="1091691" y="5047313"/>
            <a:ext cx="7328308" cy="8299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1D09F8"/>
                </a:solidFill>
              </a:rPr>
              <a:t>根据</a:t>
            </a:r>
            <a:r>
              <a:rPr lang="en-US" altLang="zh-CN" sz="2400" dirty="0" smtClean="0">
                <a:solidFill>
                  <a:srgbClr val="1D09F8"/>
                </a:solidFill>
              </a:rPr>
              <a:t>KKT</a:t>
            </a:r>
            <a:r>
              <a:rPr lang="zh-CN" altLang="en-US" sz="2400" dirty="0" smtClean="0">
                <a:solidFill>
                  <a:srgbClr val="1D09F8"/>
                </a:solidFill>
              </a:rPr>
              <a:t>条件可推得最终</a:t>
            </a:r>
            <a:r>
              <a:rPr lang="zh-CN" altLang="en-US" sz="2400" dirty="0">
                <a:solidFill>
                  <a:srgbClr val="1D09F8"/>
                </a:solidFill>
              </a:rPr>
              <a:t>模型仅与支持向量</a:t>
            </a:r>
            <a:r>
              <a:rPr lang="zh-CN" altLang="en-US" sz="2400" dirty="0" smtClean="0">
                <a:solidFill>
                  <a:srgbClr val="1D09F8"/>
                </a:solidFill>
              </a:rPr>
              <a:t>有关</a:t>
            </a:r>
            <a:r>
              <a:rPr lang="en-US" altLang="zh-CN" sz="2400" dirty="0" smtClean="0">
                <a:solidFill>
                  <a:srgbClr val="1D09F8"/>
                </a:solidFill>
              </a:rPr>
              <a:t>, </a:t>
            </a:r>
            <a:r>
              <a:rPr lang="zh-CN" altLang="en-US" sz="2400" dirty="0" smtClean="0">
                <a:solidFill>
                  <a:srgbClr val="1D09F8"/>
                </a:solidFill>
              </a:rPr>
              <a:t>也即</a:t>
            </a:r>
            <a:r>
              <a:rPr lang="en-US" altLang="zh-CN" sz="2400" dirty="0">
                <a:solidFill>
                  <a:srgbClr val="1D09F8"/>
                </a:solidFill>
              </a:rPr>
              <a:t>h</a:t>
            </a:r>
            <a:r>
              <a:rPr lang="en-US" altLang="zh-CN" sz="2400" dirty="0" smtClean="0">
                <a:solidFill>
                  <a:srgbClr val="1D09F8"/>
                </a:solidFill>
              </a:rPr>
              <a:t>inge</a:t>
            </a:r>
            <a:r>
              <a:rPr lang="zh-CN" altLang="en-US" sz="2400" dirty="0" smtClean="0">
                <a:solidFill>
                  <a:srgbClr val="1D09F8"/>
                </a:solidFill>
              </a:rPr>
              <a:t>损失函数依然保持了支持</a:t>
            </a:r>
            <a:r>
              <a:rPr lang="zh-CN" altLang="en-US" sz="2400" dirty="0">
                <a:solidFill>
                  <a:srgbClr val="1D09F8"/>
                </a:solidFill>
              </a:rPr>
              <a:t>向量机解的</a:t>
            </a:r>
            <a:r>
              <a:rPr lang="zh-CN" altLang="en-US" sz="2400" dirty="0">
                <a:solidFill>
                  <a:srgbClr val="FF0000"/>
                </a:solidFill>
              </a:rPr>
              <a:t>稀疏</a:t>
            </a:r>
            <a:r>
              <a:rPr lang="zh-CN" altLang="en-US" sz="2400" dirty="0" smtClean="0">
                <a:solidFill>
                  <a:srgbClr val="FF0000"/>
                </a:solidFill>
              </a:rPr>
              <a:t>性</a:t>
            </a:r>
            <a:r>
              <a:rPr lang="en-US" altLang="zh-CN" sz="2400" dirty="0" smtClean="0">
                <a:solidFill>
                  <a:srgbClr val="1D09F8"/>
                </a:solidFill>
              </a:rPr>
              <a:t>.</a:t>
            </a:r>
            <a:endParaRPr lang="en-US" altLang="zh-CN" sz="2400" dirty="0" smtClean="0">
              <a:solidFill>
                <a:srgbClr val="1D09F8"/>
              </a:solidFill>
              <a:latin typeface="Verdana" panose="020B0604030504040204" pitchFamily="34" charset="0"/>
              <a:ea typeface="幼圆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81" y="3060504"/>
            <a:ext cx="6163590" cy="1896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ldLvl="0" animBg="1"/>
      <p:bldP spid="10" grpId="0"/>
      <p:bldP spid="10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8785" y="495300"/>
            <a:ext cx="7838440" cy="1524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765" y="1226185"/>
            <a:ext cx="3749675" cy="9848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l="1092" b="3537"/>
          <a:stretch>
            <a:fillRect/>
          </a:stretch>
        </p:blipFill>
        <p:spPr>
          <a:xfrm>
            <a:off x="647065" y="2137410"/>
            <a:ext cx="7421880" cy="44678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8755" y="30924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eaLnBrk="1" hangingPunct="1">
              <a:buNone/>
            </a:pPr>
            <a:r>
              <a:rPr lang="zh-CN" altLang="en-US" b="1" dirty="0">
                <a:solidFill>
                  <a:srgbClr val="1D09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推导过程：</a:t>
            </a:r>
            <a:endParaRPr lang="zh-CN" altLang="en-US" b="1" dirty="0">
              <a:solidFill>
                <a:srgbClr val="1D09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647065" y="951865"/>
            <a:ext cx="4257675" cy="76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2"/>
          <p:cNvSpPr>
            <a:spLocks noGrp="1"/>
          </p:cNvSpPr>
          <p:nvPr/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对偶问题：</a:t>
            </a:r>
            <a:br>
              <a:rPr lang="en-US" altLang="zh-CN" sz="2800" dirty="0" smtClean="0"/>
            </a:br>
            <a:br>
              <a:rPr lang="en-US" altLang="zh-CN" sz="2800" dirty="0" smtClean="0"/>
            </a:br>
            <a:br>
              <a:rPr lang="en-US" altLang="zh-CN" sz="2800" dirty="0" smtClean="0"/>
            </a:br>
            <a:br>
              <a:rPr lang="en-US" altLang="zh-CN" sz="2800" dirty="0" smtClean="0"/>
            </a:br>
            <a:br>
              <a:rPr lang="en-US" altLang="zh-CN" sz="3600" dirty="0" smtClean="0"/>
            </a:br>
            <a:endParaRPr lang="en-US" altLang="zh-CN" sz="2800" dirty="0" smtClean="0"/>
          </a:p>
          <a:p>
            <a:r>
              <a:rPr lang="en-US" sz="2800" dirty="0" smtClean="0"/>
              <a:t>KKT</a:t>
            </a:r>
            <a:r>
              <a:rPr lang="zh-CN" altLang="en-US" sz="2800" dirty="0" smtClean="0"/>
              <a:t>条件：</a:t>
            </a:r>
            <a:endParaRPr lang="zh-CN" altLang="en-US" sz="28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9685" y="548640"/>
            <a:ext cx="6453505" cy="782955"/>
          </a:xfrm>
        </p:spPr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软</a:t>
            </a:r>
            <a:r>
              <a:rPr lang="zh-CN" altLang="en-US" dirty="0" smtClean="0">
                <a:sym typeface="+mn-ea"/>
              </a:rPr>
              <a:t>间隔</a:t>
            </a:r>
            <a:r>
              <a:rPr lang="zh-CN" altLang="en-US" dirty="0">
                <a:sym typeface="+mn-ea"/>
              </a:rPr>
              <a:t>支持向量机（引入松弛变量）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rcRect r="29831"/>
          <a:stretch>
            <a:fillRect/>
          </a:stretch>
        </p:blipFill>
        <p:spPr>
          <a:xfrm>
            <a:off x="3350260" y="1609725"/>
            <a:ext cx="4392930" cy="22155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32835" t="22071"/>
          <a:stretch>
            <a:fillRect/>
          </a:stretch>
        </p:blipFill>
        <p:spPr>
          <a:xfrm>
            <a:off x="3118485" y="4271010"/>
            <a:ext cx="3745230" cy="2111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 smtClean="0"/>
              <a:t>支持向量机学习模型的更一般形式</a:t>
            </a:r>
            <a:br>
              <a:rPr lang="en-US" altLang="zh-CN" sz="2800" dirty="0" smtClean="0"/>
            </a:br>
            <a:br>
              <a:rPr lang="en-US" altLang="zh-CN" sz="2800" dirty="0" smtClean="0"/>
            </a:br>
            <a:br>
              <a:rPr lang="en-US" altLang="zh-CN" sz="2800" dirty="0" smtClean="0"/>
            </a:br>
            <a:br>
              <a:rPr lang="en-US" altLang="zh-CN" sz="2800" dirty="0" smtClean="0"/>
            </a:br>
            <a:br>
              <a:rPr lang="en-US" altLang="zh-CN" sz="3600" dirty="0" smtClean="0"/>
            </a:br>
            <a:endParaRPr lang="en-US" altLang="zh-CN" sz="2800" dirty="0" smtClean="0"/>
          </a:p>
          <a:p>
            <a:r>
              <a:rPr lang="zh-CN" altLang="en-US" sz="2800" dirty="0" smtClean="0"/>
              <a:t>通过替换上面两个部分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可以得到</a:t>
            </a:r>
            <a:r>
              <a:rPr lang="zh-CN" altLang="en-US" sz="2800" dirty="0"/>
              <a:t>许多</a:t>
            </a:r>
            <a:r>
              <a:rPr lang="zh-CN" altLang="en-US" sz="2800" dirty="0" smtClean="0"/>
              <a:t>其他学习模型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对数几率</a:t>
            </a:r>
            <a:r>
              <a:rPr lang="zh-CN" altLang="en-US" sz="2400" dirty="0" smtClean="0"/>
              <a:t>回归</a:t>
            </a:r>
            <a:r>
              <a:rPr lang="en-US" altLang="zh-CN" sz="2400" dirty="0" smtClean="0"/>
              <a:t>(Logistic Regression)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最小绝对收缩选择算子</a:t>
            </a:r>
            <a:r>
              <a:rPr lang="en-US" altLang="zh-CN" sz="2400" dirty="0" smtClean="0"/>
              <a:t>(LASSO)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……</a:t>
            </a:r>
            <a:endParaRPr lang="en-US" altLang="zh-CN" sz="2400" dirty="0" smtClean="0"/>
          </a:p>
        </p:txBody>
      </p:sp>
      <p:sp>
        <p:nvSpPr>
          <p:cNvPr id="7" name="矩形 6"/>
          <p:cNvSpPr/>
          <p:nvPr/>
        </p:nvSpPr>
        <p:spPr>
          <a:xfrm>
            <a:off x="2356835" y="3302259"/>
            <a:ext cx="2073498" cy="7067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1D09F8"/>
                </a:solidFill>
              </a:rPr>
              <a:t>结构风险</a:t>
            </a:r>
            <a:r>
              <a:rPr lang="en-US" altLang="zh-CN" sz="2000" dirty="0" smtClean="0">
                <a:solidFill>
                  <a:srgbClr val="1D09F8"/>
                </a:solidFill>
              </a:rPr>
              <a:t>, </a:t>
            </a:r>
            <a:r>
              <a:rPr lang="zh-CN" altLang="en-US" sz="2000" dirty="0" smtClean="0">
                <a:solidFill>
                  <a:srgbClr val="1D09F8"/>
                </a:solidFill>
              </a:rPr>
              <a:t>描述</a:t>
            </a:r>
            <a:r>
              <a:rPr lang="zh-CN" altLang="en-US" sz="2000" dirty="0">
                <a:solidFill>
                  <a:srgbClr val="1D09F8"/>
                </a:solidFill>
              </a:rPr>
              <a:t>模型的某些性质</a:t>
            </a:r>
            <a:endParaRPr lang="zh-CN" altLang="en-US" sz="2000" dirty="0">
              <a:solidFill>
                <a:srgbClr val="1D09F8"/>
              </a:solidFill>
              <a:latin typeface="Verdana" panose="020B0604030504040204" pitchFamily="34" charset="0"/>
              <a:ea typeface="幼圆" panose="020105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35314" y="3302259"/>
            <a:ext cx="2650341" cy="7067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1D09F8"/>
                </a:solidFill>
              </a:rPr>
              <a:t>经验风险</a:t>
            </a:r>
            <a:r>
              <a:rPr lang="en-US" altLang="zh-CN" sz="2000" dirty="0" smtClean="0">
                <a:solidFill>
                  <a:srgbClr val="1D09F8"/>
                </a:solidFill>
              </a:rPr>
              <a:t>, </a:t>
            </a:r>
            <a:r>
              <a:rPr lang="zh-CN" altLang="en-US" sz="2000" dirty="0" smtClean="0">
                <a:solidFill>
                  <a:srgbClr val="1D09F8"/>
                </a:solidFill>
              </a:rPr>
              <a:t>描述</a:t>
            </a:r>
            <a:r>
              <a:rPr lang="zh-CN" altLang="en-US" sz="2000" dirty="0">
                <a:solidFill>
                  <a:srgbClr val="1D09F8"/>
                </a:solidFill>
              </a:rPr>
              <a:t>模型与训练数据的契合程度</a:t>
            </a:r>
            <a:endParaRPr lang="zh-CN" altLang="en-US" sz="2000" dirty="0">
              <a:solidFill>
                <a:srgbClr val="1D09F8"/>
              </a:solidFill>
              <a:latin typeface="Verdana" panose="020B0604030504040204" pitchFamily="34" charset="0"/>
              <a:ea typeface="幼圆" panose="02010509060101010101" pitchFamily="49" charset="-122"/>
            </a:endParaRPr>
          </a:p>
        </p:txBody>
      </p:sp>
      <p:sp>
        <p:nvSpPr>
          <p:cNvPr id="4" name="下箭头 3"/>
          <p:cNvSpPr/>
          <p:nvPr/>
        </p:nvSpPr>
        <p:spPr>
          <a:xfrm rot="10800000">
            <a:off x="3903262" y="2889594"/>
            <a:ext cx="286603" cy="232012"/>
          </a:xfrm>
          <a:prstGeom prst="downArrow">
            <a:avLst/>
          </a:prstGeom>
          <a:solidFill>
            <a:srgbClr val="1D0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 rot="10800000">
            <a:off x="5558474" y="2889594"/>
            <a:ext cx="286603" cy="232012"/>
          </a:xfrm>
          <a:prstGeom prst="downArrow">
            <a:avLst/>
          </a:prstGeom>
          <a:solidFill>
            <a:srgbClr val="1D0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20" y="2163852"/>
            <a:ext cx="3158002" cy="719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4" grpId="0" bldLvl="0" animBg="1"/>
      <p:bldP spid="10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间隔与支持向量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对偶问题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核函数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软间隔与正则化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/>
              <a:t>支持向量回归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核方法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简介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-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支持向量机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vs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神经网络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548640" y="1331595"/>
          <a:ext cx="8237855" cy="50444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84640"/>
                <a:gridCol w="1515110"/>
                <a:gridCol w="805815"/>
                <a:gridCol w="946150"/>
                <a:gridCol w="1036955"/>
                <a:gridCol w="1165225"/>
                <a:gridCol w="935990"/>
                <a:gridCol w="1247775"/>
              </a:tblGrid>
              <a:tr h="83820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latin typeface="Calibri" panose="020F0502020204030204" charset="0"/>
                        <a:ea typeface="华文楷体" panose="02010600040101010101" pitchFamily="2" charset="-122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</a:rPr>
                        <a:t>能力</a:t>
                      </a:r>
                      <a:endParaRPr lang="zh-CN" altLang="en-US" sz="2400">
                        <a:latin typeface="Calibri" panose="020F050202020403020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</a:rPr>
                        <a:t>理论基础</a:t>
                      </a:r>
                      <a:endParaRPr lang="zh-CN" altLang="en-US" sz="2400">
                        <a:latin typeface="Calibri" panose="020F050202020403020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</a:rPr>
                        <a:t>求解效果</a:t>
                      </a:r>
                      <a:endParaRPr lang="zh-CN" altLang="en-US" sz="2400">
                        <a:latin typeface="Calibri" panose="020F050202020403020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</a:rPr>
                        <a:t>计算开销</a:t>
                      </a:r>
                      <a:endParaRPr lang="zh-CN" altLang="en-US" sz="2400">
                        <a:latin typeface="Calibri" panose="020F050202020403020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</a:rPr>
                        <a:t>参数</a:t>
                      </a:r>
                      <a:endParaRPr lang="zh-CN" altLang="en-US" sz="2400">
                        <a:latin typeface="Calibri" panose="020F050202020403020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</a:rPr>
                        <a:t>领域知识</a:t>
                      </a:r>
                      <a:endParaRPr lang="zh-CN" altLang="en-US" sz="2400">
                        <a:latin typeface="Calibri" panose="020F050202020403020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</a:rPr>
                        <a:t>应用效果</a:t>
                      </a:r>
                      <a:endParaRPr lang="zh-CN" altLang="en-US" sz="2400">
                        <a:latin typeface="Calibri" panose="020F050202020403020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</a:tr>
              <a:tr h="8375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>
                          <a:latin typeface="Calibri" panose="020F0502020204030204" charset="0"/>
                          <a:ea typeface="华文楷体" panose="02010600040101010101" pitchFamily="2" charset="-122"/>
                        </a:rPr>
                        <a:t>支持向量机</a:t>
                      </a:r>
                      <a:endParaRPr lang="zh-CN" altLang="en-US" sz="2400" b="1">
                        <a:latin typeface="Calibri" panose="020F050202020403020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Calibri" panose="020F0502020204030204" charset="0"/>
                          <a:ea typeface="华文楷体" panose="02010600040101010101" pitchFamily="2" charset="-122"/>
                          <a:cs typeface="Calibri" panose="020F0502020204030204" charset="0"/>
                        </a:rPr>
                        <a:t>灵活（通过核函</a:t>
                      </a:r>
                      <a:endParaRPr lang="en-US" altLang="zh-CN" sz="2400">
                        <a:latin typeface="Calibri" panose="020F0502020204030204" charset="0"/>
                        <a:ea typeface="华文楷体" panose="02010600040101010101" pitchFamily="2" charset="-122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latin typeface="Calibri" panose="020F0502020204030204" charset="0"/>
                          <a:ea typeface="华文楷体" panose="02010600040101010101" pitchFamily="2" charset="-122"/>
                          <a:cs typeface="Calibri" panose="020F0502020204030204" charset="0"/>
                        </a:rPr>
                        <a:t>数），能力强</a:t>
                      </a:r>
                      <a:endParaRPr lang="en-US" altLang="zh-CN" sz="2400">
                        <a:latin typeface="Calibri" panose="020F0502020204030204" charset="0"/>
                        <a:ea typeface="华文楷体" panose="02010600040101010101" pitchFamily="2" charset="-122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  <a:cs typeface="Calibri" panose="020F0502020204030204" charset="0"/>
                        </a:rPr>
                        <a:t>强</a:t>
                      </a:r>
                      <a:endParaRPr lang="zh-CN" altLang="en-US" sz="2400">
                        <a:latin typeface="Calibri" panose="020F0502020204030204" charset="0"/>
                        <a:ea typeface="华文楷体" panose="02010600040101010101" pitchFamily="2" charset="-122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  <a:cs typeface="Calibri" panose="020F0502020204030204" charset="0"/>
                        </a:rPr>
                        <a:t>全局最优解</a:t>
                      </a:r>
                      <a:endParaRPr lang="zh-CN" altLang="en-US" sz="2400">
                        <a:latin typeface="Calibri" panose="020F0502020204030204" charset="0"/>
                        <a:ea typeface="华文楷体" panose="02010600040101010101" pitchFamily="2" charset="-122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  <a:cs typeface="Calibri" panose="020F0502020204030204" charset="0"/>
                        </a:rPr>
                        <a:t>大</a:t>
                      </a:r>
                      <a:endParaRPr lang="zh-CN" altLang="en-US" sz="2400">
                        <a:latin typeface="Calibri" panose="020F0502020204030204" charset="0"/>
                        <a:ea typeface="华文楷体" panose="02010600040101010101" pitchFamily="2" charset="-122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  <a:cs typeface="Calibri" panose="020F0502020204030204" charset="0"/>
                        </a:rPr>
                        <a:t>少，不需要大量调参</a:t>
                      </a:r>
                      <a:endParaRPr lang="zh-CN" altLang="en-US" sz="2400">
                        <a:latin typeface="Calibri" panose="020F0502020204030204" charset="0"/>
                        <a:ea typeface="华文楷体" panose="02010600040101010101" pitchFamily="2" charset="-122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  <a:cs typeface="Calibri" panose="020F0502020204030204" charset="0"/>
                        </a:rPr>
                        <a:t>嵌入比较困难</a:t>
                      </a:r>
                      <a:endParaRPr lang="zh-CN" altLang="en-US" sz="2400">
                        <a:latin typeface="Calibri" panose="020F0502020204030204" charset="0"/>
                        <a:ea typeface="华文楷体" panose="02010600040101010101" pitchFamily="2" charset="-122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  <a:cs typeface="Calibri" panose="020F0502020204030204" charset="0"/>
                        </a:rPr>
                        <a:t>相对而</a:t>
                      </a:r>
                      <a:endParaRPr lang="zh-CN" altLang="en-US" sz="2400">
                        <a:latin typeface="Calibri" panose="020F0502020204030204" charset="0"/>
                        <a:ea typeface="华文楷体" panose="02010600040101010101" pitchFamily="2" charset="-122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  <a:cs typeface="Calibri" panose="020F0502020204030204" charset="0"/>
                        </a:rPr>
                        <a:t>言，距</a:t>
                      </a:r>
                      <a:endParaRPr lang="zh-CN" altLang="en-US" sz="2400">
                        <a:latin typeface="Calibri" panose="020F0502020204030204" charset="0"/>
                        <a:ea typeface="华文楷体" panose="02010600040101010101" pitchFamily="2" charset="-122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  <a:cs typeface="Calibri" panose="020F0502020204030204" charset="0"/>
                        </a:rPr>
                        <a:t>离业界</a:t>
                      </a:r>
                      <a:endParaRPr lang="zh-CN" altLang="en-US" sz="2400">
                        <a:latin typeface="Calibri" panose="020F0502020204030204" charset="0"/>
                        <a:ea typeface="华文楷体" panose="02010600040101010101" pitchFamily="2" charset="-122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  <a:cs typeface="Calibri" panose="020F0502020204030204" charset="0"/>
                        </a:rPr>
                        <a:t>解决方</a:t>
                      </a:r>
                      <a:endParaRPr lang="zh-CN" altLang="en-US" sz="2400">
                        <a:latin typeface="Calibri" panose="020F0502020204030204" charset="0"/>
                        <a:ea typeface="华文楷体" panose="02010600040101010101" pitchFamily="2" charset="-122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  <a:cs typeface="Calibri" panose="020F0502020204030204" charset="0"/>
                        </a:rPr>
                        <a:t>案远些</a:t>
                      </a:r>
                      <a:endParaRPr lang="zh-CN" altLang="en-US" sz="2400">
                        <a:latin typeface="Calibri" panose="020F0502020204030204" charset="0"/>
                        <a:ea typeface="华文楷体" panose="02010600040101010101" pitchFamily="2" charset="-122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1508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>
                          <a:latin typeface="Calibri" panose="020F0502020204030204" charset="0"/>
                          <a:ea typeface="华文楷体" panose="02010600040101010101" pitchFamily="2" charset="-122"/>
                        </a:rPr>
                        <a:t>神经网络</a:t>
                      </a:r>
                      <a:endParaRPr lang="zh-CN" altLang="en-US" sz="2400" b="1">
                        <a:latin typeface="Calibri" panose="020F050202020403020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  <a:cs typeface="Calibri" panose="020F0502020204030204" charset="0"/>
                        </a:rPr>
                        <a:t>灵活（通过网络结</a:t>
                      </a:r>
                      <a:endParaRPr lang="zh-CN" altLang="en-US" sz="2400">
                        <a:latin typeface="Calibri" panose="020F0502020204030204" charset="0"/>
                        <a:ea typeface="华文楷体" panose="02010600040101010101" pitchFamily="2" charset="-122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  <a:cs typeface="Calibri" panose="020F0502020204030204" charset="0"/>
                        </a:rPr>
                        <a:t>构等），能力强</a:t>
                      </a:r>
                      <a:endParaRPr lang="zh-CN" altLang="en-US" sz="2400">
                        <a:latin typeface="Calibri" panose="020F0502020204030204" charset="0"/>
                        <a:ea typeface="华文楷体" panose="02010600040101010101" pitchFamily="2" charset="-122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  <a:cs typeface="Calibri" panose="020F0502020204030204" charset="0"/>
                        </a:rPr>
                        <a:t>较薄弱</a:t>
                      </a:r>
                      <a:endParaRPr lang="zh-CN" altLang="en-US" sz="2400">
                        <a:latin typeface="Calibri" panose="020F0502020204030204" charset="0"/>
                        <a:ea typeface="华文楷体" panose="02010600040101010101" pitchFamily="2" charset="-122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</a:rPr>
                        <a:t>局部最优解</a:t>
                      </a:r>
                      <a:endParaRPr lang="zh-CN" altLang="en-US" sz="2400">
                        <a:latin typeface="Calibri" panose="020F050202020403020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</a:rPr>
                        <a:t>可大可小，可利用GPU有效加速</a:t>
                      </a:r>
                      <a:endParaRPr lang="zh-CN" altLang="en-US" sz="2400">
                        <a:latin typeface="Calibri" panose="020F050202020403020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</a:rPr>
                        <a:t>多，</a:t>
                      </a:r>
                      <a:endParaRPr lang="zh-CN" altLang="en-US" sz="2400">
                        <a:latin typeface="Calibri" panose="020F0502020204030204" charset="0"/>
                        <a:ea typeface="华文楷体" panose="0201060004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</a:rPr>
                        <a:t>需要</a:t>
                      </a:r>
                      <a:endParaRPr lang="zh-CN" altLang="en-US" sz="2400">
                        <a:latin typeface="Calibri" panose="020F0502020204030204" charset="0"/>
                        <a:ea typeface="华文楷体" panose="0201060004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</a:rPr>
                        <a:t>大量</a:t>
                      </a:r>
                      <a:endParaRPr lang="zh-CN" altLang="en-US" sz="2400">
                        <a:latin typeface="Calibri" panose="020F0502020204030204" charset="0"/>
                        <a:ea typeface="华文楷体" panose="0201060004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</a:rPr>
                        <a:t>人工</a:t>
                      </a:r>
                      <a:endParaRPr lang="zh-CN" altLang="en-US" sz="2400">
                        <a:latin typeface="Calibri" panose="020F0502020204030204" charset="0"/>
                        <a:ea typeface="华文楷体" panose="0201060004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</a:rPr>
                        <a:t>调参</a:t>
                      </a:r>
                      <a:endParaRPr lang="zh-CN" altLang="en-US" sz="2400">
                        <a:latin typeface="Calibri" panose="020F050202020403020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</a:rPr>
                        <a:t>容易</a:t>
                      </a:r>
                      <a:endParaRPr lang="zh-CN" altLang="en-US" sz="2400">
                        <a:latin typeface="Calibri" panose="020F0502020204030204" charset="0"/>
                        <a:ea typeface="华文楷体" panose="0201060004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</a:rPr>
                        <a:t>嵌入</a:t>
                      </a:r>
                      <a:endParaRPr lang="zh-CN" altLang="en-US" sz="2400">
                        <a:latin typeface="Calibri" panose="020F050202020403020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</a:rPr>
                        <a:t>跟业界</a:t>
                      </a:r>
                      <a:endParaRPr lang="zh-CN" altLang="en-US" sz="2400">
                        <a:latin typeface="Calibri" panose="020F0502020204030204" charset="0"/>
                        <a:ea typeface="华文楷体" panose="0201060004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</a:rPr>
                        <a:t>解决方</a:t>
                      </a:r>
                      <a:endParaRPr lang="zh-CN" altLang="en-US" sz="2400">
                        <a:latin typeface="Calibri" panose="020F0502020204030204" charset="0"/>
                        <a:ea typeface="华文楷体" panose="0201060004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</a:rPr>
                        <a:t>案更贴</a:t>
                      </a:r>
                      <a:endParaRPr lang="zh-CN" altLang="en-US" sz="2400">
                        <a:latin typeface="Calibri" panose="020F0502020204030204" charset="0"/>
                        <a:ea typeface="华文楷体" panose="0201060004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latin typeface="Calibri" panose="020F0502020204030204" charset="0"/>
                          <a:ea typeface="华文楷体" panose="02010600040101010101" pitchFamily="2" charset="-122"/>
                        </a:rPr>
                        <a:t>近</a:t>
                      </a:r>
                      <a:endParaRPr lang="zh-CN" altLang="en-US" sz="2400">
                        <a:latin typeface="Calibri" panose="020F050202020403020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支持向量</a:t>
            </a:r>
            <a:r>
              <a:rPr lang="zh-CN" altLang="en-US" dirty="0" smtClean="0"/>
              <a:t>回归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特点</a:t>
            </a:r>
            <a:r>
              <a:rPr lang="en-US" altLang="zh-CN" sz="2800" dirty="0" smtClean="0"/>
              <a:t>: </a:t>
            </a:r>
            <a:r>
              <a:rPr lang="zh-CN" altLang="en-US" sz="2800" dirty="0" smtClean="0"/>
              <a:t>允许模型输出和实际输出间存在    的偏差</a:t>
            </a:r>
            <a:r>
              <a:rPr lang="en-US" altLang="zh-CN" sz="2800" dirty="0" smtClean="0"/>
              <a:t>.</a:t>
            </a:r>
            <a:endParaRPr lang="en-US" altLang="zh-CN" sz="2800" dirty="0" smtClean="0"/>
          </a:p>
        </p:txBody>
      </p:sp>
      <p:cxnSp>
        <p:nvCxnSpPr>
          <p:cNvPr id="36" name="直接箭头连接符 35"/>
          <p:cNvCxnSpPr/>
          <p:nvPr/>
        </p:nvCxnSpPr>
        <p:spPr>
          <a:xfrm flipH="1" flipV="1">
            <a:off x="2229524" y="2287375"/>
            <a:ext cx="0" cy="3255783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218934" y="5543236"/>
            <a:ext cx="3907003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983921" y="5437905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Chiller" panose="04020404031007020602" charset="0"/>
              </a:rPr>
              <a:t>0</a:t>
            </a:r>
            <a:endParaRPr lang="zh-CN" altLang="en-US" sz="1400" dirty="0">
              <a:latin typeface="Chiller" panose="04020404031007020602" charset="0"/>
            </a:endParaRPr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5588101" y="5626939"/>
          <a:ext cx="180492" cy="274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1" name="Formula" r:id="rId1" imgW="647700" imgH="971550" progId="Equation.Ribbit">
                  <p:embed/>
                </p:oleObj>
              </mc:Choice>
              <mc:Fallback>
                <p:oleObj name="Formula" r:id="rId1" imgW="647700" imgH="971550" progId="Equation.Ribbit">
                  <p:embed/>
                  <p:pic>
                    <p:nvPicPr>
                      <p:cNvPr id="0" name="图片 136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88101" y="5626939"/>
                        <a:ext cx="180492" cy="274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1939746" y="2544264"/>
          <a:ext cx="147675" cy="242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2" name="Formula" r:id="rId3" imgW="609600" imgH="981075" progId="Equation.Ribbit">
                  <p:embed/>
                </p:oleObj>
              </mc:Choice>
              <mc:Fallback>
                <p:oleObj name="Formula" r:id="rId3" imgW="609600" imgH="981075" progId="Equation.Ribbit">
                  <p:embed/>
                  <p:pic>
                    <p:nvPicPr>
                      <p:cNvPr id="0" name="图片 136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9746" y="2544264"/>
                        <a:ext cx="147675" cy="242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椭圆 40"/>
          <p:cNvSpPr>
            <a:spLocks noChangeAspect="1"/>
          </p:cNvSpPr>
          <p:nvPr/>
        </p:nvSpPr>
        <p:spPr>
          <a:xfrm>
            <a:off x="3708339" y="4861485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>
            <a:spLocks noChangeAspect="1"/>
          </p:cNvSpPr>
          <p:nvPr/>
        </p:nvSpPr>
        <p:spPr>
          <a:xfrm>
            <a:off x="4315449" y="4270793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5682534" y="3994241"/>
          <a:ext cx="902461" cy="291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3" name="Formula" r:id="rId5" imgW="4143375" imgH="1333500" progId="Equation.Ribbit">
                  <p:embed/>
                </p:oleObj>
              </mc:Choice>
              <mc:Fallback>
                <p:oleObj name="Formula" r:id="rId5" imgW="4143375" imgH="1333500" progId="Equation.Ribbit">
                  <p:embed/>
                  <p:pic>
                    <p:nvPicPr>
                      <p:cNvPr id="0" name="图片 136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82534" y="3994241"/>
                        <a:ext cx="902461" cy="291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4068276" y="2544264"/>
          <a:ext cx="869644" cy="291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4" name="Formula" r:id="rId7" imgW="4000500" imgH="1333500" progId="Equation.Ribbit">
                  <p:embed/>
                </p:oleObj>
              </mc:Choice>
              <mc:Fallback>
                <p:oleObj name="Formula" r:id="rId7" imgW="4000500" imgH="1333500" progId="Equation.Ribbit">
                  <p:embed/>
                  <p:pic>
                    <p:nvPicPr>
                      <p:cNvPr id="0" name="图片 136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68276" y="2544264"/>
                        <a:ext cx="869644" cy="291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5441950" y="2724150"/>
          <a:ext cx="175577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5" name="Formula" r:id="rId9" imgW="8067675" imgH="1476375" progId="Equation.Ribbit">
                  <p:embed/>
                </p:oleObj>
              </mc:Choice>
              <mc:Fallback>
                <p:oleObj name="Formula" r:id="rId9" imgW="8067675" imgH="1476375" progId="Equation.Ribbit">
                  <p:embed/>
                  <p:pic>
                    <p:nvPicPr>
                      <p:cNvPr id="0" name="图片 1360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41950" y="2724150"/>
                        <a:ext cx="1755775" cy="32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任意多边形 45"/>
          <p:cNvSpPr/>
          <p:nvPr/>
        </p:nvSpPr>
        <p:spPr>
          <a:xfrm>
            <a:off x="4698728" y="2815742"/>
            <a:ext cx="239973" cy="479937"/>
          </a:xfrm>
          <a:custGeom>
            <a:avLst/>
            <a:gdLst>
              <a:gd name="connsiteX0" fmla="*/ 0 w 185738"/>
              <a:gd name="connsiteY0" fmla="*/ 0 h 371475"/>
              <a:gd name="connsiteX1" fmla="*/ 33338 w 185738"/>
              <a:gd name="connsiteY1" fmla="*/ 204787 h 371475"/>
              <a:gd name="connsiteX2" fmla="*/ 185738 w 185738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738" h="371475">
                <a:moveTo>
                  <a:pt x="0" y="0"/>
                </a:moveTo>
                <a:cubicBezTo>
                  <a:pt x="1191" y="71437"/>
                  <a:pt x="2382" y="142875"/>
                  <a:pt x="33338" y="204787"/>
                </a:cubicBezTo>
                <a:cubicBezTo>
                  <a:pt x="64294" y="266699"/>
                  <a:pt x="125016" y="319087"/>
                  <a:pt x="185738" y="37147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5051832" y="3833868"/>
            <a:ext cx="484047" cy="320746"/>
          </a:xfrm>
          <a:custGeom>
            <a:avLst/>
            <a:gdLst>
              <a:gd name="connsiteX0" fmla="*/ 374650 w 374650"/>
              <a:gd name="connsiteY0" fmla="*/ 247650 h 248260"/>
              <a:gd name="connsiteX1" fmla="*/ 209550 w 374650"/>
              <a:gd name="connsiteY1" fmla="*/ 209550 h 248260"/>
              <a:gd name="connsiteX2" fmla="*/ 0 w 374650"/>
              <a:gd name="connsiteY2" fmla="*/ 0 h 24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50" h="248260">
                <a:moveTo>
                  <a:pt x="374650" y="247650"/>
                </a:moveTo>
                <a:cubicBezTo>
                  <a:pt x="323321" y="249237"/>
                  <a:pt x="271992" y="250825"/>
                  <a:pt x="209550" y="209550"/>
                </a:cubicBezTo>
                <a:cubicBezTo>
                  <a:pt x="147108" y="168275"/>
                  <a:pt x="73554" y="84137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 flipV="1">
            <a:off x="5552166" y="3039249"/>
            <a:ext cx="688989" cy="303368"/>
          </a:xfrm>
          <a:custGeom>
            <a:avLst/>
            <a:gdLst>
              <a:gd name="connsiteX0" fmla="*/ 368300 w 368300"/>
              <a:gd name="connsiteY0" fmla="*/ 228600 h 241300"/>
              <a:gd name="connsiteX1" fmla="*/ 209550 w 368300"/>
              <a:gd name="connsiteY1" fmla="*/ 215900 h 241300"/>
              <a:gd name="connsiteX2" fmla="*/ 0 w 368300"/>
              <a:gd name="connsiteY2" fmla="*/ 0 h 241300"/>
              <a:gd name="connsiteX0-1" fmla="*/ 349250 w 349250"/>
              <a:gd name="connsiteY0-2" fmla="*/ 247650 h 254239"/>
              <a:gd name="connsiteX1-3" fmla="*/ 209550 w 349250"/>
              <a:gd name="connsiteY1-4" fmla="*/ 215900 h 254239"/>
              <a:gd name="connsiteX2-5" fmla="*/ 0 w 349250"/>
              <a:gd name="connsiteY2-6" fmla="*/ 0 h 254239"/>
              <a:gd name="connsiteX0-7" fmla="*/ 374650 w 374650"/>
              <a:gd name="connsiteY0-8" fmla="*/ 254000 h 259411"/>
              <a:gd name="connsiteX1-9" fmla="*/ 209550 w 374650"/>
              <a:gd name="connsiteY1-10" fmla="*/ 215900 h 259411"/>
              <a:gd name="connsiteX2-11" fmla="*/ 0 w 374650"/>
              <a:gd name="connsiteY2-12" fmla="*/ 0 h 259411"/>
              <a:gd name="connsiteX0-13" fmla="*/ 374650 w 374650"/>
              <a:gd name="connsiteY0-14" fmla="*/ 254000 h 254671"/>
              <a:gd name="connsiteX1-15" fmla="*/ 209550 w 374650"/>
              <a:gd name="connsiteY1-16" fmla="*/ 215900 h 254671"/>
              <a:gd name="connsiteX2-17" fmla="*/ 0 w 374650"/>
              <a:gd name="connsiteY2-18" fmla="*/ 0 h 254671"/>
              <a:gd name="connsiteX0-19" fmla="*/ 374650 w 374650"/>
              <a:gd name="connsiteY0-20" fmla="*/ 254000 h 254033"/>
              <a:gd name="connsiteX1-21" fmla="*/ 175891 w 374650"/>
              <a:gd name="connsiteY1-22" fmla="*/ 165412 h 254033"/>
              <a:gd name="connsiteX2-23" fmla="*/ 0 w 374650"/>
              <a:gd name="connsiteY2-24" fmla="*/ 0 h 254033"/>
              <a:gd name="connsiteX0-25" fmla="*/ 374650 w 374650"/>
              <a:gd name="connsiteY0-26" fmla="*/ 242781 h 242822"/>
              <a:gd name="connsiteX1-27" fmla="*/ 175891 w 374650"/>
              <a:gd name="connsiteY1-28" fmla="*/ 165412 h 242822"/>
              <a:gd name="connsiteX2-29" fmla="*/ 0 w 374650"/>
              <a:gd name="connsiteY2-30" fmla="*/ 0 h 242822"/>
              <a:gd name="connsiteX0-31" fmla="*/ 374650 w 374650"/>
              <a:gd name="connsiteY0-32" fmla="*/ 242781 h 243284"/>
              <a:gd name="connsiteX1-33" fmla="*/ 198330 w 374650"/>
              <a:gd name="connsiteY1-34" fmla="*/ 204681 h 243284"/>
              <a:gd name="connsiteX2-35" fmla="*/ 0 w 374650"/>
              <a:gd name="connsiteY2-36" fmla="*/ 0 h 243284"/>
              <a:gd name="connsiteX0-37" fmla="*/ 374650 w 849817"/>
              <a:gd name="connsiteY0-38" fmla="*/ 242781 h 242793"/>
              <a:gd name="connsiteX1-39" fmla="*/ 845203 w 849817"/>
              <a:gd name="connsiteY1-40" fmla="*/ 71648 h 242793"/>
              <a:gd name="connsiteX2-41" fmla="*/ 0 w 849817"/>
              <a:gd name="connsiteY2-42" fmla="*/ 0 h 242793"/>
              <a:gd name="connsiteX0-43" fmla="*/ 1403357 w 1403357"/>
              <a:gd name="connsiteY0-44" fmla="*/ 141315 h 141366"/>
              <a:gd name="connsiteX1-45" fmla="*/ 845203 w 1403357"/>
              <a:gd name="connsiteY1-46" fmla="*/ 71648 h 141366"/>
              <a:gd name="connsiteX2-47" fmla="*/ 0 w 1403357"/>
              <a:gd name="connsiteY2-48" fmla="*/ 0 h 141366"/>
              <a:gd name="connsiteX0-49" fmla="*/ 1403357 w 1403357"/>
              <a:gd name="connsiteY0-50" fmla="*/ 141315 h 141315"/>
              <a:gd name="connsiteX1-51" fmla="*/ 845203 w 1403357"/>
              <a:gd name="connsiteY1-52" fmla="*/ 71648 h 141315"/>
              <a:gd name="connsiteX2-53" fmla="*/ 0 w 1403357"/>
              <a:gd name="connsiteY2-54" fmla="*/ 0 h 141315"/>
              <a:gd name="connsiteX0-55" fmla="*/ 1403357 w 1403357"/>
              <a:gd name="connsiteY0-56" fmla="*/ 141315 h 141315"/>
              <a:gd name="connsiteX1-57" fmla="*/ 845203 w 1403357"/>
              <a:gd name="connsiteY1-58" fmla="*/ 71648 h 141315"/>
              <a:gd name="connsiteX2-59" fmla="*/ 0 w 1403357"/>
              <a:gd name="connsiteY2-60" fmla="*/ 0 h 141315"/>
              <a:gd name="connsiteX0-61" fmla="*/ 1403357 w 1403357"/>
              <a:gd name="connsiteY0-62" fmla="*/ 141315 h 141315"/>
              <a:gd name="connsiteX1-63" fmla="*/ 845203 w 1403357"/>
              <a:gd name="connsiteY1-64" fmla="*/ 71648 h 141315"/>
              <a:gd name="connsiteX2-65" fmla="*/ 0 w 1403357"/>
              <a:gd name="connsiteY2-66" fmla="*/ 0 h 141315"/>
              <a:gd name="connsiteX0-67" fmla="*/ 1403357 w 1403357"/>
              <a:gd name="connsiteY0-68" fmla="*/ 141315 h 141315"/>
              <a:gd name="connsiteX1-69" fmla="*/ 957507 w 1403357"/>
              <a:gd name="connsiteY1-70" fmla="*/ 31062 h 141315"/>
              <a:gd name="connsiteX2-71" fmla="*/ 0 w 1403357"/>
              <a:gd name="connsiteY2-72" fmla="*/ 0 h 141315"/>
              <a:gd name="connsiteX0-73" fmla="*/ 1403357 w 1403357"/>
              <a:gd name="connsiteY0-74" fmla="*/ 141315 h 141315"/>
              <a:gd name="connsiteX1-75" fmla="*/ 957507 w 1403357"/>
              <a:gd name="connsiteY1-76" fmla="*/ 31062 h 141315"/>
              <a:gd name="connsiteX2-77" fmla="*/ 0 w 1403357"/>
              <a:gd name="connsiteY2-78" fmla="*/ 0 h 141315"/>
              <a:gd name="connsiteX0-79" fmla="*/ 1403357 w 1403357"/>
              <a:gd name="connsiteY0-80" fmla="*/ 141542 h 141542"/>
              <a:gd name="connsiteX1-81" fmla="*/ 957507 w 1403357"/>
              <a:gd name="connsiteY1-82" fmla="*/ 31289 h 141542"/>
              <a:gd name="connsiteX2-83" fmla="*/ 0 w 1403357"/>
              <a:gd name="connsiteY2-84" fmla="*/ 227 h 141542"/>
              <a:gd name="connsiteX0-85" fmla="*/ 1160780 w 1160780"/>
              <a:gd name="connsiteY0-86" fmla="*/ 166259 h 166259"/>
              <a:gd name="connsiteX1-87" fmla="*/ 714930 w 1160780"/>
              <a:gd name="connsiteY1-88" fmla="*/ 56006 h 166259"/>
              <a:gd name="connsiteX2-89" fmla="*/ 0 w 1160780"/>
              <a:gd name="connsiteY2-90" fmla="*/ 142 h 166259"/>
              <a:gd name="connsiteX0-91" fmla="*/ 1160780 w 1160780"/>
              <a:gd name="connsiteY0-92" fmla="*/ 166519 h 166519"/>
              <a:gd name="connsiteX1-93" fmla="*/ 759852 w 1160780"/>
              <a:gd name="connsiteY1-94" fmla="*/ 13425 h 166519"/>
              <a:gd name="connsiteX2-95" fmla="*/ 0 w 1160780"/>
              <a:gd name="connsiteY2-96" fmla="*/ 402 h 166519"/>
              <a:gd name="connsiteX0-97" fmla="*/ 1160780 w 1160780"/>
              <a:gd name="connsiteY0-98" fmla="*/ 166519 h 166519"/>
              <a:gd name="connsiteX1-99" fmla="*/ 759852 w 1160780"/>
              <a:gd name="connsiteY1-100" fmla="*/ 13425 h 166519"/>
              <a:gd name="connsiteX2-101" fmla="*/ 0 w 1160780"/>
              <a:gd name="connsiteY2-102" fmla="*/ 402 h 166519"/>
              <a:gd name="connsiteX0-103" fmla="*/ 1160780 w 1160780"/>
              <a:gd name="connsiteY0-104" fmla="*/ 166755 h 166755"/>
              <a:gd name="connsiteX1-105" fmla="*/ 759852 w 1160780"/>
              <a:gd name="connsiteY1-106" fmla="*/ 13661 h 166755"/>
              <a:gd name="connsiteX2-107" fmla="*/ 0 w 1160780"/>
              <a:gd name="connsiteY2-108" fmla="*/ 638 h 166755"/>
              <a:gd name="connsiteX0-109" fmla="*/ 1160780 w 1160780"/>
              <a:gd name="connsiteY0-110" fmla="*/ 166755 h 166755"/>
              <a:gd name="connsiteX1-111" fmla="*/ 696962 w 1160780"/>
              <a:gd name="connsiteY1-112" fmla="*/ 13661 h 166755"/>
              <a:gd name="connsiteX2-113" fmla="*/ 0 w 1160780"/>
              <a:gd name="connsiteY2-114" fmla="*/ 638 h 1667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60780" h="166755">
                <a:moveTo>
                  <a:pt x="1160780" y="166755"/>
                </a:moveTo>
                <a:cubicBezTo>
                  <a:pt x="1091892" y="55495"/>
                  <a:pt x="988505" y="24812"/>
                  <a:pt x="696962" y="13661"/>
                </a:cubicBezTo>
                <a:cubicBezTo>
                  <a:pt x="445849" y="9275"/>
                  <a:pt x="195372" y="-2909"/>
                  <a:pt x="0" y="63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/>
          <p:cNvCxnSpPr/>
          <p:nvPr/>
        </p:nvCxnSpPr>
        <p:spPr>
          <a:xfrm rot="19928571">
            <a:off x="2509891" y="4054606"/>
            <a:ext cx="3209324" cy="112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rot="19928571">
            <a:off x="2500851" y="3796841"/>
            <a:ext cx="3218324" cy="13615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rot="19928571">
            <a:off x="2500851" y="4314176"/>
            <a:ext cx="3218324" cy="13615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>
            <a:spLocks noChangeAspect="1"/>
          </p:cNvSpPr>
          <p:nvPr/>
        </p:nvSpPr>
        <p:spPr>
          <a:xfrm>
            <a:off x="2852054" y="4084848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>
            <a:spLocks noChangeAspect="1"/>
          </p:cNvSpPr>
          <p:nvPr/>
        </p:nvSpPr>
        <p:spPr>
          <a:xfrm>
            <a:off x="3334511" y="3432119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>
            <a:spLocks noChangeAspect="1"/>
          </p:cNvSpPr>
          <p:nvPr/>
        </p:nvSpPr>
        <p:spPr>
          <a:xfrm>
            <a:off x="4032900" y="3443602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>
            <a:spLocks noChangeAspect="1"/>
          </p:cNvSpPr>
          <p:nvPr/>
        </p:nvSpPr>
        <p:spPr>
          <a:xfrm>
            <a:off x="3242549" y="4270793"/>
            <a:ext cx="139536" cy="1395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>
            <a:spLocks noChangeAspect="1"/>
          </p:cNvSpPr>
          <p:nvPr/>
        </p:nvSpPr>
        <p:spPr>
          <a:xfrm>
            <a:off x="3638571" y="4097408"/>
            <a:ext cx="139536" cy="1395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>
            <a:spLocks noChangeAspect="1"/>
          </p:cNvSpPr>
          <p:nvPr/>
        </p:nvSpPr>
        <p:spPr>
          <a:xfrm>
            <a:off x="4385217" y="3877860"/>
            <a:ext cx="139536" cy="1395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>
            <a:spLocks noChangeAspect="1"/>
          </p:cNvSpPr>
          <p:nvPr/>
        </p:nvSpPr>
        <p:spPr>
          <a:xfrm>
            <a:off x="3568804" y="3768361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>
            <a:spLocks noChangeAspect="1"/>
          </p:cNvSpPr>
          <p:nvPr/>
        </p:nvSpPr>
        <p:spPr>
          <a:xfrm>
            <a:off x="4626118" y="3325872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>
            <a:spLocks noChangeAspect="1"/>
          </p:cNvSpPr>
          <p:nvPr/>
        </p:nvSpPr>
        <p:spPr>
          <a:xfrm>
            <a:off x="2933992" y="4887423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>
            <a:spLocks noChangeAspect="1"/>
          </p:cNvSpPr>
          <p:nvPr/>
        </p:nvSpPr>
        <p:spPr>
          <a:xfrm>
            <a:off x="3799464" y="4577470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>
            <a:spLocks noChangeAspect="1"/>
          </p:cNvSpPr>
          <p:nvPr/>
        </p:nvSpPr>
        <p:spPr>
          <a:xfrm>
            <a:off x="5051832" y="2883279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>
            <a:spLocks noChangeAspect="1"/>
          </p:cNvSpPr>
          <p:nvPr/>
        </p:nvSpPr>
        <p:spPr>
          <a:xfrm>
            <a:off x="4837988" y="4120343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>
            <a:spLocks noChangeAspect="1"/>
          </p:cNvSpPr>
          <p:nvPr/>
        </p:nvSpPr>
        <p:spPr>
          <a:xfrm>
            <a:off x="5313045" y="3769119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>
            <a:spLocks noChangeAspect="1"/>
          </p:cNvSpPr>
          <p:nvPr/>
        </p:nvSpPr>
        <p:spPr>
          <a:xfrm>
            <a:off x="4626118" y="3596352"/>
            <a:ext cx="139536" cy="1395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任意多边形 65"/>
          <p:cNvSpPr/>
          <p:nvPr/>
        </p:nvSpPr>
        <p:spPr>
          <a:xfrm>
            <a:off x="2687102" y="3061120"/>
            <a:ext cx="2845213" cy="2008353"/>
          </a:xfrm>
          <a:custGeom>
            <a:avLst/>
            <a:gdLst>
              <a:gd name="connsiteX0" fmla="*/ 0 w 2202180"/>
              <a:gd name="connsiteY0" fmla="*/ 1143000 h 1554480"/>
              <a:gd name="connsiteX1" fmla="*/ 7620 w 2202180"/>
              <a:gd name="connsiteY1" fmla="*/ 1554480 h 1554480"/>
              <a:gd name="connsiteX2" fmla="*/ 2202180 w 2202180"/>
              <a:gd name="connsiteY2" fmla="*/ 403860 h 1554480"/>
              <a:gd name="connsiteX3" fmla="*/ 2194560 w 2202180"/>
              <a:gd name="connsiteY3" fmla="*/ 0 h 1554480"/>
              <a:gd name="connsiteX4" fmla="*/ 0 w 2202180"/>
              <a:gd name="connsiteY4" fmla="*/ 1143000 h 155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180" h="1554480">
                <a:moveTo>
                  <a:pt x="0" y="1143000"/>
                </a:moveTo>
                <a:lnTo>
                  <a:pt x="7620" y="1554480"/>
                </a:lnTo>
                <a:lnTo>
                  <a:pt x="2202180" y="403860"/>
                </a:lnTo>
                <a:lnTo>
                  <a:pt x="219456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5" name="对象 94"/>
          <p:cNvGraphicFramePr>
            <a:graphicFrameLocks noChangeAspect="1"/>
          </p:cNvGraphicFramePr>
          <p:nvPr/>
        </p:nvGraphicFramePr>
        <p:xfrm>
          <a:off x="6815745" y="1677668"/>
          <a:ext cx="290912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6" name="Formula" r:id="rId11" imgW="1038225" imgH="1152525" progId="Equation.Ribbit">
                  <p:embed/>
                </p:oleObj>
              </mc:Choice>
              <mc:Fallback>
                <p:oleObj name="Formula" r:id="rId11" imgW="1038225" imgH="1152525" progId="Equation.Ribbit">
                  <p:embed/>
                  <p:pic>
                    <p:nvPicPr>
                      <p:cNvPr id="0" name="图片 1360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15745" y="1677668"/>
                        <a:ext cx="290912" cy="3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内容占位符 3"/>
          <p:cNvSpPr txBox="1"/>
          <p:nvPr/>
        </p:nvSpPr>
        <p:spPr>
          <a:xfrm>
            <a:off x="1643703" y="4623358"/>
            <a:ext cx="1027380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 smtClean="0"/>
              <a:t>间隔带</a:t>
            </a:r>
            <a:endParaRPr lang="zh-CN" altLang="en-US" b="1" dirty="0" smtClean="0"/>
          </a:p>
        </p:txBody>
      </p:sp>
      <p:graphicFrame>
        <p:nvGraphicFramePr>
          <p:cNvPr id="68" name="对象 67"/>
          <p:cNvGraphicFramePr>
            <a:graphicFrameLocks noChangeAspect="1"/>
          </p:cNvGraphicFramePr>
          <p:nvPr/>
        </p:nvGraphicFramePr>
        <p:xfrm>
          <a:off x="1400243" y="4686925"/>
          <a:ext cx="290912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7" name="Formula" r:id="rId13" imgW="1038225" imgH="1152525" progId="Equation.Ribbit">
                  <p:embed/>
                </p:oleObj>
              </mc:Choice>
              <mc:Fallback>
                <p:oleObj name="Formula" r:id="rId13" imgW="1038225" imgH="1152525" progId="Equation.Ribbit">
                  <p:embed/>
                  <p:pic>
                    <p:nvPicPr>
                      <p:cNvPr id="0" name="图片 1360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00243" y="4686925"/>
                        <a:ext cx="290912" cy="3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  <p:bldP spid="47" grpId="0" bldLvl="0" animBg="1"/>
      <p:bldP spid="48" grpId="0" bldLvl="0" animBg="1"/>
      <p:bldP spid="66" grpId="0" bldLvl="0" animBg="1"/>
      <p:bldP spid="6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损失函数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落入中间    间隔带的样本不计算损失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从而使得模型获得稀疏性</a:t>
            </a:r>
            <a:r>
              <a:rPr lang="en-US" altLang="zh-CN" sz="2800" dirty="0" smtClean="0"/>
              <a:t>.</a:t>
            </a:r>
            <a:endParaRPr lang="en-US" altLang="zh-CN" sz="2800" dirty="0" smtClean="0"/>
          </a:p>
        </p:txBody>
      </p:sp>
      <p:cxnSp>
        <p:nvCxnSpPr>
          <p:cNvPr id="81" name="直接箭头连接符 80"/>
          <p:cNvCxnSpPr/>
          <p:nvPr/>
        </p:nvCxnSpPr>
        <p:spPr>
          <a:xfrm flipH="1" flipV="1">
            <a:off x="3461097" y="2418294"/>
            <a:ext cx="0" cy="3288307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1181875" y="5706679"/>
            <a:ext cx="4697570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3271962" y="5688681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Chiller" panose="04020404031007020602" charset="0"/>
              </a:rPr>
              <a:t>0</a:t>
            </a:r>
            <a:endParaRPr lang="zh-CN" altLang="en-US" sz="1400" dirty="0">
              <a:latin typeface="Chiller" panose="04020404031007020602" charset="0"/>
            </a:endParaRPr>
          </a:p>
        </p:txBody>
      </p:sp>
      <p:graphicFrame>
        <p:nvGraphicFramePr>
          <p:cNvPr id="84" name="对象 83"/>
          <p:cNvGraphicFramePr>
            <a:graphicFrameLocks noChangeAspect="1"/>
          </p:cNvGraphicFramePr>
          <p:nvPr/>
        </p:nvGraphicFramePr>
        <p:xfrm>
          <a:off x="5434225" y="5788199"/>
          <a:ext cx="161577" cy="279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2" name="Formula" r:id="rId1" imgW="571500" imgH="971550" progId="Equation.Ribbit">
                  <p:embed/>
                </p:oleObj>
              </mc:Choice>
              <mc:Fallback>
                <p:oleObj name="Formula" r:id="rId1" imgW="571500" imgH="971550" progId="Equation.Ribbit">
                  <p:embed/>
                  <p:pic>
                    <p:nvPicPr>
                      <p:cNvPr id="0" name="图片 106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34225" y="5788199"/>
                        <a:ext cx="161577" cy="279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对象 84"/>
          <p:cNvGraphicFramePr>
            <a:graphicFrameLocks noChangeAspect="1"/>
          </p:cNvGraphicFramePr>
          <p:nvPr/>
        </p:nvGraphicFramePr>
        <p:xfrm>
          <a:off x="2733920" y="2570236"/>
          <a:ext cx="530303" cy="381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3" name="Formula" r:id="rId3" imgW="1866900" imgH="1333500" progId="Equation.Ribbit">
                  <p:embed/>
                </p:oleObj>
              </mc:Choice>
              <mc:Fallback>
                <p:oleObj name="Formula" r:id="rId3" imgW="1866900" imgH="1333500" progId="Equation.Ribbit">
                  <p:embed/>
                  <p:pic>
                    <p:nvPicPr>
                      <p:cNvPr id="0" name="图片 106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3920" y="2570236"/>
                        <a:ext cx="530303" cy="381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任意多边形 85"/>
          <p:cNvSpPr/>
          <p:nvPr/>
        </p:nvSpPr>
        <p:spPr>
          <a:xfrm>
            <a:off x="3453860" y="3216765"/>
            <a:ext cx="1528766" cy="2473374"/>
          </a:xfrm>
          <a:custGeom>
            <a:avLst/>
            <a:gdLst>
              <a:gd name="connsiteX0" fmla="*/ 0 w 1171575"/>
              <a:gd name="connsiteY0" fmla="*/ 1895475 h 1895475"/>
              <a:gd name="connsiteX1" fmla="*/ 381000 w 1171575"/>
              <a:gd name="connsiteY1" fmla="*/ 1733550 h 1895475"/>
              <a:gd name="connsiteX2" fmla="*/ 752475 w 1171575"/>
              <a:gd name="connsiteY2" fmla="*/ 1200150 h 1895475"/>
              <a:gd name="connsiteX3" fmla="*/ 1171575 w 1171575"/>
              <a:gd name="connsiteY3" fmla="*/ 0 h 1895475"/>
              <a:gd name="connsiteX0-1" fmla="*/ 0 w 1171575"/>
              <a:gd name="connsiteY0-2" fmla="*/ 1895475 h 1895475"/>
              <a:gd name="connsiteX1-3" fmla="*/ 381000 w 1171575"/>
              <a:gd name="connsiteY1-4" fmla="*/ 1733550 h 1895475"/>
              <a:gd name="connsiteX2-5" fmla="*/ 752475 w 1171575"/>
              <a:gd name="connsiteY2-6" fmla="*/ 1200150 h 1895475"/>
              <a:gd name="connsiteX3-7" fmla="*/ 1171575 w 1171575"/>
              <a:gd name="connsiteY3-8" fmla="*/ 0 h 18954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71575" h="1895475">
                <a:moveTo>
                  <a:pt x="0" y="1895475"/>
                </a:moveTo>
                <a:cubicBezTo>
                  <a:pt x="127794" y="1872456"/>
                  <a:pt x="255588" y="1849437"/>
                  <a:pt x="381000" y="1733550"/>
                </a:cubicBezTo>
                <a:cubicBezTo>
                  <a:pt x="506412" y="1617663"/>
                  <a:pt x="620713" y="1489075"/>
                  <a:pt x="752475" y="1200150"/>
                </a:cubicBezTo>
                <a:cubicBezTo>
                  <a:pt x="884238" y="911225"/>
                  <a:pt x="1109663" y="238125"/>
                  <a:pt x="1171575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7" name="直接连接符 86"/>
          <p:cNvCxnSpPr/>
          <p:nvPr/>
        </p:nvCxnSpPr>
        <p:spPr>
          <a:xfrm flipV="1">
            <a:off x="3848401" y="4277158"/>
            <a:ext cx="1522425" cy="14283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任意多边形 87"/>
          <p:cNvSpPr/>
          <p:nvPr/>
        </p:nvSpPr>
        <p:spPr>
          <a:xfrm flipH="1">
            <a:off x="1939571" y="3216315"/>
            <a:ext cx="1526710" cy="2473374"/>
          </a:xfrm>
          <a:custGeom>
            <a:avLst/>
            <a:gdLst>
              <a:gd name="connsiteX0" fmla="*/ 0 w 1171575"/>
              <a:gd name="connsiteY0" fmla="*/ 1895475 h 1895475"/>
              <a:gd name="connsiteX1" fmla="*/ 381000 w 1171575"/>
              <a:gd name="connsiteY1" fmla="*/ 1733550 h 1895475"/>
              <a:gd name="connsiteX2" fmla="*/ 752475 w 1171575"/>
              <a:gd name="connsiteY2" fmla="*/ 1200150 h 1895475"/>
              <a:gd name="connsiteX3" fmla="*/ 1171575 w 1171575"/>
              <a:gd name="connsiteY3" fmla="*/ 0 h 1895475"/>
              <a:gd name="connsiteX0-1" fmla="*/ 0 w 1171575"/>
              <a:gd name="connsiteY0-2" fmla="*/ 1895475 h 1895475"/>
              <a:gd name="connsiteX1-3" fmla="*/ 381000 w 1171575"/>
              <a:gd name="connsiteY1-4" fmla="*/ 1733550 h 1895475"/>
              <a:gd name="connsiteX2-5" fmla="*/ 752475 w 1171575"/>
              <a:gd name="connsiteY2-6" fmla="*/ 1200150 h 1895475"/>
              <a:gd name="connsiteX3-7" fmla="*/ 1171575 w 1171575"/>
              <a:gd name="connsiteY3-8" fmla="*/ 0 h 18954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71575" h="1895475">
                <a:moveTo>
                  <a:pt x="0" y="1895475"/>
                </a:moveTo>
                <a:cubicBezTo>
                  <a:pt x="127794" y="1872456"/>
                  <a:pt x="255588" y="1849437"/>
                  <a:pt x="381000" y="1733550"/>
                </a:cubicBezTo>
                <a:cubicBezTo>
                  <a:pt x="506412" y="1617663"/>
                  <a:pt x="620713" y="1489075"/>
                  <a:pt x="752475" y="1200150"/>
                </a:cubicBezTo>
                <a:cubicBezTo>
                  <a:pt x="884238" y="911225"/>
                  <a:pt x="1109663" y="238125"/>
                  <a:pt x="1171575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9" name="直接连接符 88"/>
          <p:cNvCxnSpPr/>
          <p:nvPr/>
        </p:nvCxnSpPr>
        <p:spPr>
          <a:xfrm flipH="1" flipV="1">
            <a:off x="1515601" y="4268404"/>
            <a:ext cx="1522425" cy="14283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H="1">
            <a:off x="3035461" y="5700101"/>
            <a:ext cx="81328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对象 90"/>
          <p:cNvGraphicFramePr>
            <a:graphicFrameLocks noChangeAspect="1"/>
          </p:cNvGraphicFramePr>
          <p:nvPr/>
        </p:nvGraphicFramePr>
        <p:xfrm>
          <a:off x="5063026" y="3350833"/>
          <a:ext cx="1137113" cy="375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4" name="Formula" r:id="rId5" imgW="4410075" imgH="1447800" progId="Equation.Ribbit">
                  <p:embed/>
                </p:oleObj>
              </mc:Choice>
              <mc:Fallback>
                <p:oleObj name="Formula" r:id="rId5" imgW="4410075" imgH="1447800" progId="Equation.Ribbit">
                  <p:embed/>
                  <p:pic>
                    <p:nvPicPr>
                      <p:cNvPr id="0" name="图片 106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63026" y="3350833"/>
                        <a:ext cx="1137113" cy="375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对象 91"/>
          <p:cNvGraphicFramePr>
            <a:graphicFrameLocks noChangeAspect="1"/>
          </p:cNvGraphicFramePr>
          <p:nvPr/>
        </p:nvGraphicFramePr>
        <p:xfrm>
          <a:off x="5461156" y="4603229"/>
          <a:ext cx="3325813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5" name="Formula" r:id="rId7" imgW="13487400" imgH="3619500" progId="Equation.Ribbit">
                  <p:embed/>
                </p:oleObj>
              </mc:Choice>
              <mc:Fallback>
                <p:oleObj name="Formula" r:id="rId7" imgW="13487400" imgH="3619500" progId="Equation.Ribbit">
                  <p:embed/>
                  <p:pic>
                    <p:nvPicPr>
                      <p:cNvPr id="0" name="图片 106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61156" y="4603229"/>
                        <a:ext cx="3325813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对象 94"/>
          <p:cNvGraphicFramePr>
            <a:graphicFrameLocks noChangeAspect="1"/>
          </p:cNvGraphicFramePr>
          <p:nvPr/>
        </p:nvGraphicFramePr>
        <p:xfrm>
          <a:off x="2334344" y="1682569"/>
          <a:ext cx="290912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6" name="Formula" r:id="rId9" imgW="1038225" imgH="1152525" progId="Equation.Ribbit">
                  <p:embed/>
                </p:oleObj>
              </mc:Choice>
              <mc:Fallback>
                <p:oleObj name="Formula" r:id="rId9" imgW="1038225" imgH="1152525" progId="Equation.Ribbit">
                  <p:embed/>
                  <p:pic>
                    <p:nvPicPr>
                      <p:cNvPr id="0" name="图片 106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34344" y="1682569"/>
                        <a:ext cx="290912" cy="3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内容占位符 3"/>
          <p:cNvSpPr txBox="1"/>
          <p:nvPr/>
        </p:nvSpPr>
        <p:spPr>
          <a:xfrm>
            <a:off x="4989862" y="2956858"/>
            <a:ext cx="2788977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/>
              <a:t>最小二</a:t>
            </a:r>
            <a:r>
              <a:rPr lang="zh-CN" altLang="en-US" sz="2400" b="1" dirty="0" smtClean="0"/>
              <a:t>乘损失函数</a:t>
            </a:r>
            <a:endParaRPr lang="zh-CN" altLang="en-US" sz="2400" b="1" dirty="0" smtClean="0"/>
          </a:p>
        </p:txBody>
      </p:sp>
      <p:sp>
        <p:nvSpPr>
          <p:cNvPr id="69" name="内容占位符 3"/>
          <p:cNvSpPr txBox="1"/>
          <p:nvPr/>
        </p:nvSpPr>
        <p:spPr>
          <a:xfrm>
            <a:off x="5379720" y="4120515"/>
            <a:ext cx="3508375" cy="450850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支持向量回归损失函数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6" grpId="0" bldLvl="0" animBg="1"/>
      <p:bldP spid="88" grpId="0" bldLvl="0" animBg="1"/>
      <p:bldP spid="68" grpId="0"/>
      <p:bldP spid="6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形式化</a:t>
            </a:r>
            <a:endParaRPr lang="zh-CN" altLang="en-US" dirty="0"/>
          </a:p>
        </p:txBody>
      </p:sp>
      <p:sp>
        <p:nvSpPr>
          <p:cNvPr id="68" name="内容占位符 3"/>
          <p:cNvSpPr txBox="1"/>
          <p:nvPr/>
        </p:nvSpPr>
        <p:spPr>
          <a:xfrm>
            <a:off x="390525" y="1675765"/>
            <a:ext cx="1484630" cy="450850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/>
              <a:t>原始问题</a:t>
            </a:r>
            <a:endParaRPr lang="zh-CN" altLang="en-US" sz="2400" b="1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109470" y="1327150"/>
            <a:ext cx="3677920" cy="2094230"/>
            <a:chOff x="3322" y="2196"/>
            <a:chExt cx="5792" cy="329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414" y="3319"/>
              <a:ext cx="5700" cy="217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22" y="2196"/>
              <a:ext cx="5235" cy="1125"/>
            </a:xfrm>
            <a:prstGeom prst="rect">
              <a:avLst/>
            </a:prstGeom>
          </p:spPr>
        </p:pic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4061460"/>
            <a:ext cx="5905500" cy="1981200"/>
          </a:xfrm>
          <a:prstGeom prst="rect">
            <a:avLst/>
          </a:prstGeom>
        </p:spPr>
      </p:pic>
      <p:sp>
        <p:nvSpPr>
          <p:cNvPr id="13" name="内容占位符 3"/>
          <p:cNvSpPr txBox="1"/>
          <p:nvPr/>
        </p:nvSpPr>
        <p:spPr>
          <a:xfrm>
            <a:off x="390525" y="3421380"/>
            <a:ext cx="2092325" cy="450850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/>
              <a:t>拉格朗日函数</a:t>
            </a:r>
            <a:endParaRPr lang="zh-CN" altLang="en-US" sz="2400" b="1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900" y="3709670"/>
            <a:ext cx="2171700" cy="2543175"/>
          </a:xfrm>
          <a:prstGeom prst="rect">
            <a:avLst/>
          </a:prstGeom>
        </p:spPr>
      </p:pic>
      <p:sp>
        <p:nvSpPr>
          <p:cNvPr id="17" name="内容占位符 3"/>
          <p:cNvSpPr txBox="1"/>
          <p:nvPr/>
        </p:nvSpPr>
        <p:spPr>
          <a:xfrm>
            <a:off x="6819900" y="3068320"/>
            <a:ext cx="2092325" cy="450850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/>
              <a:t>令偏导为</a:t>
            </a:r>
            <a:r>
              <a:rPr lang="en-US" altLang="zh-CN" sz="2400" b="1" dirty="0"/>
              <a:t>0</a:t>
            </a:r>
            <a:r>
              <a:rPr sz="2400" b="1" dirty="0"/>
              <a:t>：</a:t>
            </a:r>
            <a:endParaRPr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7" grpId="0"/>
      <p:bldP spid="17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形式化</a:t>
            </a:r>
            <a:endParaRPr lang="zh-CN" altLang="en-US" dirty="0"/>
          </a:p>
        </p:txBody>
      </p:sp>
      <p:sp>
        <p:nvSpPr>
          <p:cNvPr id="69" name="内容占位符 3"/>
          <p:cNvSpPr txBox="1"/>
          <p:nvPr/>
        </p:nvSpPr>
        <p:spPr>
          <a:xfrm>
            <a:off x="390525" y="4055745"/>
            <a:ext cx="1485265" cy="450850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KKT</a:t>
            </a:r>
            <a:r>
              <a:rPr sz="2400" b="1" dirty="0"/>
              <a:t>条件</a:t>
            </a:r>
            <a:endParaRPr sz="2400" b="1" dirty="0" smtClean="0"/>
          </a:p>
        </p:txBody>
      </p:sp>
      <p:sp>
        <p:nvSpPr>
          <p:cNvPr id="9" name="内容占位符 3"/>
          <p:cNvSpPr txBox="1"/>
          <p:nvPr/>
        </p:nvSpPr>
        <p:spPr>
          <a:xfrm>
            <a:off x="401522" y="5852726"/>
            <a:ext cx="1353857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400" b="1" dirty="0" smtClean="0"/>
              <a:t>预测</a:t>
            </a:r>
            <a:endParaRPr lang="zh-CN" altLang="en-US" sz="2400" b="1" dirty="0" smtClean="0"/>
          </a:p>
        </p:txBody>
      </p:sp>
      <p:sp>
        <p:nvSpPr>
          <p:cNvPr id="12" name="内容占位符 3"/>
          <p:cNvSpPr txBox="1"/>
          <p:nvPr/>
        </p:nvSpPr>
        <p:spPr>
          <a:xfrm>
            <a:off x="390525" y="1675765"/>
            <a:ext cx="1484630" cy="450850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/>
              <a:t>对偶问题</a:t>
            </a:r>
            <a:endParaRPr lang="zh-CN" altLang="en-US" sz="2400" b="1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2645" y="1251585"/>
            <a:ext cx="3869055" cy="258826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645" y="3937000"/>
            <a:ext cx="3434080" cy="177990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645" y="5796280"/>
            <a:ext cx="2981325" cy="7429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555" y="6416040"/>
            <a:ext cx="4200525" cy="323850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5895975" y="3949700"/>
            <a:ext cx="3248025" cy="1455420"/>
            <a:chOff x="9285" y="6220"/>
            <a:chExt cx="5115" cy="2292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36" y="6220"/>
              <a:ext cx="3840" cy="1095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85" y="7357"/>
              <a:ext cx="5115" cy="1155"/>
            </a:xfrm>
            <a:prstGeom prst="rect">
              <a:avLst/>
            </a:prstGeom>
          </p:spPr>
        </p:pic>
      </p:grpSp>
      <p:sp>
        <p:nvSpPr>
          <p:cNvPr id="24" name="内容占位符 3"/>
          <p:cNvSpPr txBox="1"/>
          <p:nvPr/>
        </p:nvSpPr>
        <p:spPr>
          <a:xfrm>
            <a:off x="5875222" y="3388926"/>
            <a:ext cx="1353857" cy="451134"/>
          </a:xfrm>
          <a:prstGeom prst="rect">
            <a:avLst/>
          </a:prstGeom>
        </p:spPr>
        <p:txBody>
          <a:bodyPr vert="horz" lIns="91440" tIns="46800" rIns="91440" bIns="45720" rtlCol="0">
            <a:normAutofit lnSpcReduction="10000"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en-US" sz="2400" b="1" dirty="0" smtClean="0"/>
              <a:t>核化：</a:t>
            </a:r>
            <a:endParaRPr lang="zh-CN" alt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9" grpId="0"/>
      <p:bldP spid="12" grpId="0"/>
      <p:bldP spid="24" grpId="0"/>
      <p:bldP spid="24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间隔与支持向量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对偶问题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核函数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软间隔与正则化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支持向量回归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/>
              <a:t>核方法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表示定理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r>
              <a:rPr lang="zh-CN" altLang="en-US" sz="2800" dirty="0"/>
              <a:t>结论</a:t>
            </a:r>
            <a:r>
              <a:rPr lang="en-US" altLang="zh-CN" sz="2800" dirty="0" smtClean="0"/>
              <a:t>: </a:t>
            </a:r>
            <a:r>
              <a:rPr lang="zh-CN" altLang="en-US" sz="2800" dirty="0" smtClean="0"/>
              <a:t>无论是支持向量机还是支持向量回归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学得的模型总可以表示成</a:t>
            </a:r>
            <a:r>
              <a:rPr lang="zh-CN" altLang="en-US" sz="2800" dirty="0" smtClean="0">
                <a:solidFill>
                  <a:srgbClr val="1D09F8"/>
                </a:solidFill>
              </a:rPr>
              <a:t>核函数的线性组合</a:t>
            </a:r>
            <a:r>
              <a:rPr lang="en-US" altLang="zh-CN" sz="2800" dirty="0" smtClean="0"/>
              <a:t>.</a:t>
            </a:r>
            <a:endParaRPr lang="en-US" altLang="zh-CN" sz="28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更一般的结论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zh-CN" altLang="en-US" sz="2800" dirty="0" smtClean="0">
                <a:solidFill>
                  <a:srgbClr val="FF0000"/>
                </a:solidFill>
              </a:rPr>
              <a:t>表示定理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  <a:r>
              <a:rPr lang="en-US" altLang="zh-CN" sz="2800" dirty="0" smtClean="0"/>
              <a:t>: </a:t>
            </a:r>
            <a:r>
              <a:rPr lang="zh-CN" altLang="en-US" sz="2800" dirty="0" smtClean="0"/>
              <a:t>对于任意</a:t>
            </a:r>
            <a:r>
              <a:rPr lang="zh-CN" altLang="en-US" sz="2800" dirty="0" smtClean="0">
                <a:solidFill>
                  <a:srgbClr val="1D09F8"/>
                </a:solidFill>
              </a:rPr>
              <a:t>单调增函数</a:t>
            </a:r>
            <a:r>
              <a:rPr lang="zh-CN" altLang="en-US" sz="2800" dirty="0" smtClean="0"/>
              <a:t>   和任意</a:t>
            </a:r>
            <a:r>
              <a:rPr lang="zh-CN" altLang="en-US" sz="2800" dirty="0" smtClean="0">
                <a:solidFill>
                  <a:srgbClr val="1D09F8"/>
                </a:solidFill>
              </a:rPr>
              <a:t>非负损失函数</a:t>
            </a:r>
            <a:r>
              <a:rPr lang="en-US" altLang="zh-CN" sz="2800" dirty="0" smtClean="0">
                <a:solidFill>
                  <a:srgbClr val="1D09F8"/>
                </a:solidFill>
              </a:rPr>
              <a:t>  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优化问题</a:t>
            </a:r>
            <a:br>
              <a:rPr lang="en-US" altLang="zh-CN" sz="2800" dirty="0" smtClean="0"/>
            </a:br>
            <a:br>
              <a:rPr lang="en-US" altLang="zh-CN" sz="2800" dirty="0" smtClean="0"/>
            </a:br>
            <a:br>
              <a:rPr lang="en-US" altLang="zh-CN" sz="2800" dirty="0" smtClean="0"/>
            </a:br>
            <a:endParaRPr lang="en-US" altLang="zh-CN" sz="2800" dirty="0" smtClean="0"/>
          </a:p>
          <a:p>
            <a:r>
              <a:rPr lang="zh-CN" altLang="en-US" sz="2800" dirty="0" smtClean="0"/>
              <a:t>的解总可以写为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                         </a:t>
            </a:r>
            <a:r>
              <a:rPr lang="en-US" altLang="zh-CN" sz="2800" dirty="0" smtClean="0"/>
              <a:t>.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078880" y="3645933"/>
          <a:ext cx="217487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3" name="Formula" r:id="rId1" imgW="809625" imgH="1181100" progId="Equation.Ribbit">
                  <p:embed/>
                </p:oleObj>
              </mc:Choice>
              <mc:Fallback>
                <p:oleObj name="Formula" r:id="rId1" imgW="809625" imgH="1181100" progId="Equation.Ribbit">
                  <p:embed/>
                  <p:pic>
                    <p:nvPicPr>
                      <p:cNvPr id="0" name="图片 96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078880" y="3645933"/>
                        <a:ext cx="217487" cy="31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197773" y="4029790"/>
          <a:ext cx="9207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4" name="Formula" r:id="rId3" imgW="342900" imgH="1181100" progId="Equation.Ribbit">
                  <p:embed/>
                </p:oleObj>
              </mc:Choice>
              <mc:Fallback>
                <p:oleObj name="Formula" r:id="rId3" imgW="342900" imgH="1181100" progId="Equation.Ribbit">
                  <p:embed/>
                  <p:pic>
                    <p:nvPicPr>
                      <p:cNvPr id="0" name="图片 96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7773" y="4029790"/>
                        <a:ext cx="92075" cy="31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179" y="4532203"/>
            <a:ext cx="5791702" cy="4816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829" y="5200118"/>
            <a:ext cx="2365453" cy="877900"/>
          </a:xfrm>
          <a:prstGeom prst="rect">
            <a:avLst/>
          </a:prstGeom>
        </p:spPr>
      </p:pic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727459" y="1207863"/>
          <a:ext cx="5287962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5" name="Formula" r:id="rId7" imgW="20507325" imgH="3286125" progId="Equation.Ribbit">
                  <p:embed/>
                </p:oleObj>
              </mc:Choice>
              <mc:Fallback>
                <p:oleObj name="Formula" r:id="rId7" imgW="20507325" imgH="3286125" progId="Equation.Ribbit">
                  <p:embed/>
                  <p:pic>
                    <p:nvPicPr>
                      <p:cNvPr id="0" name="图片 96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27459" y="1207863"/>
                        <a:ext cx="5287962" cy="849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内容占位符 3"/>
          <p:cNvSpPr txBox="1"/>
          <p:nvPr/>
        </p:nvSpPr>
        <p:spPr>
          <a:xfrm>
            <a:off x="536561" y="1394597"/>
            <a:ext cx="1838284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 smtClean="0"/>
              <a:t>支持向量机</a:t>
            </a:r>
            <a:endParaRPr lang="zh-CN" altLang="en-US" sz="2400" b="1" dirty="0" smtClean="0"/>
          </a:p>
        </p:txBody>
      </p:sp>
      <p:sp>
        <p:nvSpPr>
          <p:cNvPr id="14" name="内容占位符 3"/>
          <p:cNvSpPr txBox="1"/>
          <p:nvPr/>
        </p:nvSpPr>
        <p:spPr>
          <a:xfrm>
            <a:off x="534412" y="2241541"/>
            <a:ext cx="2033613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 smtClean="0"/>
              <a:t>支持向量回归</a:t>
            </a:r>
            <a:endParaRPr lang="zh-CN" altLang="en-US" sz="2400" b="1" dirty="0" smtClean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727459" y="2036833"/>
          <a:ext cx="60817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6" name="Formula" r:id="rId9" imgW="23593425" imgH="3286125" progId="Equation.Ribbit">
                  <p:embed/>
                </p:oleObj>
              </mc:Choice>
              <mc:Fallback>
                <p:oleObj name="Formula" r:id="rId9" imgW="23593425" imgH="3286125" progId="Equation.Ribbit">
                  <p:embed/>
                  <p:pic>
                    <p:nvPicPr>
                      <p:cNvPr id="0" name="图片 960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27459" y="2036833"/>
                        <a:ext cx="6081713" cy="849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核线性判别分析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通过表示定理可得到很多线性模型</a:t>
            </a:r>
            <a:r>
              <a:rPr lang="en-US" altLang="zh-CN" sz="2800" dirty="0" smtClean="0"/>
              <a:t>“</a:t>
            </a:r>
            <a:r>
              <a:rPr lang="zh-CN" altLang="en-US" sz="2800" dirty="0" smtClean="0"/>
              <a:t>核化</a:t>
            </a:r>
            <a:r>
              <a:rPr lang="en-US" altLang="zh-CN" sz="2800" dirty="0" smtClean="0"/>
              <a:t>”</a:t>
            </a:r>
            <a:r>
              <a:rPr lang="zh-CN" altLang="en-US" sz="2800" dirty="0" smtClean="0"/>
              <a:t>版本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核</a:t>
            </a:r>
            <a:r>
              <a:rPr lang="en-US" altLang="zh-CN" sz="2400" dirty="0" smtClean="0"/>
              <a:t>SVM</a:t>
            </a:r>
            <a:r>
              <a:rPr lang="zh-CN" altLang="en-US" sz="2400" dirty="0" smtClean="0"/>
              <a:t>、核</a:t>
            </a:r>
            <a:r>
              <a:rPr lang="en-US" altLang="zh-CN" sz="2400" dirty="0" smtClean="0"/>
              <a:t>LDA</a:t>
            </a:r>
            <a:r>
              <a:rPr lang="zh-CN" altLang="en-US" sz="2400" dirty="0" smtClean="0"/>
              <a:t>、核</a:t>
            </a:r>
            <a:r>
              <a:rPr lang="en-US" altLang="zh-CN" sz="2400" dirty="0" smtClean="0"/>
              <a:t>PCA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……</a:t>
            </a:r>
            <a:endParaRPr lang="en-US" altLang="zh-CN" sz="2400" dirty="0" smtClean="0"/>
          </a:p>
          <a:p>
            <a:pPr lvl="0"/>
            <a:r>
              <a:rPr lang="zh-CN" altLang="en-US" sz="2800" dirty="0"/>
              <a:t>核</a:t>
            </a:r>
            <a:r>
              <a:rPr lang="en-US" altLang="zh-CN" sz="2800" dirty="0" smtClean="0"/>
              <a:t>LDA</a:t>
            </a:r>
            <a:r>
              <a:rPr lang="zh-CN" altLang="en-US" sz="2800" dirty="0" smtClean="0"/>
              <a:t>：</a:t>
            </a:r>
            <a:r>
              <a:rPr lang="zh-CN" altLang="en-US" sz="2800" dirty="0" smtClean="0"/>
              <a:t>先将样本映射到高维特征空间，</a:t>
            </a:r>
            <a:r>
              <a:rPr lang="zh-CN" altLang="en-US" sz="2800" dirty="0" smtClean="0"/>
              <a:t>然后在此特征空间中做线性判别分析</a:t>
            </a:r>
            <a:endParaRPr lang="en-US" altLang="zh-CN" sz="2800" dirty="0"/>
          </a:p>
          <a:p>
            <a:pPr lvl="1"/>
            <a:endParaRPr lang="en-US" altLang="zh-CN" sz="2800" dirty="0" smtClean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781166" y="4413397"/>
          <a:ext cx="4071938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9" name="Formula" r:id="rId1" imgW="15801975" imgH="3286125" progId="Equation.Ribbit">
                  <p:embed/>
                </p:oleObj>
              </mc:Choice>
              <mc:Fallback>
                <p:oleObj name="Formula" r:id="rId1" imgW="15801975" imgH="3286125" progId="Equation.Ribbit">
                  <p:embed/>
                  <p:pic>
                    <p:nvPicPr>
                      <p:cNvPr id="0" name="图片 113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81166" y="4413397"/>
                        <a:ext cx="4071938" cy="849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267699" y="3576954"/>
          <a:ext cx="27336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0" name="Formula" r:id="rId3" imgW="10601325" imgH="3076575" progId="Equation.Ribbit">
                  <p:embed/>
                </p:oleObj>
              </mc:Choice>
              <mc:Fallback>
                <p:oleObj name="Formula" r:id="rId3" imgW="10601325" imgH="3076575" progId="Equation.Ribbit">
                  <p:embed/>
                  <p:pic>
                    <p:nvPicPr>
                      <p:cNvPr id="0" name="图片 113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7699" y="3576954"/>
                        <a:ext cx="2733675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267699" y="5302228"/>
          <a:ext cx="264477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1" name="Formula" r:id="rId5" imgW="10258425" imgH="2657475" progId="Equation.Ribbit">
                  <p:embed/>
                </p:oleObj>
              </mc:Choice>
              <mc:Fallback>
                <p:oleObj name="Formula" r:id="rId5" imgW="10258425" imgH="2657475" progId="Equation.Ribbit">
                  <p:embed/>
                  <p:pic>
                    <p:nvPicPr>
                      <p:cNvPr id="0" name="图片 114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7699" y="5302228"/>
                        <a:ext cx="2644775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下箭头 13"/>
          <p:cNvSpPr/>
          <p:nvPr/>
        </p:nvSpPr>
        <p:spPr>
          <a:xfrm>
            <a:off x="3375129" y="4373879"/>
            <a:ext cx="259407" cy="928349"/>
          </a:xfrm>
          <a:prstGeom prst="downArrow">
            <a:avLst/>
          </a:prstGeom>
          <a:solidFill>
            <a:srgbClr val="1D0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4805" y="481965"/>
            <a:ext cx="4123055" cy="1391285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4590415" y="499745"/>
            <a:ext cx="4257040" cy="1681480"/>
            <a:chOff x="7229" y="787"/>
            <a:chExt cx="6704" cy="264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rcRect l="27384" t="30352" r="2520" b="-2134"/>
            <a:stretch>
              <a:fillRect/>
            </a:stretch>
          </p:blipFill>
          <p:spPr>
            <a:xfrm>
              <a:off x="7761" y="1409"/>
              <a:ext cx="6173" cy="2027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rcRect r="63448" b="81606"/>
            <a:stretch>
              <a:fillRect/>
            </a:stretch>
          </p:blipFill>
          <p:spPr>
            <a:xfrm>
              <a:off x="7229" y="787"/>
              <a:ext cx="3365" cy="543"/>
            </a:xfrm>
            <a:prstGeom prst="rect">
              <a:avLst/>
            </a:prstGeom>
          </p:spPr>
        </p:pic>
      </p:grp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96595" y="1942465"/>
          <a:ext cx="3235960" cy="674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9" name="Formula" r:id="rId4" imgW="15801975" imgH="3286125" progId="Equation.Ribbit">
                  <p:embed/>
                </p:oleObj>
              </mc:Choice>
              <mc:Fallback>
                <p:oleObj name="Formula" r:id="rId4" imgW="15801975" imgH="3286125" progId="Equation.Ribbit">
                  <p:embed/>
                  <p:pic>
                    <p:nvPicPr>
                      <p:cNvPr id="0" name="图片 1139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6595" y="1942465"/>
                        <a:ext cx="3235960" cy="674370"/>
                      </a:xfrm>
                      <a:prstGeom prst="rect">
                        <a:avLst/>
                      </a:prstGeom>
                      <a:ln w="19050">
                        <a:solidFill>
                          <a:srgbClr val="1D09F8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415290" y="2685415"/>
            <a:ext cx="8061960" cy="3685540"/>
            <a:chOff x="654" y="4229"/>
            <a:chExt cx="12696" cy="5804"/>
          </a:xfrm>
        </p:grpSpPr>
        <p:grpSp>
          <p:nvGrpSpPr>
            <p:cNvPr id="9" name="组合 8"/>
            <p:cNvGrpSpPr/>
            <p:nvPr/>
          </p:nvGrpSpPr>
          <p:grpSpPr>
            <a:xfrm>
              <a:off x="654" y="4229"/>
              <a:ext cx="12697" cy="5805"/>
              <a:chOff x="542" y="4632"/>
              <a:chExt cx="13004" cy="6099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2" y="4632"/>
                <a:ext cx="13005" cy="5028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41" y="9421"/>
                <a:ext cx="8943" cy="1310"/>
              </a:xfrm>
              <a:prstGeom prst="rect">
                <a:avLst/>
              </a:prstGeom>
            </p:spPr>
          </p:pic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580" y="6028"/>
              <a:ext cx="1710" cy="3870"/>
            </a:xfrm>
            <a:prstGeom prst="rect">
              <a:avLst/>
            </a:prstGeom>
          </p:spPr>
        </p:pic>
      </p:grp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114529" y="3698239"/>
          <a:ext cx="27336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0" name="Formula" r:id="rId9" imgW="10601325" imgH="3076575" progId="Equation.Ribbit">
                  <p:embed/>
                </p:oleObj>
              </mc:Choice>
              <mc:Fallback>
                <p:oleObj name="Formula" r:id="rId9" imgW="10601325" imgH="3076575" progId="Equation.Ribbit">
                  <p:embed/>
                  <p:pic>
                    <p:nvPicPr>
                      <p:cNvPr id="0" name="图片 113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4529" y="3698239"/>
                        <a:ext cx="2733675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6114529" y="5423513"/>
          <a:ext cx="264477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1" name="Formula" r:id="rId11" imgW="10258425" imgH="2657475" progId="Equation.Ribbit">
                  <p:embed/>
                </p:oleObj>
              </mc:Choice>
              <mc:Fallback>
                <p:oleObj name="Formula" r:id="rId11" imgW="10258425" imgH="2657475" progId="Equation.Ribbit">
                  <p:embed/>
                  <p:pic>
                    <p:nvPicPr>
                      <p:cNvPr id="0" name="图片 1140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14529" y="5423513"/>
                        <a:ext cx="2644775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下箭头 13"/>
          <p:cNvSpPr/>
          <p:nvPr/>
        </p:nvSpPr>
        <p:spPr>
          <a:xfrm>
            <a:off x="7306945" y="4610735"/>
            <a:ext cx="259715" cy="741680"/>
          </a:xfrm>
          <a:prstGeom prst="downArrow">
            <a:avLst/>
          </a:prstGeom>
          <a:solidFill>
            <a:srgbClr val="1D0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990" y="530860"/>
            <a:ext cx="8877935" cy="6187440"/>
          </a:xfrm>
          <a:prstGeom prst="rect">
            <a:avLst/>
          </a:prstGeom>
        </p:spPr>
      </p:pic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229860" y="2536190"/>
          <a:ext cx="3700780" cy="621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9" name="Formula" r:id="rId2" imgW="2575560" imgH="438150" progId="Equation.Ribbit">
                  <p:embed/>
                </p:oleObj>
              </mc:Choice>
              <mc:Fallback>
                <p:oleObj name="Formula" r:id="rId2" imgW="2575560" imgH="438150" progId="Equation.Ribbit">
                  <p:embed/>
                  <p:pic>
                    <p:nvPicPr>
                      <p:cNvPr id="0" name="图片 288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9860" y="2536190"/>
                        <a:ext cx="3700780" cy="621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6685" y="530860"/>
            <a:ext cx="8869045" cy="6130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间隔与支持向量</a:t>
            </a:r>
            <a:endParaRPr lang="en-US" altLang="zh-CN" dirty="0"/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对偶问题</a:t>
            </a:r>
            <a:endParaRPr lang="en-US" altLang="zh-CN" dirty="0"/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核函数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软间隔与正则化</a:t>
            </a:r>
            <a:endParaRPr lang="zh-CN" alt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支持向量回归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核方法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charset="0"/>
                <a:cs typeface="Calibri" panose="020F0502020204030204" charset="0"/>
              </a:rPr>
              <a:t>Take Home Message</a:t>
            </a:r>
            <a:endParaRPr lang="en-US" altLang="zh-CN" dirty="0" smtClean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支持向量机的</a:t>
            </a:r>
            <a:r>
              <a:rPr lang="en-US" altLang="zh-CN" sz="2800" dirty="0" smtClean="0"/>
              <a:t>“</a:t>
            </a:r>
            <a:r>
              <a:rPr lang="zh-CN" altLang="en-US" sz="2800" dirty="0" smtClean="0"/>
              <a:t>最大间隔</a:t>
            </a:r>
            <a:r>
              <a:rPr lang="en-US" altLang="zh-CN" sz="2800" dirty="0" smtClean="0"/>
              <a:t>”</a:t>
            </a:r>
            <a:r>
              <a:rPr lang="zh-CN" altLang="en-US" sz="2800" dirty="0" smtClean="0"/>
              <a:t>思想</a:t>
            </a:r>
            <a:endParaRPr lang="en-US" altLang="zh-CN" sz="2800" dirty="0" smtClean="0"/>
          </a:p>
          <a:p>
            <a:r>
              <a:rPr lang="zh-CN" altLang="en-US" sz="2800" dirty="0"/>
              <a:t>对偶</a:t>
            </a:r>
            <a:r>
              <a:rPr lang="zh-CN" altLang="en-US" sz="2800" dirty="0" smtClean="0"/>
              <a:t>问题及其解的稀疏性</a:t>
            </a:r>
            <a:endParaRPr lang="en-US" altLang="zh-CN" sz="2800" dirty="0"/>
          </a:p>
          <a:p>
            <a:r>
              <a:rPr lang="zh-CN" altLang="en-US" sz="2800" dirty="0" smtClean="0"/>
              <a:t>通过向高维空间映射解决线性不可分的问题</a:t>
            </a:r>
            <a:endParaRPr lang="en-US" altLang="zh-CN" sz="2800" dirty="0"/>
          </a:p>
          <a:p>
            <a:r>
              <a:rPr lang="zh-CN" altLang="en-US" sz="2800" dirty="0" smtClean="0"/>
              <a:t>引入</a:t>
            </a:r>
            <a:r>
              <a:rPr lang="en-US" altLang="zh-CN" sz="2800" dirty="0" smtClean="0"/>
              <a:t>“</a:t>
            </a:r>
            <a:r>
              <a:rPr lang="zh-CN" altLang="en-US" sz="2800" dirty="0" smtClean="0"/>
              <a:t>软间隔</a:t>
            </a:r>
            <a:r>
              <a:rPr lang="en-US" altLang="zh-CN" sz="2800" dirty="0" smtClean="0"/>
              <a:t>”</a:t>
            </a:r>
            <a:r>
              <a:rPr lang="zh-CN" altLang="en-US" sz="2800" dirty="0" smtClean="0"/>
              <a:t>缓解特征空间中线性不可分的问题</a:t>
            </a:r>
            <a:endParaRPr lang="en-US" altLang="zh-CN" sz="2800" dirty="0"/>
          </a:p>
          <a:p>
            <a:r>
              <a:rPr lang="zh-CN" altLang="en-US" sz="2800" dirty="0" smtClean="0"/>
              <a:t>将支持向量的思想应用到回归问题上得到支持向量回归</a:t>
            </a:r>
            <a:endParaRPr lang="en-US" altLang="zh-CN" sz="2800" dirty="0"/>
          </a:p>
          <a:p>
            <a:r>
              <a:rPr lang="zh-CN" altLang="en-US" sz="2800" dirty="0" smtClean="0"/>
              <a:t>将核方法推广到其他学习模型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成熟的</a:t>
            </a:r>
            <a:r>
              <a:rPr lang="en-US" altLang="zh-CN" dirty="0" smtClean="0">
                <a:latin typeface="Calibri" panose="020F0502020204030204" charset="0"/>
                <a:cs typeface="Calibri" panose="020F0502020204030204" charset="0"/>
              </a:rPr>
              <a:t>SVM</a:t>
            </a:r>
            <a:r>
              <a:rPr lang="zh-CN" altLang="en-US" dirty="0" smtClean="0"/>
              <a:t>软件包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 smtClean="0"/>
              <a:t>LIBSVM</a:t>
            </a:r>
            <a:br>
              <a:rPr lang="en-US" altLang="zh-CN" sz="2800" dirty="0" smtClean="0"/>
            </a:br>
            <a:r>
              <a:rPr lang="en-US" altLang="zh-CN" sz="2800" dirty="0" smtClean="0">
                <a:solidFill>
                  <a:schemeClr val="tx2"/>
                </a:solidFill>
                <a:hlinkClick r:id="rId1"/>
              </a:rPr>
              <a:t>http://www.csie.ntu.edu.tw/~</a:t>
            </a:r>
            <a:r>
              <a:rPr lang="en-US" altLang="zh-CN" sz="2800" dirty="0">
                <a:solidFill>
                  <a:schemeClr val="tx2"/>
                </a:solidFill>
                <a:hlinkClick r:id="rId1"/>
              </a:rPr>
              <a:t>cjlin/libsvm</a:t>
            </a:r>
            <a:r>
              <a:rPr lang="en-US" altLang="zh-CN" sz="2800" dirty="0" smtClean="0">
                <a:solidFill>
                  <a:schemeClr val="tx2"/>
                </a:solidFill>
                <a:hlinkClick r:id="rId1"/>
              </a:rPr>
              <a:t>/</a:t>
            </a:r>
            <a:endParaRPr lang="en-US" altLang="zh-CN" sz="2800" dirty="0">
              <a:solidFill>
                <a:schemeClr val="tx2"/>
              </a:solidFill>
              <a:hlinkClick r:id="rId1"/>
            </a:endParaRPr>
          </a:p>
          <a:p>
            <a:r>
              <a:rPr lang="en-US" altLang="zh-CN" sz="2800" b="1" dirty="0" smtClean="0"/>
              <a:t>LIBLINEAR</a:t>
            </a:r>
            <a:br>
              <a:rPr lang="en-US" altLang="zh-CN" sz="2800" dirty="0" smtClean="0"/>
            </a:br>
            <a:r>
              <a:rPr lang="en-US" altLang="zh-CN" sz="2800" u="sng" dirty="0" smtClean="0">
                <a:solidFill>
                  <a:schemeClr val="tx2"/>
                </a:solidFill>
                <a:hlinkClick r:id="rId2"/>
              </a:rPr>
              <a:t>http</a:t>
            </a:r>
            <a:r>
              <a:rPr lang="en-US" altLang="zh-CN" sz="2800" u="sng" dirty="0">
                <a:solidFill>
                  <a:schemeClr val="tx2"/>
                </a:solidFill>
                <a:hlinkClick r:id="rId2"/>
              </a:rPr>
              <a:t>://www.csie.ntu.edu.tw/~</a:t>
            </a:r>
            <a:r>
              <a:rPr lang="en-US" altLang="zh-CN" sz="2800" u="sng" dirty="0" smtClean="0">
                <a:solidFill>
                  <a:schemeClr val="tx2"/>
                </a:solidFill>
                <a:hlinkClick r:id="rId2"/>
              </a:rPr>
              <a:t>cjlin/liblinear/</a:t>
            </a:r>
            <a:endParaRPr lang="en-US" altLang="zh-CN" sz="2800" dirty="0"/>
          </a:p>
          <a:p>
            <a:r>
              <a:rPr lang="en-US" altLang="zh-CN" sz="2800" b="1" dirty="0" err="1" smtClean="0"/>
              <a:t>SVM</a:t>
            </a:r>
            <a:r>
              <a:rPr lang="en-US" altLang="zh-CN" sz="2800" b="1" baseline="30000" dirty="0" err="1" smtClean="0"/>
              <a:t>light</a:t>
            </a:r>
            <a:r>
              <a:rPr lang="en-US" altLang="zh-CN" sz="2800" b="1" baseline="30000" dirty="0" smtClean="0"/>
              <a:t> </a:t>
            </a:r>
            <a:r>
              <a:rPr lang="zh-CN" altLang="en-US" sz="2800" b="1" dirty="0" smtClean="0"/>
              <a:t>、</a:t>
            </a:r>
            <a:r>
              <a:rPr lang="en-US" altLang="zh-CN" sz="2800" b="1" dirty="0" err="1" smtClean="0"/>
              <a:t>SVM</a:t>
            </a:r>
            <a:r>
              <a:rPr lang="en-US" altLang="zh-CN" sz="2800" b="1" baseline="30000" dirty="0" err="1" smtClean="0"/>
              <a:t>perf</a:t>
            </a:r>
            <a:r>
              <a:rPr lang="en-US" altLang="zh-CN" sz="2800" b="1" baseline="30000" dirty="0" smtClean="0"/>
              <a:t> </a:t>
            </a:r>
            <a:r>
              <a:rPr lang="zh-CN" altLang="en-US" sz="2800" b="1" dirty="0" smtClean="0"/>
              <a:t>、</a:t>
            </a:r>
            <a:r>
              <a:rPr lang="en-US" altLang="zh-CN" sz="2800" b="1" dirty="0" err="1" smtClean="0"/>
              <a:t>SVM</a:t>
            </a:r>
            <a:r>
              <a:rPr lang="en-US" altLang="zh-CN" sz="2800" b="1" baseline="30000" dirty="0" err="1" smtClean="0"/>
              <a:t>struct</a:t>
            </a:r>
            <a:br>
              <a:rPr lang="en-US" altLang="zh-CN" sz="2800" dirty="0"/>
            </a:br>
            <a:r>
              <a:rPr lang="en-US" altLang="zh-CN" sz="2800" dirty="0">
                <a:solidFill>
                  <a:schemeClr val="tx2"/>
                </a:solidFill>
                <a:hlinkClick r:id="rId3"/>
              </a:rPr>
              <a:t>http://</a:t>
            </a:r>
            <a:r>
              <a:rPr lang="en-US" altLang="zh-CN" sz="2800" dirty="0" smtClean="0">
                <a:solidFill>
                  <a:schemeClr val="tx2"/>
                </a:solidFill>
                <a:hlinkClick r:id="rId3"/>
              </a:rPr>
              <a:t>svmlight.joachims.org/svm_struct.html</a:t>
            </a:r>
            <a:endParaRPr lang="en-US" altLang="zh-CN" sz="2800" dirty="0"/>
          </a:p>
          <a:p>
            <a:r>
              <a:rPr lang="en-US" altLang="zh-CN" sz="2800" b="1" dirty="0" err="1" smtClean="0"/>
              <a:t>Pegasos</a:t>
            </a:r>
            <a:br>
              <a:rPr lang="en-US" altLang="zh-CN" sz="2800" dirty="0"/>
            </a:br>
            <a:r>
              <a:rPr lang="en-US" altLang="zh-CN" sz="2800" dirty="0">
                <a:solidFill>
                  <a:schemeClr val="tx2"/>
                </a:solidFill>
                <a:hlinkClick r:id="rId4"/>
              </a:rPr>
              <a:t>http://www.cs.huji.ac.il/~shais/code/index.html</a:t>
            </a:r>
            <a:endParaRPr lang="en-US" altLang="zh-CN" sz="2800" dirty="0">
              <a:solidFill>
                <a:schemeClr val="tx2"/>
              </a:solidFill>
              <a:hlinkClick r:id="rId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上机实验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上机实验</a:t>
            </a:r>
            <a:r>
              <a:rPr lang="en-US"/>
              <a:t>11--核化分类器判定西瓜好坏</a:t>
            </a:r>
            <a:endParaRPr 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截止时间：下周二（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4.18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）晚上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12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点之前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ym typeface="+mn-ea"/>
              </a:rPr>
              <a:t>提交方式：</a:t>
            </a:r>
            <a:r>
              <a:rPr lang="zh-CN" altLang="en-US" dirty="0">
                <a:sym typeface="+mn-ea"/>
              </a:rPr>
              <a:t>百度A</a:t>
            </a:r>
            <a:r>
              <a:rPr lang="en-US" altLang="zh-CN" dirty="0">
                <a:sym typeface="+mn-ea"/>
              </a:rPr>
              <a:t>I S</a:t>
            </a:r>
            <a:r>
              <a:rPr lang="zh-CN" altLang="en-US" dirty="0">
                <a:sym typeface="+mn-ea"/>
              </a:rPr>
              <a:t>tudio平台</a:t>
            </a:r>
            <a:endParaRPr lang="zh-CN" altLang="en-US" dirty="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补充：序列最小最优化算法</a:t>
            </a:r>
            <a:r>
              <a:rPr lang="en-US" altLang="zh-CN" dirty="0">
                <a:sym typeface="+mn-ea"/>
              </a:rPr>
              <a:t>SMO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lstStyle/>
          <a:p>
            <a:r>
              <a:rPr lang="zh-CN" altLang="en-US" dirty="0"/>
              <a:t>序列最小最优化</a:t>
            </a:r>
            <a:r>
              <a:rPr lang="en-US" altLang="zh-CN" dirty="0"/>
              <a:t>(sequential minimal optimization  SMO)</a:t>
            </a:r>
            <a:r>
              <a:rPr lang="zh-CN" altLang="en-US" dirty="0"/>
              <a:t>算法：</a:t>
            </a:r>
            <a:r>
              <a:rPr lang="en-US" altLang="zh-CN" dirty="0"/>
              <a:t>1998</a:t>
            </a:r>
            <a:r>
              <a:rPr lang="zh-CN" altLang="en-US" dirty="0"/>
              <a:t>年由</a:t>
            </a:r>
            <a:r>
              <a:rPr lang="en-US" altLang="zh-CN" dirty="0"/>
              <a:t>Platt</a:t>
            </a:r>
            <a:r>
              <a:rPr lang="zh-CN" altLang="en-US" dirty="0"/>
              <a:t>提出。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动机：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支持向量机的学习问题可以形式化为</a:t>
            </a:r>
            <a:r>
              <a:rPr lang="zh-CN" altLang="en-US" dirty="0">
                <a:solidFill>
                  <a:srgbClr val="1D09F8"/>
                </a:solidFill>
              </a:rPr>
              <a:t>求解凸二次规划问题</a:t>
            </a:r>
            <a:r>
              <a:rPr lang="en-US" altLang="zh-CN" dirty="0"/>
              <a:t>.</a:t>
            </a:r>
            <a:r>
              <a:rPr lang="zh-CN" altLang="en-US" dirty="0"/>
              <a:t>这样的凸二次规划问题具有</a:t>
            </a:r>
            <a:r>
              <a:rPr lang="zh-CN" altLang="en-US" dirty="0">
                <a:solidFill>
                  <a:srgbClr val="1D09F8"/>
                </a:solidFill>
              </a:rPr>
              <a:t>全局最优解</a:t>
            </a:r>
            <a:r>
              <a:rPr lang="zh-CN" altLang="en-US" dirty="0"/>
              <a:t>，并且有许多最优化算法可以用于这一问题的求解；</a:t>
            </a:r>
            <a:endParaRPr lang="en-US" altLang="zh-CN" dirty="0"/>
          </a:p>
          <a:p>
            <a:r>
              <a:rPr lang="zh-CN" altLang="en-US" dirty="0"/>
              <a:t>但是当训练样本容量很大时，这些算法往往变得非常低效，以致无法使用</a:t>
            </a:r>
            <a:r>
              <a:rPr lang="en-US" altLang="zh-CN" dirty="0"/>
              <a:t>.</a:t>
            </a:r>
            <a:r>
              <a:rPr lang="zh-CN" altLang="en-US" dirty="0"/>
              <a:t>所以，如何</a:t>
            </a:r>
            <a:r>
              <a:rPr lang="zh-CN" altLang="en-US" dirty="0">
                <a:solidFill>
                  <a:srgbClr val="C00000"/>
                </a:solidFill>
              </a:rPr>
              <a:t>高效地实现支持向量机学习</a:t>
            </a:r>
            <a:r>
              <a:rPr lang="zh-CN" altLang="en-US" dirty="0"/>
              <a:t>就成为一个重要的问题。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70" y="2535555"/>
            <a:ext cx="7640320" cy="374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序列最小最优化算法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lstStyle/>
          <a:p>
            <a:r>
              <a:rPr lang="en-US" altLang="zh-CN" dirty="0"/>
              <a:t>SMO</a:t>
            </a:r>
            <a:r>
              <a:rPr lang="zh-CN" altLang="en-US" dirty="0"/>
              <a:t>（</a:t>
            </a:r>
            <a:r>
              <a:rPr lang="en-US" altLang="zh-CN" dirty="0"/>
              <a:t>Sequential minimal optimization )</a:t>
            </a:r>
            <a:endParaRPr lang="en-US" altLang="zh-CN" dirty="0"/>
          </a:p>
          <a:p>
            <a:r>
              <a:rPr lang="zh-CN" altLang="en-US" dirty="0"/>
              <a:t>解如下凸二次规划的对偶问题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注意：变量是拉格朗日乘子</a:t>
            </a:r>
            <a:r>
              <a:rPr lang="el-GR" altLang="zh-CN" dirty="0"/>
              <a:t>α</a:t>
            </a:r>
            <a:r>
              <a:rPr lang="en-US" altLang="zh-CN" baseline="-25000" dirty="0" err="1"/>
              <a:t>i</a:t>
            </a:r>
            <a:r>
              <a:rPr lang="zh-CN" altLang="en-US" dirty="0"/>
              <a:t>，一个对应一个样本</a:t>
            </a:r>
            <a:endParaRPr lang="zh-CN" altLang="en-US" dirty="0"/>
          </a:p>
        </p:txBody>
      </p:sp>
      <p:pic>
        <p:nvPicPr>
          <p:cNvPr id="22733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720" y="2618740"/>
            <a:ext cx="4846955" cy="249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4"/>
          <p:cNvSpPr txBox="1"/>
          <p:nvPr/>
        </p:nvSpPr>
        <p:spPr>
          <a:xfrm>
            <a:off x="8130125" y="2800637"/>
            <a:ext cx="339090" cy="41402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p>
            <a:r>
              <a:rPr lang="en-US" altLang="zh-CN" sz="2100" dirty="0"/>
              <a:t>5</a:t>
            </a:r>
            <a:endParaRPr lang="zh-CN" altLang="en-US" sz="21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>
                <a:sym typeface="+mn-ea"/>
              </a:rPr>
              <a:t>SMO</a:t>
            </a:r>
            <a:r>
              <a:rPr lang="zh-CN" altLang="en-US" dirty="0">
                <a:sym typeface="+mn-ea"/>
              </a:rPr>
              <a:t>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C00000"/>
                </a:solidFill>
              </a:rPr>
              <a:t>启发式算法，基本思路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en-US" sz="2400" dirty="0"/>
              <a:t>如果所有变量的解都满足此最优化问题的</a:t>
            </a:r>
            <a:r>
              <a:rPr lang="en-US" altLang="zh-CN" sz="2400" dirty="0"/>
              <a:t>KKT</a:t>
            </a:r>
            <a:r>
              <a:rPr lang="zh-CN" altLang="en-US" sz="2400" dirty="0"/>
              <a:t>条件，那么得到解；否则，选择两个变量，固定其它变量，</a:t>
            </a:r>
            <a:r>
              <a:rPr lang="zh-CN" altLang="en-US" sz="2400" dirty="0">
                <a:solidFill>
                  <a:srgbClr val="1D09F8"/>
                </a:solidFill>
              </a:rPr>
              <a:t>针对这两个变量构建一个二次规划问题，称为子问题</a:t>
            </a:r>
            <a:r>
              <a:rPr lang="zh-CN" altLang="en-US" sz="2400" dirty="0"/>
              <a:t>，可通过解析方法求解，提高计算速度。</a:t>
            </a:r>
            <a:endParaRPr lang="en-US" altLang="zh-CN" sz="2400" dirty="0"/>
          </a:p>
          <a:p>
            <a:r>
              <a:rPr lang="zh-CN" altLang="en-US" sz="2400" dirty="0"/>
              <a:t>子问题的两个变量：</a:t>
            </a:r>
            <a:r>
              <a:rPr lang="zh-CN" altLang="en-US" sz="2400" dirty="0">
                <a:solidFill>
                  <a:srgbClr val="FF0000"/>
                </a:solidFill>
              </a:rPr>
              <a:t>一个是违反</a:t>
            </a:r>
            <a:r>
              <a:rPr lang="en-US" altLang="zh-CN" sz="2400" dirty="0">
                <a:solidFill>
                  <a:srgbClr val="FF0000"/>
                </a:solidFill>
              </a:rPr>
              <a:t>KKT</a:t>
            </a:r>
            <a:r>
              <a:rPr lang="zh-CN" altLang="en-US" sz="2400" dirty="0">
                <a:solidFill>
                  <a:srgbClr val="FF0000"/>
                </a:solidFill>
              </a:rPr>
              <a:t>条件最严重的那个，另一个由约束条件自动确定。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>
                <a:solidFill>
                  <a:srgbClr val="C00000"/>
                </a:solidFill>
              </a:rPr>
              <a:t>SMO</a:t>
            </a:r>
            <a:r>
              <a:rPr lang="zh-CN" altLang="en-US" sz="2400" dirty="0">
                <a:solidFill>
                  <a:srgbClr val="C00000"/>
                </a:solidFill>
              </a:rPr>
              <a:t>算法包括两个部分：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/>
              <a:t>求解两个变量二次规划的解析方法</a:t>
            </a:r>
            <a:endParaRPr lang="en-US" altLang="zh-CN" sz="2400" dirty="0"/>
          </a:p>
          <a:p>
            <a:pPr lvl="1"/>
            <a:r>
              <a:rPr lang="zh-CN" altLang="en-US" sz="2400" dirty="0"/>
              <a:t>选择变量的启发式方法</a:t>
            </a:r>
            <a:endParaRPr lang="zh-CN" altLang="en-US" sz="2400" dirty="0"/>
          </a:p>
        </p:txBody>
      </p:sp>
      <p:pic>
        <p:nvPicPr>
          <p:cNvPr id="22835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930" y="4070350"/>
            <a:ext cx="1950720" cy="729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8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8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两个变量二次规划的求解过程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选择两个变量，其它固定；</a:t>
            </a:r>
            <a:endParaRPr lang="zh-CN" altLang="en-US" sz="2800" dirty="0"/>
          </a:p>
          <a:p>
            <a:r>
              <a:rPr lang="en-US" altLang="zh-CN" sz="2800" dirty="0"/>
              <a:t>SMO</a:t>
            </a:r>
            <a:r>
              <a:rPr lang="zh-CN" altLang="en-US" sz="2800" dirty="0"/>
              <a:t>的      的子问题：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083020" y="2160557"/>
            <a:ext cx="339090" cy="41402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CN" sz="2100" dirty="0"/>
              <a:t>5</a:t>
            </a:r>
            <a:endParaRPr lang="zh-CN" altLang="en-US" sz="2100" dirty="0"/>
          </a:p>
        </p:txBody>
      </p:sp>
      <p:grpSp>
        <p:nvGrpSpPr>
          <p:cNvPr id="6" name="组合 5"/>
          <p:cNvGrpSpPr/>
          <p:nvPr/>
        </p:nvGrpSpPr>
        <p:grpSpPr>
          <a:xfrm>
            <a:off x="1551940" y="3165475"/>
            <a:ext cx="6375400" cy="2376805"/>
            <a:chOff x="2444" y="4733"/>
            <a:chExt cx="10040" cy="3743"/>
          </a:xfrm>
        </p:grpSpPr>
        <p:pic>
          <p:nvPicPr>
            <p:cNvPr id="229378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" y="4733"/>
              <a:ext cx="8136" cy="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937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1" y="5638"/>
              <a:ext cx="6637" cy="9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938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" y="6736"/>
              <a:ext cx="4717" cy="1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1950" y="5580"/>
              <a:ext cx="534" cy="652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2100" dirty="0"/>
                <a:t>6</a:t>
              </a:r>
              <a:endParaRPr lang="zh-CN" altLang="en-US" sz="2100" dirty="0"/>
            </a:p>
          </p:txBody>
        </p:sp>
      </p:grpSp>
      <p:pic>
        <p:nvPicPr>
          <p:cNvPr id="2273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390" y="1167765"/>
            <a:ext cx="3343910" cy="172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两个变量二次规划的求解过程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2500"/>
          </a:bodyPr>
          <a:lstStyle/>
          <a:p>
            <a:r>
              <a:rPr lang="zh-CN" altLang="en-US" sz="3300" dirty="0"/>
              <a:t>两个变量，约束条件用二维空间中的图形表示</a:t>
            </a:r>
            <a:endParaRPr lang="en-US" altLang="zh-CN" sz="33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假设问题      的初始可行解为               ，最优解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l-GR" altLang="zh-CN" dirty="0"/>
              <a:t>α</a:t>
            </a:r>
            <a:r>
              <a:rPr lang="en-US" altLang="zh-CN" baseline="-25000" dirty="0"/>
              <a:t>2</a:t>
            </a:r>
            <a:r>
              <a:rPr lang="zh-CN" altLang="en-US" dirty="0"/>
              <a:t>未经剪辑时的最优解为</a:t>
            </a:r>
            <a:endParaRPr lang="zh-CN" altLang="en-US" dirty="0"/>
          </a:p>
          <a:p>
            <a:r>
              <a:rPr lang="zh-CN" altLang="en-US" dirty="0">
                <a:solidFill>
                  <a:srgbClr val="1D09F8"/>
                </a:solidFill>
              </a:rPr>
              <a:t>求解关于</a:t>
            </a:r>
            <a:r>
              <a:rPr lang="el-GR" altLang="zh-CN" dirty="0">
                <a:solidFill>
                  <a:srgbClr val="1D09F8"/>
                </a:solidFill>
                <a:sym typeface="+mn-ea"/>
              </a:rPr>
              <a:t>α</a:t>
            </a:r>
            <a:r>
              <a:rPr lang="en-US" altLang="zh-CN" baseline="-25000" dirty="0">
                <a:solidFill>
                  <a:srgbClr val="1D09F8"/>
                </a:solidFill>
                <a:sym typeface="+mn-ea"/>
              </a:rPr>
              <a:t>2</a:t>
            </a:r>
            <a:r>
              <a:rPr lang="zh-CN" altLang="en-US" dirty="0">
                <a:solidFill>
                  <a:srgbClr val="1D09F8"/>
                </a:solidFill>
              </a:rPr>
              <a:t>的二次规划问题</a:t>
            </a:r>
            <a:endParaRPr lang="en-US" altLang="zh-CN" dirty="0">
              <a:solidFill>
                <a:srgbClr val="1D09F8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3040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145" y="2130753"/>
            <a:ext cx="2344308" cy="1947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04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328" y="2171947"/>
            <a:ext cx="1541358" cy="19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153081" y="4522274"/>
            <a:ext cx="339090" cy="41402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100" dirty="0"/>
              <a:t>6</a:t>
            </a:r>
            <a:endParaRPr lang="zh-CN" altLang="en-US" sz="2100" dirty="0"/>
          </a:p>
        </p:txBody>
      </p:sp>
      <p:pic>
        <p:nvPicPr>
          <p:cNvPr id="2304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107" y="4610126"/>
            <a:ext cx="863387" cy="326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04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174" y="4609986"/>
            <a:ext cx="1026114" cy="29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040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417" y="5083393"/>
            <a:ext cx="648072" cy="279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两个变量二次规划的求解过程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sz="2800" dirty="0"/>
              <a:t>根据不等式条件      的取值范围：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   </a:t>
            </a:r>
            <a:r>
              <a:rPr lang="zh-CN" altLang="en-US" sz="2800" dirty="0"/>
              <a:t>左图：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   </a:t>
            </a:r>
            <a:r>
              <a:rPr lang="zh-CN" altLang="en-US" sz="2800" dirty="0"/>
              <a:t>右图：</a:t>
            </a:r>
            <a:endParaRPr lang="en-US" altLang="zh-CN" sz="2800" dirty="0"/>
          </a:p>
          <a:p>
            <a:endParaRPr lang="en-US" altLang="zh-CN" sz="2800" dirty="0"/>
          </a:p>
        </p:txBody>
      </p:sp>
      <p:pic>
        <p:nvPicPr>
          <p:cNvPr id="2314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83" y="1743637"/>
            <a:ext cx="486054" cy="320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14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43" y="1686100"/>
            <a:ext cx="1615271" cy="378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14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438" y="3278078"/>
            <a:ext cx="2153838" cy="337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14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450" y="2884961"/>
            <a:ext cx="2334866" cy="2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14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413" y="5325791"/>
            <a:ext cx="2561910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14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998" y="4892506"/>
            <a:ext cx="2226398" cy="29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040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530" y="2427933"/>
            <a:ext cx="2344308" cy="1947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040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463" y="4534147"/>
            <a:ext cx="1541358" cy="19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求解过程：</a:t>
            </a:r>
            <a:endParaRPr lang="en-US" altLang="zh-CN" sz="2800" dirty="0"/>
          </a:p>
          <a:p>
            <a:pPr lvl="1"/>
            <a:r>
              <a:rPr lang="zh-CN" altLang="en-US" sz="2450" dirty="0"/>
              <a:t>先求沿着约束方向未经剪辑时的</a:t>
            </a:r>
            <a:endParaRPr lang="en-US" altLang="zh-CN" sz="2450" dirty="0"/>
          </a:p>
          <a:p>
            <a:pPr lvl="1"/>
            <a:r>
              <a:rPr lang="zh-CN" altLang="en-US" sz="2450" dirty="0"/>
              <a:t>再求剪辑后的</a:t>
            </a:r>
            <a:endParaRPr lang="en-US" altLang="zh-CN" sz="2450" dirty="0"/>
          </a:p>
          <a:p>
            <a:endParaRPr lang="en-US" altLang="zh-CN" sz="2800" dirty="0"/>
          </a:p>
          <a:p>
            <a:r>
              <a:rPr lang="zh-CN" altLang="en-US" sz="2800" dirty="0"/>
              <a:t>记：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令：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E</a:t>
            </a:r>
            <a:r>
              <a:rPr lang="zh-CN" altLang="en-US" sz="2800" dirty="0"/>
              <a:t>为输入</a:t>
            </a:r>
            <a:r>
              <a:rPr lang="en-US" altLang="zh-CN" sz="2800" dirty="0"/>
              <a:t>x</a:t>
            </a:r>
            <a:r>
              <a:rPr lang="zh-CN" altLang="en-US" sz="2800" dirty="0"/>
              <a:t>的预测值和真实输出</a:t>
            </a:r>
            <a:r>
              <a:rPr lang="en-US" altLang="zh-CN" sz="2800" dirty="0"/>
              <a:t>y</a:t>
            </a:r>
            <a:r>
              <a:rPr lang="zh-CN" altLang="en-US" sz="2800" dirty="0"/>
              <a:t>的差，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=1</a:t>
            </a:r>
            <a:r>
              <a:rPr lang="zh-CN" altLang="en-US" sz="2800" dirty="0"/>
              <a:t>，</a:t>
            </a:r>
            <a:r>
              <a:rPr lang="en-US" altLang="zh-CN" sz="2800" dirty="0"/>
              <a:t>2</a:t>
            </a:r>
            <a:endParaRPr lang="en-US" altLang="zh-CN" sz="2800" dirty="0"/>
          </a:p>
        </p:txBody>
      </p:sp>
      <p:pic>
        <p:nvPicPr>
          <p:cNvPr id="2314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926" y="2576673"/>
            <a:ext cx="486054" cy="320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081" y="2166297"/>
            <a:ext cx="726054" cy="3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24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45" y="3480435"/>
            <a:ext cx="2868295" cy="68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24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370" y="4566285"/>
            <a:ext cx="5369560" cy="68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两个变量二次规划的求解过程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  <a:r>
              <a:rPr lang="zh-CN" altLang="en-US" dirty="0" smtClean="0"/>
              <a:t>：在</a:t>
            </a:r>
            <a:r>
              <a:rPr lang="zh-CN" altLang="en-US" dirty="0"/>
              <a:t>样本空间</a:t>
            </a:r>
            <a:r>
              <a:rPr lang="zh-CN" altLang="en-US" dirty="0" smtClean="0"/>
              <a:t>中</a:t>
            </a:r>
            <a:r>
              <a:rPr lang="zh-CN" altLang="en-US" dirty="0"/>
              <a:t>寻找</a:t>
            </a:r>
            <a:r>
              <a:rPr lang="zh-CN" altLang="en-US" dirty="0" smtClean="0"/>
              <a:t>一个超平面</a:t>
            </a:r>
            <a:r>
              <a:rPr lang="zh-CN" altLang="en-US" dirty="0"/>
              <a:t>，</a:t>
            </a:r>
            <a:r>
              <a:rPr lang="zh-CN" altLang="en-US" dirty="0" smtClean="0"/>
              <a:t>将不同</a:t>
            </a:r>
            <a:r>
              <a:rPr lang="zh-CN" altLang="en-US" dirty="0"/>
              <a:t>类别的样本分开。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2524760" y="2757805"/>
            <a:ext cx="3971925" cy="3373120"/>
            <a:chOff x="3976" y="3019"/>
            <a:chExt cx="6255" cy="5312"/>
          </a:xfrm>
        </p:grpSpPr>
        <p:cxnSp>
          <p:nvCxnSpPr>
            <p:cNvPr id="76" name="直接箭头连接符 75"/>
            <p:cNvCxnSpPr/>
            <p:nvPr/>
          </p:nvCxnSpPr>
          <p:spPr>
            <a:xfrm flipH="1" flipV="1">
              <a:off x="4600" y="3019"/>
              <a:ext cx="0" cy="4783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4585" y="7802"/>
              <a:ext cx="5646" cy="0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文本框 77"/>
            <p:cNvSpPr txBox="1"/>
            <p:nvPr/>
          </p:nvSpPr>
          <p:spPr>
            <a:xfrm>
              <a:off x="4245" y="7647"/>
              <a:ext cx="42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Chiller" panose="04020404031007020602" charset="0"/>
                </a:rPr>
                <a:t>0</a:t>
              </a:r>
              <a:endParaRPr lang="zh-CN" altLang="en-US" sz="1400" dirty="0">
                <a:latin typeface="Chiller" panose="04020404031007020602" charset="0"/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6660" y="4149"/>
              <a:ext cx="202" cy="205"/>
              <a:chOff x="5476803" y="2392530"/>
              <a:chExt cx="108000" cy="108000"/>
            </a:xfrm>
          </p:grpSpPr>
          <p:cxnSp>
            <p:nvCxnSpPr>
              <p:cNvPr id="133" name="直接连接符 132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组合 79"/>
            <p:cNvGrpSpPr/>
            <p:nvPr/>
          </p:nvGrpSpPr>
          <p:grpSpPr>
            <a:xfrm>
              <a:off x="6423" y="5382"/>
              <a:ext cx="202" cy="205"/>
              <a:chOff x="5476803" y="2392530"/>
              <a:chExt cx="108000" cy="108000"/>
            </a:xfrm>
          </p:grpSpPr>
          <p:cxnSp>
            <p:nvCxnSpPr>
              <p:cNvPr id="131" name="直接连接符 130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组合 80"/>
            <p:cNvGrpSpPr/>
            <p:nvPr/>
          </p:nvGrpSpPr>
          <p:grpSpPr>
            <a:xfrm>
              <a:off x="6097" y="5082"/>
              <a:ext cx="202" cy="205"/>
              <a:chOff x="5476803" y="2392530"/>
              <a:chExt cx="108000" cy="108000"/>
            </a:xfrm>
          </p:grpSpPr>
          <p:cxnSp>
            <p:nvCxnSpPr>
              <p:cNvPr id="129" name="直接连接符 128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组合 81"/>
            <p:cNvGrpSpPr/>
            <p:nvPr/>
          </p:nvGrpSpPr>
          <p:grpSpPr>
            <a:xfrm>
              <a:off x="5423" y="5512"/>
              <a:ext cx="202" cy="205"/>
              <a:chOff x="5476803" y="2392530"/>
              <a:chExt cx="108000" cy="108000"/>
            </a:xfrm>
          </p:grpSpPr>
          <p:cxnSp>
            <p:nvCxnSpPr>
              <p:cNvPr id="127" name="直接连接符 126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/>
            <p:cNvGrpSpPr/>
            <p:nvPr/>
          </p:nvGrpSpPr>
          <p:grpSpPr>
            <a:xfrm>
              <a:off x="5758" y="5847"/>
              <a:ext cx="202" cy="205"/>
              <a:chOff x="5476803" y="2392530"/>
              <a:chExt cx="108000" cy="108000"/>
            </a:xfrm>
          </p:grpSpPr>
          <p:cxnSp>
            <p:nvCxnSpPr>
              <p:cNvPr id="125" name="直接连接符 124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组合 83"/>
            <p:cNvGrpSpPr/>
            <p:nvPr/>
          </p:nvGrpSpPr>
          <p:grpSpPr>
            <a:xfrm>
              <a:off x="6411" y="5836"/>
              <a:ext cx="202" cy="205"/>
              <a:chOff x="5476803" y="2392530"/>
              <a:chExt cx="108000" cy="108000"/>
            </a:xfrm>
          </p:grpSpPr>
          <p:cxnSp>
            <p:nvCxnSpPr>
              <p:cNvPr id="123" name="直接连接符 122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组合 84"/>
            <p:cNvGrpSpPr/>
            <p:nvPr/>
          </p:nvGrpSpPr>
          <p:grpSpPr>
            <a:xfrm>
              <a:off x="5597" y="4228"/>
              <a:ext cx="202" cy="205"/>
              <a:chOff x="5476803" y="2392530"/>
              <a:chExt cx="108000" cy="108000"/>
            </a:xfrm>
          </p:grpSpPr>
          <p:cxnSp>
            <p:nvCxnSpPr>
              <p:cNvPr id="121" name="直接连接符 120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直接连接符 85"/>
            <p:cNvCxnSpPr/>
            <p:nvPr/>
          </p:nvCxnSpPr>
          <p:spPr>
            <a:xfrm>
              <a:off x="8630" y="6326"/>
              <a:ext cx="2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7674" y="6109"/>
              <a:ext cx="2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7442" y="7162"/>
              <a:ext cx="2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6814" y="6967"/>
              <a:ext cx="2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8320" y="6889"/>
              <a:ext cx="2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8405" y="6641"/>
              <a:ext cx="2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7326" y="6749"/>
              <a:ext cx="2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8731" y="5950"/>
              <a:ext cx="2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7775" y="6641"/>
              <a:ext cx="2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7" name="组合 96"/>
            <p:cNvGrpSpPr/>
            <p:nvPr/>
          </p:nvGrpSpPr>
          <p:grpSpPr>
            <a:xfrm>
              <a:off x="7472" y="3925"/>
              <a:ext cx="202" cy="205"/>
              <a:chOff x="5476803" y="2392530"/>
              <a:chExt cx="108000" cy="108000"/>
            </a:xfrm>
          </p:grpSpPr>
          <p:cxnSp>
            <p:nvCxnSpPr>
              <p:cNvPr id="119" name="直接连接符 118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组合 97"/>
            <p:cNvGrpSpPr/>
            <p:nvPr/>
          </p:nvGrpSpPr>
          <p:grpSpPr>
            <a:xfrm>
              <a:off x="7050" y="4331"/>
              <a:ext cx="202" cy="205"/>
              <a:chOff x="5476803" y="2392530"/>
              <a:chExt cx="108000" cy="108000"/>
            </a:xfrm>
          </p:grpSpPr>
          <p:cxnSp>
            <p:nvCxnSpPr>
              <p:cNvPr id="117" name="直接连接符 116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组合 98"/>
            <p:cNvGrpSpPr/>
            <p:nvPr/>
          </p:nvGrpSpPr>
          <p:grpSpPr>
            <a:xfrm>
              <a:off x="5265" y="6121"/>
              <a:ext cx="202" cy="205"/>
              <a:chOff x="5476803" y="2392530"/>
              <a:chExt cx="108000" cy="108000"/>
            </a:xfrm>
          </p:grpSpPr>
          <p:cxnSp>
            <p:nvCxnSpPr>
              <p:cNvPr id="115" name="直接连接符 114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组合 99"/>
            <p:cNvGrpSpPr/>
            <p:nvPr/>
          </p:nvGrpSpPr>
          <p:grpSpPr>
            <a:xfrm>
              <a:off x="6132" y="4577"/>
              <a:ext cx="202" cy="205"/>
              <a:chOff x="5476803" y="2392530"/>
              <a:chExt cx="108000" cy="108000"/>
            </a:xfrm>
          </p:grpSpPr>
          <p:cxnSp>
            <p:nvCxnSpPr>
              <p:cNvPr id="113" name="直接连接符 112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组合 100"/>
            <p:cNvGrpSpPr/>
            <p:nvPr/>
          </p:nvGrpSpPr>
          <p:grpSpPr>
            <a:xfrm>
              <a:off x="5458" y="5007"/>
              <a:ext cx="202" cy="205"/>
              <a:chOff x="5476803" y="2392530"/>
              <a:chExt cx="108000" cy="108000"/>
            </a:xfrm>
          </p:grpSpPr>
          <p:cxnSp>
            <p:nvCxnSpPr>
              <p:cNvPr id="111" name="直接连接符 110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直接连接符 101"/>
            <p:cNvCxnSpPr/>
            <p:nvPr/>
          </p:nvCxnSpPr>
          <p:spPr>
            <a:xfrm>
              <a:off x="7997" y="7131"/>
              <a:ext cx="2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8198" y="6224"/>
              <a:ext cx="2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8405" y="5615"/>
              <a:ext cx="2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9074" y="5181"/>
              <a:ext cx="2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06" name="对象 105"/>
            <p:cNvGraphicFramePr>
              <a:graphicFrameLocks noChangeAspect="1"/>
            </p:cNvGraphicFramePr>
            <p:nvPr/>
          </p:nvGraphicFramePr>
          <p:xfrm>
            <a:off x="9376" y="7921"/>
            <a:ext cx="416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8" name="Formula" r:id="rId1" imgW="1028700" imgH="981075" progId="Equation.Ribbit">
                    <p:embed/>
                  </p:oleObj>
                </mc:Choice>
                <mc:Fallback>
                  <p:oleObj name="Formula" r:id="rId1" imgW="1028700" imgH="981075" progId="Equation.Ribbit">
                    <p:embed/>
                    <p:pic>
                      <p:nvPicPr>
                        <p:cNvPr id="0" name="图片 132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376" y="7921"/>
                          <a:ext cx="416" cy="41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" name="对象 106"/>
            <p:cNvGraphicFramePr>
              <a:graphicFrameLocks noChangeAspect="1"/>
            </p:cNvGraphicFramePr>
            <p:nvPr/>
          </p:nvGraphicFramePr>
          <p:xfrm>
            <a:off x="3976" y="3399"/>
            <a:ext cx="430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9" name="Formula" r:id="rId3" imgW="1057275" imgH="981075" progId="Equation.Ribbit">
                    <p:embed/>
                  </p:oleObj>
                </mc:Choice>
                <mc:Fallback>
                  <p:oleObj name="Formula" r:id="rId3" imgW="1057275" imgH="981075" progId="Equation.Ribbit">
                    <p:embed/>
                    <p:pic>
                      <p:nvPicPr>
                        <p:cNvPr id="0" name="图片 132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976" y="3399"/>
                          <a:ext cx="430" cy="41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4" name="直接连接符 63"/>
            <p:cNvCxnSpPr/>
            <p:nvPr/>
          </p:nvCxnSpPr>
          <p:spPr>
            <a:xfrm flipV="1">
              <a:off x="5726" y="3797"/>
              <a:ext cx="3650" cy="36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r>
              <a:rPr lang="zh-CN" altLang="en-US" sz="3430" dirty="0"/>
              <a:t>定理：最优化问题      沿约束方向未经剪辑的解：</a:t>
            </a:r>
            <a:endParaRPr lang="en-US" altLang="zh-CN" sz="3430" dirty="0"/>
          </a:p>
          <a:p>
            <a:endParaRPr lang="en-US" altLang="zh-CN" sz="3430" dirty="0"/>
          </a:p>
          <a:p>
            <a:endParaRPr lang="en-US" altLang="zh-CN" sz="3430" dirty="0"/>
          </a:p>
          <a:p>
            <a:r>
              <a:rPr lang="zh-CN" altLang="en-US" sz="3430" dirty="0"/>
              <a:t>这里：</a:t>
            </a:r>
            <a:endParaRPr lang="en-US" altLang="zh-CN" sz="3430" dirty="0"/>
          </a:p>
          <a:p>
            <a:endParaRPr lang="zh-CN" altLang="en-US" sz="3430" dirty="0"/>
          </a:p>
          <a:p>
            <a:r>
              <a:rPr lang="zh-CN" altLang="en-US" sz="3430" dirty="0"/>
              <a:t>剪辑后的解：</a:t>
            </a:r>
            <a:endParaRPr lang="en-US" altLang="zh-CN" sz="3430" dirty="0"/>
          </a:p>
          <a:p>
            <a:endParaRPr lang="en-US" altLang="zh-CN" sz="3430" dirty="0"/>
          </a:p>
          <a:p>
            <a:endParaRPr lang="en-US" altLang="zh-CN" sz="3430" dirty="0"/>
          </a:p>
          <a:p>
            <a:endParaRPr lang="en-US" altLang="zh-CN" sz="3430" dirty="0"/>
          </a:p>
          <a:p>
            <a:r>
              <a:rPr lang="zh-CN" altLang="en-US" sz="3430" dirty="0"/>
              <a:t>得到</a:t>
            </a:r>
            <a:r>
              <a:rPr lang="el-GR" altLang="zh-CN" sz="3430" dirty="0"/>
              <a:t>α</a:t>
            </a:r>
            <a:r>
              <a:rPr lang="en-US" altLang="zh-CN" sz="3430" baseline="-25000" dirty="0"/>
              <a:t>1</a:t>
            </a:r>
            <a:r>
              <a:rPr lang="zh-CN" altLang="en-US" sz="3430" dirty="0"/>
              <a:t>的解：</a:t>
            </a:r>
            <a:endParaRPr lang="zh-CN" altLang="en-US" sz="3430" dirty="0"/>
          </a:p>
        </p:txBody>
      </p:sp>
      <p:sp>
        <p:nvSpPr>
          <p:cNvPr id="8" name="TextBox 7"/>
          <p:cNvSpPr txBox="1"/>
          <p:nvPr/>
        </p:nvSpPr>
        <p:spPr>
          <a:xfrm>
            <a:off x="3407413" y="1600379"/>
            <a:ext cx="339090" cy="41402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100" dirty="0"/>
              <a:t>6</a:t>
            </a:r>
            <a:endParaRPr lang="zh-CN" altLang="en-US" sz="2100" dirty="0"/>
          </a:p>
        </p:txBody>
      </p:sp>
      <p:pic>
        <p:nvPicPr>
          <p:cNvPr id="2334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50" y="2159000"/>
            <a:ext cx="3192145" cy="66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34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335" y="2971800"/>
            <a:ext cx="3943350" cy="36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34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3740785"/>
            <a:ext cx="4128770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34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5619750"/>
            <a:ext cx="383413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两个变量二次规划的求解过程</a:t>
            </a:r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645" y="752475"/>
            <a:ext cx="7938770" cy="5855335"/>
          </a:xfrm>
          <a:prstGeom prst="rect">
            <a:avLst/>
          </a:prstGeom>
        </p:spPr>
      </p:pic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7870" y="53340"/>
            <a:ext cx="5666105" cy="103060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1780" y="614680"/>
            <a:ext cx="8430895" cy="579564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r>
              <a:rPr lang="zh-CN" altLang="en-US" sz="3430" dirty="0"/>
              <a:t>得到定理：最优化问题      沿约束方向未经剪辑的解：</a:t>
            </a:r>
            <a:endParaRPr lang="en-US" altLang="zh-CN" sz="3430" dirty="0"/>
          </a:p>
          <a:p>
            <a:endParaRPr lang="en-US" altLang="zh-CN" sz="3430" dirty="0"/>
          </a:p>
          <a:p>
            <a:endParaRPr lang="en-US" altLang="zh-CN" sz="3430" dirty="0"/>
          </a:p>
          <a:p>
            <a:r>
              <a:rPr lang="zh-CN" altLang="en-US" sz="3430" dirty="0"/>
              <a:t>这里：</a:t>
            </a:r>
            <a:endParaRPr lang="en-US" altLang="zh-CN" sz="3430" dirty="0"/>
          </a:p>
          <a:p>
            <a:endParaRPr lang="zh-CN" altLang="en-US" sz="3430" dirty="0"/>
          </a:p>
          <a:p>
            <a:r>
              <a:rPr lang="zh-CN" altLang="en-US" sz="3430" dirty="0"/>
              <a:t>剪辑后的解：</a:t>
            </a:r>
            <a:endParaRPr lang="en-US" altLang="zh-CN" sz="3430" dirty="0"/>
          </a:p>
          <a:p>
            <a:endParaRPr lang="en-US" altLang="zh-CN" sz="3430" dirty="0"/>
          </a:p>
          <a:p>
            <a:endParaRPr lang="en-US" altLang="zh-CN" sz="3430" dirty="0"/>
          </a:p>
          <a:p>
            <a:endParaRPr lang="en-US" altLang="zh-CN" sz="3430" dirty="0"/>
          </a:p>
          <a:p>
            <a:r>
              <a:rPr lang="zh-CN" altLang="en-US" sz="3430" dirty="0"/>
              <a:t>得到</a:t>
            </a:r>
            <a:r>
              <a:rPr lang="el-GR" altLang="zh-CN" sz="3430" dirty="0"/>
              <a:t>α</a:t>
            </a:r>
            <a:r>
              <a:rPr lang="en-US" altLang="zh-CN" sz="3430" baseline="-25000" dirty="0"/>
              <a:t>1</a:t>
            </a:r>
            <a:r>
              <a:rPr lang="zh-CN" altLang="en-US" sz="3430" dirty="0"/>
              <a:t>的解：</a:t>
            </a:r>
            <a:endParaRPr lang="zh-CN" altLang="en-US" sz="3430" dirty="0"/>
          </a:p>
        </p:txBody>
      </p:sp>
      <p:sp>
        <p:nvSpPr>
          <p:cNvPr id="8" name="TextBox 7"/>
          <p:cNvSpPr txBox="1"/>
          <p:nvPr/>
        </p:nvSpPr>
        <p:spPr>
          <a:xfrm>
            <a:off x="4020823" y="1600379"/>
            <a:ext cx="339090" cy="41402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100" dirty="0"/>
              <a:t>6</a:t>
            </a:r>
            <a:endParaRPr lang="zh-CN" altLang="en-US" sz="2100" dirty="0"/>
          </a:p>
        </p:txBody>
      </p:sp>
      <p:pic>
        <p:nvPicPr>
          <p:cNvPr id="2334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50" y="2159000"/>
            <a:ext cx="3192145" cy="66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34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335" y="2971800"/>
            <a:ext cx="3943350" cy="36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34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3740785"/>
            <a:ext cx="4128770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34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5619750"/>
            <a:ext cx="383413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两个变量二次规划的求解过程</a:t>
            </a:r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变量的选择方法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SMO</a:t>
            </a:r>
            <a:r>
              <a:rPr lang="zh-CN" altLang="en-US" sz="2800" dirty="0"/>
              <a:t>算法在每个子问题中选择两个变量优化，其中至少一个变量是违反</a:t>
            </a:r>
            <a:r>
              <a:rPr lang="en-US" altLang="zh-CN" sz="2800" dirty="0"/>
              <a:t>KKT</a:t>
            </a:r>
            <a:r>
              <a:rPr lang="zh-CN" altLang="en-US" sz="2800" dirty="0"/>
              <a:t>条件的。</a:t>
            </a:r>
            <a:endParaRPr lang="en-US" altLang="zh-CN" sz="2800" dirty="0"/>
          </a:p>
          <a:p>
            <a:r>
              <a:rPr lang="en-US" altLang="zh-CN" sz="2800" b="1" dirty="0"/>
              <a:t>1</a:t>
            </a:r>
            <a:r>
              <a:rPr lang="zh-CN" altLang="en-US" sz="2800" b="1" dirty="0"/>
              <a:t>、第一个变量的选择：外循环</a:t>
            </a:r>
            <a:endParaRPr lang="en-US" altLang="zh-CN" sz="2800" b="1" dirty="0"/>
          </a:p>
          <a:p>
            <a:pPr lvl="1"/>
            <a:r>
              <a:rPr lang="zh-CN" altLang="en-US" sz="2450" dirty="0"/>
              <a:t>违反</a:t>
            </a:r>
            <a:r>
              <a:rPr lang="en-US" altLang="zh-CN" sz="2450" dirty="0"/>
              <a:t>KKT</a:t>
            </a:r>
            <a:r>
              <a:rPr lang="zh-CN" altLang="en-US" sz="2450" dirty="0"/>
              <a:t>最严重的样本点，</a:t>
            </a:r>
            <a:endParaRPr lang="en-US" altLang="zh-CN" sz="2450" dirty="0"/>
          </a:p>
          <a:p>
            <a:pPr lvl="1"/>
            <a:r>
              <a:rPr lang="zh-CN" altLang="en-US" sz="2450" dirty="0"/>
              <a:t>检验样本点是否满足</a:t>
            </a:r>
            <a:r>
              <a:rPr lang="en-US" altLang="zh-CN" sz="2450" dirty="0"/>
              <a:t>KKT</a:t>
            </a:r>
            <a:r>
              <a:rPr lang="zh-CN" altLang="en-US" sz="2450" dirty="0"/>
              <a:t>条件：</a:t>
            </a:r>
            <a:endParaRPr lang="en-US" altLang="zh-CN" sz="2450" dirty="0"/>
          </a:p>
          <a:p>
            <a:pPr lvl="1"/>
            <a:endParaRPr lang="en-US" altLang="zh-CN" sz="28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566795" y="4185920"/>
            <a:ext cx="3237865" cy="1969770"/>
            <a:chOff x="5603" y="6869"/>
            <a:chExt cx="3908" cy="2416"/>
          </a:xfrm>
        </p:grpSpPr>
        <p:pic>
          <p:nvPicPr>
            <p:cNvPr id="234498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" y="6869"/>
              <a:ext cx="3074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449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8" y="7353"/>
              <a:ext cx="3441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45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8" y="7875"/>
              <a:ext cx="2998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450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3" y="8449"/>
              <a:ext cx="3909" cy="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1763688" y="4495718"/>
            <a:ext cx="868680" cy="36830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先检查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2782666" y="4612460"/>
            <a:ext cx="419407" cy="139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变量的选择方法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/>
              <a:t>2</a:t>
            </a:r>
            <a:r>
              <a:rPr lang="zh-CN" altLang="en-US" sz="2800" b="1" dirty="0"/>
              <a:t>、第二个变量的检查</a:t>
            </a:r>
            <a:r>
              <a:rPr lang="en-US" altLang="zh-CN" sz="2800" b="1" dirty="0"/>
              <a:t>:  </a:t>
            </a:r>
            <a:r>
              <a:rPr lang="zh-CN" altLang="en-US" sz="2800" b="1" dirty="0"/>
              <a:t>内循环，</a:t>
            </a:r>
            <a:endParaRPr lang="en-US" altLang="zh-CN" sz="2800" b="1" dirty="0"/>
          </a:p>
          <a:p>
            <a:pPr lvl="1"/>
            <a:r>
              <a:rPr lang="zh-CN" altLang="en-US" sz="2400" dirty="0"/>
              <a:t>选择的标准是希望能使目标函数有足够大的变化</a:t>
            </a:r>
            <a:endParaRPr lang="en-US" altLang="zh-CN" sz="2400" dirty="0"/>
          </a:p>
          <a:p>
            <a:pPr lvl="1"/>
            <a:r>
              <a:rPr lang="zh-CN" altLang="en-US" sz="2400" dirty="0"/>
              <a:t>即对应            最大 ，即</a:t>
            </a:r>
            <a:r>
              <a:rPr lang="en-US" altLang="zh-CN" sz="2400" dirty="0"/>
              <a:t>E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与</a:t>
            </a:r>
            <a:r>
              <a:rPr lang="en-US" altLang="zh-CN" sz="2400" dirty="0"/>
              <a:t>E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</a:t>
            </a:r>
            <a:r>
              <a:rPr lang="zh-CN" altLang="en-US" sz="2400" dirty="0"/>
              <a:t>的符号相反，差异最大</a:t>
            </a:r>
            <a:endParaRPr lang="en-US" altLang="zh-CN" sz="2400" dirty="0"/>
          </a:p>
          <a:p>
            <a:pPr lvl="1"/>
            <a:r>
              <a:rPr lang="zh-CN" altLang="en-US" sz="2400" dirty="0"/>
              <a:t>如果内循环通过上述方法找到的点不能使目标函数有足够的下降，则：遍历间隔边界上的样本点，测试目标函数下降</a:t>
            </a:r>
            <a:endParaRPr lang="en-US" altLang="zh-CN" sz="2400" dirty="0"/>
          </a:p>
          <a:p>
            <a:pPr lvl="1"/>
            <a:r>
              <a:rPr lang="zh-CN" altLang="en-US" sz="2400" dirty="0"/>
              <a:t>如果下降不大，则遍历所有样本点</a:t>
            </a:r>
            <a:endParaRPr lang="en-US" altLang="zh-CN" sz="2400" dirty="0"/>
          </a:p>
          <a:p>
            <a:pPr lvl="1"/>
            <a:r>
              <a:rPr lang="zh-CN" altLang="en-US" sz="2400" dirty="0"/>
              <a:t>如果依然下降不大，则丢弃外循环点，重新选择</a:t>
            </a:r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23552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520" y="2618105"/>
            <a:ext cx="805815" cy="32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计算阈值</a:t>
            </a:r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 err="1">
                <a:sym typeface="+mn-ea"/>
              </a:rPr>
              <a:t>Ei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3</a:t>
            </a:r>
            <a:r>
              <a:rPr lang="zh-CN" altLang="en-US" sz="2800" b="1" dirty="0"/>
              <a:t>、每次完成两个变量的优化后，重新计算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，</a:t>
            </a:r>
            <a:r>
              <a:rPr lang="en-US" altLang="zh-CN" sz="2800" b="1" dirty="0" err="1"/>
              <a:t>Ei</a:t>
            </a:r>
            <a:endParaRPr lang="en-US" altLang="zh-CN" sz="2800" b="1" dirty="0"/>
          </a:p>
          <a:p>
            <a:r>
              <a:rPr lang="zh-CN" altLang="en-US" dirty="0"/>
              <a:t>由</a:t>
            </a:r>
            <a:r>
              <a:rPr lang="en-US" altLang="zh-CN" dirty="0"/>
              <a:t>KKT</a:t>
            </a:r>
            <a:r>
              <a:rPr lang="zh-CN" altLang="en-US" dirty="0"/>
              <a:t>条件：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365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353" y="2927921"/>
            <a:ext cx="2052228" cy="68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65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848" y="3682993"/>
            <a:ext cx="4259405" cy="595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65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461" y="5337947"/>
            <a:ext cx="4333016" cy="56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135" y="4453468"/>
            <a:ext cx="5071624" cy="645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计算阈值</a:t>
            </a:r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 err="1">
                <a:sym typeface="+mn-ea"/>
              </a:rPr>
              <a:t>Ei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由</a:t>
            </a:r>
            <a:r>
              <a:rPr lang="en-US" altLang="zh-CN" dirty="0"/>
              <a:t>KKT</a:t>
            </a:r>
            <a:r>
              <a:rPr lang="zh-CN" altLang="en-US" dirty="0"/>
              <a:t>条件：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365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656" y="2760866"/>
            <a:ext cx="2052228" cy="68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65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64" y="3506057"/>
            <a:ext cx="4259405" cy="595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65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719" y="4295520"/>
            <a:ext cx="4176464" cy="54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3140841" y="4101983"/>
            <a:ext cx="124213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曲线连接符 6"/>
          <p:cNvCxnSpPr/>
          <p:nvPr/>
        </p:nvCxnSpPr>
        <p:spPr>
          <a:xfrm rot="16200000" flipH="1">
            <a:off x="2974307" y="4484542"/>
            <a:ext cx="927135" cy="16201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365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719" y="5002742"/>
            <a:ext cx="4325145" cy="51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65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153" y="5638780"/>
            <a:ext cx="5437862" cy="32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计算阈值</a:t>
            </a:r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 err="1">
                <a:sym typeface="+mn-ea"/>
              </a:rPr>
              <a:t>Ei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如果：</a:t>
            </a:r>
            <a:endParaRPr lang="zh-CN" altLang="en-US" dirty="0"/>
          </a:p>
        </p:txBody>
      </p:sp>
      <p:pic>
        <p:nvPicPr>
          <p:cNvPr id="236551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320" y="1689100"/>
            <a:ext cx="1691640" cy="38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75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80" y="2658745"/>
            <a:ext cx="7374890" cy="407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75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80" y="3543300"/>
            <a:ext cx="3977005" cy="545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75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61" y="4492066"/>
            <a:ext cx="3207629" cy="378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>
                <a:sym typeface="+mn-ea"/>
              </a:rPr>
              <a:t>SMO</a:t>
            </a:r>
            <a:r>
              <a:rPr lang="zh-CN" altLang="en-US" dirty="0">
                <a:sym typeface="+mn-ea"/>
              </a:rPr>
              <a:t>算法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输入：训练数据集</a:t>
            </a:r>
            <a:endParaRPr lang="en-US" altLang="zh-CN" sz="2800" dirty="0"/>
          </a:p>
          <a:p>
            <a:r>
              <a:rPr lang="en-US" altLang="zh-CN" sz="2800" dirty="0"/>
              <a:t>            </a:t>
            </a:r>
            <a:r>
              <a:rPr lang="zh-CN" altLang="en-US" sz="2800" dirty="0"/>
              <a:t>，</a:t>
            </a:r>
            <a:r>
              <a:rPr lang="en-US" altLang="zh-CN" sz="2800" dirty="0"/>
              <a:t>                                  </a:t>
            </a:r>
            <a:r>
              <a:rPr lang="zh-CN" altLang="en-US" sz="2800" dirty="0"/>
              <a:t>，精度</a:t>
            </a:r>
            <a:r>
              <a:rPr lang="el-GR" altLang="zh-CN" sz="2800" dirty="0"/>
              <a:t>ε</a:t>
            </a:r>
            <a:endParaRPr lang="en-US" altLang="zh-CN" sz="2800" dirty="0"/>
          </a:p>
          <a:p>
            <a:r>
              <a:rPr lang="zh-CN" altLang="en-US" sz="2800" dirty="0"/>
              <a:t>输出：近似解 </a:t>
            </a:r>
            <a:r>
              <a:rPr lang="el-GR" altLang="zh-CN" sz="2800" dirty="0"/>
              <a:t>α</a:t>
            </a:r>
            <a:endParaRPr lang="en-US" altLang="zh-CN" sz="2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688465"/>
            <a:ext cx="402082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690" y="2268220"/>
            <a:ext cx="303276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895985" y="2249170"/>
            <a:ext cx="1068070" cy="240030"/>
            <a:chOff x="1411" y="3542"/>
            <a:chExt cx="1682" cy="378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1" y="3542"/>
              <a:ext cx="543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5" y="3542"/>
              <a:ext cx="1198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" name="组合 2"/>
          <p:cNvGrpSpPr/>
          <p:nvPr/>
        </p:nvGrpSpPr>
        <p:grpSpPr>
          <a:xfrm>
            <a:off x="895985" y="3333750"/>
            <a:ext cx="7245985" cy="3020060"/>
            <a:chOff x="2405" y="5614"/>
            <a:chExt cx="8877" cy="3692"/>
          </a:xfrm>
        </p:grpSpPr>
        <p:pic>
          <p:nvPicPr>
            <p:cNvPr id="23859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5" y="5614"/>
              <a:ext cx="3874" cy="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8595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5" y="6013"/>
              <a:ext cx="8249" cy="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859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1" y="6438"/>
              <a:ext cx="4970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8597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5" y="6857"/>
              <a:ext cx="475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8598" name="Picture 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" y="7260"/>
              <a:ext cx="1347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8599" name="Picture 7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" y="8094"/>
              <a:ext cx="3293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8600" name="Picture 8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8" y="6949"/>
              <a:ext cx="3724" cy="1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8601" name="Picture 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1" y="8188"/>
              <a:ext cx="3037" cy="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8602" name="Picture 1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" y="8575"/>
              <a:ext cx="3685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8603" name="Picture 11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5" y="8956"/>
              <a:ext cx="2046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</a:t>
            </a:r>
            <a:r>
              <a:rPr lang="zh-CN" altLang="en-US" dirty="0"/>
              <a:t>：</a:t>
            </a:r>
            <a:r>
              <a:rPr lang="zh-CN" altLang="en-US" dirty="0"/>
              <a:t>将训练样本分开的超平面可能有很多</a:t>
            </a:r>
            <a:r>
              <a:rPr lang="en-US" altLang="zh-CN" dirty="0"/>
              <a:t>, </a:t>
            </a:r>
            <a:r>
              <a:rPr lang="zh-CN" altLang="en-US" dirty="0"/>
              <a:t>哪一个好呢</a:t>
            </a:r>
            <a:r>
              <a:rPr lang="en-US" altLang="zh-CN" dirty="0"/>
              <a:t>? 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2531110" y="2757805"/>
            <a:ext cx="3971925" cy="3373120"/>
            <a:chOff x="3976" y="3019"/>
            <a:chExt cx="6255" cy="5312"/>
          </a:xfrm>
        </p:grpSpPr>
        <p:cxnSp>
          <p:nvCxnSpPr>
            <p:cNvPr id="76" name="直接箭头连接符 75"/>
            <p:cNvCxnSpPr/>
            <p:nvPr/>
          </p:nvCxnSpPr>
          <p:spPr>
            <a:xfrm flipH="1" flipV="1">
              <a:off x="4600" y="3019"/>
              <a:ext cx="0" cy="4783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4585" y="7802"/>
              <a:ext cx="5646" cy="0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文本框 77"/>
            <p:cNvSpPr txBox="1"/>
            <p:nvPr/>
          </p:nvSpPr>
          <p:spPr>
            <a:xfrm>
              <a:off x="4245" y="7647"/>
              <a:ext cx="42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Chiller" panose="04020404031007020602" charset="0"/>
                </a:rPr>
                <a:t>0</a:t>
              </a:r>
              <a:endParaRPr lang="zh-CN" altLang="en-US" sz="1400" dirty="0">
                <a:latin typeface="Chiller" panose="04020404031007020602" charset="0"/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6660" y="4149"/>
              <a:ext cx="202" cy="205"/>
              <a:chOff x="5476803" y="2392530"/>
              <a:chExt cx="108000" cy="108000"/>
            </a:xfrm>
          </p:grpSpPr>
          <p:cxnSp>
            <p:nvCxnSpPr>
              <p:cNvPr id="133" name="直接连接符 132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组合 79"/>
            <p:cNvGrpSpPr/>
            <p:nvPr/>
          </p:nvGrpSpPr>
          <p:grpSpPr>
            <a:xfrm>
              <a:off x="6423" y="5382"/>
              <a:ext cx="202" cy="205"/>
              <a:chOff x="5476803" y="2392530"/>
              <a:chExt cx="108000" cy="108000"/>
            </a:xfrm>
          </p:grpSpPr>
          <p:cxnSp>
            <p:nvCxnSpPr>
              <p:cNvPr id="131" name="直接连接符 130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组合 80"/>
            <p:cNvGrpSpPr/>
            <p:nvPr/>
          </p:nvGrpSpPr>
          <p:grpSpPr>
            <a:xfrm>
              <a:off x="6097" y="5082"/>
              <a:ext cx="202" cy="205"/>
              <a:chOff x="5476803" y="2392530"/>
              <a:chExt cx="108000" cy="108000"/>
            </a:xfrm>
          </p:grpSpPr>
          <p:cxnSp>
            <p:nvCxnSpPr>
              <p:cNvPr id="129" name="直接连接符 128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组合 81"/>
            <p:cNvGrpSpPr/>
            <p:nvPr/>
          </p:nvGrpSpPr>
          <p:grpSpPr>
            <a:xfrm>
              <a:off x="5423" y="5512"/>
              <a:ext cx="202" cy="205"/>
              <a:chOff x="5476803" y="2392530"/>
              <a:chExt cx="108000" cy="108000"/>
            </a:xfrm>
          </p:grpSpPr>
          <p:cxnSp>
            <p:nvCxnSpPr>
              <p:cNvPr id="127" name="直接连接符 126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/>
            <p:cNvGrpSpPr/>
            <p:nvPr/>
          </p:nvGrpSpPr>
          <p:grpSpPr>
            <a:xfrm>
              <a:off x="5758" y="5847"/>
              <a:ext cx="202" cy="205"/>
              <a:chOff x="5476803" y="2392530"/>
              <a:chExt cx="108000" cy="108000"/>
            </a:xfrm>
          </p:grpSpPr>
          <p:cxnSp>
            <p:nvCxnSpPr>
              <p:cNvPr id="125" name="直接连接符 124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组合 83"/>
            <p:cNvGrpSpPr/>
            <p:nvPr/>
          </p:nvGrpSpPr>
          <p:grpSpPr>
            <a:xfrm>
              <a:off x="6411" y="5836"/>
              <a:ext cx="202" cy="205"/>
              <a:chOff x="5476803" y="2392530"/>
              <a:chExt cx="108000" cy="108000"/>
            </a:xfrm>
          </p:grpSpPr>
          <p:cxnSp>
            <p:nvCxnSpPr>
              <p:cNvPr id="123" name="直接连接符 122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组合 84"/>
            <p:cNvGrpSpPr/>
            <p:nvPr/>
          </p:nvGrpSpPr>
          <p:grpSpPr>
            <a:xfrm>
              <a:off x="5597" y="4228"/>
              <a:ext cx="202" cy="205"/>
              <a:chOff x="5476803" y="2392530"/>
              <a:chExt cx="108000" cy="108000"/>
            </a:xfrm>
          </p:grpSpPr>
          <p:cxnSp>
            <p:nvCxnSpPr>
              <p:cNvPr id="121" name="直接连接符 120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直接连接符 85"/>
            <p:cNvCxnSpPr/>
            <p:nvPr/>
          </p:nvCxnSpPr>
          <p:spPr>
            <a:xfrm>
              <a:off x="8630" y="6326"/>
              <a:ext cx="2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7674" y="6109"/>
              <a:ext cx="2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7442" y="7162"/>
              <a:ext cx="2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6814" y="6967"/>
              <a:ext cx="2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8320" y="6889"/>
              <a:ext cx="2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8405" y="6641"/>
              <a:ext cx="2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7326" y="6749"/>
              <a:ext cx="2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8731" y="5950"/>
              <a:ext cx="2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7775" y="6641"/>
              <a:ext cx="2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4955" y="4717"/>
              <a:ext cx="4907" cy="200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flipV="1">
              <a:off x="5726" y="3797"/>
              <a:ext cx="3650" cy="36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组合 96"/>
            <p:cNvGrpSpPr/>
            <p:nvPr/>
          </p:nvGrpSpPr>
          <p:grpSpPr>
            <a:xfrm>
              <a:off x="7472" y="3925"/>
              <a:ext cx="202" cy="205"/>
              <a:chOff x="5476803" y="2392530"/>
              <a:chExt cx="108000" cy="108000"/>
            </a:xfrm>
          </p:grpSpPr>
          <p:cxnSp>
            <p:nvCxnSpPr>
              <p:cNvPr id="119" name="直接连接符 118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组合 97"/>
            <p:cNvGrpSpPr/>
            <p:nvPr/>
          </p:nvGrpSpPr>
          <p:grpSpPr>
            <a:xfrm>
              <a:off x="7050" y="4331"/>
              <a:ext cx="202" cy="205"/>
              <a:chOff x="5476803" y="2392530"/>
              <a:chExt cx="108000" cy="108000"/>
            </a:xfrm>
          </p:grpSpPr>
          <p:cxnSp>
            <p:nvCxnSpPr>
              <p:cNvPr id="117" name="直接连接符 116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组合 98"/>
            <p:cNvGrpSpPr/>
            <p:nvPr/>
          </p:nvGrpSpPr>
          <p:grpSpPr>
            <a:xfrm>
              <a:off x="5265" y="6121"/>
              <a:ext cx="202" cy="205"/>
              <a:chOff x="5476803" y="2392530"/>
              <a:chExt cx="108000" cy="108000"/>
            </a:xfrm>
          </p:grpSpPr>
          <p:cxnSp>
            <p:nvCxnSpPr>
              <p:cNvPr id="115" name="直接连接符 114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组合 99"/>
            <p:cNvGrpSpPr/>
            <p:nvPr/>
          </p:nvGrpSpPr>
          <p:grpSpPr>
            <a:xfrm>
              <a:off x="6132" y="4577"/>
              <a:ext cx="202" cy="205"/>
              <a:chOff x="5476803" y="2392530"/>
              <a:chExt cx="108000" cy="108000"/>
            </a:xfrm>
          </p:grpSpPr>
          <p:cxnSp>
            <p:nvCxnSpPr>
              <p:cNvPr id="113" name="直接连接符 112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组合 100"/>
            <p:cNvGrpSpPr/>
            <p:nvPr/>
          </p:nvGrpSpPr>
          <p:grpSpPr>
            <a:xfrm>
              <a:off x="5458" y="5007"/>
              <a:ext cx="202" cy="205"/>
              <a:chOff x="5476803" y="2392530"/>
              <a:chExt cx="108000" cy="108000"/>
            </a:xfrm>
          </p:grpSpPr>
          <p:cxnSp>
            <p:nvCxnSpPr>
              <p:cNvPr id="111" name="直接连接符 110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直接连接符 101"/>
            <p:cNvCxnSpPr/>
            <p:nvPr/>
          </p:nvCxnSpPr>
          <p:spPr>
            <a:xfrm>
              <a:off x="7997" y="7131"/>
              <a:ext cx="2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8198" y="6224"/>
              <a:ext cx="2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8405" y="5615"/>
              <a:ext cx="2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9074" y="5181"/>
              <a:ext cx="2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06" name="对象 105"/>
            <p:cNvGraphicFramePr>
              <a:graphicFrameLocks noChangeAspect="1"/>
            </p:cNvGraphicFramePr>
            <p:nvPr/>
          </p:nvGraphicFramePr>
          <p:xfrm>
            <a:off x="9376" y="7921"/>
            <a:ext cx="416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2" name="Formula" r:id="rId1" imgW="1028700" imgH="981075" progId="Equation.Ribbit">
                    <p:embed/>
                  </p:oleObj>
                </mc:Choice>
                <mc:Fallback>
                  <p:oleObj name="Formula" r:id="rId1" imgW="1028700" imgH="981075" progId="Equation.Ribbit">
                    <p:embed/>
                    <p:pic>
                      <p:nvPicPr>
                        <p:cNvPr id="0" name="对象 10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376" y="7921"/>
                          <a:ext cx="416" cy="41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" name="对象 106"/>
            <p:cNvGraphicFramePr>
              <a:graphicFrameLocks noChangeAspect="1"/>
            </p:cNvGraphicFramePr>
            <p:nvPr/>
          </p:nvGraphicFramePr>
          <p:xfrm>
            <a:off x="3976" y="3399"/>
            <a:ext cx="430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3" name="Formula" r:id="rId3" imgW="1057275" imgH="981075" progId="Equation.Ribbit">
                    <p:embed/>
                  </p:oleObj>
                </mc:Choice>
                <mc:Fallback>
                  <p:oleObj name="Formula" r:id="rId3" imgW="1057275" imgH="981075" progId="Equation.Ribbit">
                    <p:embed/>
                    <p:pic>
                      <p:nvPicPr>
                        <p:cNvPr id="0" name="对象 10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976" y="3399"/>
                          <a:ext cx="430" cy="41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8" name="直接连接符 107"/>
            <p:cNvCxnSpPr/>
            <p:nvPr/>
          </p:nvCxnSpPr>
          <p:spPr>
            <a:xfrm flipH="1">
              <a:off x="6333" y="3399"/>
              <a:ext cx="1764" cy="410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flipH="1">
              <a:off x="5959" y="3976"/>
              <a:ext cx="3630" cy="362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flipH="1">
              <a:off x="5319" y="3620"/>
              <a:ext cx="3793" cy="360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</a:t>
            </a:r>
            <a:r>
              <a:rPr lang="zh-CN" altLang="en-US" dirty="0"/>
              <a:t>：</a:t>
            </a:r>
            <a:r>
              <a:rPr lang="zh-CN" altLang="en-US" dirty="0"/>
              <a:t>将训练样本分开的超平面可能有很多</a:t>
            </a:r>
            <a:r>
              <a:rPr lang="en-US" altLang="zh-CN" dirty="0"/>
              <a:t>, </a:t>
            </a:r>
            <a:r>
              <a:rPr lang="zh-CN" altLang="en-US" dirty="0"/>
              <a:t>哪一个好呢</a:t>
            </a:r>
            <a:r>
              <a:rPr lang="en-US" altLang="zh-CN" dirty="0"/>
              <a:t>?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2531110" y="2757805"/>
            <a:ext cx="3971925" cy="3373120"/>
            <a:chOff x="3976" y="3019"/>
            <a:chExt cx="6255" cy="5312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4600" y="3019"/>
              <a:ext cx="0" cy="4783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4585" y="7802"/>
              <a:ext cx="5646" cy="0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4245" y="7647"/>
              <a:ext cx="42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dirty="0" smtClean="0">
                  <a:latin typeface="Chiller" panose="04020404031007020602" charset="0"/>
                </a:rPr>
                <a:t>0</a:t>
              </a:r>
              <a:endParaRPr lang="zh-CN" altLang="en-US" sz="1400" dirty="0">
                <a:latin typeface="Chiller" panose="04020404031007020602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6660" y="4149"/>
              <a:ext cx="202" cy="205"/>
              <a:chOff x="5476803" y="2392530"/>
              <a:chExt cx="108000" cy="108000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0"/>
            <p:cNvGrpSpPr/>
            <p:nvPr/>
          </p:nvGrpSpPr>
          <p:grpSpPr>
            <a:xfrm>
              <a:off x="6423" y="5382"/>
              <a:ext cx="202" cy="205"/>
              <a:chOff x="5476803" y="2392530"/>
              <a:chExt cx="108000" cy="108000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/>
            <p:cNvGrpSpPr/>
            <p:nvPr/>
          </p:nvGrpSpPr>
          <p:grpSpPr>
            <a:xfrm>
              <a:off x="6097" y="5082"/>
              <a:ext cx="202" cy="205"/>
              <a:chOff x="5476803" y="2392530"/>
              <a:chExt cx="108000" cy="108000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/>
            <p:cNvGrpSpPr/>
            <p:nvPr/>
          </p:nvGrpSpPr>
          <p:grpSpPr>
            <a:xfrm>
              <a:off x="5423" y="5512"/>
              <a:ext cx="202" cy="205"/>
              <a:chOff x="5476803" y="2392530"/>
              <a:chExt cx="108000" cy="108000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/>
            <p:cNvGrpSpPr/>
            <p:nvPr/>
          </p:nvGrpSpPr>
          <p:grpSpPr>
            <a:xfrm>
              <a:off x="5758" y="5847"/>
              <a:ext cx="202" cy="205"/>
              <a:chOff x="5476803" y="2392530"/>
              <a:chExt cx="108000" cy="108000"/>
            </a:xfrm>
          </p:grpSpPr>
          <p:cxnSp>
            <p:nvCxnSpPr>
              <p:cNvPr id="21" name="直接连接符 20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>
              <a:off x="6411" y="5836"/>
              <a:ext cx="202" cy="205"/>
              <a:chOff x="5476803" y="2392530"/>
              <a:chExt cx="108000" cy="108000"/>
            </a:xfrm>
          </p:grpSpPr>
          <p:cxnSp>
            <p:nvCxnSpPr>
              <p:cNvPr id="24" name="直接连接符 23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>
              <a:off x="5597" y="4228"/>
              <a:ext cx="202" cy="205"/>
              <a:chOff x="5476803" y="2392530"/>
              <a:chExt cx="108000" cy="108000"/>
            </a:xfrm>
          </p:grpSpPr>
          <p:cxnSp>
            <p:nvCxnSpPr>
              <p:cNvPr id="27" name="直接连接符 26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直接连接符 28"/>
            <p:cNvCxnSpPr/>
            <p:nvPr/>
          </p:nvCxnSpPr>
          <p:spPr>
            <a:xfrm>
              <a:off x="8630" y="6326"/>
              <a:ext cx="2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7674" y="6109"/>
              <a:ext cx="2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7442" y="7162"/>
              <a:ext cx="2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6814" y="6967"/>
              <a:ext cx="2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8320" y="6889"/>
              <a:ext cx="2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8405" y="6641"/>
              <a:ext cx="2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7326" y="6749"/>
              <a:ext cx="2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8731" y="5950"/>
              <a:ext cx="2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7775" y="6641"/>
              <a:ext cx="2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4955" y="4717"/>
              <a:ext cx="4907" cy="200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V="1">
              <a:off x="5726" y="3797"/>
              <a:ext cx="3650" cy="36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组合 39"/>
            <p:cNvGrpSpPr/>
            <p:nvPr/>
          </p:nvGrpSpPr>
          <p:grpSpPr>
            <a:xfrm>
              <a:off x="7472" y="3925"/>
              <a:ext cx="202" cy="205"/>
              <a:chOff x="5476803" y="2392530"/>
              <a:chExt cx="108000" cy="108000"/>
            </a:xfrm>
          </p:grpSpPr>
          <p:cxnSp>
            <p:nvCxnSpPr>
              <p:cNvPr id="41" name="直接连接符 40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/>
            <p:cNvGrpSpPr/>
            <p:nvPr/>
          </p:nvGrpSpPr>
          <p:grpSpPr>
            <a:xfrm>
              <a:off x="7050" y="4331"/>
              <a:ext cx="202" cy="205"/>
              <a:chOff x="5476803" y="2392530"/>
              <a:chExt cx="108000" cy="108000"/>
            </a:xfrm>
          </p:grpSpPr>
          <p:cxnSp>
            <p:nvCxnSpPr>
              <p:cNvPr id="44" name="直接连接符 43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/>
            <p:cNvGrpSpPr/>
            <p:nvPr/>
          </p:nvGrpSpPr>
          <p:grpSpPr>
            <a:xfrm>
              <a:off x="5265" y="6121"/>
              <a:ext cx="202" cy="205"/>
              <a:chOff x="5476803" y="2392530"/>
              <a:chExt cx="108000" cy="108000"/>
            </a:xfrm>
          </p:grpSpPr>
          <p:cxnSp>
            <p:nvCxnSpPr>
              <p:cNvPr id="47" name="直接连接符 46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组合 48"/>
            <p:cNvGrpSpPr/>
            <p:nvPr/>
          </p:nvGrpSpPr>
          <p:grpSpPr>
            <a:xfrm>
              <a:off x="6132" y="4577"/>
              <a:ext cx="202" cy="205"/>
              <a:chOff x="5476803" y="2392530"/>
              <a:chExt cx="108000" cy="108000"/>
            </a:xfrm>
          </p:grpSpPr>
          <p:cxnSp>
            <p:nvCxnSpPr>
              <p:cNvPr id="50" name="直接连接符 49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组合 51"/>
            <p:cNvGrpSpPr/>
            <p:nvPr/>
          </p:nvGrpSpPr>
          <p:grpSpPr>
            <a:xfrm>
              <a:off x="5458" y="5007"/>
              <a:ext cx="202" cy="205"/>
              <a:chOff x="5476803" y="2392530"/>
              <a:chExt cx="108000" cy="108000"/>
            </a:xfrm>
          </p:grpSpPr>
          <p:cxnSp>
            <p:nvCxnSpPr>
              <p:cNvPr id="53" name="直接连接符 52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直接连接符 54"/>
            <p:cNvCxnSpPr/>
            <p:nvPr/>
          </p:nvCxnSpPr>
          <p:spPr>
            <a:xfrm>
              <a:off x="7997" y="7131"/>
              <a:ext cx="2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8198" y="6224"/>
              <a:ext cx="2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8405" y="5615"/>
              <a:ext cx="2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9074" y="5181"/>
              <a:ext cx="2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59" name="对象 58"/>
            <p:cNvGraphicFramePr>
              <a:graphicFrameLocks noChangeAspect="1"/>
            </p:cNvGraphicFramePr>
            <p:nvPr/>
          </p:nvGraphicFramePr>
          <p:xfrm>
            <a:off x="9376" y="7921"/>
            <a:ext cx="416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2" name="Formula" r:id="rId1" imgW="1028700" imgH="981075" progId="Equation.Ribbit">
                    <p:embed/>
                  </p:oleObj>
                </mc:Choice>
                <mc:Fallback>
                  <p:oleObj name="Formula" r:id="rId1" imgW="1028700" imgH="981075" progId="Equation.Ribbit">
                    <p:embed/>
                    <p:pic>
                      <p:nvPicPr>
                        <p:cNvPr id="0" name="对象 10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376" y="7921"/>
                          <a:ext cx="416" cy="41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对象 59"/>
            <p:cNvGraphicFramePr>
              <a:graphicFrameLocks noChangeAspect="1"/>
            </p:cNvGraphicFramePr>
            <p:nvPr/>
          </p:nvGraphicFramePr>
          <p:xfrm>
            <a:off x="3976" y="3399"/>
            <a:ext cx="430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3" name="Formula" r:id="rId3" imgW="1057275" imgH="981075" progId="Equation.Ribbit">
                    <p:embed/>
                  </p:oleObj>
                </mc:Choice>
                <mc:Fallback>
                  <p:oleObj name="Formula" r:id="rId3" imgW="1057275" imgH="981075" progId="Equation.Ribbit">
                    <p:embed/>
                    <p:pic>
                      <p:nvPicPr>
                        <p:cNvPr id="0" name="对象 10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976" y="3399"/>
                          <a:ext cx="430" cy="41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1" name="直接连接符 60"/>
            <p:cNvCxnSpPr/>
            <p:nvPr/>
          </p:nvCxnSpPr>
          <p:spPr>
            <a:xfrm flipH="1">
              <a:off x="6333" y="3399"/>
              <a:ext cx="1764" cy="410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5959" y="3976"/>
              <a:ext cx="3630" cy="362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5319" y="3620"/>
              <a:ext cx="3793" cy="360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文本框 63"/>
          <p:cNvSpPr txBox="1"/>
          <p:nvPr/>
        </p:nvSpPr>
        <p:spPr>
          <a:xfrm>
            <a:off x="6503035" y="2244090"/>
            <a:ext cx="250825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just" eaLnBrk="1" hangingPunct="1">
              <a:buNone/>
            </a:pPr>
            <a:r>
              <a:rPr lang="en-US" altLang="zh-CN" sz="2400" b="1" dirty="0" smtClean="0">
                <a:solidFill>
                  <a:srgbClr val="1D09F8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A</a:t>
            </a:r>
            <a:r>
              <a:rPr lang="zh-CN" altLang="en-US" sz="2400" b="1" dirty="0" smtClean="0">
                <a:solidFill>
                  <a:srgbClr val="1D09F8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：应选择</a:t>
            </a:r>
            <a:r>
              <a:rPr lang="en-US" altLang="zh-CN" sz="2400" b="1" dirty="0" smtClean="0">
                <a:solidFill>
                  <a:srgbClr val="1D09F8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“</a:t>
            </a:r>
            <a:r>
              <a:rPr lang="zh-CN" altLang="en-US" sz="2400" b="1" dirty="0" smtClean="0">
                <a:solidFill>
                  <a:srgbClr val="1D09F8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正中间</a:t>
            </a:r>
            <a:r>
              <a:rPr lang="en-US" altLang="zh-CN" sz="2400" b="1" dirty="0" smtClean="0">
                <a:solidFill>
                  <a:srgbClr val="1D09F8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”, </a:t>
            </a:r>
            <a:r>
              <a:rPr lang="zh-CN" altLang="en-US" sz="2400" b="1" dirty="0" smtClean="0">
                <a:solidFill>
                  <a:srgbClr val="1D09F8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容忍性好</a:t>
            </a:r>
            <a:r>
              <a:rPr lang="en-US" altLang="zh-CN" sz="2400" b="1" dirty="0" smtClean="0">
                <a:solidFill>
                  <a:srgbClr val="1D09F8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, </a:t>
            </a:r>
            <a:r>
              <a:rPr lang="zh-CN" altLang="en-US" sz="2400" b="1" dirty="0" smtClean="0">
                <a:solidFill>
                  <a:srgbClr val="1D09F8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鲁棒性高</a:t>
            </a:r>
            <a:r>
              <a:rPr lang="en-US" altLang="zh-CN" sz="2400" b="1" dirty="0" smtClean="0">
                <a:solidFill>
                  <a:srgbClr val="1D09F8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, </a:t>
            </a:r>
            <a:r>
              <a:rPr lang="zh-CN" altLang="en-US" sz="2400" b="1" dirty="0" smtClean="0">
                <a:solidFill>
                  <a:srgbClr val="1D09F8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泛化能力最强</a:t>
            </a:r>
            <a:r>
              <a:rPr lang="en-US" altLang="zh-CN" sz="2400" b="1" dirty="0" smtClean="0">
                <a:solidFill>
                  <a:srgbClr val="1D09F8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.</a:t>
            </a:r>
            <a:endParaRPr lang="en-US" altLang="zh-CN" sz="2400" b="1" dirty="0" smtClean="0">
              <a:solidFill>
                <a:srgbClr val="1D09F8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间隔与支持向量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超平面方程</a:t>
            </a:r>
            <a:r>
              <a:rPr lang="en-US" altLang="zh-CN" dirty="0" smtClean="0">
                <a:sym typeface="+mn-ea"/>
              </a:rPr>
              <a:t>:                  </a:t>
            </a:r>
            <a:r>
              <a:rPr lang="zh-CN" altLang="en-US" dirty="0" smtClean="0">
                <a:sym typeface="+mn-ea"/>
              </a:rPr>
              <a:t>，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(w,b)</a:t>
            </a:r>
            <a:r>
              <a:rPr lang="zh-CN" altLang="en-US" sz="2800" dirty="0" smtClean="0">
                <a:solidFill>
                  <a:srgbClr val="FF0000"/>
                </a:solidFill>
                <a:sym typeface="+mn-ea"/>
              </a:rPr>
              <a:t>可以取值很多组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9" name="内容占位符 3"/>
          <p:cNvSpPr txBox="1"/>
          <p:nvPr/>
        </p:nvSpPr>
        <p:spPr>
          <a:xfrm>
            <a:off x="7066280" y="2668905"/>
            <a:ext cx="1069340" cy="450850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 smtClean="0">
                <a:solidFill>
                  <a:srgbClr val="1D09F8"/>
                </a:solidFill>
              </a:rPr>
              <a:t>间隔</a:t>
            </a:r>
            <a:endParaRPr lang="zh-CN" altLang="en-US" sz="2400" b="1" dirty="0" smtClean="0">
              <a:solidFill>
                <a:srgbClr val="1D09F8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461" y="1667200"/>
            <a:ext cx="1615580" cy="335309"/>
          </a:xfrm>
          <a:prstGeom prst="rect">
            <a:avLst/>
          </a:prstGeom>
        </p:spPr>
      </p:pic>
      <p:cxnSp>
        <p:nvCxnSpPr>
          <p:cNvPr id="153" name="直接箭头连接符 152"/>
          <p:cNvCxnSpPr/>
          <p:nvPr/>
        </p:nvCxnSpPr>
        <p:spPr>
          <a:xfrm flipH="1" flipV="1">
            <a:off x="2678982" y="2526262"/>
            <a:ext cx="0" cy="3121607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>
            <a:off x="2668639" y="5647943"/>
            <a:ext cx="3815968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文本框 154"/>
          <p:cNvSpPr txBox="1"/>
          <p:nvPr/>
        </p:nvSpPr>
        <p:spPr>
          <a:xfrm>
            <a:off x="2439101" y="5546953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Chiller" panose="04020404031007020602" charset="0"/>
              </a:rPr>
              <a:t>0</a:t>
            </a:r>
            <a:endParaRPr lang="zh-CN" altLang="en-US" sz="1400" dirty="0">
              <a:latin typeface="Chiller" panose="04020404031007020602" charset="0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4070926" y="3263718"/>
            <a:ext cx="136285" cy="133783"/>
            <a:chOff x="5476803" y="2392530"/>
            <a:chExt cx="108000" cy="108000"/>
          </a:xfrm>
        </p:grpSpPr>
        <p:cxnSp>
          <p:nvCxnSpPr>
            <p:cNvPr id="222" name="直接连接符 221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7" name="组合 156"/>
          <p:cNvGrpSpPr/>
          <p:nvPr/>
        </p:nvGrpSpPr>
        <p:grpSpPr>
          <a:xfrm>
            <a:off x="3910918" y="4068707"/>
            <a:ext cx="136285" cy="133783"/>
            <a:chOff x="5476803" y="2392530"/>
            <a:chExt cx="108000" cy="108000"/>
          </a:xfrm>
        </p:grpSpPr>
        <p:cxnSp>
          <p:nvCxnSpPr>
            <p:cNvPr id="220" name="直接连接符 219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8" name="组合 157"/>
          <p:cNvGrpSpPr/>
          <p:nvPr/>
        </p:nvGrpSpPr>
        <p:grpSpPr>
          <a:xfrm>
            <a:off x="3690624" y="3873106"/>
            <a:ext cx="136285" cy="133783"/>
            <a:chOff x="5476803" y="2392530"/>
            <a:chExt cx="108000" cy="108000"/>
          </a:xfrm>
        </p:grpSpPr>
        <p:cxnSp>
          <p:nvCxnSpPr>
            <p:cNvPr id="218" name="直接连接符 217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9" name="组合 158"/>
          <p:cNvGrpSpPr/>
          <p:nvPr/>
        </p:nvGrpSpPr>
        <p:grpSpPr>
          <a:xfrm>
            <a:off x="3235172" y="4153614"/>
            <a:ext cx="136285" cy="133783"/>
            <a:chOff x="5476803" y="2392530"/>
            <a:chExt cx="108000" cy="108000"/>
          </a:xfrm>
        </p:grpSpPr>
        <p:cxnSp>
          <p:nvCxnSpPr>
            <p:cNvPr id="216" name="直接连接符 215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0" name="组合 159"/>
          <p:cNvGrpSpPr/>
          <p:nvPr/>
        </p:nvGrpSpPr>
        <p:grpSpPr>
          <a:xfrm>
            <a:off x="3461079" y="4372243"/>
            <a:ext cx="136285" cy="133783"/>
            <a:chOff x="5476803" y="2392530"/>
            <a:chExt cx="108000" cy="108000"/>
          </a:xfrm>
        </p:grpSpPr>
        <p:cxnSp>
          <p:nvCxnSpPr>
            <p:cNvPr id="214" name="直接连接符 213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1" name="组合 160"/>
          <p:cNvGrpSpPr/>
          <p:nvPr/>
        </p:nvGrpSpPr>
        <p:grpSpPr>
          <a:xfrm>
            <a:off x="3902558" y="4364962"/>
            <a:ext cx="136285" cy="133783"/>
            <a:chOff x="5476803" y="2392530"/>
            <a:chExt cx="108000" cy="108000"/>
          </a:xfrm>
        </p:grpSpPr>
        <p:cxnSp>
          <p:nvCxnSpPr>
            <p:cNvPr id="212" name="直接连接符 211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2" name="组合 161"/>
          <p:cNvGrpSpPr/>
          <p:nvPr/>
        </p:nvGrpSpPr>
        <p:grpSpPr>
          <a:xfrm>
            <a:off x="3352467" y="3315522"/>
            <a:ext cx="136285" cy="133783"/>
            <a:chOff x="5476803" y="2392530"/>
            <a:chExt cx="108000" cy="108000"/>
          </a:xfrm>
        </p:grpSpPr>
        <p:cxnSp>
          <p:nvCxnSpPr>
            <p:cNvPr id="210" name="直接连接符 209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3" name="直接连接符 162"/>
          <p:cNvCxnSpPr/>
          <p:nvPr/>
        </p:nvCxnSpPr>
        <p:spPr>
          <a:xfrm>
            <a:off x="5402512" y="4684870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>
            <a:off x="4756130" y="4542733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接连接符 164"/>
          <p:cNvCxnSpPr/>
          <p:nvPr/>
        </p:nvCxnSpPr>
        <p:spPr>
          <a:xfrm>
            <a:off x="4599337" y="5230240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>
            <a:off x="4175032" y="5102976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>
            <a:off x="5192707" y="5051965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>
            <a:off x="5250379" y="4890398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>
            <a:off x="4521308" y="4960449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5470654" y="4439134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>
            <a:off x="4824272" y="4890398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flipV="1">
            <a:off x="3439599" y="3034365"/>
            <a:ext cx="2466781" cy="23730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组合 172"/>
          <p:cNvGrpSpPr/>
          <p:nvPr/>
        </p:nvGrpSpPr>
        <p:grpSpPr>
          <a:xfrm>
            <a:off x="4619845" y="3117884"/>
            <a:ext cx="136285" cy="133783"/>
            <a:chOff x="5476803" y="2392530"/>
            <a:chExt cx="108000" cy="108000"/>
          </a:xfrm>
        </p:grpSpPr>
        <p:cxnSp>
          <p:nvCxnSpPr>
            <p:cNvPr id="208" name="直接连接符 207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4" name="组合 173"/>
          <p:cNvGrpSpPr/>
          <p:nvPr/>
        </p:nvGrpSpPr>
        <p:grpSpPr>
          <a:xfrm>
            <a:off x="4334526" y="3382413"/>
            <a:ext cx="136285" cy="133783"/>
            <a:chOff x="5476803" y="2392530"/>
            <a:chExt cx="108000" cy="108000"/>
          </a:xfrm>
        </p:grpSpPr>
        <p:cxnSp>
          <p:nvCxnSpPr>
            <p:cNvPr id="206" name="直接连接符 205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5" name="组合 174"/>
          <p:cNvGrpSpPr/>
          <p:nvPr/>
        </p:nvGrpSpPr>
        <p:grpSpPr>
          <a:xfrm>
            <a:off x="3127957" y="4551087"/>
            <a:ext cx="136285" cy="133783"/>
            <a:chOff x="5476803" y="2392530"/>
            <a:chExt cx="108000" cy="108000"/>
          </a:xfrm>
        </p:grpSpPr>
        <p:cxnSp>
          <p:nvCxnSpPr>
            <p:cNvPr id="204" name="直接连接符 203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6" name="组合 175"/>
          <p:cNvGrpSpPr/>
          <p:nvPr/>
        </p:nvGrpSpPr>
        <p:grpSpPr>
          <a:xfrm>
            <a:off x="3713833" y="3543442"/>
            <a:ext cx="136285" cy="133783"/>
            <a:chOff x="5476803" y="2392530"/>
            <a:chExt cx="108000" cy="108000"/>
          </a:xfrm>
        </p:grpSpPr>
        <p:cxnSp>
          <p:nvCxnSpPr>
            <p:cNvPr id="202" name="直接连接符 201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7" name="组合 176"/>
          <p:cNvGrpSpPr/>
          <p:nvPr/>
        </p:nvGrpSpPr>
        <p:grpSpPr>
          <a:xfrm>
            <a:off x="3258381" y="3823950"/>
            <a:ext cx="136285" cy="133783"/>
            <a:chOff x="5476803" y="2392530"/>
            <a:chExt cx="108000" cy="108000"/>
          </a:xfrm>
        </p:grpSpPr>
        <p:cxnSp>
          <p:nvCxnSpPr>
            <p:cNvPr id="200" name="直接连接符 199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8" name="直接连接符 177"/>
          <p:cNvCxnSpPr/>
          <p:nvPr/>
        </p:nvCxnSpPr>
        <p:spPr>
          <a:xfrm>
            <a:off x="4974418" y="5209766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>
            <a:off x="5110703" y="4617979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5250379" y="4220505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>
            <a:off x="5702314" y="3937331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2" name="对象 181"/>
          <p:cNvGraphicFramePr>
            <a:graphicFrameLocks noChangeAspect="1"/>
          </p:cNvGraphicFramePr>
          <p:nvPr/>
        </p:nvGraphicFramePr>
        <p:xfrm>
          <a:off x="5906380" y="5725680"/>
          <a:ext cx="280830" cy="267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2" name="Formula" r:id="rId2" imgW="1028700" imgH="981075" progId="Equation.Ribbit">
                  <p:embed/>
                </p:oleObj>
              </mc:Choice>
              <mc:Fallback>
                <p:oleObj name="Formula" r:id="rId2" imgW="1028700" imgH="981075" progId="Equation.Ribbit">
                  <p:embed/>
                  <p:pic>
                    <p:nvPicPr>
                      <p:cNvPr id="0" name="图片 235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06380" y="5725680"/>
                        <a:ext cx="280830" cy="267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" name="对象 182"/>
          <p:cNvGraphicFramePr>
            <a:graphicFrameLocks noChangeAspect="1"/>
          </p:cNvGraphicFramePr>
          <p:nvPr/>
        </p:nvGraphicFramePr>
        <p:xfrm>
          <a:off x="2256716" y="2774479"/>
          <a:ext cx="290739" cy="267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3" name="Formula" r:id="rId4" imgW="1057275" imgH="981075" progId="Equation.Ribbit">
                  <p:embed/>
                </p:oleObj>
              </mc:Choice>
              <mc:Fallback>
                <p:oleObj name="Formula" r:id="rId4" imgW="1057275" imgH="981075" progId="Equation.Ribbit">
                  <p:embed/>
                  <p:pic>
                    <p:nvPicPr>
                      <p:cNvPr id="0" name="图片 235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56716" y="2774479"/>
                        <a:ext cx="290739" cy="267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4" name="直接连接符 183"/>
          <p:cNvCxnSpPr/>
          <p:nvPr/>
        </p:nvCxnSpPr>
        <p:spPr>
          <a:xfrm flipV="1">
            <a:off x="3728068" y="3223148"/>
            <a:ext cx="2466781" cy="237303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 flipV="1">
            <a:off x="3239273" y="2770856"/>
            <a:ext cx="2466781" cy="237303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椭圆 185"/>
          <p:cNvSpPr/>
          <p:nvPr/>
        </p:nvSpPr>
        <p:spPr>
          <a:xfrm>
            <a:off x="3850897" y="4317816"/>
            <a:ext cx="227141" cy="222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>
            <a:off x="4123340" y="4994288"/>
            <a:ext cx="227141" cy="222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/>
          <p:cNvSpPr/>
          <p:nvPr/>
        </p:nvSpPr>
        <p:spPr>
          <a:xfrm>
            <a:off x="4716304" y="4427940"/>
            <a:ext cx="227141" cy="222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右大括号 173"/>
          <p:cNvSpPr/>
          <p:nvPr/>
        </p:nvSpPr>
        <p:spPr>
          <a:xfrm rot="19020000">
            <a:off x="5865858" y="2667476"/>
            <a:ext cx="181713" cy="668916"/>
          </a:xfrm>
          <a:custGeom>
            <a:avLst/>
            <a:gdLst>
              <a:gd name="connsiteX0" fmla="*/ 0 w 155448"/>
              <a:gd name="connsiteY0" fmla="*/ 0 h 914400"/>
              <a:gd name="connsiteX1" fmla="*/ 77724 w 155448"/>
              <a:gd name="connsiteY1" fmla="*/ 12953 h 914400"/>
              <a:gd name="connsiteX2" fmla="*/ 77724 w 155448"/>
              <a:gd name="connsiteY2" fmla="*/ 444247 h 914400"/>
              <a:gd name="connsiteX3" fmla="*/ 155448 w 155448"/>
              <a:gd name="connsiteY3" fmla="*/ 457200 h 914400"/>
              <a:gd name="connsiteX4" fmla="*/ 77724 w 155448"/>
              <a:gd name="connsiteY4" fmla="*/ 470153 h 914400"/>
              <a:gd name="connsiteX5" fmla="*/ 77724 w 155448"/>
              <a:gd name="connsiteY5" fmla="*/ 901447 h 914400"/>
              <a:gd name="connsiteX6" fmla="*/ 0 w 155448"/>
              <a:gd name="connsiteY6" fmla="*/ 914400 h 914400"/>
              <a:gd name="connsiteX7" fmla="*/ 0 w 155448"/>
              <a:gd name="connsiteY7" fmla="*/ 0 h 914400"/>
              <a:gd name="connsiteX0-1" fmla="*/ 0 w 155448"/>
              <a:gd name="connsiteY0-2" fmla="*/ 0 h 914400"/>
              <a:gd name="connsiteX1-3" fmla="*/ 77724 w 155448"/>
              <a:gd name="connsiteY1-4" fmla="*/ 12953 h 914400"/>
              <a:gd name="connsiteX2-5" fmla="*/ 77724 w 155448"/>
              <a:gd name="connsiteY2-6" fmla="*/ 444247 h 914400"/>
              <a:gd name="connsiteX3-7" fmla="*/ 155448 w 155448"/>
              <a:gd name="connsiteY3-8" fmla="*/ 457200 h 914400"/>
              <a:gd name="connsiteX4-9" fmla="*/ 77724 w 155448"/>
              <a:gd name="connsiteY4-10" fmla="*/ 470153 h 914400"/>
              <a:gd name="connsiteX5-11" fmla="*/ 77724 w 155448"/>
              <a:gd name="connsiteY5-12" fmla="*/ 901447 h 914400"/>
              <a:gd name="connsiteX6-13" fmla="*/ 0 w 155448"/>
              <a:gd name="connsiteY6-14" fmla="*/ 914400 h 914400"/>
              <a:gd name="connsiteX0-15" fmla="*/ 0 w 155449"/>
              <a:gd name="connsiteY0-16" fmla="*/ 0 h 914400"/>
              <a:gd name="connsiteX1-17" fmla="*/ 77724 w 155449"/>
              <a:gd name="connsiteY1-18" fmla="*/ 12953 h 914400"/>
              <a:gd name="connsiteX2-19" fmla="*/ 77724 w 155449"/>
              <a:gd name="connsiteY2-20" fmla="*/ 444247 h 914400"/>
              <a:gd name="connsiteX3-21" fmla="*/ 155448 w 155449"/>
              <a:gd name="connsiteY3-22" fmla="*/ 457200 h 914400"/>
              <a:gd name="connsiteX4-23" fmla="*/ 77724 w 155449"/>
              <a:gd name="connsiteY4-24" fmla="*/ 470153 h 914400"/>
              <a:gd name="connsiteX5-25" fmla="*/ 77724 w 155449"/>
              <a:gd name="connsiteY5-26" fmla="*/ 901447 h 914400"/>
              <a:gd name="connsiteX6-27" fmla="*/ 0 w 155449"/>
              <a:gd name="connsiteY6-28" fmla="*/ 914400 h 914400"/>
              <a:gd name="connsiteX7-29" fmla="*/ 0 w 155449"/>
              <a:gd name="connsiteY7-30" fmla="*/ 0 h 914400"/>
              <a:gd name="connsiteX0-31" fmla="*/ 0 w 155449"/>
              <a:gd name="connsiteY0-32" fmla="*/ 0 h 914400"/>
              <a:gd name="connsiteX1-33" fmla="*/ 77724 w 155449"/>
              <a:gd name="connsiteY1-34" fmla="*/ 12953 h 914400"/>
              <a:gd name="connsiteX2-35" fmla="*/ 77724 w 155449"/>
              <a:gd name="connsiteY2-36" fmla="*/ 444247 h 914400"/>
              <a:gd name="connsiteX3-37" fmla="*/ 155448 w 155449"/>
              <a:gd name="connsiteY3-38" fmla="*/ 457200 h 914400"/>
              <a:gd name="connsiteX4-39" fmla="*/ 75681 w 155449"/>
              <a:gd name="connsiteY4-40" fmla="*/ 482121 h 914400"/>
              <a:gd name="connsiteX5-41" fmla="*/ 77724 w 155449"/>
              <a:gd name="connsiteY5-42" fmla="*/ 901447 h 914400"/>
              <a:gd name="connsiteX6-43" fmla="*/ 0 w 155449"/>
              <a:gd name="connsiteY6-44" fmla="*/ 914400 h 914400"/>
              <a:gd name="connsiteX0-45" fmla="*/ 0 w 155451"/>
              <a:gd name="connsiteY0-46" fmla="*/ 0 h 914400"/>
              <a:gd name="connsiteX1-47" fmla="*/ 77724 w 155451"/>
              <a:gd name="connsiteY1-48" fmla="*/ 12953 h 914400"/>
              <a:gd name="connsiteX2-49" fmla="*/ 77724 w 155451"/>
              <a:gd name="connsiteY2-50" fmla="*/ 444247 h 914400"/>
              <a:gd name="connsiteX3-51" fmla="*/ 155448 w 155451"/>
              <a:gd name="connsiteY3-52" fmla="*/ 457200 h 914400"/>
              <a:gd name="connsiteX4-53" fmla="*/ 77724 w 155451"/>
              <a:gd name="connsiteY4-54" fmla="*/ 470153 h 914400"/>
              <a:gd name="connsiteX5-55" fmla="*/ 77724 w 155451"/>
              <a:gd name="connsiteY5-56" fmla="*/ 901447 h 914400"/>
              <a:gd name="connsiteX6-57" fmla="*/ 0 w 155451"/>
              <a:gd name="connsiteY6-58" fmla="*/ 914400 h 914400"/>
              <a:gd name="connsiteX7-59" fmla="*/ 0 w 155451"/>
              <a:gd name="connsiteY7-60" fmla="*/ 0 h 914400"/>
              <a:gd name="connsiteX0-61" fmla="*/ 0 w 155451"/>
              <a:gd name="connsiteY0-62" fmla="*/ 0 h 914400"/>
              <a:gd name="connsiteX1-63" fmla="*/ 77724 w 155451"/>
              <a:gd name="connsiteY1-64" fmla="*/ 12953 h 914400"/>
              <a:gd name="connsiteX2-65" fmla="*/ 79251 w 155451"/>
              <a:gd name="connsiteY2-66" fmla="*/ 426979 h 914400"/>
              <a:gd name="connsiteX3-67" fmla="*/ 155448 w 155451"/>
              <a:gd name="connsiteY3-68" fmla="*/ 457200 h 914400"/>
              <a:gd name="connsiteX4-69" fmla="*/ 75681 w 155451"/>
              <a:gd name="connsiteY4-70" fmla="*/ 482121 h 914400"/>
              <a:gd name="connsiteX5-71" fmla="*/ 77724 w 155451"/>
              <a:gd name="connsiteY5-72" fmla="*/ 901447 h 914400"/>
              <a:gd name="connsiteX6-73" fmla="*/ 0 w 155451"/>
              <a:gd name="connsiteY6-74" fmla="*/ 914400 h 914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55451" h="914400" stroke="0" extrusionOk="0">
                <a:moveTo>
                  <a:pt x="0" y="0"/>
                </a:moveTo>
                <a:cubicBezTo>
                  <a:pt x="42926" y="0"/>
                  <a:pt x="77724" y="5799"/>
                  <a:pt x="77724" y="12953"/>
                </a:cubicBezTo>
                <a:lnTo>
                  <a:pt x="77724" y="444247"/>
                </a:lnTo>
                <a:cubicBezTo>
                  <a:pt x="77724" y="451401"/>
                  <a:pt x="112522" y="457200"/>
                  <a:pt x="155448" y="457200"/>
                </a:cubicBezTo>
                <a:cubicBezTo>
                  <a:pt x="112522" y="457200"/>
                  <a:pt x="77724" y="462999"/>
                  <a:pt x="77724" y="470153"/>
                </a:cubicBezTo>
                <a:lnTo>
                  <a:pt x="77724" y="901447"/>
                </a:lnTo>
                <a:cubicBezTo>
                  <a:pt x="77724" y="908601"/>
                  <a:pt x="42926" y="914400"/>
                  <a:pt x="0" y="914400"/>
                </a:cubicBezTo>
                <a:lnTo>
                  <a:pt x="0" y="0"/>
                </a:lnTo>
                <a:close/>
              </a:path>
              <a:path w="155451" h="914400" fill="none">
                <a:moveTo>
                  <a:pt x="0" y="0"/>
                </a:moveTo>
                <a:cubicBezTo>
                  <a:pt x="42926" y="0"/>
                  <a:pt x="77724" y="5799"/>
                  <a:pt x="77724" y="12953"/>
                </a:cubicBezTo>
                <a:lnTo>
                  <a:pt x="79251" y="426979"/>
                </a:lnTo>
                <a:cubicBezTo>
                  <a:pt x="79251" y="434133"/>
                  <a:pt x="156043" y="448010"/>
                  <a:pt x="155448" y="457200"/>
                </a:cubicBezTo>
                <a:cubicBezTo>
                  <a:pt x="154853" y="466390"/>
                  <a:pt x="75681" y="474967"/>
                  <a:pt x="75681" y="482121"/>
                </a:cubicBezTo>
                <a:cubicBezTo>
                  <a:pt x="75681" y="625886"/>
                  <a:pt x="77724" y="757682"/>
                  <a:pt x="77724" y="901447"/>
                </a:cubicBezTo>
                <a:cubicBezTo>
                  <a:pt x="77724" y="908601"/>
                  <a:pt x="42926" y="914400"/>
                  <a:pt x="0" y="914400"/>
                </a:cubicBez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任意多边形 193"/>
          <p:cNvSpPr/>
          <p:nvPr/>
        </p:nvSpPr>
        <p:spPr>
          <a:xfrm>
            <a:off x="4930392" y="2812607"/>
            <a:ext cx="234382" cy="460158"/>
          </a:xfrm>
          <a:custGeom>
            <a:avLst/>
            <a:gdLst>
              <a:gd name="connsiteX0" fmla="*/ 0 w 185738"/>
              <a:gd name="connsiteY0" fmla="*/ 0 h 371475"/>
              <a:gd name="connsiteX1" fmla="*/ 33338 w 185738"/>
              <a:gd name="connsiteY1" fmla="*/ 204787 h 371475"/>
              <a:gd name="connsiteX2" fmla="*/ 185738 w 185738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738" h="371475">
                <a:moveTo>
                  <a:pt x="0" y="0"/>
                </a:moveTo>
                <a:cubicBezTo>
                  <a:pt x="1191" y="71437"/>
                  <a:pt x="2382" y="142875"/>
                  <a:pt x="33338" y="204787"/>
                </a:cubicBezTo>
                <a:cubicBezTo>
                  <a:pt x="64294" y="266699"/>
                  <a:pt x="125016" y="319087"/>
                  <a:pt x="185738" y="37147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任意多边形 194"/>
          <p:cNvSpPr/>
          <p:nvPr/>
        </p:nvSpPr>
        <p:spPr>
          <a:xfrm>
            <a:off x="5435528" y="4009021"/>
            <a:ext cx="472769" cy="307528"/>
          </a:xfrm>
          <a:custGeom>
            <a:avLst/>
            <a:gdLst>
              <a:gd name="connsiteX0" fmla="*/ 374650 w 374650"/>
              <a:gd name="connsiteY0" fmla="*/ 247650 h 248260"/>
              <a:gd name="connsiteX1" fmla="*/ 209550 w 374650"/>
              <a:gd name="connsiteY1" fmla="*/ 209550 h 248260"/>
              <a:gd name="connsiteX2" fmla="*/ 0 w 374650"/>
              <a:gd name="connsiteY2" fmla="*/ 0 h 24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50" h="248260">
                <a:moveTo>
                  <a:pt x="374650" y="247650"/>
                </a:moveTo>
                <a:cubicBezTo>
                  <a:pt x="323321" y="249237"/>
                  <a:pt x="271992" y="250825"/>
                  <a:pt x="209550" y="209550"/>
                </a:cubicBezTo>
                <a:cubicBezTo>
                  <a:pt x="147108" y="168275"/>
                  <a:pt x="73554" y="84137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任意多边形 195"/>
          <p:cNvSpPr/>
          <p:nvPr/>
        </p:nvSpPr>
        <p:spPr>
          <a:xfrm>
            <a:off x="5548752" y="3412231"/>
            <a:ext cx="472769" cy="301364"/>
          </a:xfrm>
          <a:custGeom>
            <a:avLst/>
            <a:gdLst>
              <a:gd name="connsiteX0" fmla="*/ 368300 w 368300"/>
              <a:gd name="connsiteY0" fmla="*/ 228600 h 241300"/>
              <a:gd name="connsiteX1" fmla="*/ 209550 w 368300"/>
              <a:gd name="connsiteY1" fmla="*/ 215900 h 241300"/>
              <a:gd name="connsiteX2" fmla="*/ 0 w 368300"/>
              <a:gd name="connsiteY2" fmla="*/ 0 h 241300"/>
              <a:gd name="connsiteX0-1" fmla="*/ 349250 w 349250"/>
              <a:gd name="connsiteY0-2" fmla="*/ 247650 h 254239"/>
              <a:gd name="connsiteX1-3" fmla="*/ 209550 w 349250"/>
              <a:gd name="connsiteY1-4" fmla="*/ 215900 h 254239"/>
              <a:gd name="connsiteX2-5" fmla="*/ 0 w 349250"/>
              <a:gd name="connsiteY2-6" fmla="*/ 0 h 254239"/>
              <a:gd name="connsiteX0-7" fmla="*/ 374650 w 374650"/>
              <a:gd name="connsiteY0-8" fmla="*/ 254000 h 259411"/>
              <a:gd name="connsiteX1-9" fmla="*/ 209550 w 374650"/>
              <a:gd name="connsiteY1-10" fmla="*/ 215900 h 259411"/>
              <a:gd name="connsiteX2-11" fmla="*/ 0 w 374650"/>
              <a:gd name="connsiteY2-12" fmla="*/ 0 h 259411"/>
              <a:gd name="connsiteX0-13" fmla="*/ 374650 w 374650"/>
              <a:gd name="connsiteY0-14" fmla="*/ 254000 h 254671"/>
              <a:gd name="connsiteX1-15" fmla="*/ 209550 w 374650"/>
              <a:gd name="connsiteY1-16" fmla="*/ 215900 h 254671"/>
              <a:gd name="connsiteX2-17" fmla="*/ 0 w 374650"/>
              <a:gd name="connsiteY2-18" fmla="*/ 0 h 254671"/>
              <a:gd name="connsiteX0-19" fmla="*/ 374650 w 374650"/>
              <a:gd name="connsiteY0-20" fmla="*/ 254000 h 254033"/>
              <a:gd name="connsiteX1-21" fmla="*/ 175891 w 374650"/>
              <a:gd name="connsiteY1-22" fmla="*/ 165412 h 254033"/>
              <a:gd name="connsiteX2-23" fmla="*/ 0 w 374650"/>
              <a:gd name="connsiteY2-24" fmla="*/ 0 h 254033"/>
              <a:gd name="connsiteX0-25" fmla="*/ 374650 w 374650"/>
              <a:gd name="connsiteY0-26" fmla="*/ 242781 h 242822"/>
              <a:gd name="connsiteX1-27" fmla="*/ 175891 w 374650"/>
              <a:gd name="connsiteY1-28" fmla="*/ 165412 h 242822"/>
              <a:gd name="connsiteX2-29" fmla="*/ 0 w 374650"/>
              <a:gd name="connsiteY2-30" fmla="*/ 0 h 242822"/>
              <a:gd name="connsiteX0-31" fmla="*/ 374650 w 374650"/>
              <a:gd name="connsiteY0-32" fmla="*/ 242781 h 243284"/>
              <a:gd name="connsiteX1-33" fmla="*/ 198330 w 374650"/>
              <a:gd name="connsiteY1-34" fmla="*/ 204681 h 243284"/>
              <a:gd name="connsiteX2-35" fmla="*/ 0 w 374650"/>
              <a:gd name="connsiteY2-36" fmla="*/ 0 h 243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74650" h="243284">
                <a:moveTo>
                  <a:pt x="374650" y="242781"/>
                </a:moveTo>
                <a:cubicBezTo>
                  <a:pt x="314746" y="244261"/>
                  <a:pt x="260772" y="245144"/>
                  <a:pt x="198330" y="204681"/>
                </a:cubicBezTo>
                <a:cubicBezTo>
                  <a:pt x="135888" y="164218"/>
                  <a:pt x="74083" y="8890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7" name="直接连接符 196"/>
          <p:cNvCxnSpPr/>
          <p:nvPr/>
        </p:nvCxnSpPr>
        <p:spPr>
          <a:xfrm flipH="1" flipV="1">
            <a:off x="4132051" y="3330609"/>
            <a:ext cx="714190" cy="73809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右大括号 173"/>
          <p:cNvSpPr/>
          <p:nvPr/>
        </p:nvSpPr>
        <p:spPr>
          <a:xfrm rot="18960000" flipH="1">
            <a:off x="4341226" y="3302483"/>
            <a:ext cx="136285" cy="936482"/>
          </a:xfrm>
          <a:custGeom>
            <a:avLst/>
            <a:gdLst>
              <a:gd name="connsiteX0" fmla="*/ 0 w 155448"/>
              <a:gd name="connsiteY0" fmla="*/ 0 h 914400"/>
              <a:gd name="connsiteX1" fmla="*/ 77724 w 155448"/>
              <a:gd name="connsiteY1" fmla="*/ 12953 h 914400"/>
              <a:gd name="connsiteX2" fmla="*/ 77724 w 155448"/>
              <a:gd name="connsiteY2" fmla="*/ 444247 h 914400"/>
              <a:gd name="connsiteX3" fmla="*/ 155448 w 155448"/>
              <a:gd name="connsiteY3" fmla="*/ 457200 h 914400"/>
              <a:gd name="connsiteX4" fmla="*/ 77724 w 155448"/>
              <a:gd name="connsiteY4" fmla="*/ 470153 h 914400"/>
              <a:gd name="connsiteX5" fmla="*/ 77724 w 155448"/>
              <a:gd name="connsiteY5" fmla="*/ 901447 h 914400"/>
              <a:gd name="connsiteX6" fmla="*/ 0 w 155448"/>
              <a:gd name="connsiteY6" fmla="*/ 914400 h 914400"/>
              <a:gd name="connsiteX7" fmla="*/ 0 w 155448"/>
              <a:gd name="connsiteY7" fmla="*/ 0 h 914400"/>
              <a:gd name="connsiteX0-1" fmla="*/ 0 w 155448"/>
              <a:gd name="connsiteY0-2" fmla="*/ 0 h 914400"/>
              <a:gd name="connsiteX1-3" fmla="*/ 77724 w 155448"/>
              <a:gd name="connsiteY1-4" fmla="*/ 12953 h 914400"/>
              <a:gd name="connsiteX2-5" fmla="*/ 77724 w 155448"/>
              <a:gd name="connsiteY2-6" fmla="*/ 444247 h 914400"/>
              <a:gd name="connsiteX3-7" fmla="*/ 155448 w 155448"/>
              <a:gd name="connsiteY3-8" fmla="*/ 457200 h 914400"/>
              <a:gd name="connsiteX4-9" fmla="*/ 77724 w 155448"/>
              <a:gd name="connsiteY4-10" fmla="*/ 470153 h 914400"/>
              <a:gd name="connsiteX5-11" fmla="*/ 77724 w 155448"/>
              <a:gd name="connsiteY5-12" fmla="*/ 901447 h 914400"/>
              <a:gd name="connsiteX6-13" fmla="*/ 0 w 155448"/>
              <a:gd name="connsiteY6-14" fmla="*/ 914400 h 914400"/>
              <a:gd name="connsiteX0-15" fmla="*/ 0 w 155449"/>
              <a:gd name="connsiteY0-16" fmla="*/ 0 h 914400"/>
              <a:gd name="connsiteX1-17" fmla="*/ 77724 w 155449"/>
              <a:gd name="connsiteY1-18" fmla="*/ 12953 h 914400"/>
              <a:gd name="connsiteX2-19" fmla="*/ 77724 w 155449"/>
              <a:gd name="connsiteY2-20" fmla="*/ 444247 h 914400"/>
              <a:gd name="connsiteX3-21" fmla="*/ 155448 w 155449"/>
              <a:gd name="connsiteY3-22" fmla="*/ 457200 h 914400"/>
              <a:gd name="connsiteX4-23" fmla="*/ 77724 w 155449"/>
              <a:gd name="connsiteY4-24" fmla="*/ 470153 h 914400"/>
              <a:gd name="connsiteX5-25" fmla="*/ 77724 w 155449"/>
              <a:gd name="connsiteY5-26" fmla="*/ 901447 h 914400"/>
              <a:gd name="connsiteX6-27" fmla="*/ 0 w 155449"/>
              <a:gd name="connsiteY6-28" fmla="*/ 914400 h 914400"/>
              <a:gd name="connsiteX7-29" fmla="*/ 0 w 155449"/>
              <a:gd name="connsiteY7-30" fmla="*/ 0 h 914400"/>
              <a:gd name="connsiteX0-31" fmla="*/ 0 w 155449"/>
              <a:gd name="connsiteY0-32" fmla="*/ 0 h 914400"/>
              <a:gd name="connsiteX1-33" fmla="*/ 77724 w 155449"/>
              <a:gd name="connsiteY1-34" fmla="*/ 12953 h 914400"/>
              <a:gd name="connsiteX2-35" fmla="*/ 77724 w 155449"/>
              <a:gd name="connsiteY2-36" fmla="*/ 444247 h 914400"/>
              <a:gd name="connsiteX3-37" fmla="*/ 155448 w 155449"/>
              <a:gd name="connsiteY3-38" fmla="*/ 457200 h 914400"/>
              <a:gd name="connsiteX4-39" fmla="*/ 75681 w 155449"/>
              <a:gd name="connsiteY4-40" fmla="*/ 482121 h 914400"/>
              <a:gd name="connsiteX5-41" fmla="*/ 77724 w 155449"/>
              <a:gd name="connsiteY5-42" fmla="*/ 901447 h 914400"/>
              <a:gd name="connsiteX6-43" fmla="*/ 0 w 155449"/>
              <a:gd name="connsiteY6-44" fmla="*/ 914400 h 914400"/>
              <a:gd name="connsiteX0-45" fmla="*/ 0 w 155451"/>
              <a:gd name="connsiteY0-46" fmla="*/ 0 h 914400"/>
              <a:gd name="connsiteX1-47" fmla="*/ 77724 w 155451"/>
              <a:gd name="connsiteY1-48" fmla="*/ 12953 h 914400"/>
              <a:gd name="connsiteX2-49" fmla="*/ 77724 w 155451"/>
              <a:gd name="connsiteY2-50" fmla="*/ 444247 h 914400"/>
              <a:gd name="connsiteX3-51" fmla="*/ 155448 w 155451"/>
              <a:gd name="connsiteY3-52" fmla="*/ 457200 h 914400"/>
              <a:gd name="connsiteX4-53" fmla="*/ 77724 w 155451"/>
              <a:gd name="connsiteY4-54" fmla="*/ 470153 h 914400"/>
              <a:gd name="connsiteX5-55" fmla="*/ 77724 w 155451"/>
              <a:gd name="connsiteY5-56" fmla="*/ 901447 h 914400"/>
              <a:gd name="connsiteX6-57" fmla="*/ 0 w 155451"/>
              <a:gd name="connsiteY6-58" fmla="*/ 914400 h 914400"/>
              <a:gd name="connsiteX7-59" fmla="*/ 0 w 155451"/>
              <a:gd name="connsiteY7-60" fmla="*/ 0 h 914400"/>
              <a:gd name="connsiteX0-61" fmla="*/ 0 w 155451"/>
              <a:gd name="connsiteY0-62" fmla="*/ 0 h 914400"/>
              <a:gd name="connsiteX1-63" fmla="*/ 77724 w 155451"/>
              <a:gd name="connsiteY1-64" fmla="*/ 12953 h 914400"/>
              <a:gd name="connsiteX2-65" fmla="*/ 79251 w 155451"/>
              <a:gd name="connsiteY2-66" fmla="*/ 426979 h 914400"/>
              <a:gd name="connsiteX3-67" fmla="*/ 155448 w 155451"/>
              <a:gd name="connsiteY3-68" fmla="*/ 457200 h 914400"/>
              <a:gd name="connsiteX4-69" fmla="*/ 75681 w 155451"/>
              <a:gd name="connsiteY4-70" fmla="*/ 482121 h 914400"/>
              <a:gd name="connsiteX5-71" fmla="*/ 77724 w 155451"/>
              <a:gd name="connsiteY5-72" fmla="*/ 901447 h 914400"/>
              <a:gd name="connsiteX6-73" fmla="*/ 0 w 155451"/>
              <a:gd name="connsiteY6-74" fmla="*/ 914400 h 914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55451" h="914400" stroke="0" extrusionOk="0">
                <a:moveTo>
                  <a:pt x="0" y="0"/>
                </a:moveTo>
                <a:cubicBezTo>
                  <a:pt x="42926" y="0"/>
                  <a:pt x="77724" y="5799"/>
                  <a:pt x="77724" y="12953"/>
                </a:cubicBezTo>
                <a:lnTo>
                  <a:pt x="77724" y="444247"/>
                </a:lnTo>
                <a:cubicBezTo>
                  <a:pt x="77724" y="451401"/>
                  <a:pt x="112522" y="457200"/>
                  <a:pt x="155448" y="457200"/>
                </a:cubicBezTo>
                <a:cubicBezTo>
                  <a:pt x="112522" y="457200"/>
                  <a:pt x="77724" y="462999"/>
                  <a:pt x="77724" y="470153"/>
                </a:cubicBezTo>
                <a:lnTo>
                  <a:pt x="77724" y="901447"/>
                </a:lnTo>
                <a:cubicBezTo>
                  <a:pt x="77724" y="908601"/>
                  <a:pt x="42926" y="914400"/>
                  <a:pt x="0" y="914400"/>
                </a:cubicBezTo>
                <a:lnTo>
                  <a:pt x="0" y="0"/>
                </a:lnTo>
                <a:close/>
              </a:path>
              <a:path w="155451" h="914400" fill="none">
                <a:moveTo>
                  <a:pt x="0" y="0"/>
                </a:moveTo>
                <a:cubicBezTo>
                  <a:pt x="42926" y="0"/>
                  <a:pt x="77724" y="5799"/>
                  <a:pt x="77724" y="12953"/>
                </a:cubicBezTo>
                <a:lnTo>
                  <a:pt x="79251" y="426979"/>
                </a:lnTo>
                <a:cubicBezTo>
                  <a:pt x="79251" y="434133"/>
                  <a:pt x="156043" y="448010"/>
                  <a:pt x="155448" y="457200"/>
                </a:cubicBezTo>
                <a:cubicBezTo>
                  <a:pt x="154853" y="466390"/>
                  <a:pt x="75681" y="474967"/>
                  <a:pt x="75681" y="482121"/>
                </a:cubicBezTo>
                <a:cubicBezTo>
                  <a:pt x="75681" y="625886"/>
                  <a:pt x="77724" y="757682"/>
                  <a:pt x="77724" y="901447"/>
                </a:cubicBezTo>
                <a:cubicBezTo>
                  <a:pt x="77724" y="908601"/>
                  <a:pt x="42926" y="914400"/>
                  <a:pt x="0" y="914400"/>
                </a:cubicBez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791" y="3543442"/>
            <a:ext cx="1341236" cy="3109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077" y="2509431"/>
            <a:ext cx="1335140" cy="30482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427" y="4146180"/>
            <a:ext cx="1518036" cy="3048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072" y="3802005"/>
            <a:ext cx="121931" cy="219475"/>
          </a:xfrm>
          <a:prstGeom prst="rect">
            <a:avLst/>
          </a:prstGeom>
        </p:spPr>
      </p:pic>
      <p:sp>
        <p:nvSpPr>
          <p:cNvPr id="224" name="内容占位符 3"/>
          <p:cNvSpPr txBox="1"/>
          <p:nvPr/>
        </p:nvSpPr>
        <p:spPr>
          <a:xfrm>
            <a:off x="2700604" y="4687805"/>
            <a:ext cx="1322573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支持向量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848" y="2537678"/>
            <a:ext cx="951058" cy="5791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82090" y="1143000"/>
            <a:ext cx="6014085" cy="45720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155" grpId="0"/>
      <p:bldP spid="186" grpId="0" bldLvl="0" animBg="1"/>
      <p:bldP spid="187" grpId="0" bldLvl="0" animBg="1"/>
      <p:bldP spid="188" grpId="0" bldLvl="0" animBg="1"/>
      <p:bldP spid="190" grpId="0" bldLvl="0" animBg="1"/>
      <p:bldP spid="194" grpId="0" bldLvl="0" animBg="1"/>
      <p:bldP spid="195" grpId="0" bldLvl="0" animBg="1"/>
      <p:bldP spid="196" grpId="0" bldLvl="0" animBg="1"/>
      <p:bldP spid="198" grpId="0" bldLvl="0" animBg="1"/>
      <p:bldP spid="2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间隔与支持向量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</a:t>
            </a:r>
            <a:r>
              <a:rPr lang="en-US" altLang="zh-CN" dirty="0"/>
              <a:t>x</a:t>
            </a:r>
            <a:r>
              <a:rPr lang="zh-CN" altLang="en-US" dirty="0"/>
              <a:t>到分离超平面的远近            </a:t>
            </a:r>
            <a:endParaRPr lang="en-US" altLang="zh-CN" dirty="0"/>
          </a:p>
          <a:p>
            <a:pPr lvl="1"/>
            <a:r>
              <a:rPr lang="zh-CN" altLang="en-US" dirty="0"/>
              <a:t>表示分类预测的确信程度</a:t>
            </a:r>
            <a:endParaRPr lang="en-US" altLang="zh-CN" dirty="0"/>
          </a:p>
          <a:p>
            <a:r>
              <a:rPr lang="zh-CN" altLang="en-US" dirty="0"/>
              <a:t>令</a:t>
            </a:r>
            <a:r>
              <a:rPr lang="en-US" altLang="zh-CN" dirty="0"/>
              <a:t>             </a:t>
            </a:r>
            <a:r>
              <a:rPr lang="zh-CN" altLang="en-US" dirty="0"/>
              <a:t>的符号与类标记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y</a:t>
            </a:r>
            <a:r>
              <a:rPr lang="zh-CN" altLang="en-US" dirty="0"/>
              <a:t>的符号一致</a:t>
            </a:r>
            <a:r>
              <a:rPr lang="en-US" altLang="zh-CN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如果符号一致表示分类是否正确</a:t>
            </a:r>
            <a:endParaRPr lang="en-US" altLang="zh-CN" dirty="0"/>
          </a:p>
          <a:p>
            <a:r>
              <a:rPr lang="zh-CN" altLang="en-US" dirty="0"/>
              <a:t>所以：</a:t>
            </a:r>
            <a:endParaRPr lang="en-US" altLang="zh-CN" dirty="0"/>
          </a:p>
          <a:p>
            <a:r>
              <a:rPr lang="en-US" altLang="zh-CN" dirty="0"/>
              <a:t>               </a:t>
            </a:r>
            <a:r>
              <a:rPr lang="zh-CN" altLang="en-US" dirty="0"/>
              <a:t>表示分类的正确性和确信度</a:t>
            </a:r>
            <a:endParaRPr lang="zh-CN" altLang="en-US" dirty="0"/>
          </a:p>
          <a:p>
            <a:r>
              <a:rPr lang="zh-CN" altLang="en-US" dirty="0"/>
              <a:t>因而约束：</a:t>
            </a:r>
            <a:endParaRPr lang="zh-CN" altLang="en-US" dirty="0"/>
          </a:p>
        </p:txBody>
      </p:sp>
      <p:pic>
        <p:nvPicPr>
          <p:cNvPr id="1822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75" y="727075"/>
            <a:ext cx="2482215" cy="206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22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915" y="1722755"/>
            <a:ext cx="1325880" cy="36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22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155" y="2840990"/>
            <a:ext cx="124523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22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4475480"/>
            <a:ext cx="1472565" cy="341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6070" y="4967605"/>
            <a:ext cx="2466975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tags/tag1.xml><?xml version="1.0" encoding="utf-8"?>
<p:tagLst xmlns:p="http://schemas.openxmlformats.org/presentationml/2006/main">
  <p:tag name="KSO_WM_UNIT_TABLE_BEAUTIFY" val="smartTable{259ac053-3147-4882-aee0-994d953d55b2}"/>
</p:tagLst>
</file>

<file path=ppt/tags/tag2.xml><?xml version="1.0" encoding="utf-8"?>
<p:tagLst xmlns:p="http://schemas.openxmlformats.org/presentationml/2006/main">
  <p:tag name="KSO_WM_UNIT_TABLE_BEAUTIFY" val="smartTable{259ac053-3147-4882-aee0-994d953d55b2}"/>
  <p:tag name="TABLE_ENDDRAG_ORIGIN_RECT" val="596*250"/>
  <p:tag name="TABLE_ENDDRAG_RECT" val="59*104*596*250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PLACING_PICTURE_USER_VIEWPORT" val="{&quot;height&quot;:2025,&quot;width&quot;:6000}"/>
</p:tagLst>
</file>

<file path=ppt/tags/tag6.xml><?xml version="1.0" encoding="utf-8"?>
<p:tagLst xmlns:p="http://schemas.openxmlformats.org/presentationml/2006/main">
  <p:tag name="KSO_WPP_MARK_KEY" val="873a101a-c7d5-4c55-a65e-dc2f5d73d2ea"/>
  <p:tag name="COMMONDATA" val="eyJoZGlkIjoiM2RhOTFkOTQyZjU4ZTYwMjVhZjVmOTFjMzhjYzc2OWE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GIF"/></Relationships>
</file>

<file path=ppt/theme/theme1.xml><?xml version="1.0" encoding="utf-8"?>
<a:theme xmlns:a="http://schemas.openxmlformats.org/drawingml/2006/main" name="机器学习与模式识别_主题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cene3d>
          <a:camera prst="orthographicFront"/>
          <a:lightRig rig="threePt" dir="t"/>
        </a:scene3d>
        <a:sp3d>
          <a:bevelT/>
        </a:sp3d>
      </a:spPr>
      <a:bodyPr anchor="ctr"/>
      <a:lstStyle>
        <a:defPPr algn="ctr" defTabSz="800100" fontAlgn="auto">
          <a:spcBef>
            <a:spcPts val="0"/>
          </a:spcBef>
          <a:spcAft>
            <a:spcPts val="0"/>
          </a:spcAft>
          <a:defRPr sz="1400" b="1" dirty="0">
            <a:solidFill>
              <a:schemeClr val="tx1">
                <a:lumMod val="95000"/>
                <a:lumOff val="5000"/>
              </a:schemeClr>
            </a:solidFill>
            <a:latin typeface="+mj-ea"/>
            <a:ea typeface="+mj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txDef>
      <a:spPr>
        <a:noFill/>
      </a:spPr>
      <a:bodyPr wrap="square" rtlCol="0">
        <a:spAutoFit/>
      </a:bodyPr>
      <a:lstStyle>
        <a:defPPr marL="171450" indent="-171450" eaLnBrk="1" hangingPunct="1">
          <a:buBlip>
            <a:blip xmlns:r="http://schemas.openxmlformats.org/officeDocument/2006/relationships" r:embed="rId1"/>
          </a:buBlip>
          <a:defRPr sz="1600" b="1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机器学习v2.1rgb</Template>
  <TotalTime>0</TotalTime>
  <Words>3928</Words>
  <Application>WPS 演示</Application>
  <PresentationFormat>全屏显示(4:3)</PresentationFormat>
  <Paragraphs>607</Paragraphs>
  <Slides>59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54</vt:i4>
      </vt:variant>
      <vt:variant>
        <vt:lpstr>幻灯片标题</vt:lpstr>
      </vt:variant>
      <vt:variant>
        <vt:i4>59</vt:i4>
      </vt:variant>
    </vt:vector>
  </HeadingPairs>
  <TitlesOfParts>
    <vt:vector size="128" baseType="lpstr">
      <vt:lpstr>Arial</vt:lpstr>
      <vt:lpstr>宋体</vt:lpstr>
      <vt:lpstr>Wingdings</vt:lpstr>
      <vt:lpstr>微软雅黑</vt:lpstr>
      <vt:lpstr>Calibri</vt:lpstr>
      <vt:lpstr>黑体</vt:lpstr>
      <vt:lpstr>Franklin Gothic Medium</vt:lpstr>
      <vt:lpstr>华文楷体</vt:lpstr>
      <vt:lpstr>Verdana</vt:lpstr>
      <vt:lpstr>Chiller</vt:lpstr>
      <vt:lpstr>Times New Roman</vt:lpstr>
      <vt:lpstr>幼圆</vt:lpstr>
      <vt:lpstr>Arial Unicode MS</vt:lpstr>
      <vt:lpstr>Franklin Gothic Book</vt:lpstr>
      <vt:lpstr>机器学习与模式识别_主题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第六讲 支持向量机</vt:lpstr>
      <vt:lpstr>简介-几次技术浪潮</vt:lpstr>
      <vt:lpstr>简介-支持向量机vs神经网络</vt:lpstr>
      <vt:lpstr>大纲</vt:lpstr>
      <vt:lpstr>引子</vt:lpstr>
      <vt:lpstr>引子</vt:lpstr>
      <vt:lpstr>引子</vt:lpstr>
      <vt:lpstr>间隔与支持向量</vt:lpstr>
      <vt:lpstr>间隔与支持向量</vt:lpstr>
      <vt:lpstr>支持向量机基本型</vt:lpstr>
      <vt:lpstr>大纲</vt:lpstr>
      <vt:lpstr>对偶问题</vt:lpstr>
      <vt:lpstr>解的稀疏性</vt:lpstr>
      <vt:lpstr>求解方法 - SMO</vt:lpstr>
      <vt:lpstr>大纲</vt:lpstr>
      <vt:lpstr>线性模型的缺陷--线性不可分 </vt:lpstr>
      <vt:lpstr>线性不可分</vt:lpstr>
      <vt:lpstr>核支持向量机</vt:lpstr>
      <vt:lpstr>核函数</vt:lpstr>
      <vt:lpstr>核函数</vt:lpstr>
      <vt:lpstr>大纲</vt:lpstr>
      <vt:lpstr>软间隔</vt:lpstr>
      <vt:lpstr>0/1损失函数</vt:lpstr>
      <vt:lpstr>替代损失</vt:lpstr>
      <vt:lpstr>软间隔支持向量机</vt:lpstr>
      <vt:lpstr>PowerPoint 演示文稿</vt:lpstr>
      <vt:lpstr>软间隔支持向量机（引入松弛变量）</vt:lpstr>
      <vt:lpstr>正则化</vt:lpstr>
      <vt:lpstr>大纲</vt:lpstr>
      <vt:lpstr>支持向量回归</vt:lpstr>
      <vt:lpstr>损失函数</vt:lpstr>
      <vt:lpstr>形式化</vt:lpstr>
      <vt:lpstr>形式化</vt:lpstr>
      <vt:lpstr>大纲</vt:lpstr>
      <vt:lpstr>表示定理</vt:lpstr>
      <vt:lpstr>核线性判别分析</vt:lpstr>
      <vt:lpstr>PowerPoint 演示文稿</vt:lpstr>
      <vt:lpstr>PowerPoint 演示文稿</vt:lpstr>
      <vt:lpstr>PowerPoint 演示文稿</vt:lpstr>
      <vt:lpstr>Take Home Message</vt:lpstr>
      <vt:lpstr>成熟的SVM软件包</vt:lpstr>
      <vt:lpstr>上机实验</vt:lpstr>
      <vt:lpstr>补充：序列最小最优化算法SMO</vt:lpstr>
      <vt:lpstr>序列最小最优化算法</vt:lpstr>
      <vt:lpstr>SMO算法</vt:lpstr>
      <vt:lpstr>两个变量二次规划的求解过程</vt:lpstr>
      <vt:lpstr>两个变量二次规划的求解过程</vt:lpstr>
      <vt:lpstr>两个变量二次规划的求解过程</vt:lpstr>
      <vt:lpstr>两个变量二次规划的求解过程</vt:lpstr>
      <vt:lpstr>两个变量二次规划的求解过程</vt:lpstr>
      <vt:lpstr>PowerPoint 演示文稿</vt:lpstr>
      <vt:lpstr>PowerPoint 演示文稿</vt:lpstr>
      <vt:lpstr>两个变量二次规划的求解过程</vt:lpstr>
      <vt:lpstr>变量的选择方法</vt:lpstr>
      <vt:lpstr>变量的选择方法</vt:lpstr>
      <vt:lpstr>计算阈值b和Ei</vt:lpstr>
      <vt:lpstr>计算阈值b和Ei</vt:lpstr>
      <vt:lpstr>计算阈值b和Ei</vt:lpstr>
      <vt:lpstr>SMO算法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机器学习-第六章</dc:title>
  <dc:creator/>
  <cp:lastModifiedBy>杨琬琪Wendy</cp:lastModifiedBy>
  <cp:revision>140</cp:revision>
  <dcterms:created xsi:type="dcterms:W3CDTF">2016-01-04T02:51:00Z</dcterms:created>
  <dcterms:modified xsi:type="dcterms:W3CDTF">2024-03-25T15:27:17Z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40DAA9607EC6414E8310881CD4E5FF31</vt:lpwstr>
  </property>
  <property fmtid="{D5CDD505-2E9C-101B-9397-08002B2CF9AE}" pid="3" name="KSOProductBuildVer">
    <vt:lpwstr>2052-12.1.0.16120</vt:lpwstr>
  </property>
</Properties>
</file>