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3"/>
    <p:sldId id="283" r:id="rId4"/>
    <p:sldId id="263" r:id="rId5"/>
    <p:sldId id="276" r:id="rId6"/>
    <p:sldId id="277" r:id="rId7"/>
    <p:sldId id="278" r:id="rId8"/>
    <p:sldId id="279" r:id="rId9"/>
    <p:sldId id="265" r:id="rId10"/>
    <p:sldId id="264" r:id="rId11"/>
  </p:sldIdLst>
  <p:sldSz cx="9144000" cy="6858000" type="screen4x3"/>
  <p:notesSz cx="6858000" cy="9144000"/>
  <p:embeddedFontLst>
    <p:embeddedFont>
      <p:font typeface="Tahoma" panose="020B0604030504040204" pitchFamily="34" charset="0"/>
      <p:regular r:id="rId16"/>
      <p:bold r:id="rId17"/>
    </p:embeddedFont>
    <p:embeddedFont>
      <p:font typeface="微软雅黑" panose="020B0503020204020204" pitchFamily="34" charset="-122"/>
      <p:regular r:id="rId18"/>
    </p:embeddedFont>
    <p:embeddedFont>
      <p:font typeface="Calibri" panose="020F0502020204030204" pitchFamily="34" charset="0"/>
      <p:regular r:id="rId19"/>
      <p:bold r:id="rId20"/>
      <p:italic r:id="rId21"/>
      <p:boldItalic r:id="rId22"/>
    </p:embeddedFont>
    <p:embeddedFont>
      <p:font typeface="黑体" panose="02010609060101010101" pitchFamily="49" charset="-122"/>
      <p:regular r:id="rId23"/>
    </p:embeddedFont>
    <p:embeddedFont>
      <p:font typeface="Franklin Gothic Medium" panose="020B0603020102020204" pitchFamily="34" charset="0"/>
      <p:regular r:id="rId24"/>
      <p:italic r:id="rId25"/>
    </p:embeddedFont>
    <p:embeddedFont>
      <p:font typeface="华文楷体" panose="02010600040101010101" pitchFamily="2" charset="-122"/>
      <p:regular r:id="rId26"/>
    </p:embeddedFont>
    <p:embeddedFont>
      <p:font typeface="楷体" panose="02010609060101010101" pitchFamily="49" charset="-122"/>
      <p:regular r:id="rId27"/>
    </p:embeddedFont>
    <p:embeddedFont>
      <p:font typeface="Franklin Gothic Book" panose="020B0503020102020204" charset="0"/>
      <p:regular r:id="rId28"/>
      <p:italic r:id="rId29"/>
    </p:embeddedFont>
  </p:embeddedFontLst>
  <p:custDataLst>
    <p:tags r:id="rId30"/>
  </p:custDataLst>
  <p:defaultTextStyle>
    <a:defPPr>
      <a:defRPr lang="zh-CN"/>
    </a:defPPr>
    <a:lvl1pPr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2"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1B97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showGuides="1">
      <p:cViewPr varScale="1">
        <p:scale>
          <a:sx n="163" d="100"/>
          <a:sy n="163" d="100"/>
        </p:scale>
        <p:origin x="1782" y="132"/>
      </p:cViewPr>
      <p:guideLst>
        <p:guide orient="horz" pos="218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gs" Target="tags/tag3.xml"/><Relationship Id="rId3" Type="http://schemas.openxmlformats.org/officeDocument/2006/relationships/slide" Target="slides/slide1.xml"/><Relationship Id="rId29" Type="http://schemas.openxmlformats.org/officeDocument/2006/relationships/font" Target="fonts/font14.fntdata"/><Relationship Id="rId28" Type="http://schemas.openxmlformats.org/officeDocument/2006/relationships/font" Target="fonts/font13.fntdata"/><Relationship Id="rId27" Type="http://schemas.openxmlformats.org/officeDocument/2006/relationships/font" Target="fonts/font12.fntdata"/><Relationship Id="rId26" Type="http://schemas.openxmlformats.org/officeDocument/2006/relationships/font" Target="fonts/font11.fntdata"/><Relationship Id="rId25" Type="http://schemas.openxmlformats.org/officeDocument/2006/relationships/font" Target="fonts/font10.fntdata"/><Relationship Id="rId24" Type="http://schemas.openxmlformats.org/officeDocument/2006/relationships/font" Target="fonts/font9.fntdata"/><Relationship Id="rId23" Type="http://schemas.openxmlformats.org/officeDocument/2006/relationships/font" Target="fonts/font8.fntdata"/><Relationship Id="rId22" Type="http://schemas.openxmlformats.org/officeDocument/2006/relationships/font" Target="fonts/font7.fntdata"/><Relationship Id="rId21" Type="http://schemas.openxmlformats.org/officeDocument/2006/relationships/font" Target="fonts/font6.fntdata"/><Relationship Id="rId20" Type="http://schemas.openxmlformats.org/officeDocument/2006/relationships/font" Target="fonts/font5.fntdata"/><Relationship Id="rId2" Type="http://schemas.openxmlformats.org/officeDocument/2006/relationships/theme" Target="theme/theme1.xml"/><Relationship Id="rId19" Type="http://schemas.openxmlformats.org/officeDocument/2006/relationships/font" Target="fonts/font4.fntdata"/><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1" lang="zh-CN" altLang="en-US" b="1" noProof="0" dirty="0">
                <a:ln>
                  <a:noFill/>
                </a:ln>
                <a:solidFill>
                  <a:srgbClr val="1F497D"/>
                </a:solidFill>
                <a:effectLst/>
                <a:uLnTx/>
                <a:uFillTx/>
                <a:latin typeface="楷体" panose="02010609060101010101" pitchFamily="49" charset="-122"/>
                <a:ea typeface="楷体" panose="02010609060101010101" pitchFamily="49" charset="-122"/>
                <a:sym typeface="+mn-ea"/>
              </a:rPr>
              <a:t>编程语言</a:t>
            </a:r>
            <a:r>
              <a:rPr kumimoji="1" lang="en-US" altLang="zh-CN" b="1" noProof="0" dirty="0">
                <a:ln>
                  <a:noFill/>
                </a:ln>
                <a:solidFill>
                  <a:srgbClr val="1F497D"/>
                </a:solidFill>
                <a:effectLst/>
                <a:uLnTx/>
                <a:uFillTx/>
                <a:latin typeface="楷体" panose="02010609060101010101" pitchFamily="49" charset="-122"/>
                <a:ea typeface="楷体" panose="02010609060101010101" pitchFamily="49" charset="-122"/>
                <a:sym typeface="+mn-ea"/>
              </a:rPr>
              <a:t>Python</a:t>
            </a:r>
            <a:endParaRPr kumimoji="1" lang="en-US" altLang="zh-CN" b="1" i="0" u="none" strike="noStrike" kern="1200" cap="none" spc="0" normalizeH="0" baseline="0" noProof="0" dirty="0">
              <a:ln>
                <a:noFill/>
              </a:ln>
              <a:solidFill>
                <a:srgbClr val="1F497D"/>
              </a:solidFill>
              <a:effectLst/>
              <a:uLnTx/>
              <a:uFillTx/>
              <a:latin typeface="楷体" panose="02010609060101010101" pitchFamily="49" charset="-122"/>
              <a:ea typeface="楷体" panose="02010609060101010101" pitchFamily="49" charset="-122"/>
              <a:cs typeface="+mn-cs"/>
              <a:sym typeface="+mn-ea"/>
            </a:endParaRP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763688" y="548680"/>
            <a:ext cx="5698976" cy="782960"/>
          </a:xfrm>
          <a:prstGeom prst="rect">
            <a:avLst/>
          </a:prstGeom>
        </p:spPr>
        <p:txBody>
          <a:bodyPr>
            <a:normAutofit/>
          </a:bodyPr>
          <a:lstStyle>
            <a:lvl1pPr>
              <a:defRPr sz="3600" b="1">
                <a:latin typeface="+mn-ea"/>
                <a:ea typeface="+mn-ea"/>
              </a:defRPr>
            </a:lvl1pPr>
          </a:lstStyle>
          <a:p>
            <a:r>
              <a:rPr lang="zh-CN" altLang="en-US" dirty="0"/>
              <a:t>单击此处编辑母版标题样式</a:t>
            </a:r>
            <a:endParaRPr lang="zh-CN" altLang="en-US" dirty="0"/>
          </a:p>
        </p:txBody>
      </p:sp>
      <p:sp>
        <p:nvSpPr>
          <p:cNvPr id="8" name="内容占位符 2"/>
          <p:cNvSpPr>
            <a:spLocks noGrp="1"/>
          </p:cNvSpPr>
          <p:nvPr>
            <p:ph idx="1"/>
          </p:nvPr>
        </p:nvSpPr>
        <p:spPr>
          <a:xfrm>
            <a:off x="457200" y="1600200"/>
            <a:ext cx="8229600" cy="4530725"/>
          </a:xfrm>
          <a:prstGeom prst="rect">
            <a:avLst/>
          </a:prstGeom>
        </p:spPr>
        <p:txBody>
          <a:bodyPr/>
          <a:lstStyle>
            <a:lvl1pPr>
              <a:defRPr>
                <a:latin typeface="华文楷体" panose="02010600040101010101" pitchFamily="2" charset="-122"/>
                <a:ea typeface="华文楷体" panose="02010600040101010101" pitchFamily="2" charset="-122"/>
              </a:defRPr>
            </a:lvl1pPr>
            <a:lvl2pPr>
              <a:defRPr>
                <a:latin typeface="华文楷体" panose="02010600040101010101" pitchFamily="2" charset="-122"/>
                <a:ea typeface="华文楷体" panose="02010600040101010101" pitchFamily="2" charset="-122"/>
              </a:defRPr>
            </a:lvl2pPr>
            <a:lvl3pPr>
              <a:defRPr>
                <a:latin typeface="华文楷体" panose="02010600040101010101" pitchFamily="2" charset="-122"/>
                <a:ea typeface="华文楷体" panose="02010600040101010101" pitchFamily="2" charset="-122"/>
              </a:defRPr>
            </a:lvl3pPr>
            <a:lvl4pPr>
              <a:defRPr>
                <a:latin typeface="华文楷体" panose="02010600040101010101" pitchFamily="2" charset="-122"/>
                <a:ea typeface="华文楷体" panose="02010600040101010101" pitchFamily="2" charset="-122"/>
              </a:defRPr>
            </a:lvl4pPr>
            <a:lvl5pPr>
              <a:defRPr>
                <a:latin typeface="华文楷体" panose="02010600040101010101" pitchFamily="2" charset="-122"/>
                <a:ea typeface="华文楷体" panose="02010600040101010101" pitchFamily="2" charset="-122"/>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1763688" y="548680"/>
            <a:ext cx="5698976" cy="782960"/>
          </a:xfrm>
          <a:prstGeom prst="rect">
            <a:avLst/>
          </a:prstGeom>
        </p:spPr>
        <p:txBody>
          <a:bodyPr>
            <a:normAutofit/>
          </a:bodyPr>
          <a:lstStyle>
            <a:lvl1pPr>
              <a:defRPr sz="3600" b="1">
                <a:latin typeface="+mn-ea"/>
                <a:ea typeface="+mn-ea"/>
              </a:defRPr>
            </a:lvl1pPr>
          </a:lstStyle>
          <a:p>
            <a:r>
              <a:rPr lang="zh-CN" altLang="en-US" dirty="0"/>
              <a:t>单击此处编辑母版标题样式</a:t>
            </a:r>
            <a:endParaRPr lang="zh-CN" altLang="en-US" dirty="0"/>
          </a:p>
        </p:txBody>
      </p:sp>
      <p:sp>
        <p:nvSpPr>
          <p:cNvPr id="8" name="内容占位符 2"/>
          <p:cNvSpPr>
            <a:spLocks noGrp="1"/>
          </p:cNvSpPr>
          <p:nvPr>
            <p:ph idx="1"/>
          </p:nvPr>
        </p:nvSpPr>
        <p:spPr>
          <a:xfrm>
            <a:off x="457200" y="1600200"/>
            <a:ext cx="4015154" cy="4530725"/>
          </a:xfrm>
          <a:prstGeom prst="rect">
            <a:avLst/>
          </a:prstGeom>
        </p:spPr>
        <p:txBody>
          <a:bodyPr/>
          <a:lstStyle>
            <a:lvl1pPr>
              <a:defRPr>
                <a:latin typeface="华文楷体" panose="02010600040101010101" pitchFamily="2" charset="-122"/>
                <a:ea typeface="华文楷体" panose="02010600040101010101" pitchFamily="2" charset="-122"/>
              </a:defRPr>
            </a:lvl1pPr>
            <a:lvl2pPr>
              <a:defRPr>
                <a:latin typeface="华文楷体" panose="02010600040101010101" pitchFamily="2" charset="-122"/>
                <a:ea typeface="华文楷体" panose="02010600040101010101" pitchFamily="2" charset="-122"/>
              </a:defRPr>
            </a:lvl2pPr>
            <a:lvl3pPr>
              <a:defRPr>
                <a:latin typeface="华文楷体" panose="02010600040101010101" pitchFamily="2" charset="-122"/>
                <a:ea typeface="华文楷体" panose="02010600040101010101" pitchFamily="2" charset="-122"/>
              </a:defRPr>
            </a:lvl3pPr>
            <a:lvl4pPr>
              <a:defRPr>
                <a:latin typeface="华文楷体" panose="02010600040101010101" pitchFamily="2" charset="-122"/>
                <a:ea typeface="华文楷体" panose="02010600040101010101" pitchFamily="2" charset="-122"/>
              </a:defRPr>
            </a:lvl4pPr>
            <a:lvl5pPr>
              <a:defRPr>
                <a:latin typeface="华文楷体" panose="02010600040101010101" pitchFamily="2" charset="-122"/>
                <a:ea typeface="华文楷体" panose="02010600040101010101" pitchFamily="2" charset="-122"/>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内容占位符 2"/>
          <p:cNvSpPr>
            <a:spLocks noGrp="1"/>
          </p:cNvSpPr>
          <p:nvPr>
            <p:ph idx="10"/>
          </p:nvPr>
        </p:nvSpPr>
        <p:spPr>
          <a:xfrm>
            <a:off x="4613176" y="1600200"/>
            <a:ext cx="4015154" cy="4530725"/>
          </a:xfrm>
          <a:prstGeom prst="rect">
            <a:avLst/>
          </a:prstGeom>
        </p:spPr>
        <p:txBody>
          <a:bodyPr/>
          <a:lstStyle>
            <a:lvl1pPr>
              <a:defRPr>
                <a:latin typeface="华文楷体" panose="02010600040101010101" pitchFamily="2" charset="-122"/>
                <a:ea typeface="华文楷体" panose="02010600040101010101" pitchFamily="2" charset="-122"/>
              </a:defRPr>
            </a:lvl1pPr>
            <a:lvl2pPr>
              <a:defRPr>
                <a:latin typeface="华文楷体" panose="02010600040101010101" pitchFamily="2" charset="-122"/>
                <a:ea typeface="华文楷体" panose="02010600040101010101" pitchFamily="2" charset="-122"/>
              </a:defRPr>
            </a:lvl2pPr>
            <a:lvl3pPr>
              <a:defRPr>
                <a:latin typeface="华文楷体" panose="02010600040101010101" pitchFamily="2" charset="-122"/>
                <a:ea typeface="华文楷体" panose="02010600040101010101" pitchFamily="2" charset="-122"/>
              </a:defRPr>
            </a:lvl3pPr>
            <a:lvl4pPr>
              <a:defRPr>
                <a:latin typeface="华文楷体" panose="02010600040101010101" pitchFamily="2" charset="-122"/>
                <a:ea typeface="华文楷体" panose="02010600040101010101" pitchFamily="2" charset="-122"/>
              </a:defRPr>
            </a:lvl4pPr>
            <a:lvl5pPr>
              <a:defRPr>
                <a:latin typeface="华文楷体" panose="02010600040101010101" pitchFamily="2" charset="-122"/>
                <a:ea typeface="华文楷体" panose="02010600040101010101" pitchFamily="2" charset="-122"/>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8" name="标题 1"/>
          <p:cNvSpPr>
            <a:spLocks noGrp="1"/>
          </p:cNvSpPr>
          <p:nvPr>
            <p:ph type="title"/>
          </p:nvPr>
        </p:nvSpPr>
        <p:spPr>
          <a:xfrm>
            <a:off x="1763688" y="548680"/>
            <a:ext cx="5698976" cy="782960"/>
          </a:xfrm>
          <a:prstGeom prst="rect">
            <a:avLst/>
          </a:prstGeom>
        </p:spPr>
        <p:txBody>
          <a:bodyPr>
            <a:normAutofit/>
          </a:bodyPr>
          <a:lstStyle>
            <a:lvl1pPr>
              <a:defRPr sz="3600" b="1">
                <a:latin typeface="+mn-ea"/>
                <a:ea typeface="+mn-ea"/>
              </a:defRPr>
            </a:lvl1pPr>
          </a:lstStyle>
          <a:p>
            <a:r>
              <a:rPr lang="zh-CN" altLang="en-US" dirty="0"/>
              <a:t>单击此处编辑母版标题样式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8" name="标题 1"/>
          <p:cNvSpPr>
            <a:spLocks noGrp="1"/>
          </p:cNvSpPr>
          <p:nvPr>
            <p:ph type="title"/>
          </p:nvPr>
        </p:nvSpPr>
        <p:spPr>
          <a:xfrm>
            <a:off x="1763688" y="2682265"/>
            <a:ext cx="5698976" cy="782960"/>
          </a:xfrm>
          <a:prstGeom prst="rect">
            <a:avLst/>
          </a:prstGeom>
        </p:spPr>
        <p:txBody>
          <a:bodyPr>
            <a:noAutofit/>
          </a:bodyPr>
          <a:lstStyle>
            <a:lvl1pPr>
              <a:defRPr sz="3600" b="1">
                <a:latin typeface="+mj-ea"/>
                <a:ea typeface="+mj-ea"/>
              </a:defRPr>
            </a:lvl1pPr>
          </a:lstStyle>
          <a:p>
            <a:r>
              <a:rPr lang="zh-CN" altLang="en-US" dirty="0"/>
              <a:t>单击此处编辑母版标题样式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_仅标题">
    <p:spTree>
      <p:nvGrpSpPr>
        <p:cNvPr id="1" name=""/>
        <p:cNvGrpSpPr/>
        <p:nvPr/>
      </p:nvGrpSpPr>
      <p:grpSpPr>
        <a:xfrm>
          <a:off x="0" y="0"/>
          <a:ext cx="0" cy="0"/>
          <a:chOff x="0" y="0"/>
          <a:chExt cx="0" cy="0"/>
        </a:xfrm>
      </p:grpSpPr>
      <p:sp>
        <p:nvSpPr>
          <p:cNvPr id="2" name="标题 1"/>
          <p:cNvSpPr>
            <a:spLocks noGrp="1"/>
          </p:cNvSpPr>
          <p:nvPr>
            <p:ph type="title"/>
          </p:nvPr>
        </p:nvSpPr>
        <p:spPr>
          <a:xfrm>
            <a:off x="1763688" y="548680"/>
            <a:ext cx="5698976" cy="782960"/>
          </a:xfrm>
          <a:prstGeom prst="rect">
            <a:avLst/>
          </a:prstGeom>
        </p:spPr>
        <p:txBody>
          <a:bodyPr>
            <a:normAutofit/>
          </a:bodyPr>
          <a:lstStyle>
            <a:lvl1pPr>
              <a:defRPr sz="3600" b="1"/>
            </a:lvl1pPr>
          </a:lstStyle>
          <a:p>
            <a:r>
              <a:rPr lang="zh-CN" altLang="en-US" dirty="0" smtClean="0"/>
              <a:t>单击此处编辑母版标题样式</a:t>
            </a:r>
            <a:endParaRPr lang="zh-CN" altLang="en-US" dirty="0"/>
          </a:p>
        </p:txBody>
      </p:sp>
      <p:sp>
        <p:nvSpPr>
          <p:cNvPr id="8" name="内容占位符 2"/>
          <p:cNvSpPr>
            <a:spLocks noGrp="1"/>
          </p:cNvSpPr>
          <p:nvPr>
            <p:ph idx="1"/>
          </p:nvPr>
        </p:nvSpPr>
        <p:spPr>
          <a:xfrm>
            <a:off x="457200" y="1600200"/>
            <a:ext cx="8229600" cy="453072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2.png"/><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3" name="矩形 22"/>
          <p:cNvSpPr>
            <a:spLocks noChangeArrowheads="1"/>
          </p:cNvSpPr>
          <p:nvPr/>
        </p:nvSpPr>
        <p:spPr bwMode="auto">
          <a:xfrm>
            <a:off x="5915025" y="6750050"/>
            <a:ext cx="3240088" cy="107950"/>
          </a:xfrm>
          <a:prstGeom prst="rect">
            <a:avLst/>
          </a:prstGeom>
          <a:solidFill>
            <a:srgbClr val="1B97D4"/>
          </a:solidFill>
          <a:ln>
            <a:noFill/>
          </a:ln>
          <a:effectLst>
            <a:outerShdw blurRad="50800" dist="38100" dir="10800000" algn="r" rotWithShape="0">
              <a:prstClr val="black">
                <a:alpha val="40000"/>
              </a:prstClr>
            </a:outerShdw>
          </a:effectLst>
        </p:spPr>
        <p:txBody>
          <a:bodyPr anchor="ctr"/>
          <a:lstStyle/>
          <a:p>
            <a:pPr eaLnBrk="1" hangingPunct="1">
              <a:defRPr/>
            </a:pPr>
            <a:endParaRPr lang="zh-CN" altLang="zh-CN" sz="2800">
              <a:solidFill>
                <a:srgbClr val="FF6001"/>
              </a:solidFill>
              <a:latin typeface="宋体" panose="02010600030101010101" pitchFamily="2" charset="-122"/>
              <a:sym typeface="宋体" panose="02010600030101010101" pitchFamily="2" charset="-122"/>
            </a:endParaRPr>
          </a:p>
        </p:txBody>
      </p:sp>
      <p:sp>
        <p:nvSpPr>
          <p:cNvPr id="24" name="矩形 23"/>
          <p:cNvSpPr>
            <a:spLocks noChangeArrowheads="1"/>
          </p:cNvSpPr>
          <p:nvPr/>
        </p:nvSpPr>
        <p:spPr bwMode="auto">
          <a:xfrm>
            <a:off x="0" y="6750050"/>
            <a:ext cx="2957513" cy="107950"/>
          </a:xfrm>
          <a:prstGeom prst="rect">
            <a:avLst/>
          </a:prstGeom>
          <a:solidFill>
            <a:srgbClr val="1B97D4"/>
          </a:solidFill>
          <a:ln>
            <a:noFill/>
          </a:ln>
          <a:effectLst>
            <a:outerShdw blurRad="50800" dist="38100" dir="10800000" algn="r" rotWithShape="0">
              <a:prstClr val="black">
                <a:alpha val="40000"/>
              </a:prstClr>
            </a:outerShdw>
          </a:effectLst>
        </p:spPr>
        <p:txBody>
          <a:bodyPr anchor="ctr"/>
          <a:lstStyle/>
          <a:p>
            <a:pPr eaLnBrk="1" hangingPunct="1">
              <a:defRPr/>
            </a:pPr>
            <a:endParaRPr lang="zh-CN" altLang="zh-CN" sz="2800">
              <a:solidFill>
                <a:srgbClr val="FF6001"/>
              </a:solidFill>
              <a:latin typeface="宋体" panose="02010600030101010101" pitchFamily="2" charset="-122"/>
              <a:sym typeface="宋体" panose="02010600030101010101" pitchFamily="2" charset="-122"/>
            </a:endParaRPr>
          </a:p>
        </p:txBody>
      </p:sp>
      <p:sp>
        <p:nvSpPr>
          <p:cNvPr id="1028" name="矩形 26"/>
          <p:cNvSpPr>
            <a:spLocks noChangeArrowheads="1"/>
          </p:cNvSpPr>
          <p:nvPr/>
        </p:nvSpPr>
        <p:spPr bwMode="auto">
          <a:xfrm>
            <a:off x="2957513" y="6750050"/>
            <a:ext cx="2957512" cy="107950"/>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rgbClr val="FFFFFF"/>
              </a:solidFill>
              <a:latin typeface="宋体" panose="02010600030101010101" pitchFamily="2" charset="-122"/>
              <a:sym typeface="宋体" panose="02010600030101010101" pitchFamily="2" charset="-122"/>
            </a:endParaRPr>
          </a:p>
        </p:txBody>
      </p:sp>
      <p:pic>
        <p:nvPicPr>
          <p:cNvPr id="1029"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6988"/>
            <a:ext cx="9163050" cy="504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图片 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804025" y="23813"/>
            <a:ext cx="2222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a:spLocks noChangeArrowheads="1"/>
          </p:cNvSpPr>
          <p:nvPr/>
        </p:nvSpPr>
        <p:spPr bwMode="auto">
          <a:xfrm>
            <a:off x="179388" y="44450"/>
            <a:ext cx="25074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000" b="1" dirty="0">
                <a:ea typeface="黑体" panose="02010609060101010101" pitchFamily="49" charset="-122"/>
              </a:rPr>
              <a:t>机器学习与模式识别</a:t>
            </a:r>
            <a:endParaRPr lang="zh-CN" altLang="en-US" sz="2000" b="1" dirty="0">
              <a:latin typeface="黑体" panose="02010609060101010101" pitchFamily="49" charset="-122"/>
              <a:ea typeface="黑体" panose="02010609060101010101"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Franklin Gothic Medium" panose="020B0603020102020204" pitchFamily="34" charset="0"/>
          <a:ea typeface="微软雅黑" panose="020B0503020204020204" pitchFamily="34" charset="-122"/>
        </a:defRPr>
      </a:lvl2pPr>
      <a:lvl3pPr algn="ctr" rtl="0" eaLnBrk="1" fontAlgn="base" hangingPunct="1">
        <a:spcBef>
          <a:spcPct val="0"/>
        </a:spcBef>
        <a:spcAft>
          <a:spcPct val="0"/>
        </a:spcAft>
        <a:defRPr sz="4400">
          <a:solidFill>
            <a:schemeClr val="tx1"/>
          </a:solidFill>
          <a:latin typeface="Franklin Gothic Medium" panose="020B0603020102020204" pitchFamily="34" charset="0"/>
          <a:ea typeface="微软雅黑" panose="020B0503020204020204" pitchFamily="34" charset="-122"/>
        </a:defRPr>
      </a:lvl3pPr>
      <a:lvl4pPr algn="ctr" rtl="0" eaLnBrk="1" fontAlgn="base" hangingPunct="1">
        <a:spcBef>
          <a:spcPct val="0"/>
        </a:spcBef>
        <a:spcAft>
          <a:spcPct val="0"/>
        </a:spcAft>
        <a:defRPr sz="4400">
          <a:solidFill>
            <a:schemeClr val="tx1"/>
          </a:solidFill>
          <a:latin typeface="Franklin Gothic Medium" panose="020B0603020102020204" pitchFamily="34" charset="0"/>
          <a:ea typeface="微软雅黑" panose="020B0503020204020204" pitchFamily="34" charset="-122"/>
        </a:defRPr>
      </a:lvl4pPr>
      <a:lvl5pPr algn="ctr" rtl="0" eaLnBrk="1" fontAlgn="base" hangingPunct="1">
        <a:spcBef>
          <a:spcPct val="0"/>
        </a:spcBef>
        <a:spcAft>
          <a:spcPct val="0"/>
        </a:spcAft>
        <a:defRPr sz="4400">
          <a:solidFill>
            <a:schemeClr val="tx1"/>
          </a:solidFill>
          <a:latin typeface="Franklin Gothic Medium" panose="020B0603020102020204" pitchFamily="34" charset="0"/>
          <a:ea typeface="微软雅黑" panose="020B0503020204020204" pitchFamily="34" charset="-122"/>
        </a:defRPr>
      </a:lvl5pPr>
      <a:lvl6pPr marL="457200" algn="ctr" rtl="0" eaLnBrk="1" fontAlgn="base" hangingPunct="1">
        <a:spcBef>
          <a:spcPct val="0"/>
        </a:spcBef>
        <a:spcAft>
          <a:spcPct val="0"/>
        </a:spcAft>
        <a:defRPr sz="4400">
          <a:solidFill>
            <a:schemeClr val="tx1"/>
          </a:solidFill>
          <a:latin typeface="Franklin Gothic Medium" panose="020B0603020102020204" pitchFamily="34" charset="0"/>
          <a:ea typeface="微软雅黑" panose="020B0503020204020204" pitchFamily="34" charset="-122"/>
        </a:defRPr>
      </a:lvl6pPr>
      <a:lvl7pPr marL="914400" algn="ctr" rtl="0" eaLnBrk="1" fontAlgn="base" hangingPunct="1">
        <a:spcBef>
          <a:spcPct val="0"/>
        </a:spcBef>
        <a:spcAft>
          <a:spcPct val="0"/>
        </a:spcAft>
        <a:defRPr sz="4400">
          <a:solidFill>
            <a:schemeClr val="tx1"/>
          </a:solidFill>
          <a:latin typeface="Franklin Gothic Medium" panose="020B0603020102020204" pitchFamily="34" charset="0"/>
          <a:ea typeface="微软雅黑" panose="020B0503020204020204" pitchFamily="34" charset="-122"/>
        </a:defRPr>
      </a:lvl7pPr>
      <a:lvl8pPr marL="1371600" algn="ctr" rtl="0" eaLnBrk="1" fontAlgn="base" hangingPunct="1">
        <a:spcBef>
          <a:spcPct val="0"/>
        </a:spcBef>
        <a:spcAft>
          <a:spcPct val="0"/>
        </a:spcAft>
        <a:defRPr sz="4400">
          <a:solidFill>
            <a:schemeClr val="tx1"/>
          </a:solidFill>
          <a:latin typeface="Franklin Gothic Medium" panose="020B0603020102020204" pitchFamily="34" charset="0"/>
          <a:ea typeface="微软雅黑" panose="020B0503020204020204" pitchFamily="34" charset="-122"/>
        </a:defRPr>
      </a:lvl8pPr>
      <a:lvl9pPr marL="1828800" algn="ctr" rtl="0" eaLnBrk="1" fontAlgn="base" hangingPunct="1">
        <a:spcBef>
          <a:spcPct val="0"/>
        </a:spcBef>
        <a:spcAft>
          <a:spcPct val="0"/>
        </a:spcAft>
        <a:defRPr sz="4400">
          <a:solidFill>
            <a:schemeClr val="tx1"/>
          </a:solidFill>
          <a:latin typeface="Franklin Gothic Medium" panose="020B0603020102020204" pitchFamily="34" charset="0"/>
          <a:ea typeface="微软雅黑" panose="020B0503020204020204" pitchFamily="34"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tags" Target="../tags/tag2.xml"/><Relationship Id="rId1" Type="http://schemas.openxmlformats.org/officeDocument/2006/relationships/hyperlink" Target="https://aistudio.baidu.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机器学习与模式识别</a:t>
            </a:r>
            <a:br>
              <a:rPr lang="zh-CN" altLang="en-US" dirty="0"/>
            </a:br>
            <a:r>
              <a:rPr lang="zh-CN" altLang="en-US" dirty="0"/>
              <a:t>课程设计</a:t>
            </a:r>
            <a:endParaRPr lang="zh-CN" altLang="en-US" dirty="0"/>
          </a:p>
        </p:txBody>
      </p:sp>
      <p:sp>
        <p:nvSpPr>
          <p:cNvPr id="2" name="文本框 1"/>
          <p:cNvSpPr txBox="1"/>
          <p:nvPr/>
        </p:nvSpPr>
        <p:spPr>
          <a:xfrm>
            <a:off x="2991485" y="4446270"/>
            <a:ext cx="3048000" cy="1383665"/>
          </a:xfrm>
          <a:prstGeom prst="rect">
            <a:avLst/>
          </a:prstGeom>
          <a:noFill/>
        </p:spPr>
        <p:txBody>
          <a:bodyPr wrap="square" rtlCol="0">
            <a:spAutoFit/>
          </a:bodyPr>
          <a:p>
            <a:pPr marL="0" indent="0" algn="ctr" eaLnBrk="1" latinLnBrk="0" hangingPunct="1">
              <a:lnSpc>
                <a:spcPct val="150000"/>
              </a:lnSpc>
              <a:buNone/>
            </a:pPr>
            <a:r>
              <a:rPr lang="zh-CN" altLang="en-US" sz="2800" b="1" dirty="0">
                <a:latin typeface="华文楷体" panose="02010600040101010101" pitchFamily="2" charset="-122"/>
                <a:ea typeface="华文楷体" panose="02010600040101010101" pitchFamily="2" charset="-122"/>
                <a:cs typeface="华文楷体" panose="02010600040101010101" pitchFamily="2" charset="-122"/>
              </a:rPr>
              <a:t>主讲人：杨琬琪</a:t>
            </a:r>
            <a:endParaRPr lang="zh-CN" altLang="en-US" sz="2800" b="1" dirty="0">
              <a:latin typeface="华文楷体" panose="02010600040101010101" pitchFamily="2" charset="-122"/>
              <a:ea typeface="华文楷体" panose="02010600040101010101" pitchFamily="2" charset="-122"/>
              <a:cs typeface="华文楷体" panose="02010600040101010101" pitchFamily="2" charset="-122"/>
            </a:endParaRPr>
          </a:p>
          <a:p>
            <a:pPr marL="0" indent="0" algn="ctr" eaLnBrk="1" latinLnBrk="0" hangingPunct="1">
              <a:lnSpc>
                <a:spcPct val="150000"/>
              </a:lnSpc>
              <a:buNone/>
            </a:pPr>
            <a:r>
              <a:rPr lang="en-US" altLang="zh-CN" sz="2800" b="1" dirty="0">
                <a:latin typeface="华文楷体" panose="02010600040101010101" pitchFamily="2" charset="-122"/>
                <a:ea typeface="华文楷体" panose="02010600040101010101" pitchFamily="2" charset="-122"/>
                <a:cs typeface="华文楷体" panose="02010600040101010101" pitchFamily="2" charset="-122"/>
              </a:rPr>
              <a:t>2024</a:t>
            </a:r>
            <a:r>
              <a:rPr lang="zh-CN" altLang="en-US" sz="2800" b="1" dirty="0">
                <a:latin typeface="华文楷体" panose="02010600040101010101" pitchFamily="2" charset="-122"/>
                <a:ea typeface="华文楷体" panose="02010600040101010101" pitchFamily="2" charset="-122"/>
                <a:cs typeface="华文楷体" panose="02010600040101010101" pitchFamily="2" charset="-122"/>
              </a:rPr>
              <a:t>年</a:t>
            </a:r>
            <a:r>
              <a:rPr lang="en-US" altLang="zh-CN" sz="2800" b="1" dirty="0">
                <a:latin typeface="华文楷体" panose="02010600040101010101" pitchFamily="2" charset="-122"/>
                <a:ea typeface="华文楷体" panose="02010600040101010101" pitchFamily="2" charset="-122"/>
                <a:cs typeface="华文楷体" panose="02010600040101010101" pitchFamily="2" charset="-122"/>
              </a:rPr>
              <a:t>9</a:t>
            </a:r>
            <a:r>
              <a:rPr lang="zh-CN" altLang="en-US" sz="2800" b="1" dirty="0">
                <a:latin typeface="华文楷体" panose="02010600040101010101" pitchFamily="2" charset="-122"/>
                <a:ea typeface="华文楷体" panose="02010600040101010101" pitchFamily="2" charset="-122"/>
                <a:cs typeface="华文楷体" panose="02010600040101010101" pitchFamily="2" charset="-122"/>
              </a:rPr>
              <a:t>月</a:t>
            </a:r>
            <a:r>
              <a:rPr lang="en-US" altLang="zh-CN" sz="2800" b="1" dirty="0">
                <a:latin typeface="华文楷体" panose="02010600040101010101" pitchFamily="2" charset="-122"/>
                <a:ea typeface="华文楷体" panose="02010600040101010101" pitchFamily="2" charset="-122"/>
                <a:cs typeface="华文楷体" panose="02010600040101010101" pitchFamily="2" charset="-122"/>
              </a:rPr>
              <a:t>1</a:t>
            </a:r>
            <a:r>
              <a:rPr lang="zh-CN" altLang="en-US" sz="2800" b="1" dirty="0">
                <a:latin typeface="华文楷体" panose="02010600040101010101" pitchFamily="2" charset="-122"/>
                <a:ea typeface="华文楷体" panose="02010600040101010101" pitchFamily="2" charset="-122"/>
                <a:cs typeface="华文楷体" panose="02010600040101010101" pitchFamily="2" charset="-122"/>
              </a:rPr>
              <a:t>日</a:t>
            </a:r>
            <a:endParaRPr lang="zh-CN" altLang="en-US" sz="2800" b="1" dirty="0">
              <a:latin typeface="华文楷体" panose="02010600040101010101" pitchFamily="2" charset="-122"/>
              <a:ea typeface="华文楷体" panose="02010600040101010101" pitchFamily="2" charset="-122"/>
              <a:cs typeface="华文楷体" panose="0201060004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项目来源</a:t>
            </a:r>
            <a:endParaRPr lang="zh-CN" altLang="en-US"/>
          </a:p>
        </p:txBody>
      </p:sp>
      <p:sp>
        <p:nvSpPr>
          <p:cNvPr id="3" name="内容占位符 2"/>
          <p:cNvSpPr>
            <a:spLocks noGrp="1"/>
          </p:cNvSpPr>
          <p:nvPr>
            <p:ph idx="1"/>
          </p:nvPr>
        </p:nvSpPr>
        <p:spPr/>
        <p:txBody>
          <a:bodyPr/>
          <a:p>
            <a:r>
              <a:rPr lang="en-US" altLang="zh-CN" sz="2800">
                <a:sym typeface="+mn-ea"/>
              </a:rPr>
              <a:t>2023</a:t>
            </a:r>
            <a:r>
              <a:rPr lang="zh-CN" altLang="en-US" sz="2800">
                <a:sym typeface="+mn-ea"/>
              </a:rPr>
              <a:t>年华为杯人工智能创新大赛</a:t>
            </a:r>
            <a:endParaRPr lang="zh-CN" altLang="en-US" sz="2800">
              <a:sym typeface="+mn-ea"/>
            </a:endParaRPr>
          </a:p>
          <a:p>
            <a:r>
              <a:rPr lang="zh-CN" altLang="en-US" sz="2000"/>
              <a:t>https://cpipc.acge.org.cn/cw/hp/2c9088a5696cbf370169a3f8101510bd</a:t>
            </a:r>
            <a:endParaRPr lang="zh-CN" altLang="en-US" sz="2000"/>
          </a:p>
          <a:p>
            <a:r>
              <a:rPr lang="zh-CN" altLang="en-US" sz="2800">
                <a:sym typeface="+mn-ea"/>
              </a:rPr>
              <a:t>赛题：高糖预测</a:t>
            </a:r>
            <a:endParaRPr lang="zh-CN" altLang="en-US" sz="2800"/>
          </a:p>
          <a:p>
            <a:endParaRPr lang="zh-CN" altLang="en-US" sz="2800"/>
          </a:p>
        </p:txBody>
      </p:sp>
      <p:pic>
        <p:nvPicPr>
          <p:cNvPr id="100" name="图片 99"/>
          <p:cNvPicPr/>
          <p:nvPr>
            <p:custDataLst>
              <p:tags r:id="rId1"/>
            </p:custDataLst>
          </p:nvPr>
        </p:nvPicPr>
        <p:blipFill>
          <a:blip r:embed="rId2"/>
          <a:stretch>
            <a:fillRect/>
          </a:stretch>
        </p:blipFill>
        <p:spPr>
          <a:xfrm>
            <a:off x="5715" y="3064510"/>
            <a:ext cx="9144000" cy="333375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a:prstGeom prst="rect">
            <a:avLst/>
          </a:prstGeom>
          <a:noFill/>
          <a:ln w="9525">
            <a:noFill/>
          </a:ln>
        </p:spPr>
        <p:txBody>
          <a:bodyPr/>
          <a:p>
            <a:pPr eaLnBrk="1" hangingPunct="1"/>
            <a:r>
              <a:rPr lang="zh-CN" altLang="en-US" sz="3600" b="1" dirty="0">
                <a:latin typeface="黑体" panose="02010609060101010101" pitchFamily="49" charset="-122"/>
                <a:ea typeface="黑体" panose="02010609060101010101" pitchFamily="49" charset="-122"/>
              </a:rPr>
              <a:t>项目介绍</a:t>
            </a:r>
            <a:r>
              <a:rPr lang="en-US" altLang="zh-CN" sz="3600" b="1" dirty="0">
                <a:latin typeface="黑体" panose="02010609060101010101" pitchFamily="49" charset="-122"/>
                <a:ea typeface="黑体" panose="02010609060101010101" pitchFamily="49" charset="-122"/>
              </a:rPr>
              <a:t>-高糖预测</a:t>
            </a:r>
            <a:endParaRPr lang="en-US" altLang="zh-CN" sz="3600" b="1" dirty="0">
              <a:latin typeface="黑体" panose="02010609060101010101" pitchFamily="49" charset="-122"/>
              <a:ea typeface="黑体" panose="02010609060101010101" pitchFamily="49" charset="-122"/>
            </a:endParaRPr>
          </a:p>
        </p:txBody>
      </p:sp>
      <p:sp>
        <p:nvSpPr>
          <p:cNvPr id="9219" name="Rectangle 3"/>
          <p:cNvSpPr>
            <a:spLocks noGrp="1"/>
          </p:cNvSpPr>
          <p:nvPr>
            <p:ph idx="1"/>
          </p:nvPr>
        </p:nvSpPr>
        <p:spPr>
          <a:prstGeom prst="rect">
            <a:avLst/>
          </a:prstGeom>
          <a:noFill/>
          <a:ln w="9525">
            <a:noFill/>
          </a:ln>
        </p:spPr>
        <p:txBody>
          <a:bodyPr/>
          <a:p>
            <a:pPr>
              <a:lnSpc>
                <a:spcPct val="150000"/>
              </a:lnSpc>
            </a:pPr>
            <a:r>
              <a:rPr lang="zh-CN" altLang="en-US" sz="2800">
                <a:sym typeface="+mn-ea"/>
              </a:rPr>
              <a:t>智能穿戴技术作为一种无创设备为解决糖尿病前期人群的控糖监测提供了便利。</a:t>
            </a:r>
            <a:endParaRPr lang="en-US" altLang="zh-CN" sz="2800"/>
          </a:p>
          <a:p>
            <a:pPr>
              <a:lnSpc>
                <a:spcPct val="150000"/>
              </a:lnSpc>
            </a:pPr>
            <a:r>
              <a:rPr lang="en-US" altLang="zh-CN" sz="2800">
                <a:sym typeface="+mn-ea"/>
              </a:rPr>
              <a:t>TIR</a:t>
            </a:r>
            <a:r>
              <a:rPr lang="zh-CN" altLang="en-US" sz="2800">
                <a:sym typeface="+mn-ea"/>
              </a:rPr>
              <a:t>、</a:t>
            </a:r>
            <a:r>
              <a:rPr lang="en-US" altLang="zh-CN" sz="2800">
                <a:sym typeface="+mn-ea"/>
              </a:rPr>
              <a:t>TAR</a:t>
            </a:r>
            <a:r>
              <a:rPr lang="zh-CN" altLang="en-US" sz="2800">
                <a:sym typeface="+mn-ea"/>
              </a:rPr>
              <a:t>、</a:t>
            </a:r>
            <a:r>
              <a:rPr lang="en-US" altLang="zh-CN" sz="2800">
                <a:sym typeface="+mn-ea"/>
              </a:rPr>
              <a:t>TBR</a:t>
            </a:r>
            <a:r>
              <a:rPr lang="zh-CN" altLang="en-US" sz="2800">
                <a:sym typeface="+mn-ea"/>
              </a:rPr>
              <a:t>是动态血糖监测系统的重要参数分别反映了血糖良好控制情况、高血糖和低血糖情况。针对不同的个体情况，应该个性化设定</a:t>
            </a:r>
            <a:r>
              <a:rPr lang="en-US" altLang="zh-CN" sz="2800">
                <a:sym typeface="+mn-ea"/>
              </a:rPr>
              <a:t>TIR</a:t>
            </a:r>
            <a:r>
              <a:rPr lang="zh-CN" altLang="en-US" sz="2800">
                <a:sym typeface="+mn-ea"/>
              </a:rPr>
              <a:t>、</a:t>
            </a:r>
            <a:r>
              <a:rPr lang="en-US" altLang="zh-CN" sz="2800">
                <a:sym typeface="+mn-ea"/>
              </a:rPr>
              <a:t>TAR</a:t>
            </a:r>
            <a:r>
              <a:rPr lang="zh-CN" altLang="en-US" sz="2800">
                <a:sym typeface="+mn-ea"/>
              </a:rPr>
              <a:t>和</a:t>
            </a:r>
            <a:r>
              <a:rPr lang="en-US" altLang="zh-CN" sz="2800">
                <a:sym typeface="+mn-ea"/>
              </a:rPr>
              <a:t>TBR</a:t>
            </a:r>
            <a:r>
              <a:rPr lang="zh-CN" altLang="en-US" sz="2800">
                <a:sym typeface="+mn-ea"/>
              </a:rPr>
              <a:t>。</a:t>
            </a:r>
            <a:endParaRPr lang="zh-CN" altLang="en-US" sz="2800" dirty="0">
              <a:latin typeface="华文楷体" panose="02010600040101010101" pitchFamily="2" charset="-122"/>
              <a:ea typeface="华文楷体" panose="0201060004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项目描述</a:t>
            </a:r>
            <a:endParaRPr lang="zh-CN" altLang="en-US"/>
          </a:p>
        </p:txBody>
      </p:sp>
      <p:sp>
        <p:nvSpPr>
          <p:cNvPr id="3" name="内容占位符 2"/>
          <p:cNvSpPr>
            <a:spLocks noGrp="1"/>
          </p:cNvSpPr>
          <p:nvPr>
            <p:ph idx="1"/>
          </p:nvPr>
        </p:nvSpPr>
        <p:spPr/>
        <p:txBody>
          <a:bodyPr/>
          <a:lstStyle/>
          <a:p>
            <a:pPr>
              <a:lnSpc>
                <a:spcPct val="150000"/>
              </a:lnSpc>
            </a:pPr>
            <a:r>
              <a:rPr lang="zh-CN" altLang="en-US" sz="2600" b="0" i="0">
                <a:solidFill>
                  <a:srgbClr val="333333"/>
                </a:solidFill>
                <a:effectLst/>
                <a:cs typeface="华文楷体" panose="02010600040101010101" pitchFamily="2" charset="-122"/>
              </a:rPr>
              <a:t>血糖监测设备可以得到测量者的血糖值，根据血糖值是否处于正常范围（</a:t>
            </a:r>
            <a:r>
              <a:rPr lang="zh-CN" altLang="en-US" sz="2600" b="0" i="0">
                <a:solidFill>
                  <a:srgbClr val="FF0000"/>
                </a:solidFill>
                <a:effectLst/>
                <a:cs typeface="华文楷体" panose="02010600040101010101" pitchFamily="2" charset="-122"/>
              </a:rPr>
              <a:t>小</a:t>
            </a:r>
            <a:r>
              <a:rPr lang="zh-CN" altLang="en-US" sz="2600">
                <a:solidFill>
                  <a:srgbClr val="FF0000"/>
                </a:solidFill>
                <a:effectLst/>
                <a:cs typeface="华文楷体" panose="02010600040101010101" pitchFamily="2" charset="-122"/>
                <a:sym typeface="+mn-ea"/>
              </a:rPr>
              <a:t>于</a:t>
            </a:r>
            <a:r>
              <a:rPr lang="en-US" altLang="zh-CN" sz="2600">
                <a:solidFill>
                  <a:srgbClr val="FF0000"/>
                </a:solidFill>
                <a:effectLst/>
                <a:cs typeface="华文楷体" panose="02010600040101010101" pitchFamily="2" charset="-122"/>
                <a:sym typeface="+mn-ea"/>
              </a:rPr>
              <a:t>140 mg/dL</a:t>
            </a:r>
            <a:r>
              <a:rPr lang="zh-CN" altLang="en-US" sz="2600">
                <a:solidFill>
                  <a:srgbClr val="FF0000"/>
                </a:solidFill>
                <a:effectLst/>
                <a:cs typeface="华文楷体" panose="02010600040101010101" pitchFamily="2" charset="-122"/>
                <a:sym typeface="+mn-ea"/>
              </a:rPr>
              <a:t>或者</a:t>
            </a:r>
            <a:r>
              <a:rPr lang="en-US" altLang="zh-CN" sz="2600">
                <a:solidFill>
                  <a:srgbClr val="FF0000"/>
                </a:solidFill>
                <a:effectLst/>
                <a:cs typeface="华文楷体" panose="02010600040101010101" pitchFamily="2" charset="-122"/>
                <a:sym typeface="+mn-ea"/>
              </a:rPr>
              <a:t>7.8 mmol/L</a:t>
            </a:r>
            <a:r>
              <a:rPr lang="zh-CN" altLang="en-US" sz="2600" b="0" i="0">
                <a:solidFill>
                  <a:srgbClr val="333333"/>
                </a:solidFill>
                <a:effectLst/>
                <a:cs typeface="华文楷体" panose="02010600040101010101" pitchFamily="2" charset="-122"/>
              </a:rPr>
              <a:t>），把血糖值分类为正常值和异常高值</a:t>
            </a:r>
            <a:r>
              <a:rPr lang="en-US" altLang="zh-CN" sz="2600" b="0" i="0">
                <a:solidFill>
                  <a:srgbClr val="333333"/>
                </a:solidFill>
                <a:effectLst/>
                <a:cs typeface="华文楷体" panose="02010600040101010101" pitchFamily="2" charset="-122"/>
              </a:rPr>
              <a:t>(</a:t>
            </a:r>
            <a:r>
              <a:rPr lang="zh-CN" altLang="en-US" sz="2600" b="0" i="0">
                <a:solidFill>
                  <a:srgbClr val="333333"/>
                </a:solidFill>
                <a:effectLst/>
                <a:cs typeface="华文楷体" panose="02010600040101010101" pitchFamily="2" charset="-122"/>
              </a:rPr>
              <a:t>高糖</a:t>
            </a:r>
            <a:r>
              <a:rPr lang="en-US" altLang="zh-CN" sz="2600" b="0" i="0">
                <a:solidFill>
                  <a:srgbClr val="333333"/>
                </a:solidFill>
                <a:effectLst/>
                <a:cs typeface="华文楷体" panose="02010600040101010101" pitchFamily="2" charset="-122"/>
              </a:rPr>
              <a:t>)</a:t>
            </a:r>
            <a:r>
              <a:rPr lang="zh-CN" altLang="en-US" sz="2600" b="0" i="0">
                <a:solidFill>
                  <a:srgbClr val="333333"/>
                </a:solidFill>
                <a:effectLst/>
                <a:cs typeface="华文楷体" panose="02010600040101010101" pitchFamily="2" charset="-122"/>
              </a:rPr>
              <a:t>共两类。</a:t>
            </a:r>
            <a:endParaRPr lang="en-US" altLang="zh-CN" sz="2600" b="0" i="0">
              <a:solidFill>
                <a:srgbClr val="333333"/>
              </a:solidFill>
              <a:effectLst/>
              <a:cs typeface="华文楷体" panose="02010600040101010101" pitchFamily="2" charset="-122"/>
            </a:endParaRPr>
          </a:p>
          <a:p>
            <a:pPr>
              <a:lnSpc>
                <a:spcPct val="150000"/>
              </a:lnSpc>
            </a:pPr>
            <a:r>
              <a:rPr lang="zh-CN" altLang="en-US" sz="2600" b="0" i="0">
                <a:solidFill>
                  <a:srgbClr val="333333"/>
                </a:solidFill>
                <a:effectLst/>
                <a:cs typeface="华文楷体" panose="02010600040101010101" pitchFamily="2" charset="-122"/>
              </a:rPr>
              <a:t>以两分类作为</a:t>
            </a:r>
            <a:r>
              <a:rPr lang="zh-CN" altLang="en-US" sz="2600" b="0" i="0">
                <a:solidFill>
                  <a:srgbClr val="FF0000"/>
                </a:solidFill>
                <a:effectLst/>
                <a:cs typeface="华文楷体" panose="02010600040101010101" pitchFamily="2" charset="-122"/>
              </a:rPr>
              <a:t>金标</a:t>
            </a:r>
            <a:r>
              <a:rPr lang="zh-CN" altLang="en-US" sz="2600" b="0" i="0">
                <a:solidFill>
                  <a:srgbClr val="333333"/>
                </a:solidFill>
                <a:effectLst/>
                <a:cs typeface="华文楷体" panose="02010600040101010101" pitchFamily="2" charset="-122"/>
              </a:rPr>
              <a:t>，从穿戴设备记录的数据中提取特征，训练机器学习模型，测试人群一天内的不同阶段是否发生高糖，进而统计每天高糖的发生次数。</a:t>
            </a:r>
            <a:endParaRPr lang="zh-CN" altLang="en-US" sz="2600" b="0" i="0">
              <a:solidFill>
                <a:srgbClr val="333333"/>
              </a:solidFill>
              <a:effectLst/>
              <a:cs typeface="华文楷体" panose="02010600040101010101" pitchFamily="2" charset="-122"/>
            </a:endParaRPr>
          </a:p>
          <a:p>
            <a:endParaRPr lang="zh-CN" altLang="en-US" sz="2600" b="0" i="0">
              <a:solidFill>
                <a:srgbClr val="333333"/>
              </a:solidFill>
              <a:effectLst/>
              <a:cs typeface="华文楷体" panose="0201060004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数据集</a:t>
            </a:r>
            <a:endParaRPr lang="zh-CN" altLang="en-US"/>
          </a:p>
        </p:txBody>
      </p:sp>
      <p:sp>
        <p:nvSpPr>
          <p:cNvPr id="3" name="内容占位符 2"/>
          <p:cNvSpPr>
            <a:spLocks noGrp="1"/>
          </p:cNvSpPr>
          <p:nvPr>
            <p:ph idx="1"/>
          </p:nvPr>
        </p:nvSpPr>
        <p:spPr/>
        <p:txBody>
          <a:bodyPr/>
          <a:lstStyle/>
          <a:p>
            <a:pPr>
              <a:lnSpc>
                <a:spcPct val="100000"/>
              </a:lnSpc>
            </a:pPr>
            <a:r>
              <a:rPr lang="zh-CN" altLang="en-US" sz="2800" b="0" i="0">
                <a:solidFill>
                  <a:srgbClr val="333333"/>
                </a:solidFill>
                <a:effectLst/>
                <a:cs typeface="华文楷体" panose="02010600040101010101" pitchFamily="2" charset="-122"/>
              </a:rPr>
              <a:t>数据集由</a:t>
            </a:r>
            <a:r>
              <a:rPr lang="en-US" altLang="zh-CN" sz="2800" b="0" i="0">
                <a:solidFill>
                  <a:srgbClr val="FF0000"/>
                </a:solidFill>
                <a:effectLst/>
                <a:cs typeface="华文楷体" panose="02010600040101010101" pitchFamily="2" charset="-122"/>
              </a:rPr>
              <a:t>16</a:t>
            </a:r>
            <a:r>
              <a:rPr lang="zh-CN" altLang="en-US" sz="2800" b="0" i="0">
                <a:solidFill>
                  <a:srgbClr val="FF0000"/>
                </a:solidFill>
                <a:effectLst/>
                <a:cs typeface="华文楷体" panose="02010600040101010101" pitchFamily="2" charset="-122"/>
              </a:rPr>
              <a:t>个</a:t>
            </a:r>
            <a:r>
              <a:rPr lang="zh-CN" altLang="en-US" sz="2800" b="0" i="0">
                <a:solidFill>
                  <a:srgbClr val="333333"/>
                </a:solidFill>
                <a:effectLst/>
                <a:cs typeface="华文楷体" panose="02010600040101010101" pitchFamily="2" charset="-122"/>
              </a:rPr>
              <a:t>糖前（或者接近糖前）用户组成，血糖监测设备记录用户的葡萄糖浓度（</a:t>
            </a:r>
            <a:r>
              <a:rPr lang="en-US" altLang="zh-CN" sz="2800" b="0" i="0">
                <a:solidFill>
                  <a:srgbClr val="333333"/>
                </a:solidFill>
                <a:effectLst/>
                <a:cs typeface="华文楷体" panose="02010600040101010101" pitchFamily="2" charset="-122"/>
              </a:rPr>
              <a:t>mg/dl</a:t>
            </a:r>
            <a:r>
              <a:rPr lang="zh-CN" altLang="en-US" sz="2800" b="0" i="0">
                <a:solidFill>
                  <a:srgbClr val="333333"/>
                </a:solidFill>
                <a:effectLst/>
                <a:cs typeface="华文楷体" panose="02010600040101010101" pitchFamily="2" charset="-122"/>
              </a:rPr>
              <a:t>）</a:t>
            </a:r>
            <a:r>
              <a:rPr lang="en-US" altLang="zh-CN" sz="2800" b="0" i="0">
                <a:solidFill>
                  <a:srgbClr val="333333"/>
                </a:solidFill>
                <a:effectLst/>
                <a:cs typeface="华文楷体" panose="02010600040101010101" pitchFamily="2" charset="-122"/>
              </a:rPr>
              <a:t>,</a:t>
            </a:r>
            <a:r>
              <a:rPr lang="zh-CN" altLang="en-US" sz="2800" b="0" i="0">
                <a:solidFill>
                  <a:srgbClr val="333333"/>
                </a:solidFill>
                <a:effectLst/>
                <a:cs typeface="华文楷体" panose="02010600040101010101" pitchFamily="2" charset="-122"/>
              </a:rPr>
              <a:t>穿戴设备记录了血容量脉冲（</a:t>
            </a:r>
            <a:r>
              <a:rPr lang="en-US" altLang="zh-CN" sz="2800" b="0" i="0">
                <a:solidFill>
                  <a:srgbClr val="333333"/>
                </a:solidFill>
                <a:effectLst/>
                <a:cs typeface="华文楷体" panose="02010600040101010101" pitchFamily="2" charset="-122"/>
              </a:rPr>
              <a:t>BVP</a:t>
            </a:r>
            <a:r>
              <a:rPr lang="zh-CN" altLang="en-US" sz="2800" b="0" i="0">
                <a:solidFill>
                  <a:srgbClr val="333333"/>
                </a:solidFill>
                <a:effectLst/>
                <a:cs typeface="华文楷体" panose="02010600040101010101" pitchFamily="2" charset="-122"/>
              </a:rPr>
              <a:t>）信号、皮肤电活动（</a:t>
            </a:r>
            <a:r>
              <a:rPr lang="en-US" altLang="zh-CN" sz="2800" b="0" i="0">
                <a:solidFill>
                  <a:srgbClr val="333333"/>
                </a:solidFill>
                <a:effectLst/>
                <a:cs typeface="华文楷体" panose="02010600040101010101" pitchFamily="2" charset="-122"/>
              </a:rPr>
              <a:t>EDA</a:t>
            </a:r>
            <a:r>
              <a:rPr lang="zh-CN" altLang="en-US" sz="2800" b="0" i="0">
                <a:solidFill>
                  <a:srgbClr val="333333"/>
                </a:solidFill>
                <a:effectLst/>
                <a:cs typeface="华文楷体" panose="02010600040101010101" pitchFamily="2" charset="-122"/>
              </a:rPr>
              <a:t>）、皮肤温度（</a:t>
            </a:r>
            <a:r>
              <a:rPr lang="en-US" altLang="zh-CN" sz="2800" b="0" i="0">
                <a:solidFill>
                  <a:srgbClr val="333333"/>
                </a:solidFill>
                <a:effectLst/>
                <a:cs typeface="华文楷体" panose="02010600040101010101" pitchFamily="2" charset="-122"/>
              </a:rPr>
              <a:t>TEMP</a:t>
            </a:r>
            <a:r>
              <a:rPr lang="zh-CN" altLang="en-US" sz="2800" b="0" i="0">
                <a:solidFill>
                  <a:srgbClr val="333333"/>
                </a:solidFill>
                <a:effectLst/>
                <a:cs typeface="华文楷体" panose="02010600040101010101" pitchFamily="2" charset="-122"/>
              </a:rPr>
              <a:t>）、三轴加速度计（</a:t>
            </a:r>
            <a:r>
              <a:rPr lang="en-US" altLang="zh-CN" sz="2800" b="0" i="0">
                <a:solidFill>
                  <a:srgbClr val="333333"/>
                </a:solidFill>
                <a:effectLst/>
                <a:cs typeface="华文楷体" panose="02010600040101010101" pitchFamily="2" charset="-122"/>
              </a:rPr>
              <a:t>ACC</a:t>
            </a:r>
            <a:r>
              <a:rPr lang="zh-CN" altLang="en-US" sz="2800" b="0" i="0">
                <a:solidFill>
                  <a:srgbClr val="333333"/>
                </a:solidFill>
                <a:effectLst/>
                <a:cs typeface="华文楷体" panose="02010600040101010101" pitchFamily="2" charset="-122"/>
              </a:rPr>
              <a:t>）、心率（</a:t>
            </a:r>
            <a:r>
              <a:rPr lang="en-US" altLang="zh-CN" sz="2800" b="0" i="0">
                <a:solidFill>
                  <a:srgbClr val="333333"/>
                </a:solidFill>
                <a:effectLst/>
                <a:cs typeface="华文楷体" panose="02010600040101010101" pitchFamily="2" charset="-122"/>
              </a:rPr>
              <a:t>HR</a:t>
            </a:r>
            <a:r>
              <a:rPr lang="zh-CN" altLang="en-US" sz="2800" b="0" i="0">
                <a:solidFill>
                  <a:srgbClr val="333333"/>
                </a:solidFill>
                <a:effectLst/>
                <a:cs typeface="华文楷体" panose="02010600040101010101" pitchFamily="2" charset="-122"/>
              </a:rPr>
              <a:t>）、搏动间隔（</a:t>
            </a:r>
            <a:r>
              <a:rPr lang="en-US" altLang="zh-CN" sz="2800" b="0" i="0">
                <a:solidFill>
                  <a:srgbClr val="333333"/>
                </a:solidFill>
                <a:effectLst/>
                <a:cs typeface="华文楷体" panose="02010600040101010101" pitchFamily="2" charset="-122"/>
              </a:rPr>
              <a:t>IBI</a:t>
            </a:r>
            <a:r>
              <a:rPr lang="zh-CN" altLang="en-US" sz="2800" b="0" i="0">
                <a:solidFill>
                  <a:srgbClr val="333333"/>
                </a:solidFill>
                <a:effectLst/>
                <a:cs typeface="华文楷体" panose="02010600040101010101" pitchFamily="2" charset="-122"/>
              </a:rPr>
              <a:t>）。</a:t>
            </a:r>
            <a:endParaRPr lang="zh-CN" altLang="en-US" sz="2800" b="0" i="0">
              <a:solidFill>
                <a:srgbClr val="333333"/>
              </a:solidFill>
              <a:effectLst/>
              <a:cs typeface="华文楷体" panose="02010600040101010101" pitchFamily="2" charset="-122"/>
            </a:endParaRPr>
          </a:p>
        </p:txBody>
      </p:sp>
      <p:grpSp>
        <p:nvGrpSpPr>
          <p:cNvPr id="9" name="组合 8"/>
          <p:cNvGrpSpPr/>
          <p:nvPr/>
        </p:nvGrpSpPr>
        <p:grpSpPr>
          <a:xfrm>
            <a:off x="305435" y="3990975"/>
            <a:ext cx="4551045" cy="2719090"/>
            <a:chOff x="5814926" y="682847"/>
            <a:chExt cx="5557582" cy="3365645"/>
          </a:xfrm>
        </p:grpSpPr>
        <p:pic>
          <p:nvPicPr>
            <p:cNvPr id="5" name="图片 4"/>
            <p:cNvPicPr>
              <a:picLocks noChangeAspect="1"/>
            </p:cNvPicPr>
            <p:nvPr/>
          </p:nvPicPr>
          <p:blipFill>
            <a:blip r:embed="rId1"/>
            <a:stretch>
              <a:fillRect/>
            </a:stretch>
          </p:blipFill>
          <p:spPr>
            <a:xfrm>
              <a:off x="5833696" y="682847"/>
              <a:ext cx="5538812" cy="3133541"/>
            </a:xfrm>
            <a:prstGeom prst="rect">
              <a:avLst/>
            </a:prstGeom>
            <a:ln>
              <a:solidFill>
                <a:schemeClr val="bg2">
                  <a:lumMod val="25000"/>
                </a:schemeClr>
              </a:solidFill>
            </a:ln>
          </p:spPr>
        </p:pic>
        <p:sp>
          <p:nvSpPr>
            <p:cNvPr id="8" name="文本框 7"/>
            <p:cNvSpPr txBox="1"/>
            <p:nvPr/>
          </p:nvSpPr>
          <p:spPr>
            <a:xfrm>
              <a:off x="5814926" y="3916445"/>
              <a:ext cx="5404268" cy="132047"/>
            </a:xfrm>
            <a:prstGeom prst="rect">
              <a:avLst/>
            </a:prstGeom>
            <a:noFill/>
          </p:spPr>
          <p:txBody>
            <a:bodyPr wrap="square" rtlCol="0">
              <a:spAutoFit/>
            </a:bodyPr>
            <a:lstStyle/>
            <a:p>
              <a:pPr algn="ctr"/>
              <a:r>
                <a:rPr lang="zh-CN" altLang="en-US" sz="100"/>
                <a:t>完整数据集</a:t>
              </a:r>
              <a:endParaRPr lang="zh-CN" altLang="en-US" sz="100"/>
            </a:p>
          </p:txBody>
        </p:sp>
      </p:grpSp>
      <p:grpSp>
        <p:nvGrpSpPr>
          <p:cNvPr id="11" name="组合 10"/>
          <p:cNvGrpSpPr/>
          <p:nvPr/>
        </p:nvGrpSpPr>
        <p:grpSpPr>
          <a:xfrm>
            <a:off x="4856282" y="4559602"/>
            <a:ext cx="4205145" cy="1725236"/>
            <a:chOff x="5787549" y="4012756"/>
            <a:chExt cx="5606860" cy="2300315"/>
          </a:xfrm>
        </p:grpSpPr>
        <p:pic>
          <p:nvPicPr>
            <p:cNvPr id="7" name="图片 6"/>
            <p:cNvPicPr>
              <a:picLocks noChangeAspect="1"/>
            </p:cNvPicPr>
            <p:nvPr/>
          </p:nvPicPr>
          <p:blipFill>
            <a:blip r:embed="rId2"/>
            <a:stretch>
              <a:fillRect/>
            </a:stretch>
          </p:blipFill>
          <p:spPr>
            <a:xfrm>
              <a:off x="5806319" y="4012756"/>
              <a:ext cx="5588090" cy="1923288"/>
            </a:xfrm>
            <a:prstGeom prst="rect">
              <a:avLst/>
            </a:prstGeom>
            <a:ln>
              <a:solidFill>
                <a:schemeClr val="bg2">
                  <a:lumMod val="25000"/>
                </a:schemeClr>
              </a:solidFill>
            </a:ln>
          </p:spPr>
        </p:pic>
        <p:sp>
          <p:nvSpPr>
            <p:cNvPr id="10" name="文本框 9"/>
            <p:cNvSpPr txBox="1"/>
            <p:nvPr/>
          </p:nvSpPr>
          <p:spPr>
            <a:xfrm>
              <a:off x="5787549" y="6170831"/>
              <a:ext cx="5557582" cy="142240"/>
            </a:xfrm>
            <a:prstGeom prst="rect">
              <a:avLst/>
            </a:prstGeom>
            <a:noFill/>
          </p:spPr>
          <p:txBody>
            <a:bodyPr wrap="square" rtlCol="0">
              <a:spAutoFit/>
            </a:bodyPr>
            <a:lstStyle/>
            <a:p>
              <a:pPr algn="ctr"/>
              <a:r>
                <a:rPr lang="en-US" altLang="zh-CN" sz="100"/>
                <a:t>001</a:t>
              </a:r>
              <a:r>
                <a:rPr lang="zh-CN" altLang="en-US" sz="100"/>
                <a:t>号用户的特征信息</a:t>
              </a:r>
              <a:endParaRPr lang="zh-CN" altLang="en-US" sz="10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目标要求</a:t>
            </a:r>
            <a:endParaRPr lang="zh-CN" altLang="en-US"/>
          </a:p>
        </p:txBody>
      </p:sp>
      <p:sp>
        <p:nvSpPr>
          <p:cNvPr id="3" name="内容占位符 2"/>
          <p:cNvSpPr>
            <a:spLocks noGrp="1"/>
          </p:cNvSpPr>
          <p:nvPr>
            <p:ph idx="1"/>
          </p:nvPr>
        </p:nvSpPr>
        <p:spPr/>
        <p:txBody>
          <a:bodyPr/>
          <a:lstStyle/>
          <a:p>
            <a:pPr latinLnBrk="0">
              <a:lnSpc>
                <a:spcPct val="150000"/>
              </a:lnSpc>
              <a:spcBef>
                <a:spcPts val="0"/>
              </a:spcBef>
            </a:pPr>
            <a:r>
              <a:rPr lang="zh-CN" altLang="en-US" sz="2800" b="1">
                <a:cs typeface="华文楷体" panose="02010600040101010101" pitchFamily="2" charset="-122"/>
              </a:rPr>
              <a:t>输入：</a:t>
            </a:r>
            <a:r>
              <a:rPr lang="zh-CN" altLang="en-US" sz="2800" b="0" i="0">
                <a:solidFill>
                  <a:srgbClr val="333333"/>
                </a:solidFill>
                <a:effectLst/>
                <a:cs typeface="华文楷体" panose="02010600040101010101" pitchFamily="2" charset="-122"/>
              </a:rPr>
              <a:t>某用户每天一段时间内从无创设备提供的心率（</a:t>
            </a:r>
            <a:r>
              <a:rPr lang="en-US" altLang="zh-CN" sz="2800" b="0" i="0">
                <a:solidFill>
                  <a:srgbClr val="333333"/>
                </a:solidFill>
                <a:effectLst/>
                <a:cs typeface="华文楷体" panose="02010600040101010101" pitchFamily="2" charset="-122"/>
              </a:rPr>
              <a:t>HR</a:t>
            </a:r>
            <a:r>
              <a:rPr lang="zh-CN" altLang="en-US" sz="2800" b="0" i="0">
                <a:solidFill>
                  <a:srgbClr val="333333"/>
                </a:solidFill>
                <a:effectLst/>
                <a:cs typeface="华文楷体" panose="02010600040101010101" pitchFamily="2" charset="-122"/>
              </a:rPr>
              <a:t>）、血容量脉冲（</a:t>
            </a:r>
            <a:r>
              <a:rPr lang="en-US" altLang="zh-CN" sz="2800" b="0" i="0">
                <a:solidFill>
                  <a:srgbClr val="333333"/>
                </a:solidFill>
                <a:effectLst/>
                <a:cs typeface="华文楷体" panose="02010600040101010101" pitchFamily="2" charset="-122"/>
              </a:rPr>
              <a:t>BVP</a:t>
            </a:r>
            <a:r>
              <a:rPr lang="zh-CN" altLang="en-US" sz="2800" b="0" i="0">
                <a:solidFill>
                  <a:srgbClr val="333333"/>
                </a:solidFill>
                <a:effectLst/>
                <a:cs typeface="华文楷体" panose="02010600040101010101" pitchFamily="2" charset="-122"/>
              </a:rPr>
              <a:t>）信号等数据</a:t>
            </a:r>
            <a:endParaRPr lang="en-US" altLang="zh-CN" sz="2800">
              <a:cs typeface="华文楷体" panose="02010600040101010101" pitchFamily="2" charset="-122"/>
            </a:endParaRPr>
          </a:p>
          <a:p>
            <a:pPr latinLnBrk="0">
              <a:lnSpc>
                <a:spcPct val="150000"/>
              </a:lnSpc>
              <a:spcBef>
                <a:spcPts val="0"/>
              </a:spcBef>
            </a:pPr>
            <a:r>
              <a:rPr lang="zh-CN" altLang="en-US" sz="2800" b="1">
                <a:cs typeface="华文楷体" panose="02010600040101010101" pitchFamily="2" charset="-122"/>
              </a:rPr>
              <a:t>输出：</a:t>
            </a:r>
            <a:r>
              <a:rPr lang="zh-CN" altLang="en-US" sz="2800" b="0" i="0">
                <a:solidFill>
                  <a:srgbClr val="333333"/>
                </a:solidFill>
                <a:effectLst/>
                <a:cs typeface="华文楷体" panose="02010600040101010101" pitchFamily="2" charset="-122"/>
              </a:rPr>
              <a:t>该用户在这段时间是否</a:t>
            </a:r>
            <a:r>
              <a:rPr lang="zh-CN" sz="2800" b="0" i="0">
                <a:solidFill>
                  <a:srgbClr val="333333"/>
                </a:solidFill>
                <a:effectLst/>
                <a:cs typeface="华文楷体" panose="02010600040101010101" pitchFamily="2" charset="-122"/>
              </a:rPr>
              <a:t>高糖</a:t>
            </a:r>
            <a:r>
              <a:rPr lang="zh-CN" altLang="en-US" sz="2800" b="0" i="0">
                <a:solidFill>
                  <a:srgbClr val="333333"/>
                </a:solidFill>
                <a:effectLst/>
                <a:cs typeface="华文楷体" panose="02010600040101010101" pitchFamily="2" charset="-122"/>
              </a:rPr>
              <a:t>。</a:t>
            </a:r>
            <a:endParaRPr lang="en-US" altLang="zh-CN" sz="2800" b="0" i="0">
              <a:solidFill>
                <a:srgbClr val="333333"/>
              </a:solidFill>
              <a:effectLst/>
              <a:cs typeface="华文楷体" panose="02010600040101010101" pitchFamily="2" charset="-122"/>
            </a:endParaRPr>
          </a:p>
          <a:p>
            <a:pPr latinLnBrk="0">
              <a:lnSpc>
                <a:spcPct val="150000"/>
              </a:lnSpc>
              <a:spcBef>
                <a:spcPts val="0"/>
              </a:spcBef>
            </a:pPr>
            <a:r>
              <a:rPr lang="zh-CN" altLang="en-US" sz="2800" b="1">
                <a:cs typeface="华文楷体" panose="02010600040101010101" pitchFamily="2" charset="-122"/>
              </a:rPr>
              <a:t>衡量标准：</a:t>
            </a:r>
            <a:r>
              <a:rPr lang="zh-CN" altLang="en-US" sz="2800">
                <a:cs typeface="华文楷体" panose="02010600040101010101" pitchFamily="2" charset="-122"/>
              </a:rPr>
              <a:t>根据</a:t>
            </a:r>
            <a:r>
              <a:rPr lang="en-US" altLang="zh-CN" sz="2800" b="0" i="0">
                <a:solidFill>
                  <a:srgbClr val="333333"/>
                </a:solidFill>
                <a:effectLst/>
                <a:cs typeface="华文楷体" panose="02010600040101010101" pitchFamily="2" charset="-122"/>
              </a:rPr>
              <a:t>Dexcom.csv</a:t>
            </a:r>
            <a:r>
              <a:rPr lang="zh-CN" altLang="en-US" sz="2800" b="0" i="0">
                <a:solidFill>
                  <a:srgbClr val="333333"/>
                </a:solidFill>
                <a:effectLst/>
                <a:cs typeface="华文楷体" panose="02010600040101010101" pitchFamily="2" charset="-122"/>
              </a:rPr>
              <a:t>每五分钟记录的值，统计在</a:t>
            </a:r>
            <a:r>
              <a:rPr lang="zh-CN" altLang="en-US" sz="2800">
                <a:solidFill>
                  <a:srgbClr val="333333"/>
                </a:solidFill>
                <a:effectLst/>
                <a:cs typeface="华文楷体" panose="02010600040101010101" pitchFamily="2" charset="-122"/>
                <a:sym typeface="+mn-ea"/>
              </a:rPr>
              <a:t>这段时间是否出现高糖，作为对比的金标</a:t>
            </a:r>
            <a:r>
              <a:rPr lang="zh-CN" altLang="en-US" sz="2800" b="0" i="0">
                <a:solidFill>
                  <a:srgbClr val="333333"/>
                </a:solidFill>
                <a:effectLst/>
                <a:cs typeface="华文楷体" panose="02010600040101010101" pitchFamily="2" charset="-122"/>
              </a:rPr>
              <a:t>。</a:t>
            </a:r>
            <a:endParaRPr lang="en-US" altLang="zh-CN" sz="2800">
              <a:solidFill>
                <a:srgbClr val="C00000"/>
              </a:solidFill>
              <a:cs typeface="华文楷体" panose="02010600040101010101" pitchFamily="2" charset="-122"/>
            </a:endParaRPr>
          </a:p>
          <a:p>
            <a:pPr latinLnBrk="0">
              <a:lnSpc>
                <a:spcPct val="130000"/>
              </a:lnSpc>
              <a:spcBef>
                <a:spcPts val="0"/>
              </a:spcBef>
            </a:pPr>
            <a:endParaRPr lang="zh-CN" altLang="en-US" sz="2800" b="0" i="0">
              <a:solidFill>
                <a:srgbClr val="333333"/>
              </a:solidFill>
              <a:effectLst/>
              <a:cs typeface="华文楷体" panose="0201060004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项目流程</a:t>
            </a:r>
            <a:endParaRPr lang="zh-CN" altLang="en-US"/>
          </a:p>
        </p:txBody>
      </p:sp>
      <p:sp>
        <p:nvSpPr>
          <p:cNvPr id="3" name="内容占位符 2"/>
          <p:cNvSpPr>
            <a:spLocks noGrp="1"/>
          </p:cNvSpPr>
          <p:nvPr>
            <p:ph idx="1"/>
          </p:nvPr>
        </p:nvSpPr>
        <p:spPr/>
        <p:txBody>
          <a:bodyPr/>
          <a:p>
            <a:r>
              <a:rPr lang="zh-CN" altLang="en-US"/>
              <a:t>数据加载</a:t>
            </a:r>
            <a:endParaRPr lang="zh-CN" altLang="en-US"/>
          </a:p>
          <a:p>
            <a:r>
              <a:rPr lang="zh-CN" altLang="en-US"/>
              <a:t>任务</a:t>
            </a:r>
            <a:r>
              <a:rPr lang="en-US" altLang="zh-CN"/>
              <a:t>1</a:t>
            </a:r>
            <a:r>
              <a:rPr lang="zh-CN" altLang="en-US"/>
              <a:t>：数据预处理</a:t>
            </a:r>
            <a:endParaRPr lang="zh-CN" altLang="en-US"/>
          </a:p>
          <a:p>
            <a:r>
              <a:rPr lang="zh-CN" altLang="en-US">
                <a:sym typeface="+mn-ea"/>
              </a:rPr>
              <a:t>任务</a:t>
            </a:r>
            <a:r>
              <a:rPr lang="en-US" altLang="zh-CN">
                <a:sym typeface="+mn-ea"/>
              </a:rPr>
              <a:t>2</a:t>
            </a:r>
            <a:r>
              <a:rPr lang="zh-CN" altLang="en-US">
                <a:sym typeface="+mn-ea"/>
              </a:rPr>
              <a:t>：</a:t>
            </a:r>
            <a:r>
              <a:rPr lang="zh-CN" altLang="en-US"/>
              <a:t>数据探索分析</a:t>
            </a:r>
            <a:endParaRPr lang="zh-CN" altLang="en-US"/>
          </a:p>
          <a:p>
            <a:r>
              <a:rPr lang="zh-CN" altLang="en-US">
                <a:sym typeface="+mn-ea"/>
              </a:rPr>
              <a:t>任务</a:t>
            </a:r>
            <a:r>
              <a:rPr lang="en-US" altLang="zh-CN">
                <a:sym typeface="+mn-ea"/>
              </a:rPr>
              <a:t>3</a:t>
            </a:r>
            <a:r>
              <a:rPr lang="zh-CN" altLang="en-US">
                <a:sym typeface="+mn-ea"/>
              </a:rPr>
              <a:t>：</a:t>
            </a:r>
            <a:r>
              <a:rPr lang="zh-CN" altLang="en-US"/>
              <a:t>构建高糖预测分类模型</a:t>
            </a:r>
            <a:endParaRPr lang="zh-CN" altLang="en-US"/>
          </a:p>
          <a:p>
            <a:r>
              <a:rPr lang="zh-CN" altLang="en-US">
                <a:sym typeface="+mn-ea"/>
              </a:rPr>
              <a:t>任务</a:t>
            </a:r>
            <a:r>
              <a:rPr lang="en-US" altLang="zh-CN">
                <a:sym typeface="+mn-ea"/>
              </a:rPr>
              <a:t>4</a:t>
            </a:r>
            <a:r>
              <a:rPr lang="zh-CN" altLang="en-US">
                <a:sym typeface="+mn-ea"/>
              </a:rPr>
              <a:t>：</a:t>
            </a:r>
            <a:r>
              <a:rPr lang="zh-CN" altLang="en-US">
                <a:sym typeface="+mn-ea"/>
              </a:rPr>
              <a:t>构建细粒度高糖预测模型</a:t>
            </a:r>
            <a:endParaRPr lang="zh-CN" altLang="en-US"/>
          </a:p>
          <a:p>
            <a:r>
              <a:rPr lang="zh-CN" altLang="en-US">
                <a:sym typeface="+mn-ea"/>
              </a:rPr>
              <a:t>任务</a:t>
            </a:r>
            <a:r>
              <a:rPr lang="en-US" altLang="zh-CN">
                <a:sym typeface="+mn-ea"/>
              </a:rPr>
              <a:t>5</a:t>
            </a:r>
            <a:r>
              <a:rPr lang="zh-CN" altLang="en-US">
                <a:sym typeface="+mn-ea"/>
              </a:rPr>
              <a:t>：</a:t>
            </a:r>
            <a:r>
              <a:rPr lang="zh-CN" altLang="en-US"/>
              <a:t>项目报告与代码</a:t>
            </a:r>
            <a:endParaRPr lang="zh-CN" altLang="en-US"/>
          </a:p>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1"/>
          <p:cNvSpPr>
            <a:spLocks noGrp="1"/>
          </p:cNvSpPr>
          <p:nvPr>
            <p:ph type="title"/>
          </p:nvPr>
        </p:nvSpPr>
        <p:spPr>
          <a:prstGeom prst="rect">
            <a:avLst/>
          </a:prstGeom>
          <a:noFill/>
          <a:ln w="9525">
            <a:noFill/>
          </a:ln>
        </p:spPr>
        <p:txBody>
          <a:bodyPr/>
          <a:p>
            <a:pPr eaLnBrk="1" hangingPunct="1"/>
            <a:r>
              <a:rPr lang="zh-CN" altLang="en-US" sz="3600" b="1" dirty="0">
                <a:latin typeface="黑体" panose="02010609060101010101" pitchFamily="49" charset="-122"/>
                <a:ea typeface="黑体" panose="02010609060101010101" pitchFamily="49" charset="-122"/>
              </a:rPr>
              <a:t>课程考核</a:t>
            </a:r>
            <a:endParaRPr lang="zh-CN" altLang="en-US" sz="3600" b="1" dirty="0">
              <a:latin typeface="黑体" panose="02010609060101010101" pitchFamily="49" charset="-122"/>
              <a:ea typeface="黑体" panose="02010609060101010101" pitchFamily="49" charset="-122"/>
            </a:endParaRPr>
          </a:p>
        </p:txBody>
      </p:sp>
      <p:sp>
        <p:nvSpPr>
          <p:cNvPr id="11267" name="内容占位符 1"/>
          <p:cNvSpPr>
            <a:spLocks noGrp="1"/>
          </p:cNvSpPr>
          <p:nvPr>
            <p:ph idx="1"/>
          </p:nvPr>
        </p:nvSpPr>
        <p:spPr>
          <a:prstGeom prst="rect">
            <a:avLst/>
          </a:prstGeom>
          <a:noFill/>
          <a:ln w="9525">
            <a:noFill/>
          </a:ln>
        </p:spPr>
        <p:txBody>
          <a:bodyPr/>
          <a:p>
            <a:pPr algn="l" eaLnBrk="1" hangingPunct="1">
              <a:buClrTx/>
              <a:buSzTx/>
            </a:pPr>
            <a:r>
              <a:rPr lang="zh-CN" b="1" dirty="0">
                <a:latin typeface="华文楷体" panose="02010600040101010101" pitchFamily="2" charset="-122"/>
                <a:ea typeface="华文楷体" panose="02010600040101010101" pitchFamily="2" charset="-122"/>
              </a:rPr>
              <a:t>第一周五天，</a:t>
            </a:r>
            <a:r>
              <a:rPr lang="en-US" altLang="zh-CN" b="1" dirty="0">
                <a:latin typeface="华文楷体" panose="02010600040101010101" pitchFamily="2" charset="-122"/>
                <a:ea typeface="华文楷体" panose="02010600040101010101" pitchFamily="2" charset="-122"/>
              </a:rPr>
              <a:t>9:00-11:30</a:t>
            </a:r>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14:00-16:30</a:t>
            </a:r>
            <a:r>
              <a:rPr lang="zh-CN" altLang="en-US" b="1" dirty="0">
                <a:latin typeface="华文楷体" panose="02010600040101010101" pitchFamily="2" charset="-122"/>
                <a:ea typeface="华文楷体" panose="02010600040101010101" pitchFamily="2" charset="-122"/>
              </a:rPr>
              <a:t>，地点：化成楼</a:t>
            </a:r>
            <a:r>
              <a:rPr lang="en-US" altLang="zh-CN" b="1" dirty="0">
                <a:latin typeface="华文楷体" panose="02010600040101010101" pitchFamily="2" charset="-122"/>
                <a:ea typeface="华文楷体" panose="02010600040101010101" pitchFamily="2" charset="-122"/>
              </a:rPr>
              <a:t> 504</a:t>
            </a:r>
            <a:endParaRPr lang="en-US" altLang="zh-CN" b="1" dirty="0">
              <a:latin typeface="华文楷体" panose="02010600040101010101" pitchFamily="2" charset="-122"/>
              <a:ea typeface="华文楷体" panose="02010600040101010101" pitchFamily="2" charset="-122"/>
            </a:endParaRPr>
          </a:p>
          <a:p>
            <a:pPr algn="l" eaLnBrk="1" hangingPunct="1">
              <a:buClrTx/>
              <a:buSzTx/>
            </a:pPr>
            <a:r>
              <a:rPr lang="zh-CN" altLang="en-US" b="1" dirty="0">
                <a:latin typeface="华文楷体" panose="02010600040101010101" pitchFamily="2" charset="-122"/>
                <a:ea typeface="华文楷体" panose="02010600040101010101" pitchFamily="2" charset="-122"/>
              </a:rPr>
              <a:t>个人考核</a:t>
            </a:r>
            <a:r>
              <a:rPr lang="zh-CN" altLang="en-US" b="1" dirty="0">
                <a:sym typeface="+mn-ea"/>
              </a:rPr>
              <a:t>（</a:t>
            </a:r>
            <a:r>
              <a:rPr lang="en-US" altLang="zh-CN" b="1" dirty="0">
                <a:sym typeface="+mn-ea"/>
              </a:rPr>
              <a:t>7</a:t>
            </a:r>
            <a:r>
              <a:rPr lang="en-US" altLang="zh-CN" b="1" dirty="0">
                <a:sym typeface="+mn-ea"/>
              </a:rPr>
              <a:t>0%</a:t>
            </a:r>
            <a:r>
              <a:rPr lang="zh-CN" altLang="en-US" b="1" dirty="0">
                <a:sym typeface="+mn-ea"/>
              </a:rPr>
              <a:t>）</a:t>
            </a:r>
            <a:endParaRPr lang="zh-CN" altLang="en-US" b="1" dirty="0">
              <a:latin typeface="华文楷体" panose="02010600040101010101" pitchFamily="2" charset="-122"/>
              <a:ea typeface="华文楷体" panose="02010600040101010101" pitchFamily="2" charset="-122"/>
            </a:endParaRPr>
          </a:p>
          <a:p>
            <a:pPr lvl="1" algn="l" eaLnBrk="1" hangingPunct="1">
              <a:buClrTx/>
              <a:buSzTx/>
            </a:pPr>
            <a:r>
              <a:rPr lang="zh-CN" altLang="en-US" b="1" dirty="0">
                <a:latin typeface="华文楷体" panose="02010600040101010101" pitchFamily="2" charset="-122"/>
                <a:ea typeface="华文楷体" panose="02010600040101010101" pitchFamily="2" charset="-122"/>
              </a:rPr>
              <a:t>每日完成当天任务（任务</a:t>
            </a:r>
            <a:r>
              <a:rPr lang="en-US" altLang="zh-CN" b="1" dirty="0">
                <a:latin typeface="华文楷体" panose="02010600040101010101" pitchFamily="2" charset="-122"/>
                <a:ea typeface="华文楷体" panose="02010600040101010101" pitchFamily="2" charset="-122"/>
              </a:rPr>
              <a:t>1--</a:t>
            </a:r>
            <a:r>
              <a:rPr lang="zh-CN" altLang="en-US" b="1" dirty="0">
                <a:latin typeface="华文楷体" panose="02010600040101010101" pitchFamily="2" charset="-122"/>
                <a:ea typeface="华文楷体" panose="02010600040101010101" pitchFamily="2" charset="-122"/>
              </a:rPr>
              <a:t>任务</a:t>
            </a:r>
            <a:r>
              <a:rPr lang="en-US" altLang="zh-CN" b="1" dirty="0">
                <a:latin typeface="华文楷体" panose="02010600040101010101" pitchFamily="2" charset="-122"/>
                <a:ea typeface="华文楷体" panose="02010600040101010101" pitchFamily="2" charset="-122"/>
              </a:rPr>
              <a:t>4</a:t>
            </a:r>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40%</a:t>
            </a:r>
            <a:r>
              <a:rPr lang="zh-CN" altLang="en-US" b="1" dirty="0">
                <a:latin typeface="华文楷体" panose="02010600040101010101" pitchFamily="2" charset="-122"/>
                <a:ea typeface="华文楷体" panose="02010600040101010101" pitchFamily="2" charset="-122"/>
              </a:rPr>
              <a:t>）</a:t>
            </a:r>
            <a:endParaRPr lang="zh-CN" altLang="en-US" b="1" dirty="0">
              <a:latin typeface="华文楷体" panose="02010600040101010101" pitchFamily="2" charset="-122"/>
              <a:ea typeface="华文楷体" panose="02010600040101010101" pitchFamily="2" charset="-122"/>
            </a:endParaRPr>
          </a:p>
          <a:p>
            <a:pPr lvl="1" algn="l" eaLnBrk="1" hangingPunct="1">
              <a:buClrTx/>
              <a:buSzTx/>
            </a:pPr>
            <a:r>
              <a:rPr lang="zh-CN" altLang="en-US" b="1" dirty="0">
                <a:latin typeface="华文楷体" panose="02010600040101010101" pitchFamily="2" charset="-122"/>
                <a:ea typeface="华文楷体" panose="02010600040101010101" pitchFamily="2" charset="-122"/>
              </a:rPr>
              <a:t>周日完成最后一个任务（任务</a:t>
            </a:r>
            <a:r>
              <a:rPr lang="en-US" altLang="zh-CN" b="1" dirty="0">
                <a:latin typeface="华文楷体" panose="02010600040101010101" pitchFamily="2" charset="-122"/>
                <a:ea typeface="华文楷体" panose="02010600040101010101" pitchFamily="2" charset="-122"/>
              </a:rPr>
              <a:t>5</a:t>
            </a:r>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3</a:t>
            </a:r>
            <a:r>
              <a:rPr lang="en-US" altLang="zh-CN" b="1" dirty="0">
                <a:latin typeface="华文楷体" panose="02010600040101010101" pitchFamily="2" charset="-122"/>
                <a:ea typeface="华文楷体" panose="02010600040101010101" pitchFamily="2" charset="-122"/>
              </a:rPr>
              <a:t>0%</a:t>
            </a:r>
            <a:r>
              <a:rPr lang="zh-CN" altLang="en-US" b="1" dirty="0">
                <a:latin typeface="华文楷体" panose="02010600040101010101" pitchFamily="2" charset="-122"/>
                <a:ea typeface="华文楷体" panose="02010600040101010101" pitchFamily="2" charset="-122"/>
              </a:rPr>
              <a:t>）</a:t>
            </a:r>
            <a:endParaRPr lang="zh-CN" altLang="en-US" b="1" dirty="0">
              <a:latin typeface="华文楷体" panose="02010600040101010101" pitchFamily="2" charset="-122"/>
              <a:ea typeface="华文楷体" panose="02010600040101010101" pitchFamily="2" charset="-122"/>
            </a:endParaRPr>
          </a:p>
          <a:p>
            <a:pPr lvl="0" algn="l" eaLnBrk="1" hangingPunct="1">
              <a:buClrTx/>
              <a:buSzTx/>
            </a:pPr>
            <a:r>
              <a:rPr lang="zh-CN" altLang="en-US" b="1" dirty="0">
                <a:latin typeface="华文楷体" panose="02010600040101010101" pitchFamily="2" charset="-122"/>
                <a:ea typeface="华文楷体" panose="02010600040101010101" pitchFamily="2" charset="-122"/>
              </a:rPr>
              <a:t>分组考核（</a:t>
            </a:r>
            <a:r>
              <a:rPr lang="en-US" altLang="zh-CN" b="1" dirty="0">
                <a:latin typeface="华文楷体" panose="02010600040101010101" pitchFamily="2" charset="-122"/>
                <a:ea typeface="华文楷体" panose="02010600040101010101" pitchFamily="2" charset="-122"/>
              </a:rPr>
              <a:t>3</a:t>
            </a:r>
            <a:r>
              <a:rPr lang="en-US" altLang="zh-CN" b="1" dirty="0">
                <a:latin typeface="华文楷体" panose="02010600040101010101" pitchFamily="2" charset="-122"/>
                <a:ea typeface="华文楷体" panose="02010600040101010101" pitchFamily="2" charset="-122"/>
              </a:rPr>
              <a:t>0%</a:t>
            </a:r>
            <a:r>
              <a:rPr lang="zh-CN" altLang="en-US" b="1" dirty="0">
                <a:latin typeface="华文楷体" panose="02010600040101010101" pitchFamily="2" charset="-122"/>
                <a:ea typeface="华文楷体" panose="02010600040101010101" pitchFamily="2" charset="-122"/>
              </a:rPr>
              <a:t>）</a:t>
            </a:r>
            <a:endParaRPr lang="zh-CN" altLang="en-US" b="1" dirty="0">
              <a:latin typeface="华文楷体" panose="02010600040101010101" pitchFamily="2" charset="-122"/>
              <a:ea typeface="华文楷体" panose="02010600040101010101" pitchFamily="2" charset="-122"/>
            </a:endParaRPr>
          </a:p>
          <a:p>
            <a:pPr lvl="1" algn="l" eaLnBrk="1" hangingPunct="1">
              <a:buClrTx/>
              <a:buSzTx/>
            </a:pPr>
            <a:r>
              <a:rPr lang="zh-CN" altLang="en-US" b="1" dirty="0">
                <a:latin typeface="华文楷体" panose="02010600040101010101" pitchFamily="2" charset="-122"/>
                <a:ea typeface="华文楷体" panose="02010600040101010101" pitchFamily="2" charset="-122"/>
              </a:rPr>
              <a:t>每组</a:t>
            </a:r>
            <a:r>
              <a:rPr lang="en-US" altLang="zh-CN" b="1" dirty="0">
                <a:latin typeface="华文楷体" panose="02010600040101010101" pitchFamily="2" charset="-122"/>
                <a:ea typeface="华文楷体" panose="02010600040101010101" pitchFamily="2" charset="-122"/>
              </a:rPr>
              <a:t>3-4</a:t>
            </a:r>
            <a:r>
              <a:rPr lang="zh-CN" altLang="en-US" b="1" dirty="0">
                <a:latin typeface="华文楷体" panose="02010600040101010101" pitchFamily="2" charset="-122"/>
                <a:ea typeface="华文楷体" panose="02010600040101010101" pitchFamily="2" charset="-122"/>
              </a:rPr>
              <a:t>人，每日上午随机选择</a:t>
            </a:r>
            <a:r>
              <a:rPr lang="en-US" altLang="zh-CN" b="1" dirty="0">
                <a:latin typeface="华文楷体" panose="02010600040101010101" pitchFamily="2" charset="-122"/>
                <a:ea typeface="华文楷体" panose="02010600040101010101" pitchFamily="2" charset="-122"/>
              </a:rPr>
              <a:t>4</a:t>
            </a:r>
            <a:r>
              <a:rPr lang="zh-CN" altLang="en-US" b="1" dirty="0">
                <a:latin typeface="华文楷体" panose="02010600040101010101" pitchFamily="2" charset="-122"/>
                <a:ea typeface="华文楷体" panose="02010600040101010101" pitchFamily="2" charset="-122"/>
              </a:rPr>
              <a:t>个组汇报前一天的工作（第一天除外），</a:t>
            </a:r>
            <a:r>
              <a:rPr lang="en-US" altLang="zh-CN" b="1" dirty="0">
                <a:latin typeface="华文楷体" panose="02010600040101010101" pitchFamily="2" charset="-122"/>
                <a:ea typeface="华文楷体" panose="02010600040101010101" pitchFamily="2" charset="-122"/>
              </a:rPr>
              <a:t>15</a:t>
            </a:r>
            <a:r>
              <a:rPr lang="zh-CN" altLang="en-US" b="1" dirty="0">
                <a:latin typeface="华文楷体" panose="02010600040101010101" pitchFamily="2" charset="-122"/>
                <a:ea typeface="华文楷体" panose="02010600040101010101" pitchFamily="2" charset="-122"/>
              </a:rPr>
              <a:t>分钟之内。</a:t>
            </a:r>
            <a:endParaRPr lang="zh-CN" altLang="en-US" b="1" dirty="0">
              <a:latin typeface="华文楷体" panose="02010600040101010101" pitchFamily="2" charset="-122"/>
              <a:ea typeface="华文楷体" panose="0201060004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
          <p:cNvSpPr>
            <a:spLocks noGrp="1"/>
          </p:cNvSpPr>
          <p:nvPr>
            <p:ph type="title"/>
          </p:nvPr>
        </p:nvSpPr>
        <p:spPr>
          <a:prstGeom prst="rect">
            <a:avLst/>
          </a:prstGeom>
          <a:noFill/>
          <a:ln w="9525">
            <a:noFill/>
          </a:ln>
        </p:spPr>
        <p:txBody>
          <a:bodyPr/>
          <a:p>
            <a:pPr eaLnBrk="1" hangingPunct="1"/>
            <a:r>
              <a:rPr lang="zh-CN" altLang="en-US" sz="3600" b="1" dirty="0">
                <a:latin typeface="黑体" panose="02010609060101010101" pitchFamily="49" charset="-122"/>
                <a:ea typeface="黑体" panose="02010609060101010101" pitchFamily="49" charset="-122"/>
              </a:rPr>
              <a:t>实验环境</a:t>
            </a:r>
            <a:endParaRPr lang="zh-CN" altLang="en-US" sz="3600" b="1" dirty="0">
              <a:latin typeface="黑体" panose="02010609060101010101" pitchFamily="49" charset="-122"/>
              <a:ea typeface="黑体" panose="02010609060101010101" pitchFamily="49" charset="-122"/>
            </a:endParaRPr>
          </a:p>
        </p:txBody>
      </p:sp>
      <p:sp>
        <p:nvSpPr>
          <p:cNvPr id="10243" name="内容占位符 1"/>
          <p:cNvSpPr>
            <a:spLocks noGrp="1"/>
          </p:cNvSpPr>
          <p:nvPr>
            <p:ph idx="1"/>
          </p:nvPr>
        </p:nvSpPr>
        <p:spPr>
          <a:prstGeom prst="rect">
            <a:avLst/>
          </a:prstGeom>
          <a:noFill/>
          <a:ln w="9525">
            <a:noFill/>
          </a:ln>
        </p:spPr>
        <p:txBody>
          <a:bodyPr/>
          <a:p>
            <a:pPr eaLnBrk="1" hangingPunct="1"/>
            <a:r>
              <a:rPr lang="zh-CN" altLang="en-US" dirty="0">
                <a:latin typeface="华文楷体" panose="02010600040101010101" pitchFamily="2" charset="-122"/>
                <a:ea typeface="华文楷体" panose="02010600040101010101" pitchFamily="2" charset="-122"/>
              </a:rPr>
              <a:t>实验环境：</a:t>
            </a:r>
            <a:r>
              <a:rPr lang="en-US" altLang="zh-CN" dirty="0">
                <a:latin typeface="华文楷体" panose="02010600040101010101" pitchFamily="2" charset="-122"/>
                <a:ea typeface="华文楷体" panose="02010600040101010101" pitchFamily="2" charset="-122"/>
              </a:rPr>
              <a:t>Python</a:t>
            </a:r>
            <a:r>
              <a:rPr lang="zh-CN" altLang="en-US" dirty="0">
                <a:latin typeface="华文楷体" panose="02010600040101010101" pitchFamily="2" charset="-122"/>
                <a:ea typeface="华文楷体" panose="02010600040101010101" pitchFamily="2" charset="-122"/>
              </a:rPr>
              <a:t>语言</a:t>
            </a:r>
            <a:endParaRPr lang="zh-CN" altLang="en-US" dirty="0">
              <a:latin typeface="华文楷体" panose="02010600040101010101" pitchFamily="2" charset="-122"/>
              <a:ea typeface="华文楷体" panose="02010600040101010101" pitchFamily="2" charset="-122"/>
            </a:endParaRPr>
          </a:p>
          <a:p>
            <a:pPr lvl="1" eaLnBrk="1" hangingPunct="1"/>
            <a:r>
              <a:rPr lang="zh-CN" altLang="en-US" dirty="0">
                <a:sym typeface="+mn-ea"/>
              </a:rPr>
              <a:t>百度A</a:t>
            </a:r>
            <a:r>
              <a:rPr lang="en-US" altLang="zh-CN" dirty="0">
                <a:sym typeface="+mn-ea"/>
              </a:rPr>
              <a:t>I S</a:t>
            </a:r>
            <a:r>
              <a:rPr lang="zh-CN" altLang="en-US" dirty="0">
                <a:sym typeface="+mn-ea"/>
              </a:rPr>
              <a:t>tudio平台 </a:t>
            </a:r>
            <a:r>
              <a:rPr lang="zh-CN" altLang="en-US" dirty="0">
                <a:sym typeface="+mn-ea"/>
                <a:hlinkClick r:id="rId1"/>
              </a:rPr>
              <a:t>https://aistudio.baidu.com/</a:t>
            </a:r>
            <a:endParaRPr lang="zh-CN" altLang="en-US" dirty="0">
              <a:latin typeface="华文楷体" panose="02010600040101010101" pitchFamily="2" charset="-122"/>
              <a:ea typeface="华文楷体" panose="02010600040101010101" pitchFamily="2" charset="-122"/>
            </a:endParaRPr>
          </a:p>
        </p:txBody>
      </p:sp>
      <p:pic>
        <p:nvPicPr>
          <p:cNvPr id="2" name="图片 1"/>
          <p:cNvPicPr>
            <a:picLocks noChangeAspect="1"/>
          </p:cNvPicPr>
          <p:nvPr>
            <p:custDataLst>
              <p:tags r:id="rId2"/>
            </p:custDataLst>
          </p:nvPr>
        </p:nvPicPr>
        <p:blipFill>
          <a:blip r:embed="rId3"/>
          <a:stretch>
            <a:fillRect/>
          </a:stretch>
        </p:blipFill>
        <p:spPr>
          <a:xfrm>
            <a:off x="1193800" y="3024505"/>
            <a:ext cx="6136005" cy="2573655"/>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UNIT_PLACING_PICTURE_USER_VIEWPORT" val="{&quot;height&quot;:7995,&quot;width&quot;:19065}"/>
</p:tagLst>
</file>

<file path=ppt/tags/tag3.xml><?xml version="1.0" encoding="utf-8"?>
<p:tagLst xmlns:p="http://schemas.openxmlformats.org/presentationml/2006/main">
  <p:tag name="COMMONDATA" val="eyJoZGlkIjoiM2RhOTFkOTQyZjU4ZTYwMjVhZjVmOTFjMzhjYzc2OWEifQ=="/>
  <p:tag name="KSO_WPP_MARK_KEY" val="f28d1aab-6e32-44e0-abc5-f015c28b2100"/>
  <p:tag name="commondata" val="eyJoZGlkIjoiNTMwNzc2OWYyMGMwNjNmYmNhYmNmNWZlN2Q1NGU4NTkifQ=="/>
</p:tagLst>
</file>

<file path=ppt/theme/_rels/theme1.xml.rels><?xml version="1.0" encoding="UTF-8" standalone="yes"?>
<Relationships xmlns="http://schemas.openxmlformats.org/package/2006/relationships"><Relationship Id="rId1" Type="http://schemas.openxmlformats.org/officeDocument/2006/relationships/image" Target="../media/image3.GIF"/></Relationships>
</file>

<file path=ppt/theme/theme1.xml><?xml version="1.0" encoding="utf-8"?>
<a:theme xmlns:a="http://schemas.openxmlformats.org/drawingml/2006/main" name="C语言程序设计_主题">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cene3d>
          <a:camera prst="orthographicFront"/>
          <a:lightRig rig="threePt" dir="t"/>
        </a:scene3d>
        <a:sp3d>
          <a:bevelT/>
        </a:sp3d>
      </a:spPr>
      <a:bodyPr anchor="ctr"/>
      <a:lstStyle>
        <a:defPPr algn="ctr" defTabSz="800100" fontAlgn="auto">
          <a:spcBef>
            <a:spcPts val="0"/>
          </a:spcBef>
          <a:spcAft>
            <a:spcPts val="0"/>
          </a:spcAft>
          <a:defRPr sz="1400" b="1" dirty="0">
            <a:solidFill>
              <a:schemeClr val="tx1">
                <a:lumMod val="95000"/>
                <a:lumOff val="5000"/>
              </a:schemeClr>
            </a:solidFill>
            <a:latin typeface="+mj-ea"/>
            <a:ea typeface="+mj-ea"/>
          </a:defRPr>
        </a:defPPr>
      </a:lstStyle>
      <a:style>
        <a:lnRef idx="1">
          <a:schemeClr val="accent5"/>
        </a:lnRef>
        <a:fillRef idx="2">
          <a:schemeClr val="accent5"/>
        </a:fillRef>
        <a:effectRef idx="1">
          <a:schemeClr val="accent5"/>
        </a:effectRef>
        <a:fontRef idx="minor">
          <a:schemeClr val="dk1"/>
        </a:fontRef>
      </a:style>
    </a:spDef>
    <a:txDef>
      <a:spPr>
        <a:noFill/>
      </a:spPr>
      <a:bodyPr wrap="square" rtlCol="0">
        <a:spAutoFit/>
      </a:bodyPr>
      <a:lstStyle>
        <a:defPPr marL="171450" indent="-171450" eaLnBrk="1" hangingPunct="1">
          <a:buBlip>
            <a:blip xmlns:r="http://schemas.openxmlformats.org/officeDocument/2006/relationships" r:embed="rId1"/>
          </a:buBlip>
          <a:defRPr sz="1600" b="1" dirty="0">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机器学习与模式识别_主题</Template>
  <TotalTime>0</TotalTime>
  <Words>911</Words>
  <Application>WPS 演示</Application>
  <PresentationFormat>全屏显示(4:3)</PresentationFormat>
  <Paragraphs>62</Paragraphs>
  <Slides>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vt:i4>
      </vt:variant>
    </vt:vector>
  </HeadingPairs>
  <TitlesOfParts>
    <vt:vector size="22" baseType="lpstr">
      <vt:lpstr>Arial</vt:lpstr>
      <vt:lpstr>宋体</vt:lpstr>
      <vt:lpstr>Wingdings</vt:lpstr>
      <vt:lpstr>Tahoma</vt:lpstr>
      <vt:lpstr>微软雅黑</vt:lpstr>
      <vt:lpstr>Calibri</vt:lpstr>
      <vt:lpstr>黑体</vt:lpstr>
      <vt:lpstr>Franklin Gothic Medium</vt:lpstr>
      <vt:lpstr>华文楷体</vt:lpstr>
      <vt:lpstr>楷体</vt:lpstr>
      <vt:lpstr>Arial Unicode MS</vt:lpstr>
      <vt:lpstr>Franklin Gothic Book</vt:lpstr>
      <vt:lpstr>C语言程序设计_主题</vt:lpstr>
      <vt:lpstr>机器学习与模式识别 课程设计</vt:lpstr>
      <vt:lpstr>项目来源</vt:lpstr>
      <vt:lpstr>项目介绍-高糖预测</vt:lpstr>
      <vt:lpstr>项目描述</vt:lpstr>
      <vt:lpstr>数据集</vt:lpstr>
      <vt:lpstr>目标要求</vt:lpstr>
      <vt:lpstr>项目流程</vt:lpstr>
      <vt:lpstr>课程考核</vt:lpstr>
      <vt:lpstr>实验环境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Wendy</dc:creator>
  <cp:lastModifiedBy>杨琬琪Wendy</cp:lastModifiedBy>
  <cp:revision>37</cp:revision>
  <dcterms:created xsi:type="dcterms:W3CDTF">2022-02-14T07:39:00Z</dcterms:created>
  <dcterms:modified xsi:type="dcterms:W3CDTF">2024-08-29T07:45:14Z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F53EE3D99D29483CA2D494C195016A6A</vt:lpwstr>
  </property>
  <property fmtid="{D5CDD505-2E9C-101B-9397-08002B2CF9AE}" pid="3" name="KSOProductBuildVer">
    <vt:lpwstr>2052-12.1.0.16120</vt:lpwstr>
  </property>
</Properties>
</file>